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</p:sldMasterIdLst>
  <p:notesMasterIdLst>
    <p:notesMasterId r:id="rId33"/>
  </p:notesMasterIdLst>
  <p:sldIdLst>
    <p:sldId id="269" r:id="rId2"/>
    <p:sldId id="311" r:id="rId3"/>
    <p:sldId id="304" r:id="rId4"/>
    <p:sldId id="305" r:id="rId5"/>
    <p:sldId id="271" r:id="rId6"/>
    <p:sldId id="272" r:id="rId7"/>
    <p:sldId id="273" r:id="rId8"/>
    <p:sldId id="275" r:id="rId9"/>
    <p:sldId id="276" r:id="rId10"/>
    <p:sldId id="277" r:id="rId11"/>
    <p:sldId id="278" r:id="rId12"/>
    <p:sldId id="329" r:id="rId13"/>
    <p:sldId id="327" r:id="rId14"/>
    <p:sldId id="328" r:id="rId15"/>
    <p:sldId id="287" r:id="rId16"/>
    <p:sldId id="288" r:id="rId17"/>
    <p:sldId id="289" r:id="rId18"/>
    <p:sldId id="315" r:id="rId19"/>
    <p:sldId id="257" r:id="rId20"/>
    <p:sldId id="258" r:id="rId21"/>
    <p:sldId id="259" r:id="rId22"/>
    <p:sldId id="260" r:id="rId23"/>
    <p:sldId id="261" r:id="rId24"/>
    <p:sldId id="262" r:id="rId25"/>
    <p:sldId id="265" r:id="rId26"/>
    <p:sldId id="266" r:id="rId27"/>
    <p:sldId id="267" r:id="rId28"/>
    <p:sldId id="268" r:id="rId29"/>
    <p:sldId id="330" r:id="rId30"/>
    <p:sldId id="331" r:id="rId31"/>
    <p:sldId id="31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A002"/>
    <a:srgbClr val="84B2E0"/>
    <a:srgbClr val="FFDBAB"/>
    <a:srgbClr val="FFE1AB"/>
    <a:srgbClr val="FFEBB3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875" autoAdjust="0"/>
  </p:normalViewPr>
  <p:slideViewPr>
    <p:cSldViewPr>
      <p:cViewPr varScale="1">
        <p:scale>
          <a:sx n="67" d="100"/>
          <a:sy n="67" d="100"/>
        </p:scale>
        <p:origin x="126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54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9F9785-B714-4355-9128-4C9AFF94E816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BCD5C7-AD7F-4FAA-B7B9-A09C6EEE6F7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CD5C7-AD7F-4FAA-B7B9-A09C6EEE6F7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84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0F227-238B-4D73-8B10-D1C7C97E017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583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0F227-238B-4D73-8B10-D1C7C97E017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8748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5FE6-750C-4732-8770-3764C3886B79}" type="datetime1">
              <a:rPr lang="en-US" smtClean="0"/>
              <a:pPr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D26E3-24CA-473D-94AE-BEF5424C6745}" type="datetime1">
              <a:rPr lang="en-US" smtClean="0"/>
              <a:pPr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43CEE-FB3B-438F-9EBB-73B9AC10250C}" type="datetime1">
              <a:rPr lang="en-US" smtClean="0"/>
              <a:pPr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2578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FA034-9655-43B8-B3BD-88402095BDE4}" type="datetime1">
              <a:rPr lang="en-US" smtClean="0"/>
              <a:pPr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8B27-60EC-44D9-BAB5-30CBA8DEF1DF}" type="datetime1">
              <a:rPr lang="en-US" smtClean="0"/>
              <a:pPr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267200" cy="5257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419600" cy="5257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0E438-2669-4C13-BC32-057F4D8A6A64}" type="datetime1">
              <a:rPr lang="en-US" smtClean="0"/>
              <a:pPr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1371600"/>
            <a:ext cx="4421189" cy="803275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" y="2174874"/>
            <a:ext cx="4421189" cy="42259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371600"/>
            <a:ext cx="4422774" cy="803275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422774" cy="4225924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A8CF2-C308-4240-827B-DA5E5EF10773}" type="datetime1">
              <a:rPr lang="en-US" smtClean="0"/>
              <a:pPr/>
              <a:t>12/10/2018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29BF-A21A-4829-82BB-D4F1052F34BD}" type="datetime1">
              <a:rPr lang="en-US" smtClean="0"/>
              <a:pPr/>
              <a:t>12/10/2018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08305-5630-46F6-B0A9-82A3FB37D1B9}" type="datetime1">
              <a:rPr lang="en-US" smtClean="0"/>
              <a:pPr/>
              <a:t>12/10/2018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B31D5-19F5-4FF9-AAAF-C9E151ED526F}" type="datetime1">
              <a:rPr lang="en-US" smtClean="0"/>
              <a:pPr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8D69-AA0B-497A-9110-118DC585578D}" type="datetime1">
              <a:rPr lang="en-US" smtClean="0"/>
              <a:pPr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19200"/>
            <a:ext cx="8610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BB4C8-4A74-4DEC-ACCB-294E44CF7D2F}" type="datetime1">
              <a:rPr lang="en-US" smtClean="0"/>
              <a:pPr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629400"/>
            <a:ext cx="289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6294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homes.cs.washington.edu/~nasmith/papers/smith.tut04.pdf" TargetMode="External"/><Relationship Id="rId2" Type="http://schemas.openxmlformats.org/officeDocument/2006/relationships/hyperlink" Target="http://www.cs.columbia.edu/~mcollins/crf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4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6.png"/><Relationship Id="rId7" Type="http://schemas.openxmlformats.org/officeDocument/2006/relationships/image" Target="../media/image2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3" Type="http://schemas.openxmlformats.org/officeDocument/2006/relationships/image" Target="../media/image31.png"/><Relationship Id="rId7" Type="http://schemas.openxmlformats.org/officeDocument/2006/relationships/image" Target="../media/image7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90.png"/><Relationship Id="rId7" Type="http://schemas.openxmlformats.org/officeDocument/2006/relationships/image" Target="../media/image83.png"/><Relationship Id="rId2" Type="http://schemas.openxmlformats.org/officeDocument/2006/relationships/image" Target="../media/image7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://colah.github.io/posts/2015-08-Understanding-LSTMs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NULL"/><Relationship Id="rId7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COMP4901K/Math4824B</a:t>
            </a:r>
            <a:br>
              <a:rPr lang="en-US" altLang="zh-CN" sz="3200" dirty="0"/>
            </a:br>
            <a:r>
              <a:rPr lang="en-US" altLang="zh-CN" sz="3200" dirty="0"/>
              <a:t>Machine Learning for Natural Language Processing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>
            <a:normAutofit/>
          </a:bodyPr>
          <a:lstStyle/>
          <a:p>
            <a:r>
              <a:rPr lang="en-US" altLang="zh-CN" dirty="0"/>
              <a:t>Lecture 19: </a:t>
            </a:r>
            <a:r>
              <a:rPr lang="en-US" altLang="zh-CN" dirty="0" err="1"/>
              <a:t>Featurized</a:t>
            </a:r>
            <a:r>
              <a:rPr lang="en-US" altLang="zh-CN" dirty="0"/>
              <a:t> and Neural Language Models</a:t>
            </a:r>
            <a:endParaRPr lang="en-US" dirty="0"/>
          </a:p>
          <a:p>
            <a:r>
              <a:rPr lang="en-US" dirty="0"/>
              <a:t>Instructor: </a:t>
            </a:r>
            <a:r>
              <a:rPr lang="en-US" dirty="0" err="1"/>
              <a:t>Yangqiu</a:t>
            </a:r>
            <a:r>
              <a:rPr lang="en-US" dirty="0"/>
              <a:t> Song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519446"/>
            <a:ext cx="701040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Slides credits: Piotr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Mirowski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</a:rPr>
              <a:t>Noah Smith, </a:t>
            </a:r>
            <a:r>
              <a:rPr lang="nl-NL" altLang="zh-CN" sz="1600" dirty="0">
                <a:solidFill>
                  <a:schemeClr val="bg1">
                    <a:lumMod val="65000"/>
                  </a:schemeClr>
                </a:solidFill>
              </a:rPr>
              <a:t>Dan Roth, and Chris Manning</a:t>
            </a:r>
            <a:endParaRPr lang="en-US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436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What features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116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define any features you want!</a:t>
            </a:r>
          </a:p>
          <a:p>
            <a:pPr lvl="1"/>
            <a:r>
              <a:rPr lang="en-US" dirty="0"/>
              <a:t>Too many features, and your model will overt</a:t>
            </a:r>
          </a:p>
          <a:p>
            <a:pPr lvl="2"/>
            <a:r>
              <a:rPr lang="en-US" dirty="0"/>
              <a:t>“Feature selection” methods, e.g., ignoring features with very low counts, can help</a:t>
            </a:r>
          </a:p>
          <a:p>
            <a:pPr lvl="1"/>
            <a:r>
              <a:rPr lang="en-US" dirty="0"/>
              <a:t>Too few (good) features, and your model will not learn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0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Gradient descent! </a:t>
            </a:r>
          </a:p>
          <a:p>
            <a:pPr lvl="1"/>
            <a:r>
              <a:rPr lang="en-US" dirty="0"/>
              <a:t>no closed form as traditional n-gram language models </a:t>
            </a:r>
          </a:p>
          <a:p>
            <a:pPr lvl="1"/>
            <a:endParaRPr lang="en-US" dirty="0"/>
          </a:p>
          <a:p>
            <a:r>
              <a:rPr lang="en-US" dirty="0"/>
              <a:t>Further Reading</a:t>
            </a:r>
          </a:p>
          <a:p>
            <a:pPr lvl="1"/>
            <a:r>
              <a:rPr lang="en-US" dirty="0"/>
              <a:t>Berger et al. (1996).A Maximum Entropy Approach to Natural Language Processing.</a:t>
            </a:r>
          </a:p>
          <a:p>
            <a:pPr lvl="1"/>
            <a:r>
              <a:rPr lang="en-US" dirty="0"/>
              <a:t>Collins (2011). Course notes for COMS w4705: Log-linear models, MEMMs, and CRFs, 2011.</a:t>
            </a:r>
          </a:p>
          <a:p>
            <a:pPr lvl="2"/>
            <a:r>
              <a:rPr lang="en-US" dirty="0">
                <a:hlinkClick r:id="rId2"/>
              </a:rPr>
              <a:t>http://www.cs.columbia.edu/~mcollins/crf.pdf</a:t>
            </a:r>
            <a:endParaRPr lang="en-US" dirty="0"/>
          </a:p>
          <a:p>
            <a:pPr lvl="1"/>
            <a:r>
              <a:rPr lang="en-US" dirty="0"/>
              <a:t>Smith (2004). Log-linear models, 2004.</a:t>
            </a:r>
          </a:p>
          <a:p>
            <a:pPr lvl="2"/>
            <a:r>
              <a:rPr lang="en-US" dirty="0">
                <a:hlinkClick r:id="rId3"/>
              </a:rPr>
              <a:t>https://homes.cs.washington.edu/~nasmith/papers/smith.tut04.pdf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190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Extension: Neural Language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Feedforward Neural Network Language Model</a:t>
            </a:r>
            <a:br>
              <a:rPr lang="en-US" dirty="0"/>
            </a:br>
            <a:r>
              <a:rPr lang="en-US" dirty="0" err="1"/>
              <a:t>Bengio</a:t>
            </a:r>
            <a:r>
              <a:rPr lang="en-US" dirty="0"/>
              <a:t> et al. (2003)</a:t>
            </a:r>
          </a:p>
          <a:p>
            <a:pPr lvl="1"/>
            <a:r>
              <a:rPr lang="en-US" dirty="0"/>
              <a:t>A generalization of </a:t>
            </a:r>
            <a:r>
              <a:rPr lang="en-US" dirty="0" err="1"/>
              <a:t>featurized</a:t>
            </a:r>
            <a:r>
              <a:rPr lang="en-US" dirty="0"/>
              <a:t> language model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Word </a:t>
            </a:r>
            <a:r>
              <a:rPr lang="en-US" dirty="0" err="1">
                <a:solidFill>
                  <a:srgbClr val="FF0000"/>
                </a:solidFill>
              </a:rPr>
              <a:t>embeddings</a:t>
            </a:r>
            <a:r>
              <a:rPr lang="en-US" dirty="0">
                <a:solidFill>
                  <a:srgbClr val="FF0000"/>
                </a:solidFill>
              </a:rPr>
              <a:t> can be learnt</a:t>
            </a:r>
            <a:r>
              <a:rPr lang="en-US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41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Feedforward Neural Network Language Model</a:t>
            </a:r>
            <a:br>
              <a:rPr lang="en-US" dirty="0"/>
            </a:br>
            <a:r>
              <a:rPr lang="en-US" dirty="0" err="1"/>
              <a:t>Bengio</a:t>
            </a:r>
            <a:r>
              <a:rPr lang="en-US" dirty="0"/>
              <a:t> et al. (2003)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1124" y="1601220"/>
            <a:ext cx="6021751" cy="464616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8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2507" y="685800"/>
            <a:ext cx="6238985" cy="61722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86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Idea: Words as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>
            <a:normAutofit/>
          </a:bodyPr>
          <a:lstStyle/>
          <a:p>
            <a:r>
              <a:rPr lang="en-US" dirty="0"/>
              <a:t>The idea of “embedding” words much older than neural language models. </a:t>
            </a:r>
          </a:p>
          <a:p>
            <a:r>
              <a:rPr lang="en-US" dirty="0" err="1"/>
              <a:t>Deerwester</a:t>
            </a:r>
            <a:r>
              <a:rPr lang="en-US" dirty="0"/>
              <a:t> et al. (1990) explored dimensionality reduction techniques for information retrieval-style querying of text collections</a:t>
            </a:r>
          </a:p>
          <a:p>
            <a:r>
              <a:rPr lang="en-US" dirty="0"/>
              <a:t>We will come back to this topic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2192" y="6581001"/>
            <a:ext cx="8915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200" b="1" dirty="0">
                <a:solidFill>
                  <a:srgbClr val="000000"/>
                </a:solidFill>
                <a:latin typeface="+mj-lt"/>
              </a:rPr>
              <a:t>Indexing by latent semantic analysis (1990) </a:t>
            </a:r>
            <a:r>
              <a:rPr lang="en-US" sz="1200" dirty="0">
                <a:latin typeface="+mj-lt"/>
              </a:rPr>
              <a:t>by Scott </a:t>
            </a:r>
            <a:r>
              <a:rPr lang="en-US" sz="1200" dirty="0" err="1">
                <a:latin typeface="+mj-lt"/>
              </a:rPr>
              <a:t>Deerwester</a:t>
            </a:r>
            <a:r>
              <a:rPr lang="en-US" sz="1200" dirty="0">
                <a:latin typeface="+mj-lt"/>
              </a:rPr>
              <a:t> , Susan T. </a:t>
            </a:r>
            <a:r>
              <a:rPr lang="en-US" sz="1200" dirty="0" err="1">
                <a:latin typeface="+mj-lt"/>
              </a:rPr>
              <a:t>Dumais</a:t>
            </a:r>
            <a:r>
              <a:rPr lang="en-US" sz="1200" dirty="0">
                <a:latin typeface="+mj-lt"/>
              </a:rPr>
              <a:t> , George W. Furnas , Thomas K. </a:t>
            </a:r>
            <a:r>
              <a:rPr lang="en-US" sz="1200" dirty="0" err="1">
                <a:latin typeface="+mj-lt"/>
              </a:rPr>
              <a:t>Landauer</a:t>
            </a:r>
            <a:r>
              <a:rPr lang="en-US" sz="1200" dirty="0">
                <a:latin typeface="+mj-lt"/>
              </a:rPr>
              <a:t> , Richard </a:t>
            </a:r>
            <a:r>
              <a:rPr lang="en-US" sz="1200" dirty="0" err="1">
                <a:latin typeface="+mj-lt"/>
              </a:rPr>
              <a:t>Harshman</a:t>
            </a:r>
            <a:endParaRPr lang="en-US" sz="1200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524" y="3875470"/>
            <a:ext cx="4534951" cy="263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973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Good news:</a:t>
            </a:r>
          </a:p>
          <a:p>
            <a:pPr lvl="1"/>
            <a:r>
              <a:rPr lang="en-US" dirty="0"/>
              <a:t>The whole computation is </a:t>
            </a:r>
            <a:r>
              <a:rPr lang="en-US" b="1" dirty="0">
                <a:solidFill>
                  <a:srgbClr val="FEA002"/>
                </a:solidFill>
              </a:rPr>
              <a:t>differentiable</a:t>
            </a:r>
            <a:r>
              <a:rPr lang="en-US" dirty="0"/>
              <a:t> with respect to parameters, so </a:t>
            </a:r>
            <a:r>
              <a:rPr lang="en-US" b="1" dirty="0">
                <a:solidFill>
                  <a:srgbClr val="FEA002"/>
                </a:solidFill>
              </a:rPr>
              <a:t>gradient-based methods are available</a:t>
            </a:r>
          </a:p>
          <a:p>
            <a:pPr lvl="1"/>
            <a:r>
              <a:rPr lang="en-US" dirty="0"/>
              <a:t>Lots more details in </a:t>
            </a:r>
            <a:r>
              <a:rPr lang="en-US" dirty="0" err="1"/>
              <a:t>Bengio</a:t>
            </a:r>
            <a:r>
              <a:rPr lang="en-US" dirty="0"/>
              <a:t> et al. (2003)</a:t>
            </a:r>
          </a:p>
          <a:p>
            <a:r>
              <a:rPr lang="en-US" dirty="0"/>
              <a:t>Bad news for neural language models (in 2003):</a:t>
            </a:r>
          </a:p>
          <a:p>
            <a:pPr lvl="1"/>
            <a:r>
              <a:rPr lang="en-US" dirty="0"/>
              <a:t>Calculating log-likelihood and its gradient is very expensive (5 epochs took 3 weeks on 40 CPUs, in </a:t>
            </a:r>
            <a:r>
              <a:rPr lang="en-US" dirty="0" err="1"/>
              <a:t>Bengio</a:t>
            </a:r>
            <a:r>
              <a:rPr lang="en-US" dirty="0"/>
              <a:t> et al. (2003))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398567"/>
            <a:ext cx="8915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+mj-lt"/>
              </a:rPr>
              <a:t>Yoshua</a:t>
            </a:r>
            <a:r>
              <a:rPr lang="en-US" sz="12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+mj-lt"/>
              </a:rPr>
              <a:t>Bengio</a:t>
            </a:r>
            <a:r>
              <a:rPr lang="en-US" sz="1200" dirty="0">
                <a:solidFill>
                  <a:srgbClr val="000000"/>
                </a:solidFill>
                <a:latin typeface="+mj-lt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+mj-lt"/>
              </a:rPr>
              <a:t>Réjean</a:t>
            </a:r>
            <a:r>
              <a:rPr lang="en-US" sz="12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+mj-lt"/>
              </a:rPr>
              <a:t>Ducharme</a:t>
            </a:r>
            <a:r>
              <a:rPr lang="en-US" sz="1200" dirty="0">
                <a:solidFill>
                  <a:srgbClr val="000000"/>
                </a:solidFill>
                <a:latin typeface="+mj-lt"/>
              </a:rPr>
              <a:t>, Pascal Vincent, and Christian </a:t>
            </a:r>
            <a:r>
              <a:rPr lang="en-US" sz="1200" dirty="0" err="1">
                <a:solidFill>
                  <a:srgbClr val="000000"/>
                </a:solidFill>
                <a:latin typeface="+mj-lt"/>
              </a:rPr>
              <a:t>Janvin</a:t>
            </a:r>
            <a:r>
              <a:rPr lang="en-US" sz="1200" dirty="0">
                <a:solidFill>
                  <a:srgbClr val="000000"/>
                </a:solidFill>
                <a:latin typeface="+mj-lt"/>
              </a:rPr>
              <a:t>. 2003. A neural probabilistic language model. J. Mach. Learn. Res. 3 (March 2003), 1137-1155.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30426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Observations about Neural Language Models (So Far)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86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There's no knowledge built in that the most recent word should generally be more informative than earlier ones</a:t>
            </a:r>
          </a:p>
          <a:p>
            <a:pPr lvl="1"/>
            <a:r>
              <a:rPr lang="en-US" dirty="0"/>
              <a:t>This has to be learned</a:t>
            </a:r>
          </a:p>
          <a:p>
            <a:endParaRPr lang="en-US" dirty="0"/>
          </a:p>
          <a:p>
            <a:r>
              <a:rPr lang="en-US" dirty="0"/>
              <a:t>In addition to choosing (n-1)gram historical words, also have to choose dimensionalities like d and H</a:t>
            </a:r>
          </a:p>
          <a:p>
            <a:endParaRPr lang="en-US" dirty="0"/>
          </a:p>
          <a:p>
            <a:r>
              <a:rPr lang="en-US" dirty="0"/>
              <a:t>Parameters of these models are hard to interpret</a:t>
            </a:r>
          </a:p>
          <a:p>
            <a:pPr lvl="1"/>
            <a:r>
              <a:rPr lang="en-US" dirty="0"/>
              <a:t>Individual word </a:t>
            </a:r>
            <a:r>
              <a:rPr lang="en-US" dirty="0" err="1"/>
              <a:t>embeddings</a:t>
            </a:r>
            <a:r>
              <a:rPr lang="en-US" dirty="0"/>
              <a:t> can be clustered and dimensions can be </a:t>
            </a:r>
            <a:r>
              <a:rPr lang="da-DK" dirty="0"/>
              <a:t>analyzed (e.g., Tsvetkov et al. (2015))</a:t>
            </a:r>
          </a:p>
          <a:p>
            <a:endParaRPr lang="en-US" dirty="0"/>
          </a:p>
          <a:p>
            <a:r>
              <a:rPr lang="en-US" dirty="0"/>
              <a:t>Still, impressive perplexity gains got people's interest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80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ideas</a:t>
            </a:r>
          </a:p>
          <a:p>
            <a:pPr lvl="1"/>
            <a:r>
              <a:rPr lang="en-US" dirty="0"/>
              <a:t>Can we use more historical words?</a:t>
            </a:r>
          </a:p>
          <a:p>
            <a:pPr lvl="1"/>
            <a:r>
              <a:rPr lang="en-US" dirty="0"/>
              <a:t>Can parameters be shared?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06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Multi-layer feed-forward NN: </a:t>
            </a:r>
            <a:r>
              <a:rPr lang="en-US" b="1" dirty="0">
                <a:solidFill>
                  <a:srgbClr val="FF0000"/>
                </a:solidFill>
              </a:rPr>
              <a:t>DAG</a:t>
            </a:r>
            <a:endParaRPr lang="en-US" altLang="en-US" dirty="0"/>
          </a:p>
          <a:p>
            <a:pPr lvl="1"/>
            <a:r>
              <a:rPr lang="en-US" altLang="en-US" dirty="0"/>
              <a:t>Just computes a fixed sequence of </a:t>
            </a:r>
          </a:p>
          <a:p>
            <a:pPr marL="457200" lvl="1" indent="0">
              <a:buNone/>
            </a:pPr>
            <a:r>
              <a:rPr lang="en-US" altLang="en-US" dirty="0"/>
              <a:t>non-linear learned transformations to convert an input patter</a:t>
            </a:r>
            <a:r>
              <a:rPr lang="en-US" altLang="zh-CN" dirty="0"/>
              <a:t>n</a:t>
            </a:r>
            <a:r>
              <a:rPr lang="en-US" altLang="en-US" dirty="0"/>
              <a:t> into an output pattern</a:t>
            </a:r>
            <a:endParaRPr lang="en-US" dirty="0"/>
          </a:p>
          <a:p>
            <a:r>
              <a:rPr lang="en-US" dirty="0"/>
              <a:t>Recurrent Neural Network: </a:t>
            </a:r>
            <a:r>
              <a:rPr lang="en-US" b="1" dirty="0">
                <a:solidFill>
                  <a:srgbClr val="FF0000"/>
                </a:solidFill>
              </a:rPr>
              <a:t>Digraph </a:t>
            </a:r>
          </a:p>
          <a:p>
            <a:pPr lvl="1"/>
            <a:r>
              <a:rPr lang="en-US" dirty="0"/>
              <a:t>Has cycles. </a:t>
            </a:r>
          </a:p>
          <a:p>
            <a:pPr lvl="1"/>
            <a:r>
              <a:rPr lang="en-US" dirty="0"/>
              <a:t>Cycle can act as a memory; </a:t>
            </a:r>
          </a:p>
          <a:p>
            <a:pPr lvl="1"/>
            <a:r>
              <a:rPr lang="en-US" altLang="en-US" dirty="0"/>
              <a:t>The hidden state of a recurrent net can carry along  information about a “potentially” unbounded number of previous inputs.</a:t>
            </a:r>
          </a:p>
          <a:p>
            <a:pPr lvl="1"/>
            <a:r>
              <a:rPr lang="en-US" altLang="en-US" dirty="0"/>
              <a:t>They can model sequential data in a much more natural way.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268896"/>
            <a:ext cx="2017163" cy="930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819400"/>
            <a:ext cx="1257300" cy="1217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0923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Recap: what is a statistical LM?</a:t>
            </a:r>
          </a:p>
        </p:txBody>
      </p:sp>
      <p:sp>
        <p:nvSpPr>
          <p:cNvPr id="4945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b="0" dirty="0"/>
              <a:t>A model specifying probability distribution over </a:t>
            </a:r>
            <a:r>
              <a:rPr lang="en-US" altLang="en-US" b="0" u="sng" dirty="0"/>
              <a:t>word sequences</a:t>
            </a:r>
          </a:p>
          <a:p>
            <a:pPr lvl="1"/>
            <a:r>
              <a:rPr lang="en-US" altLang="en-US" dirty="0"/>
              <a:t>p(“</a:t>
            </a:r>
            <a:r>
              <a:rPr lang="en-US" altLang="en-US" i="1" dirty="0">
                <a:solidFill>
                  <a:srgbClr val="CC0000"/>
                </a:solidFill>
                <a:latin typeface="Times New Roman" panose="02020603050405020304" pitchFamily="18" charset="0"/>
              </a:rPr>
              <a:t>Today is Wednesday</a:t>
            </a:r>
            <a:r>
              <a:rPr lang="en-US" altLang="en-US" dirty="0"/>
              <a:t>”) </a:t>
            </a:r>
            <a:r>
              <a:rPr lang="en-US" altLang="en-US" dirty="0">
                <a:sym typeface="Symbol" panose="05050102010706020507" pitchFamily="18" charset="2"/>
              </a:rPr>
              <a:t> </a:t>
            </a:r>
            <a:r>
              <a:rPr lang="en-US" altLang="en-US" dirty="0">
                <a:solidFill>
                  <a:srgbClr val="CC0000"/>
                </a:solidFill>
                <a:sym typeface="Symbol" panose="05050102010706020507" pitchFamily="18" charset="2"/>
              </a:rPr>
              <a:t>0.001</a:t>
            </a:r>
            <a:endParaRPr lang="en-US" altLang="en-US" dirty="0">
              <a:sym typeface="Symbol" panose="05050102010706020507" pitchFamily="18" charset="2"/>
            </a:endParaRP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p(“</a:t>
            </a:r>
            <a:r>
              <a:rPr lang="en-US" altLang="en-US" i="1" dirty="0">
                <a:solidFill>
                  <a:srgbClr val="CC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Today Wednesday is</a:t>
            </a:r>
            <a:r>
              <a:rPr lang="en-US" altLang="en-US" dirty="0">
                <a:sym typeface="Symbol" panose="05050102010706020507" pitchFamily="18" charset="2"/>
              </a:rPr>
              <a:t>”)  </a:t>
            </a:r>
            <a:r>
              <a:rPr lang="en-US" altLang="en-US" dirty="0">
                <a:solidFill>
                  <a:srgbClr val="CC0000"/>
                </a:solidFill>
                <a:sym typeface="Symbol" panose="05050102010706020507" pitchFamily="18" charset="2"/>
              </a:rPr>
              <a:t>0.0000000000001</a:t>
            </a:r>
            <a:endParaRPr lang="en-US" altLang="en-US" dirty="0">
              <a:sym typeface="Symbol" panose="05050102010706020507" pitchFamily="18" charset="2"/>
            </a:endParaRP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p(“</a:t>
            </a:r>
            <a:r>
              <a:rPr lang="en-US" altLang="en-US" i="1" dirty="0">
                <a:solidFill>
                  <a:srgbClr val="CC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The eigenvalue is positive</a:t>
            </a:r>
            <a:r>
              <a:rPr lang="en-US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”</a:t>
            </a:r>
            <a:r>
              <a:rPr lang="en-US" altLang="en-US" dirty="0">
                <a:sym typeface="Symbol" panose="05050102010706020507" pitchFamily="18" charset="2"/>
              </a:rPr>
              <a:t>)  </a:t>
            </a:r>
            <a:r>
              <a:rPr lang="en-US" altLang="en-US" dirty="0">
                <a:solidFill>
                  <a:srgbClr val="CC0000"/>
                </a:solidFill>
                <a:sym typeface="Symbol" panose="05050102010706020507" pitchFamily="18" charset="2"/>
              </a:rPr>
              <a:t>0.00001</a:t>
            </a:r>
            <a:endParaRPr lang="en-US" altLang="en-US" b="0" dirty="0">
              <a:sym typeface="Symbol" panose="05050102010706020507" pitchFamily="18" charset="2"/>
            </a:endParaRPr>
          </a:p>
          <a:p>
            <a:r>
              <a:rPr lang="en-US" altLang="en-US" b="0" dirty="0"/>
              <a:t>It can be regarded as a probabilistic mechanism for “generating” text, thus also called a “generative” model</a:t>
            </a:r>
          </a:p>
          <a:p>
            <a:endParaRPr lang="en-US" altLang="en-US" b="0" dirty="0">
              <a:sym typeface="Symbol" panose="05050102010706020507" pitchFamily="18" charset="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53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Equivalence between RNN and Feed-forward 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dirty="0"/>
              <a:t>Assume that there is a time delay of 1 in using each connection.</a:t>
            </a:r>
          </a:p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FEA002"/>
                </a:solidFill>
              </a:rPr>
              <a:t>The recurrent net is just a layered net that keeps reusing the same weights.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267200" y="3352800"/>
            <a:ext cx="3694113" cy="2895600"/>
            <a:chOff x="5221287" y="1781175"/>
            <a:chExt cx="3770313" cy="3558272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6192837" y="3781425"/>
              <a:ext cx="431800" cy="323850"/>
            </a:xfrm>
            <a:prstGeom prst="ellipse">
              <a:avLst/>
            </a:prstGeom>
            <a:solidFill>
              <a:srgbClr val="EEECE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en-US" altLang="en-US" u="none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7273925" y="3781425"/>
              <a:ext cx="431800" cy="323850"/>
            </a:xfrm>
            <a:prstGeom prst="ellipse">
              <a:avLst/>
            </a:prstGeom>
            <a:solidFill>
              <a:srgbClr val="EEECE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en-US" altLang="en-US" u="none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8353425" y="3781425"/>
              <a:ext cx="431800" cy="323850"/>
            </a:xfrm>
            <a:prstGeom prst="ellipse">
              <a:avLst/>
            </a:prstGeom>
            <a:solidFill>
              <a:srgbClr val="EEECE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en-US" altLang="en-US" u="none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6192837" y="4779962"/>
              <a:ext cx="431800" cy="323850"/>
            </a:xfrm>
            <a:prstGeom prst="ellipse">
              <a:avLst/>
            </a:prstGeom>
            <a:solidFill>
              <a:srgbClr val="EEECE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en-US" altLang="en-US" u="none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7273925" y="4779962"/>
              <a:ext cx="431800" cy="323850"/>
            </a:xfrm>
            <a:prstGeom prst="ellipse">
              <a:avLst/>
            </a:prstGeom>
            <a:solidFill>
              <a:srgbClr val="EEECE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en-US" altLang="en-US" u="none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8353425" y="4779962"/>
              <a:ext cx="431800" cy="323850"/>
            </a:xfrm>
            <a:prstGeom prst="ellipse">
              <a:avLst/>
            </a:prstGeom>
            <a:solidFill>
              <a:srgbClr val="EEECE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en-US" altLang="en-US" u="none"/>
            </a:p>
          </p:txBody>
        </p:sp>
        <p:sp>
          <p:nvSpPr>
            <p:cNvPr id="12" name="Line 21"/>
            <p:cNvSpPr>
              <a:spLocks noChangeShapeType="1"/>
            </p:cNvSpPr>
            <p:nvPr/>
          </p:nvSpPr>
          <p:spPr bwMode="auto">
            <a:xfrm flipV="1">
              <a:off x="6516687" y="4078287"/>
              <a:ext cx="792163" cy="7016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  <a:ea typeface="+mn-ea"/>
              </a:endParaRPr>
            </a:p>
          </p:txBody>
        </p:sp>
        <p:sp>
          <p:nvSpPr>
            <p:cNvPr id="13" name="Line 22"/>
            <p:cNvSpPr>
              <a:spLocks noChangeShapeType="1"/>
            </p:cNvSpPr>
            <p:nvPr/>
          </p:nvSpPr>
          <p:spPr bwMode="auto">
            <a:xfrm flipH="1" flipV="1">
              <a:off x="7669212" y="4078287"/>
              <a:ext cx="792163" cy="7016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  <a:ea typeface="+mn-ea"/>
              </a:endParaRPr>
            </a:p>
          </p:txBody>
        </p:sp>
        <p:sp>
          <p:nvSpPr>
            <p:cNvPr id="14" name="Line 23"/>
            <p:cNvSpPr>
              <a:spLocks noChangeShapeType="1"/>
            </p:cNvSpPr>
            <p:nvPr/>
          </p:nvSpPr>
          <p:spPr bwMode="auto">
            <a:xfrm flipH="1" flipV="1">
              <a:off x="6553200" y="4078287"/>
              <a:ext cx="828675" cy="7016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  <a:ea typeface="+mn-ea"/>
              </a:endParaRPr>
            </a:p>
          </p:txBody>
        </p:sp>
        <p:sp>
          <p:nvSpPr>
            <p:cNvPr id="15" name="Line 24"/>
            <p:cNvSpPr>
              <a:spLocks noChangeShapeType="1"/>
            </p:cNvSpPr>
            <p:nvPr/>
          </p:nvSpPr>
          <p:spPr bwMode="auto">
            <a:xfrm flipV="1">
              <a:off x="7634287" y="4105275"/>
              <a:ext cx="755650" cy="6746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  <a:ea typeface="+mn-ea"/>
              </a:endParaRP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6192837" y="2781300"/>
              <a:ext cx="431800" cy="323850"/>
            </a:xfrm>
            <a:prstGeom prst="ellipse">
              <a:avLst/>
            </a:prstGeom>
            <a:solidFill>
              <a:srgbClr val="EEECE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en-US" altLang="en-US" u="none"/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7273925" y="2781300"/>
              <a:ext cx="431800" cy="323850"/>
            </a:xfrm>
            <a:prstGeom prst="ellipse">
              <a:avLst/>
            </a:prstGeom>
            <a:solidFill>
              <a:srgbClr val="EEECE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en-US" altLang="en-US" u="none"/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8353425" y="2781300"/>
              <a:ext cx="431800" cy="323850"/>
            </a:xfrm>
            <a:prstGeom prst="ellipse">
              <a:avLst/>
            </a:prstGeom>
            <a:solidFill>
              <a:srgbClr val="EEECE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en-US" altLang="en-US" u="none"/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6192837" y="3781425"/>
              <a:ext cx="431800" cy="323850"/>
            </a:xfrm>
            <a:prstGeom prst="ellipse">
              <a:avLst/>
            </a:prstGeom>
            <a:solidFill>
              <a:srgbClr val="EEECE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en-US" altLang="en-US" u="none"/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7273925" y="3781425"/>
              <a:ext cx="431800" cy="323850"/>
            </a:xfrm>
            <a:prstGeom prst="ellipse">
              <a:avLst/>
            </a:prstGeom>
            <a:solidFill>
              <a:srgbClr val="EEECE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en-US" altLang="en-US" u="none"/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8353425" y="3781425"/>
              <a:ext cx="431800" cy="323850"/>
            </a:xfrm>
            <a:prstGeom prst="ellipse">
              <a:avLst/>
            </a:prstGeom>
            <a:solidFill>
              <a:srgbClr val="EEECE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en-US" altLang="en-US" u="none"/>
            </a:p>
          </p:txBody>
        </p:sp>
        <p:sp>
          <p:nvSpPr>
            <p:cNvPr id="22" name="Line 31"/>
            <p:cNvSpPr>
              <a:spLocks noChangeShapeType="1"/>
            </p:cNvSpPr>
            <p:nvPr/>
          </p:nvSpPr>
          <p:spPr bwMode="auto">
            <a:xfrm flipV="1">
              <a:off x="6516687" y="3078162"/>
              <a:ext cx="792163" cy="703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  <a:ea typeface="+mn-ea"/>
              </a:endParaRPr>
            </a:p>
          </p:txBody>
        </p:sp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H="1" flipV="1">
              <a:off x="7669212" y="3078162"/>
              <a:ext cx="792163" cy="703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  <a:ea typeface="+mn-ea"/>
              </a:endParaRPr>
            </a:p>
          </p:txBody>
        </p:sp>
        <p:sp>
          <p:nvSpPr>
            <p:cNvPr id="24" name="Line 33"/>
            <p:cNvSpPr>
              <a:spLocks noChangeShapeType="1"/>
            </p:cNvSpPr>
            <p:nvPr/>
          </p:nvSpPr>
          <p:spPr bwMode="auto">
            <a:xfrm flipH="1" flipV="1">
              <a:off x="6553200" y="3078162"/>
              <a:ext cx="828675" cy="703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  <a:ea typeface="+mn-ea"/>
              </a:endParaRPr>
            </a:p>
          </p:txBody>
        </p:sp>
        <p:sp>
          <p:nvSpPr>
            <p:cNvPr id="25" name="Line 34"/>
            <p:cNvSpPr>
              <a:spLocks noChangeShapeType="1"/>
            </p:cNvSpPr>
            <p:nvPr/>
          </p:nvSpPr>
          <p:spPr bwMode="auto">
            <a:xfrm flipV="1">
              <a:off x="7634287" y="3106737"/>
              <a:ext cx="755650" cy="674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  <a:ea typeface="+mn-ea"/>
              </a:endParaRPr>
            </a:p>
          </p:txBody>
        </p: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6192837" y="1781175"/>
              <a:ext cx="431800" cy="323850"/>
            </a:xfrm>
            <a:prstGeom prst="ellipse">
              <a:avLst/>
            </a:prstGeom>
            <a:solidFill>
              <a:srgbClr val="EEECE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en-US" altLang="en-US" u="none"/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7273925" y="1781175"/>
              <a:ext cx="431800" cy="323850"/>
            </a:xfrm>
            <a:prstGeom prst="ellipse">
              <a:avLst/>
            </a:prstGeom>
            <a:solidFill>
              <a:srgbClr val="EEECE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en-US" altLang="en-US" u="none"/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8353425" y="1781175"/>
              <a:ext cx="431800" cy="323850"/>
            </a:xfrm>
            <a:prstGeom prst="ellipse">
              <a:avLst/>
            </a:prstGeom>
            <a:solidFill>
              <a:srgbClr val="EEECE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en-US" altLang="en-US" u="none"/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6192837" y="2781300"/>
              <a:ext cx="431800" cy="323850"/>
            </a:xfrm>
            <a:prstGeom prst="ellipse">
              <a:avLst/>
            </a:prstGeom>
            <a:solidFill>
              <a:srgbClr val="EEECE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en-US" altLang="en-US" u="none"/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7273925" y="2781300"/>
              <a:ext cx="431800" cy="323850"/>
            </a:xfrm>
            <a:prstGeom prst="ellipse">
              <a:avLst/>
            </a:prstGeom>
            <a:solidFill>
              <a:srgbClr val="EEECE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en-US" altLang="en-US" u="none"/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>
              <a:off x="8353425" y="2781300"/>
              <a:ext cx="431800" cy="323850"/>
            </a:xfrm>
            <a:prstGeom prst="ellipse">
              <a:avLst/>
            </a:prstGeom>
            <a:solidFill>
              <a:srgbClr val="EEECE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en-US" altLang="en-US" u="none"/>
            </a:p>
          </p:txBody>
        </p:sp>
        <p:sp>
          <p:nvSpPr>
            <p:cNvPr id="32" name="Line 41"/>
            <p:cNvSpPr>
              <a:spLocks noChangeShapeType="1"/>
            </p:cNvSpPr>
            <p:nvPr/>
          </p:nvSpPr>
          <p:spPr bwMode="auto">
            <a:xfrm flipV="1">
              <a:off x="6516687" y="2078037"/>
              <a:ext cx="792163" cy="703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  <a:ea typeface="+mn-ea"/>
              </a:endParaRPr>
            </a:p>
          </p:txBody>
        </p:sp>
        <p:sp>
          <p:nvSpPr>
            <p:cNvPr id="33" name="Line 42"/>
            <p:cNvSpPr>
              <a:spLocks noChangeShapeType="1"/>
            </p:cNvSpPr>
            <p:nvPr/>
          </p:nvSpPr>
          <p:spPr bwMode="auto">
            <a:xfrm flipH="1" flipV="1">
              <a:off x="7669212" y="2078037"/>
              <a:ext cx="792163" cy="703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  <a:ea typeface="+mn-ea"/>
              </a:endParaRPr>
            </a:p>
          </p:txBody>
        </p:sp>
        <p:sp>
          <p:nvSpPr>
            <p:cNvPr id="34" name="Line 43"/>
            <p:cNvSpPr>
              <a:spLocks noChangeShapeType="1"/>
            </p:cNvSpPr>
            <p:nvPr/>
          </p:nvSpPr>
          <p:spPr bwMode="auto">
            <a:xfrm flipH="1" flipV="1">
              <a:off x="6553200" y="2078037"/>
              <a:ext cx="828675" cy="703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  <a:ea typeface="+mn-ea"/>
              </a:endParaRPr>
            </a:p>
          </p:txBody>
        </p:sp>
        <p:sp>
          <p:nvSpPr>
            <p:cNvPr id="35" name="Line 44"/>
            <p:cNvSpPr>
              <a:spLocks noChangeShapeType="1"/>
            </p:cNvSpPr>
            <p:nvPr/>
          </p:nvSpPr>
          <p:spPr bwMode="auto">
            <a:xfrm flipV="1">
              <a:off x="7634287" y="2106612"/>
              <a:ext cx="755650" cy="674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u="none">
                <a:latin typeface="+mn-lt"/>
                <a:ea typeface="+mn-ea"/>
              </a:endParaRPr>
            </a:p>
          </p:txBody>
        </p:sp>
        <p:sp>
          <p:nvSpPr>
            <p:cNvPr id="36" name="Text Box 56"/>
            <p:cNvSpPr txBox="1">
              <a:spLocks noChangeArrowheads="1"/>
            </p:cNvSpPr>
            <p:nvPr/>
          </p:nvSpPr>
          <p:spPr bwMode="auto">
            <a:xfrm>
              <a:off x="6362700" y="2095500"/>
              <a:ext cx="2628900" cy="45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u="none" dirty="0">
                  <a:solidFill>
                    <a:srgbClr val="3333CC"/>
                  </a:solidFill>
                </a:rPr>
                <a:t>W1    W2       W3   W4</a:t>
              </a:r>
            </a:p>
          </p:txBody>
        </p:sp>
        <p:sp>
          <p:nvSpPr>
            <p:cNvPr id="37" name="Text Box 58"/>
            <p:cNvSpPr txBox="1">
              <a:spLocks noChangeArrowheads="1"/>
            </p:cNvSpPr>
            <p:nvPr/>
          </p:nvSpPr>
          <p:spPr bwMode="auto">
            <a:xfrm>
              <a:off x="5221287" y="4806949"/>
              <a:ext cx="971550" cy="532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2000" u="none">
                  <a:solidFill>
                    <a:srgbClr val="FF0000"/>
                  </a:solidFill>
                  <a:latin typeface="+mn-lt"/>
                  <a:ea typeface="+mn-ea"/>
                </a:rPr>
                <a:t>time=0</a:t>
              </a:r>
            </a:p>
          </p:txBody>
        </p:sp>
        <p:sp>
          <p:nvSpPr>
            <p:cNvPr id="38" name="Text Box 59"/>
            <p:cNvSpPr txBox="1">
              <a:spLocks noChangeArrowheads="1"/>
            </p:cNvSpPr>
            <p:nvPr/>
          </p:nvSpPr>
          <p:spPr bwMode="auto">
            <a:xfrm>
              <a:off x="5221287" y="2806701"/>
              <a:ext cx="971550" cy="532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2000" u="none">
                  <a:solidFill>
                    <a:srgbClr val="FF0000"/>
                  </a:solidFill>
                  <a:latin typeface="+mn-lt"/>
                  <a:ea typeface="+mn-ea"/>
                </a:rPr>
                <a:t>time=2</a:t>
              </a:r>
            </a:p>
          </p:txBody>
        </p:sp>
        <p:sp>
          <p:nvSpPr>
            <p:cNvPr id="39" name="Text Box 60"/>
            <p:cNvSpPr txBox="1">
              <a:spLocks noChangeArrowheads="1"/>
            </p:cNvSpPr>
            <p:nvPr/>
          </p:nvSpPr>
          <p:spPr bwMode="auto">
            <a:xfrm>
              <a:off x="5221287" y="3806825"/>
              <a:ext cx="971550" cy="532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2000" u="none">
                  <a:solidFill>
                    <a:srgbClr val="FF0000"/>
                  </a:solidFill>
                  <a:latin typeface="+mn-lt"/>
                  <a:ea typeface="+mn-ea"/>
                </a:rPr>
                <a:t>time=1</a:t>
              </a:r>
            </a:p>
          </p:txBody>
        </p:sp>
        <p:sp>
          <p:nvSpPr>
            <p:cNvPr id="40" name="Text Box 61"/>
            <p:cNvSpPr txBox="1">
              <a:spLocks noChangeArrowheads="1"/>
            </p:cNvSpPr>
            <p:nvPr/>
          </p:nvSpPr>
          <p:spPr bwMode="auto">
            <a:xfrm>
              <a:off x="5221287" y="1809750"/>
              <a:ext cx="971550" cy="532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2000" u="none">
                  <a:solidFill>
                    <a:srgbClr val="FF0000"/>
                  </a:solidFill>
                  <a:latin typeface="+mn-lt"/>
                  <a:ea typeface="+mn-ea"/>
                </a:rPr>
                <a:t>time=3</a:t>
              </a:r>
            </a:p>
          </p:txBody>
        </p:sp>
        <p:sp>
          <p:nvSpPr>
            <p:cNvPr id="41" name="Text Box 56"/>
            <p:cNvSpPr txBox="1">
              <a:spLocks noChangeArrowheads="1"/>
            </p:cNvSpPr>
            <p:nvPr/>
          </p:nvSpPr>
          <p:spPr bwMode="auto">
            <a:xfrm>
              <a:off x="6362700" y="3094038"/>
              <a:ext cx="2628900" cy="45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u="none" dirty="0">
                  <a:solidFill>
                    <a:srgbClr val="3333CC"/>
                  </a:solidFill>
                </a:rPr>
                <a:t>W1    W2      W3     W4</a:t>
              </a:r>
            </a:p>
          </p:txBody>
        </p:sp>
        <p:sp>
          <p:nvSpPr>
            <p:cNvPr id="42" name="Text Box 56"/>
            <p:cNvSpPr txBox="1">
              <a:spLocks noChangeArrowheads="1"/>
            </p:cNvSpPr>
            <p:nvPr/>
          </p:nvSpPr>
          <p:spPr bwMode="auto">
            <a:xfrm>
              <a:off x="6362700" y="4092576"/>
              <a:ext cx="2628900" cy="45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u="none" dirty="0">
                  <a:solidFill>
                    <a:srgbClr val="3333CC"/>
                  </a:solidFill>
                </a:rPr>
                <a:t>W1      W2     W3       W4</a:t>
              </a:r>
            </a:p>
          </p:txBody>
        </p:sp>
      </p:grpSp>
      <p:sp>
        <p:nvSpPr>
          <p:cNvPr id="43" name="Oval 42"/>
          <p:cNvSpPr>
            <a:spLocks noChangeArrowheads="1"/>
          </p:cNvSpPr>
          <p:nvPr/>
        </p:nvSpPr>
        <p:spPr bwMode="auto">
          <a:xfrm>
            <a:off x="1177926" y="4513263"/>
            <a:ext cx="431800" cy="323850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en-US" altLang="en-US" u="none"/>
          </a:p>
        </p:txBody>
      </p:sp>
      <p:sp>
        <p:nvSpPr>
          <p:cNvPr id="44" name="Oval 43"/>
          <p:cNvSpPr>
            <a:spLocks noChangeArrowheads="1"/>
          </p:cNvSpPr>
          <p:nvPr/>
        </p:nvSpPr>
        <p:spPr bwMode="auto">
          <a:xfrm>
            <a:off x="2259013" y="4513263"/>
            <a:ext cx="431800" cy="323850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en-US" altLang="en-US" u="none"/>
          </a:p>
        </p:txBody>
      </p:sp>
      <p:sp>
        <p:nvSpPr>
          <p:cNvPr id="45" name="Oval 44"/>
          <p:cNvSpPr>
            <a:spLocks noChangeArrowheads="1"/>
          </p:cNvSpPr>
          <p:nvPr/>
        </p:nvSpPr>
        <p:spPr bwMode="auto">
          <a:xfrm>
            <a:off x="3338513" y="4513263"/>
            <a:ext cx="431800" cy="323850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en-US" altLang="en-US" u="none"/>
          </a:p>
        </p:txBody>
      </p:sp>
      <p:cxnSp>
        <p:nvCxnSpPr>
          <p:cNvPr id="46" name="AutoShape 46"/>
          <p:cNvCxnSpPr>
            <a:cxnSpLocks noChangeShapeType="1"/>
            <a:stCxn id="45" idx="4"/>
            <a:endCxn id="44" idx="5"/>
          </p:cNvCxnSpPr>
          <p:nvPr/>
        </p:nvCxnSpPr>
        <p:spPr bwMode="auto">
          <a:xfrm rot="16200000" flipV="1">
            <a:off x="3067050" y="4360863"/>
            <a:ext cx="47625" cy="927100"/>
          </a:xfrm>
          <a:prstGeom prst="curvedConnector3">
            <a:avLst>
              <a:gd name="adj1" fmla="val -870839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7" name="AutoShape 48"/>
          <p:cNvCxnSpPr>
            <a:cxnSpLocks noChangeShapeType="1"/>
            <a:stCxn id="44" idx="1"/>
            <a:endCxn id="43" idx="0"/>
          </p:cNvCxnSpPr>
          <p:nvPr/>
        </p:nvCxnSpPr>
        <p:spPr bwMode="auto">
          <a:xfrm rot="5400000" flipH="1">
            <a:off x="1834357" y="4063207"/>
            <a:ext cx="47625" cy="928687"/>
          </a:xfrm>
          <a:prstGeom prst="curvedConnector3">
            <a:avLst>
              <a:gd name="adj1" fmla="val 1148609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AutoShape 49"/>
          <p:cNvCxnSpPr>
            <a:cxnSpLocks noChangeShapeType="1"/>
            <a:stCxn id="44" idx="7"/>
            <a:endCxn id="45" idx="0"/>
          </p:cNvCxnSpPr>
          <p:nvPr/>
        </p:nvCxnSpPr>
        <p:spPr bwMode="auto">
          <a:xfrm rot="16200000">
            <a:off x="3067050" y="4064001"/>
            <a:ext cx="47625" cy="927100"/>
          </a:xfrm>
          <a:prstGeom prst="curvedConnector3">
            <a:avLst>
              <a:gd name="adj1" fmla="val 1113054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9" name="Text Box 50"/>
          <p:cNvSpPr txBox="1">
            <a:spLocks noChangeArrowheads="1"/>
          </p:cNvSpPr>
          <p:nvPr/>
        </p:nvSpPr>
        <p:spPr bwMode="auto">
          <a:xfrm>
            <a:off x="1609726" y="3949700"/>
            <a:ext cx="19812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400" u="none" dirty="0">
                <a:solidFill>
                  <a:srgbClr val="3333CC"/>
                </a:solidFill>
                <a:latin typeface="+mn-lt"/>
                <a:ea typeface="+mn-ea"/>
              </a:rPr>
              <a:t>w</a:t>
            </a:r>
            <a:r>
              <a:rPr lang="en-US" u="none" dirty="0">
                <a:solidFill>
                  <a:srgbClr val="3333CC"/>
                </a:solidFill>
                <a:latin typeface="+mn-lt"/>
                <a:ea typeface="+mn-ea"/>
              </a:rPr>
              <a:t>1</a:t>
            </a:r>
            <a:r>
              <a:rPr lang="en-US" sz="2400" u="none" dirty="0">
                <a:solidFill>
                  <a:srgbClr val="3333CC"/>
                </a:solidFill>
                <a:latin typeface="+mn-lt"/>
                <a:ea typeface="+mn-ea"/>
              </a:rPr>
              <a:t>           w</a:t>
            </a:r>
            <a:r>
              <a:rPr lang="en-US" u="none" dirty="0">
                <a:solidFill>
                  <a:srgbClr val="3333CC"/>
                </a:solidFill>
                <a:latin typeface="+mn-lt"/>
                <a:ea typeface="+mn-ea"/>
              </a:rPr>
              <a:t>4</a:t>
            </a:r>
          </a:p>
        </p:txBody>
      </p:sp>
      <p:sp>
        <p:nvSpPr>
          <p:cNvPr id="50" name="Text Box 51"/>
          <p:cNvSpPr txBox="1">
            <a:spLocks noChangeArrowheads="1"/>
          </p:cNvSpPr>
          <p:nvPr/>
        </p:nvSpPr>
        <p:spPr bwMode="auto">
          <a:xfrm>
            <a:off x="1666876" y="4795838"/>
            <a:ext cx="19812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400" u="none" dirty="0">
                <a:solidFill>
                  <a:srgbClr val="3333CC"/>
                </a:solidFill>
                <a:latin typeface="+mn-lt"/>
                <a:ea typeface="+mn-ea"/>
              </a:rPr>
              <a:t>w</a:t>
            </a:r>
            <a:r>
              <a:rPr lang="en-US" u="none" dirty="0">
                <a:solidFill>
                  <a:srgbClr val="3333CC"/>
                </a:solidFill>
                <a:latin typeface="+mn-lt"/>
                <a:ea typeface="+mn-ea"/>
              </a:rPr>
              <a:t>2 </a:t>
            </a:r>
            <a:r>
              <a:rPr lang="en-US" sz="2400" u="none" dirty="0">
                <a:solidFill>
                  <a:srgbClr val="3333CC"/>
                </a:solidFill>
                <a:latin typeface="+mn-lt"/>
                <a:ea typeface="+mn-ea"/>
              </a:rPr>
              <a:t>         w</a:t>
            </a:r>
            <a:r>
              <a:rPr lang="en-US" u="none" dirty="0">
                <a:solidFill>
                  <a:srgbClr val="3333CC"/>
                </a:solidFill>
                <a:latin typeface="+mn-lt"/>
                <a:ea typeface="+mn-ea"/>
              </a:rPr>
              <a:t>3</a:t>
            </a:r>
          </a:p>
        </p:txBody>
      </p:sp>
      <p:cxnSp>
        <p:nvCxnSpPr>
          <p:cNvPr id="51" name="Curved Connector 50"/>
          <p:cNvCxnSpPr>
            <a:cxnSpLocks noChangeShapeType="1"/>
          </p:cNvCxnSpPr>
          <p:nvPr/>
        </p:nvCxnSpPr>
        <p:spPr bwMode="auto">
          <a:xfrm rot="16200000" flipH="1">
            <a:off x="1850232" y="4296569"/>
            <a:ext cx="12700" cy="1081088"/>
          </a:xfrm>
          <a:prstGeom prst="curvedConnector3">
            <a:avLst>
              <a:gd name="adj1" fmla="val 340000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217007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Training a general RNN’s can be hard</a:t>
            </a:r>
          </a:p>
          <a:p>
            <a:pPr lvl="1"/>
            <a:r>
              <a:rPr lang="en-US" sz="2800" dirty="0"/>
              <a:t>Here we will focus on a </a:t>
            </a:r>
            <a:r>
              <a:rPr lang="en-US" sz="2800" b="1" dirty="0"/>
              <a:t>special family of RNN’s </a:t>
            </a:r>
          </a:p>
          <a:p>
            <a:r>
              <a:rPr lang="en-US" sz="3200" dirty="0"/>
              <a:t>Prediction on chain-like input: </a:t>
            </a:r>
          </a:p>
          <a:p>
            <a:pPr lvl="1"/>
            <a:r>
              <a:rPr lang="en-US" sz="2800" dirty="0"/>
              <a:t>Language model 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POS tagging words of a sentence 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Sentiment classification</a:t>
            </a:r>
          </a:p>
          <a:p>
            <a:pPr lvl="1"/>
            <a:endParaRPr lang="en-US" sz="2800" dirty="0"/>
          </a:p>
          <a:p>
            <a:endParaRPr lang="en-US" sz="3200" dirty="0"/>
          </a:p>
          <a:p>
            <a:pPr lvl="1"/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72312" y="4470466"/>
                <a:ext cx="800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u="none" smtClean="0">
                        <a:latin typeface="Cambria Math"/>
                      </a:rPr>
                      <m:t>𝑋</m:t>
                    </m:r>
                    <m:r>
                      <a:rPr lang="en-US" b="0" i="1" u="none" smtClean="0">
                        <a:latin typeface="Cambria Math"/>
                      </a:rPr>
                      <m:t>= </m:t>
                    </m:r>
                  </m:oMath>
                </a14:m>
                <a:r>
                  <a:rPr lang="en-US" u="none" dirty="0"/>
                  <a:t>        This	     is 	     a 	      sample 	  sentence	   .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312" y="4470466"/>
                <a:ext cx="8001000" cy="369332"/>
              </a:xfrm>
              <a:prstGeom prst="rect">
                <a:avLst/>
              </a:prstGeom>
              <a:blipFill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72312" y="4775266"/>
                <a:ext cx="80223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i="1" u="none" dirty="0"/>
                  <a:t>Y</a:t>
                </a:r>
                <a14:m>
                  <m:oMath xmlns:m="http://schemas.openxmlformats.org/officeDocument/2006/math">
                    <m:r>
                      <a:rPr lang="en-US" b="0" i="1" u="none" smtClean="0">
                        <a:latin typeface="Cambria Math"/>
                      </a:rPr>
                      <m:t>  = </m:t>
                    </m:r>
                  </m:oMath>
                </a14:m>
                <a:r>
                  <a:rPr lang="en-US" u="none" dirty="0"/>
                  <a:t>          DT                 VBZ           DT                   NN   	      NN                          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312" y="4775266"/>
                <a:ext cx="8022336" cy="369332"/>
              </a:xfrm>
              <a:prstGeom prst="rect">
                <a:avLst/>
              </a:prstGeom>
              <a:blipFill>
                <a:blip r:embed="rId3"/>
                <a:stretch>
                  <a:fillRect l="-68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828" y="1371600"/>
            <a:ext cx="1257300" cy="1217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78764" y="3366665"/>
                <a:ext cx="800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u="none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u="none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u="none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u="none" smtClean="0">
                        <a:latin typeface="Cambria Math"/>
                      </a:rPr>
                      <m:t>= </m:t>
                    </m:r>
                  </m:oMath>
                </a14:m>
                <a:r>
                  <a:rPr lang="en-US" u="none" dirty="0"/>
                  <a:t>        This	     is 	     a 	      sample 	  sentence	   .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764" y="3366665"/>
                <a:ext cx="8001000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72312" y="3671465"/>
                <a:ext cx="80223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Y</a:t>
                </a:r>
                <a14:m>
                  <m:oMath xmlns:m="http://schemas.openxmlformats.org/officeDocument/2006/math">
                    <m:r>
                      <a:rPr lang="en-US" b="0" i="1" u="none" smtClean="0">
                        <a:latin typeface="Cambria Math"/>
                      </a:rPr>
                      <m:t>  = </m:t>
                    </m:r>
                  </m:oMath>
                </a14:m>
                <a:r>
                  <a:rPr lang="en-US" u="none" dirty="0"/>
                  <a:t>          is               a            sample        sentence   	      .                         &lt;EOS&gt;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312" y="3671465"/>
                <a:ext cx="8022336" cy="369332"/>
              </a:xfrm>
              <a:prstGeom prst="rect">
                <a:avLst/>
              </a:prstGeom>
              <a:blipFill>
                <a:blip r:embed="rId6"/>
                <a:stretch>
                  <a:fillRect l="-68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69264" y="5494071"/>
                <a:ext cx="800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u="none" smtClean="0">
                        <a:latin typeface="Cambria Math"/>
                      </a:rPr>
                      <m:t>𝑋</m:t>
                    </m:r>
                    <m:r>
                      <a:rPr lang="en-US" b="0" i="1" u="none" smtClean="0">
                        <a:latin typeface="Cambria Math"/>
                      </a:rPr>
                      <m:t>= </m:t>
                    </m:r>
                  </m:oMath>
                </a14:m>
                <a:r>
                  <a:rPr lang="en-US" u="none" dirty="0"/>
                  <a:t>        This	     is 	     a 	      sample 	  sentence	   . 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264" y="5494071"/>
                <a:ext cx="8001000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69264" y="5843544"/>
                <a:ext cx="762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i="1" u="none" dirty="0"/>
                  <a:t>Y</a:t>
                </a:r>
                <a14:m>
                  <m:oMath xmlns:m="http://schemas.openxmlformats.org/officeDocument/2006/math">
                    <m:r>
                      <a:rPr lang="en-US" b="0" i="1" u="none" smtClean="0">
                        <a:latin typeface="Cambria Math"/>
                      </a:rPr>
                      <m:t>  =</m:t>
                    </m:r>
                  </m:oMath>
                </a14:m>
                <a:r>
                  <a:rPr lang="en-US" u="none" dirty="0"/>
                  <a:t>   Positive/Negative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264" y="5843544"/>
                <a:ext cx="7620000" cy="369332"/>
              </a:xfrm>
              <a:prstGeom prst="rect">
                <a:avLst/>
              </a:prstGeom>
              <a:blipFill>
                <a:blip r:embed="rId8"/>
                <a:stretch>
                  <a:fillRect l="-64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074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chain RNN:</a:t>
                </a:r>
              </a:p>
              <a:p>
                <a:pPr lvl="1"/>
                <a:r>
                  <a:rPr lang="en-US" dirty="0"/>
                  <a:t>Has a chain-like structure </a:t>
                </a:r>
              </a:p>
              <a:p>
                <a:pPr lvl="1"/>
                <a:r>
                  <a:rPr lang="en-US" dirty="0"/>
                  <a:t>Each input is replaced with its vector representation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rgbClr val="FEA002"/>
                    </a:solidFill>
                  </a:rPr>
                  <a:t>Hidden (memory) unit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EA00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EA002"/>
                            </a:solidFill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solidFill>
                              <a:srgbClr val="FEA002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EA002"/>
                    </a:solidFill>
                  </a:rPr>
                  <a:t> contain information about previous inputs and previous hidden units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EA00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EA002"/>
                            </a:solidFill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solidFill>
                              <a:srgbClr val="FEA002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solidFill>
                              <a:srgbClr val="FEA002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i="1">
                        <a:solidFill>
                          <a:srgbClr val="FEA002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FEA00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EA002"/>
                            </a:solidFill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solidFill>
                              <a:srgbClr val="FEA002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solidFill>
                              <a:srgbClr val="FEA002"/>
                            </a:solidFill>
                            <a:latin typeface="Cambria Math"/>
                          </a:rPr>
                          <m:t>−2</m:t>
                        </m:r>
                      </m:sub>
                    </m:sSub>
                    <m:r>
                      <a:rPr lang="en-US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etc</a:t>
                </a:r>
              </a:p>
              <a:p>
                <a:pPr lvl="2"/>
                <a:r>
                  <a:rPr lang="en-US" dirty="0"/>
                  <a:t>Computed from the past memory and current word. </a:t>
                </a:r>
                <a:r>
                  <a:rPr lang="en-US" dirty="0">
                    <a:solidFill>
                      <a:srgbClr val="FEA002"/>
                    </a:solidFill>
                  </a:rPr>
                  <a:t>It summarizes the sentence up to that time (include information of the current word).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pPr lvl="2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3" t="-11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92598" y="4431202"/>
            <a:ext cx="1021080" cy="209550"/>
          </a:xfrm>
          <a:prstGeom prst="rect">
            <a:avLst/>
          </a:prstGeom>
          <a:solidFill>
            <a:srgbClr val="92D050"/>
          </a:solidFill>
          <a:ln>
            <a:solidFill>
              <a:schemeClr val="accent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u="none" dirty="0">
                <a:solidFill>
                  <a:schemeClr val="bg2"/>
                </a:solidFill>
              </a:rPr>
              <a:t>O </a:t>
            </a:r>
            <a:r>
              <a:rPr lang="en-US" sz="1600" b="1" u="none" dirty="0" err="1">
                <a:solidFill>
                  <a:schemeClr val="bg2"/>
                </a:solidFill>
              </a:rPr>
              <a:t>O</a:t>
            </a:r>
            <a:r>
              <a:rPr lang="en-US" sz="1600" b="1" u="none" dirty="0">
                <a:solidFill>
                  <a:schemeClr val="bg2"/>
                </a:solidFill>
              </a:rPr>
              <a:t> </a:t>
            </a:r>
            <a:r>
              <a:rPr lang="en-US" sz="1600" b="1" u="none" dirty="0" err="1">
                <a:solidFill>
                  <a:schemeClr val="bg2"/>
                </a:solidFill>
              </a:rPr>
              <a:t>O</a:t>
            </a:r>
            <a:r>
              <a:rPr lang="en-US" sz="1600" b="1" u="none" dirty="0">
                <a:solidFill>
                  <a:schemeClr val="bg2"/>
                </a:solidFill>
              </a:rPr>
              <a:t> </a:t>
            </a:r>
            <a:r>
              <a:rPr lang="en-US" sz="1600" b="1" u="none" dirty="0" err="1">
                <a:solidFill>
                  <a:schemeClr val="bg2"/>
                </a:solidFill>
              </a:rPr>
              <a:t>O</a:t>
            </a:r>
            <a:r>
              <a:rPr lang="en-US" sz="1600" b="1" u="none" dirty="0">
                <a:solidFill>
                  <a:schemeClr val="bg2"/>
                </a:solidFill>
              </a:rPr>
              <a:t> </a:t>
            </a:r>
            <a:r>
              <a:rPr lang="en-US" sz="1600" b="1" u="none" dirty="0" err="1">
                <a:solidFill>
                  <a:schemeClr val="bg2"/>
                </a:solidFill>
              </a:rPr>
              <a:t>O</a:t>
            </a:r>
            <a:r>
              <a:rPr lang="en-US" sz="1600" b="1" u="none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2864145" y="4436005"/>
            <a:ext cx="1021080" cy="209550"/>
          </a:xfrm>
          <a:prstGeom prst="rect">
            <a:avLst/>
          </a:prstGeom>
          <a:solidFill>
            <a:srgbClr val="92D050"/>
          </a:solidFill>
          <a:ln>
            <a:solidFill>
              <a:schemeClr val="accent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u="none" dirty="0">
                <a:solidFill>
                  <a:schemeClr val="bg2"/>
                </a:solidFill>
              </a:rPr>
              <a:t>O </a:t>
            </a:r>
            <a:r>
              <a:rPr lang="en-US" sz="1600" b="1" u="none" dirty="0" err="1">
                <a:solidFill>
                  <a:schemeClr val="bg2"/>
                </a:solidFill>
              </a:rPr>
              <a:t>O</a:t>
            </a:r>
            <a:r>
              <a:rPr lang="en-US" sz="1600" b="1" u="none" dirty="0">
                <a:solidFill>
                  <a:schemeClr val="bg2"/>
                </a:solidFill>
              </a:rPr>
              <a:t> </a:t>
            </a:r>
            <a:r>
              <a:rPr lang="en-US" sz="1600" b="1" u="none" dirty="0" err="1">
                <a:solidFill>
                  <a:schemeClr val="bg2"/>
                </a:solidFill>
              </a:rPr>
              <a:t>O</a:t>
            </a:r>
            <a:r>
              <a:rPr lang="en-US" sz="1600" b="1" u="none" dirty="0">
                <a:solidFill>
                  <a:schemeClr val="bg2"/>
                </a:solidFill>
              </a:rPr>
              <a:t> </a:t>
            </a:r>
            <a:r>
              <a:rPr lang="en-US" sz="1600" b="1" u="none" dirty="0" err="1">
                <a:solidFill>
                  <a:schemeClr val="bg2"/>
                </a:solidFill>
              </a:rPr>
              <a:t>O</a:t>
            </a:r>
            <a:r>
              <a:rPr lang="en-US" sz="1600" b="1" u="none" dirty="0">
                <a:solidFill>
                  <a:schemeClr val="bg2"/>
                </a:solidFill>
              </a:rPr>
              <a:t> </a:t>
            </a:r>
            <a:r>
              <a:rPr lang="en-US" sz="1600" b="1" u="none" dirty="0" err="1">
                <a:solidFill>
                  <a:schemeClr val="bg2"/>
                </a:solidFill>
              </a:rPr>
              <a:t>O</a:t>
            </a:r>
            <a:r>
              <a:rPr lang="en-US" sz="1600" b="1" u="none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4137678" y="4431202"/>
            <a:ext cx="1021080" cy="209550"/>
          </a:xfrm>
          <a:prstGeom prst="rect">
            <a:avLst/>
          </a:prstGeom>
          <a:solidFill>
            <a:srgbClr val="92D050"/>
          </a:solidFill>
          <a:ln>
            <a:solidFill>
              <a:schemeClr val="accent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u="none" dirty="0">
                <a:solidFill>
                  <a:schemeClr val="bg2"/>
                </a:solidFill>
              </a:rPr>
              <a:t>O </a:t>
            </a:r>
            <a:r>
              <a:rPr lang="en-US" sz="1600" b="1" u="none" dirty="0" err="1">
                <a:solidFill>
                  <a:schemeClr val="bg2"/>
                </a:solidFill>
              </a:rPr>
              <a:t>O</a:t>
            </a:r>
            <a:r>
              <a:rPr lang="en-US" sz="1600" b="1" u="none" dirty="0">
                <a:solidFill>
                  <a:schemeClr val="bg2"/>
                </a:solidFill>
              </a:rPr>
              <a:t> </a:t>
            </a:r>
            <a:r>
              <a:rPr lang="en-US" sz="1600" b="1" u="none" dirty="0" err="1">
                <a:solidFill>
                  <a:schemeClr val="bg2"/>
                </a:solidFill>
              </a:rPr>
              <a:t>O</a:t>
            </a:r>
            <a:r>
              <a:rPr lang="en-US" sz="1600" b="1" u="none" dirty="0">
                <a:solidFill>
                  <a:schemeClr val="bg2"/>
                </a:solidFill>
              </a:rPr>
              <a:t> </a:t>
            </a:r>
            <a:r>
              <a:rPr lang="en-US" sz="1600" b="1" u="none" dirty="0" err="1">
                <a:solidFill>
                  <a:schemeClr val="bg2"/>
                </a:solidFill>
              </a:rPr>
              <a:t>O</a:t>
            </a:r>
            <a:r>
              <a:rPr lang="en-US" sz="1600" b="1" u="none" dirty="0">
                <a:solidFill>
                  <a:schemeClr val="bg2"/>
                </a:solidFill>
              </a:rPr>
              <a:t> </a:t>
            </a:r>
            <a:r>
              <a:rPr lang="en-US" sz="1600" b="1" u="none" dirty="0" err="1">
                <a:solidFill>
                  <a:schemeClr val="bg2"/>
                </a:solidFill>
              </a:rPr>
              <a:t>O</a:t>
            </a:r>
            <a:r>
              <a:rPr lang="en-US" sz="1600" b="1" u="none" dirty="0">
                <a:solidFill>
                  <a:schemeClr val="bg2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143001" y="4031152"/>
                <a:ext cx="45551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u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u="none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u="none" smtClean="0">
                            <a:latin typeface="Cambria Math"/>
                          </a:rPr>
                          <m:t>𝑡</m:t>
                        </m:r>
                        <m:r>
                          <a:rPr lang="en-US" b="0" i="1" u="none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u="none" dirty="0"/>
                  <a:t>	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u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u="none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 u="none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u="none" dirty="0"/>
                  <a:t>	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u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u="none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 u="none">
                            <a:latin typeface="Cambria Math"/>
                          </a:rPr>
                          <m:t>𝑡</m:t>
                        </m:r>
                        <m:r>
                          <a:rPr lang="en-US" b="0" i="1" u="none" smtClean="0">
                            <a:latin typeface="Cambria Math"/>
                          </a:rPr>
                          <m:t>+</m:t>
                        </m:r>
                        <m:r>
                          <a:rPr lang="en-US" i="1" u="none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u="none" dirty="0"/>
                  <a:t>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1" y="4031152"/>
                <a:ext cx="4555122" cy="307777"/>
              </a:xfrm>
              <a:prstGeom prst="rect">
                <a:avLst/>
              </a:prstGeom>
              <a:blipFill>
                <a:blip r:embed="rId3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 rot="5400000">
            <a:off x="2150762" y="5244637"/>
            <a:ext cx="1021080" cy="209550"/>
          </a:xfrm>
          <a:prstGeom prst="rect">
            <a:avLst/>
          </a:prstGeom>
          <a:solidFill>
            <a:srgbClr val="FFC000"/>
          </a:solidFill>
          <a:ln>
            <a:solidFill>
              <a:schemeClr val="accent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u="none" dirty="0">
                <a:solidFill>
                  <a:schemeClr val="bg2"/>
                </a:solidFill>
              </a:rPr>
              <a:t>O </a:t>
            </a:r>
            <a:r>
              <a:rPr lang="en-US" sz="1600" b="1" u="none" dirty="0" err="1">
                <a:solidFill>
                  <a:schemeClr val="bg2"/>
                </a:solidFill>
              </a:rPr>
              <a:t>O</a:t>
            </a:r>
            <a:r>
              <a:rPr lang="en-US" sz="1600" b="1" u="none" dirty="0">
                <a:solidFill>
                  <a:schemeClr val="bg2"/>
                </a:solidFill>
              </a:rPr>
              <a:t> </a:t>
            </a:r>
            <a:r>
              <a:rPr lang="en-US" sz="1600" b="1" u="none" dirty="0" err="1">
                <a:solidFill>
                  <a:schemeClr val="bg2"/>
                </a:solidFill>
              </a:rPr>
              <a:t>O</a:t>
            </a:r>
            <a:r>
              <a:rPr lang="en-US" sz="1600" b="1" u="none" dirty="0">
                <a:solidFill>
                  <a:schemeClr val="bg2"/>
                </a:solidFill>
              </a:rPr>
              <a:t> </a:t>
            </a:r>
            <a:r>
              <a:rPr lang="en-US" sz="1600" b="1" u="none" dirty="0" err="1">
                <a:solidFill>
                  <a:schemeClr val="bg2"/>
                </a:solidFill>
              </a:rPr>
              <a:t>O</a:t>
            </a:r>
            <a:r>
              <a:rPr lang="en-US" sz="1600" b="1" u="none" dirty="0">
                <a:solidFill>
                  <a:schemeClr val="bg2"/>
                </a:solidFill>
              </a:rPr>
              <a:t> </a:t>
            </a:r>
            <a:r>
              <a:rPr lang="en-US" sz="1600" b="1" u="none" dirty="0" err="1">
                <a:solidFill>
                  <a:schemeClr val="bg2"/>
                </a:solidFill>
              </a:rPr>
              <a:t>O</a:t>
            </a:r>
            <a:r>
              <a:rPr lang="en-US" sz="1600" b="1" u="none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0" name="Rectangle 9"/>
          <p:cNvSpPr/>
          <p:nvPr/>
        </p:nvSpPr>
        <p:spPr>
          <a:xfrm rot="5400000">
            <a:off x="3427113" y="5244637"/>
            <a:ext cx="1021080" cy="209550"/>
          </a:xfrm>
          <a:prstGeom prst="rect">
            <a:avLst/>
          </a:prstGeom>
          <a:solidFill>
            <a:srgbClr val="FFC000"/>
          </a:solidFill>
          <a:ln>
            <a:solidFill>
              <a:schemeClr val="accent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u="none" dirty="0">
                <a:solidFill>
                  <a:schemeClr val="bg2"/>
                </a:solidFill>
              </a:rPr>
              <a:t>O </a:t>
            </a:r>
            <a:r>
              <a:rPr lang="en-US" sz="1600" b="1" u="none" dirty="0" err="1">
                <a:solidFill>
                  <a:schemeClr val="bg2"/>
                </a:solidFill>
              </a:rPr>
              <a:t>O</a:t>
            </a:r>
            <a:r>
              <a:rPr lang="en-US" sz="1600" b="1" u="none" dirty="0">
                <a:solidFill>
                  <a:schemeClr val="bg2"/>
                </a:solidFill>
              </a:rPr>
              <a:t> </a:t>
            </a:r>
            <a:r>
              <a:rPr lang="en-US" sz="1600" b="1" u="none" dirty="0" err="1">
                <a:solidFill>
                  <a:schemeClr val="bg2"/>
                </a:solidFill>
              </a:rPr>
              <a:t>O</a:t>
            </a:r>
            <a:r>
              <a:rPr lang="en-US" sz="1600" b="1" u="none" dirty="0">
                <a:solidFill>
                  <a:schemeClr val="bg2"/>
                </a:solidFill>
              </a:rPr>
              <a:t> </a:t>
            </a:r>
            <a:r>
              <a:rPr lang="en-US" sz="1600" b="1" u="none" dirty="0" err="1">
                <a:solidFill>
                  <a:schemeClr val="bg2"/>
                </a:solidFill>
              </a:rPr>
              <a:t>O</a:t>
            </a:r>
            <a:r>
              <a:rPr lang="en-US" sz="1600" b="1" u="none" dirty="0">
                <a:solidFill>
                  <a:schemeClr val="bg2"/>
                </a:solidFill>
              </a:rPr>
              <a:t> </a:t>
            </a:r>
            <a:r>
              <a:rPr lang="en-US" sz="1600" b="1" u="none" dirty="0" err="1">
                <a:solidFill>
                  <a:schemeClr val="bg2"/>
                </a:solidFill>
              </a:rPr>
              <a:t>O</a:t>
            </a:r>
            <a:r>
              <a:rPr lang="en-US" sz="1600" b="1" u="none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 rot="5400000">
            <a:off x="4665363" y="5244637"/>
            <a:ext cx="1021080" cy="209550"/>
          </a:xfrm>
          <a:prstGeom prst="rect">
            <a:avLst/>
          </a:prstGeom>
          <a:solidFill>
            <a:srgbClr val="FFC000"/>
          </a:solidFill>
          <a:ln>
            <a:solidFill>
              <a:schemeClr val="accent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u="none" dirty="0">
                <a:solidFill>
                  <a:schemeClr val="bg2"/>
                </a:solidFill>
              </a:rPr>
              <a:t>O </a:t>
            </a:r>
            <a:r>
              <a:rPr lang="en-US" sz="1600" b="1" u="none" dirty="0" err="1">
                <a:solidFill>
                  <a:schemeClr val="bg2"/>
                </a:solidFill>
              </a:rPr>
              <a:t>O</a:t>
            </a:r>
            <a:r>
              <a:rPr lang="en-US" sz="1600" b="1" u="none" dirty="0">
                <a:solidFill>
                  <a:schemeClr val="bg2"/>
                </a:solidFill>
              </a:rPr>
              <a:t> </a:t>
            </a:r>
            <a:r>
              <a:rPr lang="en-US" sz="1600" b="1" u="none" dirty="0" err="1">
                <a:solidFill>
                  <a:schemeClr val="bg2"/>
                </a:solidFill>
              </a:rPr>
              <a:t>O</a:t>
            </a:r>
            <a:r>
              <a:rPr lang="en-US" sz="1600" b="1" u="none" dirty="0">
                <a:solidFill>
                  <a:schemeClr val="bg2"/>
                </a:solidFill>
              </a:rPr>
              <a:t> </a:t>
            </a:r>
            <a:r>
              <a:rPr lang="en-US" sz="1600" b="1" u="none" dirty="0" err="1">
                <a:solidFill>
                  <a:schemeClr val="bg2"/>
                </a:solidFill>
              </a:rPr>
              <a:t>O</a:t>
            </a:r>
            <a:r>
              <a:rPr lang="en-US" sz="1600" b="1" u="none" dirty="0">
                <a:solidFill>
                  <a:schemeClr val="bg2"/>
                </a:solidFill>
              </a:rPr>
              <a:t> </a:t>
            </a:r>
            <a:r>
              <a:rPr lang="en-US" sz="1600" b="1" u="none" dirty="0" err="1">
                <a:solidFill>
                  <a:schemeClr val="bg2"/>
                </a:solidFill>
              </a:rPr>
              <a:t>O</a:t>
            </a:r>
            <a:r>
              <a:rPr lang="en-US" sz="1600" b="1" u="none" dirty="0">
                <a:solidFill>
                  <a:schemeClr val="bg2"/>
                </a:solidFill>
              </a:rPr>
              <a:t> </a:t>
            </a:r>
          </a:p>
        </p:txBody>
      </p:sp>
      <p:cxnSp>
        <p:nvCxnSpPr>
          <p:cNvPr id="12" name="Elbow Connector 11"/>
          <p:cNvCxnSpPr>
            <a:stCxn id="5" idx="2"/>
            <a:endCxn id="9" idx="2"/>
          </p:cNvCxnSpPr>
          <p:nvPr/>
        </p:nvCxnSpPr>
        <p:spPr>
          <a:xfrm rot="16200000" flipH="1">
            <a:off x="1975502" y="4768387"/>
            <a:ext cx="708660" cy="453389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6" idx="2"/>
            <a:endCxn id="10" idx="2"/>
          </p:cNvCxnSpPr>
          <p:nvPr/>
        </p:nvCxnSpPr>
        <p:spPr>
          <a:xfrm rot="16200000" flipH="1">
            <a:off x="3251853" y="4768386"/>
            <a:ext cx="703857" cy="458193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7" idx="2"/>
            <a:endCxn id="11" idx="2"/>
          </p:cNvCxnSpPr>
          <p:nvPr/>
        </p:nvCxnSpPr>
        <p:spPr>
          <a:xfrm rot="16200000" flipH="1">
            <a:off x="4505343" y="4783627"/>
            <a:ext cx="708660" cy="422910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394478" y="5502805"/>
            <a:ext cx="116204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766078" y="5502805"/>
            <a:ext cx="1066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042428" y="5502805"/>
            <a:ext cx="103350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182756" y="5495196"/>
                <a:ext cx="45551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u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u="none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u="none" smtClean="0">
                            <a:latin typeface="Cambria Math"/>
                          </a:rPr>
                          <m:t>𝑡</m:t>
                        </m:r>
                        <m:r>
                          <a:rPr lang="en-US" b="0" i="1" u="none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u="none" dirty="0"/>
                  <a:t>	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u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u="none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i="1" u="none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u="none" dirty="0"/>
                  <a:t>	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u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u="none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i="1" u="none">
                            <a:latin typeface="Cambria Math"/>
                          </a:rPr>
                          <m:t>𝑡</m:t>
                        </m:r>
                        <m:r>
                          <a:rPr lang="en-US" b="0" i="1" u="none" smtClean="0">
                            <a:latin typeface="Cambria Math"/>
                          </a:rPr>
                          <m:t>+</m:t>
                        </m:r>
                        <m:r>
                          <a:rPr lang="en-US" i="1" u="none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u="none" dirty="0"/>
                  <a:t> 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756" y="5495196"/>
                <a:ext cx="4555122" cy="307777"/>
              </a:xfrm>
              <a:prstGeom prst="rect">
                <a:avLst/>
              </a:prstGeom>
              <a:blipFill>
                <a:blip r:embed="rId4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>
            <a:off x="5291098" y="5502805"/>
            <a:ext cx="103350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408752" y="5299380"/>
            <a:ext cx="1733252" cy="354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Memory layer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400800" y="4419600"/>
            <a:ext cx="1741203" cy="354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layer</a:t>
            </a:r>
          </a:p>
        </p:txBody>
      </p:sp>
    </p:spTree>
    <p:extLst>
      <p:ext uri="{BB962C8B-B14F-4D97-AF65-F5344CB8AC3E}">
        <p14:creationId xmlns:p14="http://schemas.microsoft.com/office/powerpoint/2010/main" val="347642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popular way of formalizing it: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=</m:t>
                      </m:r>
                      <m:r>
                        <a:rPr lang="en-US" sz="1800" i="1">
                          <a:latin typeface="Cambria Math"/>
                        </a:rPr>
                        <m:t>𝑓</m:t>
                      </m:r>
                      <m:r>
                        <a:rPr lang="en-US" sz="18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h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𝑡</m:t>
                          </m:r>
                          <m:r>
                            <a:rPr lang="en-US" sz="18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  <a:p>
                <a:pPr lvl="1"/>
                <a:r>
                  <a:rPr lang="en-US" sz="1800" dirty="0"/>
                  <a:t>Where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𝑓</m:t>
                    </m:r>
                  </m:oMath>
                </a14:m>
                <a:r>
                  <a:rPr lang="en-US" sz="1800" dirty="0"/>
                  <a:t> is a nonlinear, differentiable (why?) function. </a:t>
                </a:r>
                <a:endParaRPr lang="en-US" dirty="0"/>
              </a:p>
              <a:p>
                <a:r>
                  <a:rPr lang="en-US" dirty="0"/>
                  <a:t>Outputs?</a:t>
                </a:r>
              </a:p>
              <a:p>
                <a:pPr lvl="1"/>
                <a:r>
                  <a:rPr lang="en-US" dirty="0"/>
                  <a:t>Many options; depending on problem and computational resource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3" t="-1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54597" y="4515192"/>
            <a:ext cx="1021080" cy="209550"/>
          </a:xfrm>
          <a:prstGeom prst="rect">
            <a:avLst/>
          </a:prstGeom>
          <a:solidFill>
            <a:srgbClr val="92D050"/>
          </a:solidFill>
          <a:ln>
            <a:solidFill>
              <a:schemeClr val="accent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u="none" dirty="0">
                <a:solidFill>
                  <a:schemeClr val="bg2"/>
                </a:solidFill>
              </a:rPr>
              <a:t>O </a:t>
            </a:r>
            <a:r>
              <a:rPr lang="en-US" sz="1600" b="1" u="none" dirty="0" err="1">
                <a:solidFill>
                  <a:schemeClr val="bg2"/>
                </a:solidFill>
              </a:rPr>
              <a:t>O</a:t>
            </a:r>
            <a:r>
              <a:rPr lang="en-US" sz="1600" b="1" u="none" dirty="0">
                <a:solidFill>
                  <a:schemeClr val="bg2"/>
                </a:solidFill>
              </a:rPr>
              <a:t> </a:t>
            </a:r>
            <a:r>
              <a:rPr lang="en-US" sz="1600" b="1" u="none" dirty="0" err="1">
                <a:solidFill>
                  <a:schemeClr val="bg2"/>
                </a:solidFill>
              </a:rPr>
              <a:t>O</a:t>
            </a:r>
            <a:r>
              <a:rPr lang="en-US" sz="1600" b="1" u="none" dirty="0">
                <a:solidFill>
                  <a:schemeClr val="bg2"/>
                </a:solidFill>
              </a:rPr>
              <a:t> </a:t>
            </a:r>
            <a:r>
              <a:rPr lang="en-US" sz="1600" b="1" u="none" dirty="0" err="1">
                <a:solidFill>
                  <a:schemeClr val="bg2"/>
                </a:solidFill>
              </a:rPr>
              <a:t>O</a:t>
            </a:r>
            <a:r>
              <a:rPr lang="en-US" sz="1600" b="1" u="none" dirty="0">
                <a:solidFill>
                  <a:schemeClr val="bg2"/>
                </a:solidFill>
              </a:rPr>
              <a:t> </a:t>
            </a:r>
            <a:r>
              <a:rPr lang="en-US" sz="1600" b="1" u="none" dirty="0" err="1">
                <a:solidFill>
                  <a:schemeClr val="bg2"/>
                </a:solidFill>
              </a:rPr>
              <a:t>O</a:t>
            </a:r>
            <a:r>
              <a:rPr lang="en-US" sz="1600" b="1" u="none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3626144" y="4519995"/>
            <a:ext cx="1021080" cy="209550"/>
          </a:xfrm>
          <a:prstGeom prst="rect">
            <a:avLst/>
          </a:prstGeom>
          <a:solidFill>
            <a:srgbClr val="92D050"/>
          </a:solidFill>
          <a:ln>
            <a:solidFill>
              <a:schemeClr val="accent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u="none" dirty="0">
                <a:solidFill>
                  <a:schemeClr val="bg2"/>
                </a:solidFill>
              </a:rPr>
              <a:t>O </a:t>
            </a:r>
            <a:r>
              <a:rPr lang="en-US" sz="1600" b="1" u="none" dirty="0" err="1">
                <a:solidFill>
                  <a:schemeClr val="bg2"/>
                </a:solidFill>
              </a:rPr>
              <a:t>O</a:t>
            </a:r>
            <a:r>
              <a:rPr lang="en-US" sz="1600" b="1" u="none" dirty="0">
                <a:solidFill>
                  <a:schemeClr val="bg2"/>
                </a:solidFill>
              </a:rPr>
              <a:t> </a:t>
            </a:r>
            <a:r>
              <a:rPr lang="en-US" sz="1600" b="1" u="none" dirty="0" err="1">
                <a:solidFill>
                  <a:schemeClr val="bg2"/>
                </a:solidFill>
              </a:rPr>
              <a:t>O</a:t>
            </a:r>
            <a:r>
              <a:rPr lang="en-US" sz="1600" b="1" u="none" dirty="0">
                <a:solidFill>
                  <a:schemeClr val="bg2"/>
                </a:solidFill>
              </a:rPr>
              <a:t> </a:t>
            </a:r>
            <a:r>
              <a:rPr lang="en-US" sz="1600" b="1" u="none" dirty="0" err="1">
                <a:solidFill>
                  <a:schemeClr val="bg2"/>
                </a:solidFill>
              </a:rPr>
              <a:t>O</a:t>
            </a:r>
            <a:r>
              <a:rPr lang="en-US" sz="1600" b="1" u="none" dirty="0">
                <a:solidFill>
                  <a:schemeClr val="bg2"/>
                </a:solidFill>
              </a:rPr>
              <a:t> </a:t>
            </a:r>
            <a:r>
              <a:rPr lang="en-US" sz="1600" b="1" u="none" dirty="0" err="1">
                <a:solidFill>
                  <a:schemeClr val="bg2"/>
                </a:solidFill>
              </a:rPr>
              <a:t>O</a:t>
            </a:r>
            <a:r>
              <a:rPr lang="en-US" sz="1600" b="1" u="none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4899677" y="4515192"/>
            <a:ext cx="1021080" cy="209550"/>
          </a:xfrm>
          <a:prstGeom prst="rect">
            <a:avLst/>
          </a:prstGeom>
          <a:solidFill>
            <a:srgbClr val="92D050"/>
          </a:solidFill>
          <a:ln>
            <a:solidFill>
              <a:schemeClr val="accent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u="none" dirty="0">
                <a:solidFill>
                  <a:schemeClr val="bg2"/>
                </a:solidFill>
              </a:rPr>
              <a:t>O </a:t>
            </a:r>
            <a:r>
              <a:rPr lang="en-US" sz="1600" b="1" u="none" dirty="0" err="1">
                <a:solidFill>
                  <a:schemeClr val="bg2"/>
                </a:solidFill>
              </a:rPr>
              <a:t>O</a:t>
            </a:r>
            <a:r>
              <a:rPr lang="en-US" sz="1600" b="1" u="none" dirty="0">
                <a:solidFill>
                  <a:schemeClr val="bg2"/>
                </a:solidFill>
              </a:rPr>
              <a:t> </a:t>
            </a:r>
            <a:r>
              <a:rPr lang="en-US" sz="1600" b="1" u="none" dirty="0" err="1">
                <a:solidFill>
                  <a:schemeClr val="bg2"/>
                </a:solidFill>
              </a:rPr>
              <a:t>O</a:t>
            </a:r>
            <a:r>
              <a:rPr lang="en-US" sz="1600" b="1" u="none" dirty="0">
                <a:solidFill>
                  <a:schemeClr val="bg2"/>
                </a:solidFill>
              </a:rPr>
              <a:t> </a:t>
            </a:r>
            <a:r>
              <a:rPr lang="en-US" sz="1600" b="1" u="none" dirty="0" err="1">
                <a:solidFill>
                  <a:schemeClr val="bg2"/>
                </a:solidFill>
              </a:rPr>
              <a:t>O</a:t>
            </a:r>
            <a:r>
              <a:rPr lang="en-US" sz="1600" b="1" u="none" dirty="0">
                <a:solidFill>
                  <a:schemeClr val="bg2"/>
                </a:solidFill>
              </a:rPr>
              <a:t> </a:t>
            </a:r>
            <a:r>
              <a:rPr lang="en-US" sz="1600" b="1" u="none" dirty="0" err="1">
                <a:solidFill>
                  <a:schemeClr val="bg2"/>
                </a:solidFill>
              </a:rPr>
              <a:t>O</a:t>
            </a:r>
            <a:r>
              <a:rPr lang="en-US" sz="1600" b="1" u="none" dirty="0">
                <a:solidFill>
                  <a:schemeClr val="bg2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05000" y="4114800"/>
                <a:ext cx="45551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u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u="none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u="none" smtClean="0">
                            <a:latin typeface="Cambria Math"/>
                          </a:rPr>
                          <m:t>𝑡</m:t>
                        </m:r>
                        <m:r>
                          <a:rPr lang="en-US" b="0" i="1" u="none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u="none" dirty="0"/>
                  <a:t>	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u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u="none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 u="none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u="none" dirty="0"/>
                  <a:t>	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u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u="none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 u="none">
                            <a:latin typeface="Cambria Math"/>
                          </a:rPr>
                          <m:t>𝑡</m:t>
                        </m:r>
                        <m:r>
                          <a:rPr lang="en-US" b="0" i="1" u="none" smtClean="0">
                            <a:latin typeface="Cambria Math"/>
                          </a:rPr>
                          <m:t>+</m:t>
                        </m:r>
                        <m:r>
                          <a:rPr lang="en-US" i="1" u="none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u="none" dirty="0"/>
                  <a:t>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4114800"/>
                <a:ext cx="4555122" cy="307777"/>
              </a:xfrm>
              <a:prstGeom prst="rect">
                <a:avLst/>
              </a:prstGeom>
              <a:blipFill>
                <a:blip r:embed="rId3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 rot="5400000">
            <a:off x="2912761" y="5328627"/>
            <a:ext cx="1021080" cy="209550"/>
          </a:xfrm>
          <a:prstGeom prst="rect">
            <a:avLst/>
          </a:prstGeom>
          <a:solidFill>
            <a:srgbClr val="FFC000"/>
          </a:solidFill>
          <a:ln>
            <a:solidFill>
              <a:schemeClr val="accent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u="none" dirty="0">
                <a:solidFill>
                  <a:schemeClr val="bg2"/>
                </a:solidFill>
              </a:rPr>
              <a:t>O </a:t>
            </a:r>
            <a:r>
              <a:rPr lang="en-US" sz="1600" b="1" u="none" dirty="0" err="1">
                <a:solidFill>
                  <a:schemeClr val="bg2"/>
                </a:solidFill>
              </a:rPr>
              <a:t>O</a:t>
            </a:r>
            <a:r>
              <a:rPr lang="en-US" sz="1600" b="1" u="none" dirty="0">
                <a:solidFill>
                  <a:schemeClr val="bg2"/>
                </a:solidFill>
              </a:rPr>
              <a:t> </a:t>
            </a:r>
            <a:r>
              <a:rPr lang="en-US" sz="1600" b="1" u="none" dirty="0" err="1">
                <a:solidFill>
                  <a:schemeClr val="bg2"/>
                </a:solidFill>
              </a:rPr>
              <a:t>O</a:t>
            </a:r>
            <a:r>
              <a:rPr lang="en-US" sz="1600" b="1" u="none" dirty="0">
                <a:solidFill>
                  <a:schemeClr val="bg2"/>
                </a:solidFill>
              </a:rPr>
              <a:t> </a:t>
            </a:r>
            <a:r>
              <a:rPr lang="en-US" sz="1600" b="1" u="none" dirty="0" err="1">
                <a:solidFill>
                  <a:schemeClr val="bg2"/>
                </a:solidFill>
              </a:rPr>
              <a:t>O</a:t>
            </a:r>
            <a:r>
              <a:rPr lang="en-US" sz="1600" b="1" u="none" dirty="0">
                <a:solidFill>
                  <a:schemeClr val="bg2"/>
                </a:solidFill>
              </a:rPr>
              <a:t> </a:t>
            </a:r>
            <a:r>
              <a:rPr lang="en-US" sz="1600" b="1" u="none" dirty="0" err="1">
                <a:solidFill>
                  <a:schemeClr val="bg2"/>
                </a:solidFill>
              </a:rPr>
              <a:t>O</a:t>
            </a:r>
            <a:r>
              <a:rPr lang="en-US" sz="1600" b="1" u="none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0" name="Rectangle 9"/>
          <p:cNvSpPr/>
          <p:nvPr/>
        </p:nvSpPr>
        <p:spPr>
          <a:xfrm rot="5400000">
            <a:off x="4189112" y="5328627"/>
            <a:ext cx="1021080" cy="209550"/>
          </a:xfrm>
          <a:prstGeom prst="rect">
            <a:avLst/>
          </a:prstGeom>
          <a:solidFill>
            <a:srgbClr val="FFC000"/>
          </a:solidFill>
          <a:ln>
            <a:solidFill>
              <a:schemeClr val="accent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u="none" dirty="0">
                <a:solidFill>
                  <a:schemeClr val="bg2"/>
                </a:solidFill>
              </a:rPr>
              <a:t>O </a:t>
            </a:r>
            <a:r>
              <a:rPr lang="en-US" sz="1600" b="1" u="none" dirty="0" err="1">
                <a:solidFill>
                  <a:schemeClr val="bg2"/>
                </a:solidFill>
              </a:rPr>
              <a:t>O</a:t>
            </a:r>
            <a:r>
              <a:rPr lang="en-US" sz="1600" b="1" u="none" dirty="0">
                <a:solidFill>
                  <a:schemeClr val="bg2"/>
                </a:solidFill>
              </a:rPr>
              <a:t> </a:t>
            </a:r>
            <a:r>
              <a:rPr lang="en-US" sz="1600" b="1" u="none" dirty="0" err="1">
                <a:solidFill>
                  <a:schemeClr val="bg2"/>
                </a:solidFill>
              </a:rPr>
              <a:t>O</a:t>
            </a:r>
            <a:r>
              <a:rPr lang="en-US" sz="1600" b="1" u="none" dirty="0">
                <a:solidFill>
                  <a:schemeClr val="bg2"/>
                </a:solidFill>
              </a:rPr>
              <a:t> </a:t>
            </a:r>
            <a:r>
              <a:rPr lang="en-US" sz="1600" b="1" u="none" dirty="0" err="1">
                <a:solidFill>
                  <a:schemeClr val="bg2"/>
                </a:solidFill>
              </a:rPr>
              <a:t>O</a:t>
            </a:r>
            <a:r>
              <a:rPr lang="en-US" sz="1600" b="1" u="none" dirty="0">
                <a:solidFill>
                  <a:schemeClr val="bg2"/>
                </a:solidFill>
              </a:rPr>
              <a:t> </a:t>
            </a:r>
            <a:r>
              <a:rPr lang="en-US" sz="1600" b="1" u="none" dirty="0" err="1">
                <a:solidFill>
                  <a:schemeClr val="bg2"/>
                </a:solidFill>
              </a:rPr>
              <a:t>O</a:t>
            </a:r>
            <a:r>
              <a:rPr lang="en-US" sz="1600" b="1" u="none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 rot="5400000">
            <a:off x="5427362" y="5328627"/>
            <a:ext cx="1021080" cy="209550"/>
          </a:xfrm>
          <a:prstGeom prst="rect">
            <a:avLst/>
          </a:prstGeom>
          <a:solidFill>
            <a:srgbClr val="FFC000"/>
          </a:solidFill>
          <a:ln>
            <a:solidFill>
              <a:schemeClr val="accent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u="none" dirty="0">
                <a:solidFill>
                  <a:schemeClr val="bg2"/>
                </a:solidFill>
              </a:rPr>
              <a:t>O </a:t>
            </a:r>
            <a:r>
              <a:rPr lang="en-US" sz="1600" b="1" u="none" dirty="0" err="1">
                <a:solidFill>
                  <a:schemeClr val="bg2"/>
                </a:solidFill>
              </a:rPr>
              <a:t>O</a:t>
            </a:r>
            <a:r>
              <a:rPr lang="en-US" sz="1600" b="1" u="none" dirty="0">
                <a:solidFill>
                  <a:schemeClr val="bg2"/>
                </a:solidFill>
              </a:rPr>
              <a:t> </a:t>
            </a:r>
            <a:r>
              <a:rPr lang="en-US" sz="1600" b="1" u="none" dirty="0" err="1">
                <a:solidFill>
                  <a:schemeClr val="bg2"/>
                </a:solidFill>
              </a:rPr>
              <a:t>O</a:t>
            </a:r>
            <a:r>
              <a:rPr lang="en-US" sz="1600" b="1" u="none" dirty="0">
                <a:solidFill>
                  <a:schemeClr val="bg2"/>
                </a:solidFill>
              </a:rPr>
              <a:t> </a:t>
            </a:r>
            <a:r>
              <a:rPr lang="en-US" sz="1600" b="1" u="none" dirty="0" err="1">
                <a:solidFill>
                  <a:schemeClr val="bg2"/>
                </a:solidFill>
              </a:rPr>
              <a:t>O</a:t>
            </a:r>
            <a:r>
              <a:rPr lang="en-US" sz="1600" b="1" u="none" dirty="0">
                <a:solidFill>
                  <a:schemeClr val="bg2"/>
                </a:solidFill>
              </a:rPr>
              <a:t> </a:t>
            </a:r>
            <a:r>
              <a:rPr lang="en-US" sz="1600" b="1" u="none" dirty="0" err="1">
                <a:solidFill>
                  <a:schemeClr val="bg2"/>
                </a:solidFill>
              </a:rPr>
              <a:t>O</a:t>
            </a:r>
            <a:r>
              <a:rPr lang="en-US" sz="1600" b="1" u="none" dirty="0">
                <a:solidFill>
                  <a:schemeClr val="bg2"/>
                </a:solidFill>
              </a:rPr>
              <a:t> </a:t>
            </a:r>
          </a:p>
        </p:txBody>
      </p:sp>
      <p:cxnSp>
        <p:nvCxnSpPr>
          <p:cNvPr id="12" name="Elbow Connector 11"/>
          <p:cNvCxnSpPr>
            <a:stCxn id="5" idx="2"/>
            <a:endCxn id="9" idx="2"/>
          </p:cNvCxnSpPr>
          <p:nvPr/>
        </p:nvCxnSpPr>
        <p:spPr>
          <a:xfrm rot="16200000" flipH="1">
            <a:off x="2737501" y="4852377"/>
            <a:ext cx="708660" cy="453389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6" idx="2"/>
            <a:endCxn id="10" idx="2"/>
          </p:cNvCxnSpPr>
          <p:nvPr/>
        </p:nvCxnSpPr>
        <p:spPr>
          <a:xfrm rot="16200000" flipH="1">
            <a:off x="4013852" y="4852376"/>
            <a:ext cx="703857" cy="458193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7" idx="2"/>
            <a:endCxn id="11" idx="2"/>
          </p:cNvCxnSpPr>
          <p:nvPr/>
        </p:nvCxnSpPr>
        <p:spPr>
          <a:xfrm rot="16200000" flipH="1">
            <a:off x="5267342" y="4867617"/>
            <a:ext cx="708660" cy="422910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156477" y="5586795"/>
            <a:ext cx="116204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528077" y="5586795"/>
            <a:ext cx="1066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804427" y="5586795"/>
            <a:ext cx="103350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944755" y="5578844"/>
                <a:ext cx="45551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u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u="none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u="none" smtClean="0">
                            <a:latin typeface="Cambria Math"/>
                          </a:rPr>
                          <m:t>𝑡</m:t>
                        </m:r>
                        <m:r>
                          <a:rPr lang="en-US" b="0" i="1" u="none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u="none" dirty="0"/>
                  <a:t>	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u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u="none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i="1" u="none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u="none" dirty="0"/>
                  <a:t>	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u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u="none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i="1" u="none">
                            <a:latin typeface="Cambria Math"/>
                          </a:rPr>
                          <m:t>𝑡</m:t>
                        </m:r>
                        <m:r>
                          <a:rPr lang="en-US" b="0" i="1" u="none" smtClean="0">
                            <a:latin typeface="Cambria Math"/>
                          </a:rPr>
                          <m:t>+</m:t>
                        </m:r>
                        <m:r>
                          <a:rPr lang="en-US" i="1" u="none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u="none" dirty="0"/>
                  <a:t> 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755" y="5578844"/>
                <a:ext cx="4555122" cy="307777"/>
              </a:xfrm>
              <a:prstGeom prst="rect">
                <a:avLst/>
              </a:prstGeom>
              <a:blipFill>
                <a:blip r:embed="rId4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>
            <a:off x="6053097" y="5586795"/>
            <a:ext cx="103350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34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266824"/>
                <a:ext cx="8686800" cy="5210175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/>
                  <a:t>Prediction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Prediction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…, </m:t>
                        </m:r>
                        <m:r>
                          <a:rPr lang="en-US" sz="2400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r>
                          <a:rPr lang="en-US" sz="2400" i="1">
                            <a:latin typeface="Cambria Math"/>
                          </a:rPr>
                          <m:t>𝜏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Prediction for the whole chain</a:t>
                </a:r>
              </a:p>
              <a:p>
                <a:pPr>
                  <a:lnSpc>
                    <a:spcPct val="150000"/>
                  </a:lnSpc>
                </a:pPr>
                <a:endParaRPr lang="en-US" sz="2400" dirty="0"/>
              </a:p>
              <a:p>
                <a:pPr>
                  <a:lnSpc>
                    <a:spcPct val="150000"/>
                  </a:lnSpc>
                </a:pPr>
                <a:endParaRPr lang="en-US" sz="2400" dirty="0"/>
              </a:p>
              <a:p>
                <a:pPr>
                  <a:lnSpc>
                    <a:spcPct val="150000"/>
                  </a:lnSpc>
                </a:pPr>
                <a:endParaRPr lang="en-US" sz="2400" dirty="0"/>
              </a:p>
              <a:p>
                <a:pPr>
                  <a:lnSpc>
                    <a:spcPct val="150000"/>
                  </a:lnSpc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266824"/>
                <a:ext cx="8686800" cy="5210175"/>
              </a:xfrm>
              <a:blipFill>
                <a:blip r:embed="rId2"/>
                <a:stretch>
                  <a:fillRect l="-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67242" y="4289227"/>
            <a:ext cx="1021080" cy="209550"/>
          </a:xfrm>
          <a:prstGeom prst="rect">
            <a:avLst/>
          </a:prstGeom>
          <a:solidFill>
            <a:srgbClr val="92D050"/>
          </a:solidFill>
          <a:ln>
            <a:solidFill>
              <a:schemeClr val="accent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u="none" dirty="0">
                <a:solidFill>
                  <a:schemeClr val="bg2"/>
                </a:solidFill>
              </a:rPr>
              <a:t>O </a:t>
            </a:r>
            <a:r>
              <a:rPr lang="en-US" sz="1600" b="1" u="none" dirty="0" err="1">
                <a:solidFill>
                  <a:schemeClr val="bg2"/>
                </a:solidFill>
              </a:rPr>
              <a:t>O</a:t>
            </a:r>
            <a:r>
              <a:rPr lang="en-US" sz="1600" b="1" u="none" dirty="0">
                <a:solidFill>
                  <a:schemeClr val="bg2"/>
                </a:solidFill>
              </a:rPr>
              <a:t> </a:t>
            </a:r>
            <a:r>
              <a:rPr lang="en-US" sz="1600" b="1" u="none" dirty="0" err="1">
                <a:solidFill>
                  <a:schemeClr val="bg2"/>
                </a:solidFill>
              </a:rPr>
              <a:t>O</a:t>
            </a:r>
            <a:r>
              <a:rPr lang="en-US" sz="1600" b="1" u="none" dirty="0">
                <a:solidFill>
                  <a:schemeClr val="bg2"/>
                </a:solidFill>
              </a:rPr>
              <a:t> </a:t>
            </a:r>
            <a:r>
              <a:rPr lang="en-US" sz="1600" b="1" u="none" dirty="0" err="1">
                <a:solidFill>
                  <a:schemeClr val="bg2"/>
                </a:solidFill>
              </a:rPr>
              <a:t>O</a:t>
            </a:r>
            <a:r>
              <a:rPr lang="en-US" sz="1600" b="1" u="none" dirty="0">
                <a:solidFill>
                  <a:schemeClr val="bg2"/>
                </a:solidFill>
              </a:rPr>
              <a:t> </a:t>
            </a:r>
            <a:r>
              <a:rPr lang="en-US" sz="1600" b="1" u="none" dirty="0" err="1">
                <a:solidFill>
                  <a:schemeClr val="bg2"/>
                </a:solidFill>
              </a:rPr>
              <a:t>O</a:t>
            </a:r>
            <a:r>
              <a:rPr lang="en-US" sz="1600" b="1" u="none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3738789" y="4294030"/>
            <a:ext cx="1021080" cy="209550"/>
          </a:xfrm>
          <a:prstGeom prst="rect">
            <a:avLst/>
          </a:prstGeom>
          <a:solidFill>
            <a:srgbClr val="92D050"/>
          </a:solidFill>
          <a:ln>
            <a:solidFill>
              <a:schemeClr val="accent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u="none" dirty="0">
                <a:solidFill>
                  <a:schemeClr val="bg2"/>
                </a:solidFill>
              </a:rPr>
              <a:t>O </a:t>
            </a:r>
            <a:r>
              <a:rPr lang="en-US" sz="1600" b="1" u="none" dirty="0" err="1">
                <a:solidFill>
                  <a:schemeClr val="bg2"/>
                </a:solidFill>
              </a:rPr>
              <a:t>O</a:t>
            </a:r>
            <a:r>
              <a:rPr lang="en-US" sz="1600" b="1" u="none" dirty="0">
                <a:solidFill>
                  <a:schemeClr val="bg2"/>
                </a:solidFill>
              </a:rPr>
              <a:t> </a:t>
            </a:r>
            <a:r>
              <a:rPr lang="en-US" sz="1600" b="1" u="none" dirty="0" err="1">
                <a:solidFill>
                  <a:schemeClr val="bg2"/>
                </a:solidFill>
              </a:rPr>
              <a:t>O</a:t>
            </a:r>
            <a:r>
              <a:rPr lang="en-US" sz="1600" b="1" u="none" dirty="0">
                <a:solidFill>
                  <a:schemeClr val="bg2"/>
                </a:solidFill>
              </a:rPr>
              <a:t> </a:t>
            </a:r>
            <a:r>
              <a:rPr lang="en-US" sz="1600" b="1" u="none" dirty="0" err="1">
                <a:solidFill>
                  <a:schemeClr val="bg2"/>
                </a:solidFill>
              </a:rPr>
              <a:t>O</a:t>
            </a:r>
            <a:r>
              <a:rPr lang="en-US" sz="1600" b="1" u="none" dirty="0">
                <a:solidFill>
                  <a:schemeClr val="bg2"/>
                </a:solidFill>
              </a:rPr>
              <a:t> </a:t>
            </a:r>
            <a:r>
              <a:rPr lang="en-US" sz="1600" b="1" u="none" dirty="0" err="1">
                <a:solidFill>
                  <a:schemeClr val="bg2"/>
                </a:solidFill>
              </a:rPr>
              <a:t>O</a:t>
            </a:r>
            <a:r>
              <a:rPr lang="en-US" sz="1600" b="1" u="none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5012322" y="4289227"/>
            <a:ext cx="1021080" cy="209550"/>
          </a:xfrm>
          <a:prstGeom prst="rect">
            <a:avLst/>
          </a:prstGeom>
          <a:solidFill>
            <a:srgbClr val="92D050"/>
          </a:solidFill>
          <a:ln>
            <a:solidFill>
              <a:schemeClr val="accent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u="none" dirty="0">
                <a:solidFill>
                  <a:schemeClr val="bg2"/>
                </a:solidFill>
              </a:rPr>
              <a:t>O </a:t>
            </a:r>
            <a:r>
              <a:rPr lang="en-US" sz="1600" b="1" u="none" dirty="0" err="1">
                <a:solidFill>
                  <a:schemeClr val="bg2"/>
                </a:solidFill>
              </a:rPr>
              <a:t>O</a:t>
            </a:r>
            <a:r>
              <a:rPr lang="en-US" sz="1600" b="1" u="none" dirty="0">
                <a:solidFill>
                  <a:schemeClr val="bg2"/>
                </a:solidFill>
              </a:rPr>
              <a:t> </a:t>
            </a:r>
            <a:r>
              <a:rPr lang="en-US" sz="1600" b="1" u="none" dirty="0" err="1">
                <a:solidFill>
                  <a:schemeClr val="bg2"/>
                </a:solidFill>
              </a:rPr>
              <a:t>O</a:t>
            </a:r>
            <a:r>
              <a:rPr lang="en-US" sz="1600" b="1" u="none" dirty="0">
                <a:solidFill>
                  <a:schemeClr val="bg2"/>
                </a:solidFill>
              </a:rPr>
              <a:t> </a:t>
            </a:r>
            <a:r>
              <a:rPr lang="en-US" sz="1600" b="1" u="none" dirty="0" err="1">
                <a:solidFill>
                  <a:schemeClr val="bg2"/>
                </a:solidFill>
              </a:rPr>
              <a:t>O</a:t>
            </a:r>
            <a:r>
              <a:rPr lang="en-US" sz="1600" b="1" u="none" dirty="0">
                <a:solidFill>
                  <a:schemeClr val="bg2"/>
                </a:solidFill>
              </a:rPr>
              <a:t> </a:t>
            </a:r>
            <a:r>
              <a:rPr lang="en-US" sz="1600" b="1" u="none" dirty="0" err="1">
                <a:solidFill>
                  <a:schemeClr val="bg2"/>
                </a:solidFill>
              </a:rPr>
              <a:t>O</a:t>
            </a:r>
            <a:r>
              <a:rPr lang="en-US" sz="1600" b="1" u="none" dirty="0">
                <a:solidFill>
                  <a:schemeClr val="bg2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017645" y="3888835"/>
                <a:ext cx="45551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u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u="none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u="none" smtClean="0">
                            <a:latin typeface="Cambria Math"/>
                          </a:rPr>
                          <m:t>𝑡</m:t>
                        </m:r>
                        <m:r>
                          <a:rPr lang="en-US" b="0" i="1" u="none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u="none" dirty="0"/>
                  <a:t>	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u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u="none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 u="none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u="none" dirty="0"/>
                  <a:t>	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u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u="none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 u="none">
                            <a:latin typeface="Cambria Math"/>
                          </a:rPr>
                          <m:t>𝑡</m:t>
                        </m:r>
                        <m:r>
                          <a:rPr lang="en-US" b="0" i="1" u="none" smtClean="0">
                            <a:latin typeface="Cambria Math"/>
                          </a:rPr>
                          <m:t>+</m:t>
                        </m:r>
                        <m:r>
                          <a:rPr lang="en-US" i="1" u="none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u="none" dirty="0"/>
                  <a:t>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645" y="3888835"/>
                <a:ext cx="4555122" cy="307777"/>
              </a:xfrm>
              <a:prstGeom prst="rect">
                <a:avLst/>
              </a:prstGeom>
              <a:blipFill>
                <a:blip r:embed="rId3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 rot="5400000">
            <a:off x="3025406" y="5102662"/>
            <a:ext cx="1021080" cy="209550"/>
          </a:xfrm>
          <a:prstGeom prst="rect">
            <a:avLst/>
          </a:prstGeom>
          <a:solidFill>
            <a:srgbClr val="FFC000"/>
          </a:solidFill>
          <a:ln>
            <a:solidFill>
              <a:schemeClr val="accent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u="none" dirty="0">
                <a:solidFill>
                  <a:schemeClr val="bg2"/>
                </a:solidFill>
              </a:rPr>
              <a:t>O </a:t>
            </a:r>
            <a:r>
              <a:rPr lang="en-US" sz="1600" b="1" u="none" dirty="0" err="1">
                <a:solidFill>
                  <a:schemeClr val="bg2"/>
                </a:solidFill>
              </a:rPr>
              <a:t>O</a:t>
            </a:r>
            <a:r>
              <a:rPr lang="en-US" sz="1600" b="1" u="none" dirty="0">
                <a:solidFill>
                  <a:schemeClr val="bg2"/>
                </a:solidFill>
              </a:rPr>
              <a:t> </a:t>
            </a:r>
            <a:r>
              <a:rPr lang="en-US" sz="1600" b="1" u="none" dirty="0" err="1">
                <a:solidFill>
                  <a:schemeClr val="bg2"/>
                </a:solidFill>
              </a:rPr>
              <a:t>O</a:t>
            </a:r>
            <a:r>
              <a:rPr lang="en-US" sz="1600" b="1" u="none" dirty="0">
                <a:solidFill>
                  <a:schemeClr val="bg2"/>
                </a:solidFill>
              </a:rPr>
              <a:t> </a:t>
            </a:r>
            <a:r>
              <a:rPr lang="en-US" sz="1600" b="1" u="none" dirty="0" err="1">
                <a:solidFill>
                  <a:schemeClr val="bg2"/>
                </a:solidFill>
              </a:rPr>
              <a:t>O</a:t>
            </a:r>
            <a:r>
              <a:rPr lang="en-US" sz="1600" b="1" u="none" dirty="0">
                <a:solidFill>
                  <a:schemeClr val="bg2"/>
                </a:solidFill>
              </a:rPr>
              <a:t> </a:t>
            </a:r>
            <a:r>
              <a:rPr lang="en-US" sz="1600" b="1" u="none" dirty="0" err="1">
                <a:solidFill>
                  <a:schemeClr val="bg2"/>
                </a:solidFill>
              </a:rPr>
              <a:t>O</a:t>
            </a:r>
            <a:r>
              <a:rPr lang="en-US" sz="1600" b="1" u="none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0" name="Rectangle 9"/>
          <p:cNvSpPr/>
          <p:nvPr/>
        </p:nvSpPr>
        <p:spPr>
          <a:xfrm rot="5400000">
            <a:off x="4301757" y="5102662"/>
            <a:ext cx="1021080" cy="209550"/>
          </a:xfrm>
          <a:prstGeom prst="rect">
            <a:avLst/>
          </a:prstGeom>
          <a:solidFill>
            <a:srgbClr val="FFC000"/>
          </a:solidFill>
          <a:ln>
            <a:solidFill>
              <a:schemeClr val="accent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u="none" dirty="0">
                <a:solidFill>
                  <a:schemeClr val="bg2"/>
                </a:solidFill>
              </a:rPr>
              <a:t>O </a:t>
            </a:r>
            <a:r>
              <a:rPr lang="en-US" sz="1600" b="1" u="none" dirty="0" err="1">
                <a:solidFill>
                  <a:schemeClr val="bg2"/>
                </a:solidFill>
              </a:rPr>
              <a:t>O</a:t>
            </a:r>
            <a:r>
              <a:rPr lang="en-US" sz="1600" b="1" u="none" dirty="0">
                <a:solidFill>
                  <a:schemeClr val="bg2"/>
                </a:solidFill>
              </a:rPr>
              <a:t> </a:t>
            </a:r>
            <a:r>
              <a:rPr lang="en-US" sz="1600" b="1" u="none" dirty="0" err="1">
                <a:solidFill>
                  <a:schemeClr val="bg2"/>
                </a:solidFill>
              </a:rPr>
              <a:t>O</a:t>
            </a:r>
            <a:r>
              <a:rPr lang="en-US" sz="1600" b="1" u="none" dirty="0">
                <a:solidFill>
                  <a:schemeClr val="bg2"/>
                </a:solidFill>
              </a:rPr>
              <a:t> </a:t>
            </a:r>
            <a:r>
              <a:rPr lang="en-US" sz="1600" b="1" u="none" dirty="0" err="1">
                <a:solidFill>
                  <a:schemeClr val="bg2"/>
                </a:solidFill>
              </a:rPr>
              <a:t>O</a:t>
            </a:r>
            <a:r>
              <a:rPr lang="en-US" sz="1600" b="1" u="none" dirty="0">
                <a:solidFill>
                  <a:schemeClr val="bg2"/>
                </a:solidFill>
              </a:rPr>
              <a:t> </a:t>
            </a:r>
            <a:r>
              <a:rPr lang="en-US" sz="1600" b="1" u="none" dirty="0" err="1">
                <a:solidFill>
                  <a:schemeClr val="bg2"/>
                </a:solidFill>
              </a:rPr>
              <a:t>O</a:t>
            </a:r>
            <a:r>
              <a:rPr lang="en-US" sz="1600" b="1" u="none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 rot="5400000">
            <a:off x="5540007" y="5102662"/>
            <a:ext cx="1021080" cy="209550"/>
          </a:xfrm>
          <a:prstGeom prst="rect">
            <a:avLst/>
          </a:prstGeom>
          <a:solidFill>
            <a:srgbClr val="FFC000"/>
          </a:solidFill>
          <a:ln>
            <a:solidFill>
              <a:schemeClr val="accent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u="none" dirty="0">
                <a:solidFill>
                  <a:schemeClr val="bg2"/>
                </a:solidFill>
              </a:rPr>
              <a:t>O </a:t>
            </a:r>
            <a:r>
              <a:rPr lang="en-US" sz="1600" b="1" u="none" dirty="0" err="1">
                <a:solidFill>
                  <a:schemeClr val="bg2"/>
                </a:solidFill>
              </a:rPr>
              <a:t>O</a:t>
            </a:r>
            <a:r>
              <a:rPr lang="en-US" sz="1600" b="1" u="none" dirty="0">
                <a:solidFill>
                  <a:schemeClr val="bg2"/>
                </a:solidFill>
              </a:rPr>
              <a:t> </a:t>
            </a:r>
            <a:r>
              <a:rPr lang="en-US" sz="1600" b="1" u="none" dirty="0" err="1">
                <a:solidFill>
                  <a:schemeClr val="bg2"/>
                </a:solidFill>
              </a:rPr>
              <a:t>O</a:t>
            </a:r>
            <a:r>
              <a:rPr lang="en-US" sz="1600" b="1" u="none" dirty="0">
                <a:solidFill>
                  <a:schemeClr val="bg2"/>
                </a:solidFill>
              </a:rPr>
              <a:t> </a:t>
            </a:r>
            <a:r>
              <a:rPr lang="en-US" sz="1600" b="1" u="none" dirty="0" err="1">
                <a:solidFill>
                  <a:schemeClr val="bg2"/>
                </a:solidFill>
              </a:rPr>
              <a:t>O</a:t>
            </a:r>
            <a:r>
              <a:rPr lang="en-US" sz="1600" b="1" u="none" dirty="0">
                <a:solidFill>
                  <a:schemeClr val="bg2"/>
                </a:solidFill>
              </a:rPr>
              <a:t> </a:t>
            </a:r>
            <a:r>
              <a:rPr lang="en-US" sz="1600" b="1" u="none" dirty="0" err="1">
                <a:solidFill>
                  <a:schemeClr val="bg2"/>
                </a:solidFill>
              </a:rPr>
              <a:t>O</a:t>
            </a:r>
            <a:r>
              <a:rPr lang="en-US" sz="1600" b="1" u="none" dirty="0">
                <a:solidFill>
                  <a:schemeClr val="bg2"/>
                </a:solidFill>
              </a:rPr>
              <a:t> </a:t>
            </a:r>
          </a:p>
        </p:txBody>
      </p:sp>
      <p:cxnSp>
        <p:nvCxnSpPr>
          <p:cNvPr id="12" name="Elbow Connector 11"/>
          <p:cNvCxnSpPr>
            <a:stCxn id="5" idx="2"/>
            <a:endCxn id="9" idx="2"/>
          </p:cNvCxnSpPr>
          <p:nvPr/>
        </p:nvCxnSpPr>
        <p:spPr>
          <a:xfrm rot="16200000" flipH="1">
            <a:off x="2850146" y="4626412"/>
            <a:ext cx="708660" cy="453389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6" idx="2"/>
            <a:endCxn id="10" idx="2"/>
          </p:cNvCxnSpPr>
          <p:nvPr/>
        </p:nvCxnSpPr>
        <p:spPr>
          <a:xfrm rot="16200000" flipH="1">
            <a:off x="4126497" y="4626411"/>
            <a:ext cx="703857" cy="458193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7" idx="2"/>
            <a:endCxn id="11" idx="2"/>
          </p:cNvCxnSpPr>
          <p:nvPr/>
        </p:nvCxnSpPr>
        <p:spPr>
          <a:xfrm rot="16200000" flipH="1">
            <a:off x="5379987" y="4641652"/>
            <a:ext cx="708660" cy="422910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269122" y="5360830"/>
            <a:ext cx="116204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640722" y="5360830"/>
            <a:ext cx="1066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917072" y="5360830"/>
            <a:ext cx="103350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057400" y="5352879"/>
                <a:ext cx="45551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u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u="none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u="none" smtClean="0">
                            <a:latin typeface="Cambria Math"/>
                          </a:rPr>
                          <m:t>𝑡</m:t>
                        </m:r>
                        <m:r>
                          <a:rPr lang="en-US" b="0" i="1" u="none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u="none" dirty="0"/>
                  <a:t>	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u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u="none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i="1" u="none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u="none" dirty="0"/>
                  <a:t>	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u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u="none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i="1" u="none">
                            <a:latin typeface="Cambria Math"/>
                          </a:rPr>
                          <m:t>𝑡</m:t>
                        </m:r>
                        <m:r>
                          <a:rPr lang="en-US" b="0" i="1" u="none" smtClean="0">
                            <a:latin typeface="Cambria Math"/>
                          </a:rPr>
                          <m:t>+</m:t>
                        </m:r>
                        <m:r>
                          <a:rPr lang="en-US" i="1" u="none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u="none" dirty="0"/>
                  <a:t> 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5352879"/>
                <a:ext cx="4555122" cy="307777"/>
              </a:xfrm>
              <a:prstGeom prst="rect">
                <a:avLst/>
              </a:prstGeom>
              <a:blipFill>
                <a:blip r:embed="rId4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>
            <a:off x="3535946" y="5717977"/>
            <a:ext cx="0" cy="381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829791" y="5717977"/>
            <a:ext cx="0" cy="381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050547" y="5717977"/>
            <a:ext cx="0" cy="381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165742" y="5360830"/>
            <a:ext cx="103350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590800" y="6019800"/>
                <a:ext cx="45551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u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u="none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u="none" smtClean="0">
                            <a:latin typeface="Cambria Math"/>
                          </a:rPr>
                          <m:t>𝑡</m:t>
                        </m:r>
                        <m:r>
                          <a:rPr lang="en-US" b="0" i="1" u="none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u="none" dirty="0"/>
                  <a:t>	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u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u="none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 u="none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u="none" dirty="0"/>
                  <a:t>	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u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u="none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 u="none">
                            <a:latin typeface="Cambria Math"/>
                          </a:rPr>
                          <m:t>𝑡</m:t>
                        </m:r>
                        <m:r>
                          <a:rPr lang="en-US" b="0" i="1" u="none" smtClean="0">
                            <a:latin typeface="Cambria Math"/>
                          </a:rPr>
                          <m:t>+</m:t>
                        </m:r>
                        <m:r>
                          <a:rPr lang="en-US" i="1" u="none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u="none" dirty="0"/>
                  <a:t> </a:t>
                </a: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6019800"/>
                <a:ext cx="4555122" cy="307777"/>
              </a:xfrm>
              <a:prstGeom prst="rect">
                <a:avLst/>
              </a:prstGeom>
              <a:blipFill>
                <a:blip r:embed="rId5"/>
                <a:stretch>
                  <a:fillRect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5496966" y="1415847"/>
                <a:ext cx="250613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u="none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u="none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u="none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000" b="0" i="1" u="none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1" u="none" smtClean="0">
                          <a:latin typeface="Cambria Math"/>
                        </a:rPr>
                        <m:t>softmax</m:t>
                      </m:r>
                      <m:d>
                        <m:dPr>
                          <m:ctrlPr>
                            <a:rPr lang="en-US" sz="2000" b="0" i="1" u="none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u="none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u="none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000" b="0" i="1" u="none" smtClean="0">
                                  <a:latin typeface="Cambria Math"/>
                                </a:rPr>
                                <m:t>𝑜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u="none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u="none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000" b="0" i="1" u="none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b="0" i="1" u="none" smtClean="0">
                              <a:latin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000" u="none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966" y="1415847"/>
                <a:ext cx="2506135" cy="400110"/>
              </a:xfrm>
              <a:prstGeom prst="rect">
                <a:avLst/>
              </a:prstGeom>
              <a:blipFill>
                <a:blip r:embed="rId6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5496966" y="2753498"/>
                <a:ext cx="259308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u="none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u="none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u="none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en-US" sz="2000" b="0" i="1" u="none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1" u="none" smtClean="0">
                          <a:latin typeface="Cambria Math"/>
                        </a:rPr>
                        <m:t>softmax</m:t>
                      </m:r>
                      <m:d>
                        <m:dPr>
                          <m:ctrlPr>
                            <a:rPr lang="en-US" sz="2000" b="0" i="1" u="none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u="none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u="none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000" b="0" i="1" u="none" smtClean="0">
                                  <a:latin typeface="Cambria Math"/>
                                </a:rPr>
                                <m:t>𝑜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u="none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u="none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000" b="0" i="1" u="none" smtClean="0"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sz="2000" b="0" i="1" u="none" smtClean="0">
                              <a:latin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000" u="none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966" y="2753498"/>
                <a:ext cx="2593082" cy="400110"/>
              </a:xfrm>
              <a:prstGeom prst="rect">
                <a:avLst/>
              </a:prstGeom>
              <a:blipFill>
                <a:blip r:embed="rId7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5120331" y="1801608"/>
                <a:ext cx="3780137" cy="930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u="none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u="none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u="none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000" b="0" i="1" u="none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1" u="none" smtClean="0">
                          <a:latin typeface="Cambria Math"/>
                        </a:rPr>
                        <m:t>softmax</m:t>
                      </m:r>
                      <m:d>
                        <m:dPr>
                          <m:ctrlPr>
                            <a:rPr lang="en-US" sz="2000" b="0" i="1" u="none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000" i="1" u="none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u="none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000" b="0" i="1" u="none" smtClean="0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000" b="0" i="1" u="none" smtClean="0">
                                  <a:latin typeface="Cambria Math"/>
                                </a:rPr>
                                <m:t>𝜏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000" b="0" i="1" u="none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u="none" smtClean="0">
                                      <a:latin typeface="Cambria Math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en-US" sz="2000" b="0" i="1" u="none" smtClean="0">
                                      <a:latin typeface="Cambria Math"/>
                                    </a:rPr>
                                    <m:t>𝑖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000" b="0" i="1" u="none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en-US" sz="2000" b="0" i="1" u="none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 u="none" smtClean="0">
                                          <a:latin typeface="Cambria Math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sz="2000" i="1" u="none">
                                          <a:latin typeface="Cambria Math"/>
                                        </a:rPr>
                                        <m:t>𝑜</m:t>
                                      </m:r>
                                    </m:sub>
                                    <m:sup/>
                                  </m:sSubSup>
                                </m:e>
                                <m:sup>
                                  <m:r>
                                    <a:rPr lang="en-US" sz="2000" b="0" i="1" u="none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000" b="0" i="1" u="none" smtClean="0">
                                      <a:latin typeface="Cambria Math"/>
                                    </a:rPr>
                                    <m:t>𝑖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000" i="1" u="none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u="none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000" i="1" u="none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sz="2000" i="1" u="none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000" b="0" i="1" u="none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sz="2000" u="none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0331" y="1801608"/>
                <a:ext cx="3780137" cy="93096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45126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RNNs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3529" y="663550"/>
                <a:ext cx="8686800" cy="52578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/>
                  <a:t>How to train such model?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000" dirty="0"/>
                  <a:t>Generalize the same ideas from back-propagation </a:t>
                </a:r>
                <a:endParaRPr lang="en-US" sz="3200" dirty="0"/>
              </a:p>
              <a:p>
                <a:r>
                  <a:rPr lang="en-US" sz="2400" dirty="0"/>
                  <a:t>Total output error: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  <m:r>
                          <a:rPr lang="en-US" sz="2400" i="1">
                            <a:latin typeface="Cambria Math"/>
                          </a:rPr>
                          <m:t>, </m:t>
                        </m:r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𝑡</m:t>
                            </m:r>
                          </m:e>
                        </m:acc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400" i="1">
                            <a:latin typeface="Cambria Math"/>
                          </a:rPr>
                          <m:t>𝑡</m:t>
                        </m:r>
                        <m:r>
                          <a:rPr lang="en-US" sz="24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sz="2400" dirty="0"/>
              </a:p>
              <a:p>
                <a:pPr marL="0" indent="0" algn="ctr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529" y="663550"/>
                <a:ext cx="8686800" cy="5257800"/>
              </a:xfrm>
              <a:blipFill>
                <a:blip r:embed="rId2"/>
                <a:stretch>
                  <a:fillRect l="-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8" name="Content Placeholder 3"/>
          <p:cNvSpPr txBox="1">
            <a:spLocks/>
          </p:cNvSpPr>
          <p:nvPr/>
        </p:nvSpPr>
        <p:spPr>
          <a:xfrm>
            <a:off x="2782293" y="6515896"/>
            <a:ext cx="2910497" cy="41602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Backpropagation for RNN 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004710" y="4510095"/>
            <a:ext cx="1021080" cy="209550"/>
          </a:xfrm>
          <a:prstGeom prst="rect">
            <a:avLst/>
          </a:prstGeom>
          <a:solidFill>
            <a:srgbClr val="92D050"/>
          </a:solidFill>
          <a:ln>
            <a:solidFill>
              <a:schemeClr val="accent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u="none" dirty="0">
                <a:solidFill>
                  <a:schemeClr val="bg2"/>
                </a:solidFill>
              </a:rPr>
              <a:t>O </a:t>
            </a:r>
            <a:r>
              <a:rPr lang="en-US" sz="1600" b="1" u="none" dirty="0" err="1">
                <a:solidFill>
                  <a:schemeClr val="bg2"/>
                </a:solidFill>
              </a:rPr>
              <a:t>O</a:t>
            </a:r>
            <a:r>
              <a:rPr lang="en-US" sz="1600" b="1" u="none" dirty="0">
                <a:solidFill>
                  <a:schemeClr val="bg2"/>
                </a:solidFill>
              </a:rPr>
              <a:t> </a:t>
            </a:r>
            <a:r>
              <a:rPr lang="en-US" sz="1600" b="1" u="none" dirty="0" err="1">
                <a:solidFill>
                  <a:schemeClr val="bg2"/>
                </a:solidFill>
              </a:rPr>
              <a:t>O</a:t>
            </a:r>
            <a:r>
              <a:rPr lang="en-US" sz="1600" b="1" u="none" dirty="0">
                <a:solidFill>
                  <a:schemeClr val="bg2"/>
                </a:solidFill>
              </a:rPr>
              <a:t> </a:t>
            </a:r>
            <a:r>
              <a:rPr lang="en-US" sz="1600" b="1" u="none" dirty="0" err="1">
                <a:solidFill>
                  <a:schemeClr val="bg2"/>
                </a:solidFill>
              </a:rPr>
              <a:t>O</a:t>
            </a:r>
            <a:r>
              <a:rPr lang="en-US" sz="1600" b="1" u="none" dirty="0">
                <a:solidFill>
                  <a:schemeClr val="bg2"/>
                </a:solidFill>
              </a:rPr>
              <a:t> </a:t>
            </a:r>
            <a:r>
              <a:rPr lang="en-US" sz="1600" b="1" u="none" dirty="0" err="1">
                <a:solidFill>
                  <a:schemeClr val="bg2"/>
                </a:solidFill>
              </a:rPr>
              <a:t>O</a:t>
            </a:r>
            <a:r>
              <a:rPr lang="en-US" sz="1600" b="1" u="none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276257" y="4514898"/>
            <a:ext cx="1021080" cy="209550"/>
          </a:xfrm>
          <a:prstGeom prst="rect">
            <a:avLst/>
          </a:prstGeom>
          <a:solidFill>
            <a:srgbClr val="92D050"/>
          </a:solidFill>
          <a:ln>
            <a:solidFill>
              <a:schemeClr val="accent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u="none" dirty="0">
                <a:solidFill>
                  <a:schemeClr val="bg2"/>
                </a:solidFill>
              </a:rPr>
              <a:t>O </a:t>
            </a:r>
            <a:r>
              <a:rPr lang="en-US" sz="1600" b="1" u="none" dirty="0" err="1">
                <a:solidFill>
                  <a:schemeClr val="bg2"/>
                </a:solidFill>
              </a:rPr>
              <a:t>O</a:t>
            </a:r>
            <a:r>
              <a:rPr lang="en-US" sz="1600" b="1" u="none" dirty="0">
                <a:solidFill>
                  <a:schemeClr val="bg2"/>
                </a:solidFill>
              </a:rPr>
              <a:t> </a:t>
            </a:r>
            <a:r>
              <a:rPr lang="en-US" sz="1600" b="1" u="none" dirty="0" err="1">
                <a:solidFill>
                  <a:schemeClr val="bg2"/>
                </a:solidFill>
              </a:rPr>
              <a:t>O</a:t>
            </a:r>
            <a:r>
              <a:rPr lang="en-US" sz="1600" b="1" u="none" dirty="0">
                <a:solidFill>
                  <a:schemeClr val="bg2"/>
                </a:solidFill>
              </a:rPr>
              <a:t> </a:t>
            </a:r>
            <a:r>
              <a:rPr lang="en-US" sz="1600" b="1" u="none" dirty="0" err="1">
                <a:solidFill>
                  <a:schemeClr val="bg2"/>
                </a:solidFill>
              </a:rPr>
              <a:t>O</a:t>
            </a:r>
            <a:r>
              <a:rPr lang="en-US" sz="1600" b="1" u="none" dirty="0">
                <a:solidFill>
                  <a:schemeClr val="bg2"/>
                </a:solidFill>
              </a:rPr>
              <a:t> </a:t>
            </a:r>
            <a:r>
              <a:rPr lang="en-US" sz="1600" b="1" u="none" dirty="0" err="1">
                <a:solidFill>
                  <a:schemeClr val="bg2"/>
                </a:solidFill>
              </a:rPr>
              <a:t>O</a:t>
            </a:r>
            <a:r>
              <a:rPr lang="en-US" sz="1600" b="1" u="none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549790" y="4510095"/>
            <a:ext cx="1021080" cy="209550"/>
          </a:xfrm>
          <a:prstGeom prst="rect">
            <a:avLst/>
          </a:prstGeom>
          <a:solidFill>
            <a:srgbClr val="92D050"/>
          </a:solidFill>
          <a:ln>
            <a:solidFill>
              <a:schemeClr val="accent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u="none" dirty="0">
                <a:solidFill>
                  <a:schemeClr val="bg2"/>
                </a:solidFill>
              </a:rPr>
              <a:t>O </a:t>
            </a:r>
            <a:r>
              <a:rPr lang="en-US" sz="1600" b="1" u="none" dirty="0" err="1">
                <a:solidFill>
                  <a:schemeClr val="bg2"/>
                </a:solidFill>
              </a:rPr>
              <a:t>O</a:t>
            </a:r>
            <a:r>
              <a:rPr lang="en-US" sz="1600" b="1" u="none" dirty="0">
                <a:solidFill>
                  <a:schemeClr val="bg2"/>
                </a:solidFill>
              </a:rPr>
              <a:t> </a:t>
            </a:r>
            <a:r>
              <a:rPr lang="en-US" sz="1600" b="1" u="none" dirty="0" err="1">
                <a:solidFill>
                  <a:schemeClr val="bg2"/>
                </a:solidFill>
              </a:rPr>
              <a:t>O</a:t>
            </a:r>
            <a:r>
              <a:rPr lang="en-US" sz="1600" b="1" u="none" dirty="0">
                <a:solidFill>
                  <a:schemeClr val="bg2"/>
                </a:solidFill>
              </a:rPr>
              <a:t> </a:t>
            </a:r>
            <a:r>
              <a:rPr lang="en-US" sz="1600" b="1" u="none" dirty="0" err="1">
                <a:solidFill>
                  <a:schemeClr val="bg2"/>
                </a:solidFill>
              </a:rPr>
              <a:t>O</a:t>
            </a:r>
            <a:r>
              <a:rPr lang="en-US" sz="1600" b="1" u="none" dirty="0">
                <a:solidFill>
                  <a:schemeClr val="bg2"/>
                </a:solidFill>
              </a:rPr>
              <a:t> </a:t>
            </a:r>
            <a:r>
              <a:rPr lang="en-US" sz="1600" b="1" u="none" dirty="0" err="1">
                <a:solidFill>
                  <a:schemeClr val="bg2"/>
                </a:solidFill>
              </a:rPr>
              <a:t>O</a:t>
            </a:r>
            <a:r>
              <a:rPr lang="en-US" sz="1600" b="1" u="none" dirty="0">
                <a:solidFill>
                  <a:schemeClr val="bg2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1555113" y="4109703"/>
                <a:ext cx="455512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u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u="none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600" b="0" i="1" u="none" smtClean="0">
                            <a:latin typeface="Cambria Math"/>
                          </a:rPr>
                          <m:t>𝑡</m:t>
                        </m:r>
                        <m:r>
                          <a:rPr lang="en-US" sz="1600" b="0" i="1" u="none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600" u="none" dirty="0"/>
                  <a:t>	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u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u="none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600" i="1" u="none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600" u="none" dirty="0"/>
                  <a:t>	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u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u="none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600" i="1" u="none">
                            <a:latin typeface="Cambria Math"/>
                          </a:rPr>
                          <m:t>𝑡</m:t>
                        </m:r>
                        <m:r>
                          <a:rPr lang="en-US" sz="1600" b="0" i="1" u="none" smtClean="0">
                            <a:latin typeface="Cambria Math"/>
                          </a:rPr>
                          <m:t>+</m:t>
                        </m:r>
                        <m:r>
                          <a:rPr lang="en-US" sz="1600" i="1" u="none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u="none" dirty="0"/>
                  <a:t> </a:t>
                </a: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113" y="4109703"/>
                <a:ext cx="4555122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/>
          <p:cNvSpPr/>
          <p:nvPr/>
        </p:nvSpPr>
        <p:spPr>
          <a:xfrm rot="5400000">
            <a:off x="2562874" y="5323530"/>
            <a:ext cx="1021080" cy="209550"/>
          </a:xfrm>
          <a:prstGeom prst="rect">
            <a:avLst/>
          </a:prstGeom>
          <a:solidFill>
            <a:srgbClr val="FFC000"/>
          </a:solidFill>
          <a:ln>
            <a:solidFill>
              <a:schemeClr val="accent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u="none" dirty="0">
                <a:solidFill>
                  <a:schemeClr val="bg2"/>
                </a:solidFill>
              </a:rPr>
              <a:t>O </a:t>
            </a:r>
            <a:r>
              <a:rPr lang="en-US" sz="1600" b="1" u="none" dirty="0" err="1">
                <a:solidFill>
                  <a:schemeClr val="bg2"/>
                </a:solidFill>
              </a:rPr>
              <a:t>O</a:t>
            </a:r>
            <a:r>
              <a:rPr lang="en-US" sz="1600" b="1" u="none" dirty="0">
                <a:solidFill>
                  <a:schemeClr val="bg2"/>
                </a:solidFill>
              </a:rPr>
              <a:t> </a:t>
            </a:r>
            <a:r>
              <a:rPr lang="en-US" sz="1600" b="1" u="none" dirty="0" err="1">
                <a:solidFill>
                  <a:schemeClr val="bg2"/>
                </a:solidFill>
              </a:rPr>
              <a:t>O</a:t>
            </a:r>
            <a:r>
              <a:rPr lang="en-US" sz="1600" b="1" u="none" dirty="0">
                <a:solidFill>
                  <a:schemeClr val="bg2"/>
                </a:solidFill>
              </a:rPr>
              <a:t> </a:t>
            </a:r>
            <a:r>
              <a:rPr lang="en-US" sz="1600" b="1" u="none" dirty="0" err="1">
                <a:solidFill>
                  <a:schemeClr val="bg2"/>
                </a:solidFill>
              </a:rPr>
              <a:t>O</a:t>
            </a:r>
            <a:r>
              <a:rPr lang="en-US" sz="1600" b="1" u="none" dirty="0">
                <a:solidFill>
                  <a:schemeClr val="bg2"/>
                </a:solidFill>
              </a:rPr>
              <a:t> </a:t>
            </a:r>
            <a:r>
              <a:rPr lang="en-US" sz="1600" b="1" u="none" dirty="0" err="1">
                <a:solidFill>
                  <a:schemeClr val="bg2"/>
                </a:solidFill>
              </a:rPr>
              <a:t>O</a:t>
            </a:r>
            <a:r>
              <a:rPr lang="en-US" sz="1600" b="1" u="none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44" name="Rectangle 43"/>
          <p:cNvSpPr/>
          <p:nvPr/>
        </p:nvSpPr>
        <p:spPr>
          <a:xfrm rot="5400000">
            <a:off x="3839225" y="5323530"/>
            <a:ext cx="1021080" cy="209550"/>
          </a:xfrm>
          <a:prstGeom prst="rect">
            <a:avLst/>
          </a:prstGeom>
          <a:solidFill>
            <a:srgbClr val="FFC000"/>
          </a:solidFill>
          <a:ln>
            <a:solidFill>
              <a:schemeClr val="accent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u="none" dirty="0">
                <a:solidFill>
                  <a:schemeClr val="bg2"/>
                </a:solidFill>
              </a:rPr>
              <a:t>O </a:t>
            </a:r>
            <a:r>
              <a:rPr lang="en-US" sz="1600" b="1" u="none" dirty="0" err="1">
                <a:solidFill>
                  <a:schemeClr val="bg2"/>
                </a:solidFill>
              </a:rPr>
              <a:t>O</a:t>
            </a:r>
            <a:r>
              <a:rPr lang="en-US" sz="1600" b="1" u="none" dirty="0">
                <a:solidFill>
                  <a:schemeClr val="bg2"/>
                </a:solidFill>
              </a:rPr>
              <a:t> </a:t>
            </a:r>
            <a:r>
              <a:rPr lang="en-US" sz="1600" b="1" u="none" dirty="0" err="1">
                <a:solidFill>
                  <a:schemeClr val="bg2"/>
                </a:solidFill>
              </a:rPr>
              <a:t>O</a:t>
            </a:r>
            <a:r>
              <a:rPr lang="en-US" sz="1600" b="1" u="none" dirty="0">
                <a:solidFill>
                  <a:schemeClr val="bg2"/>
                </a:solidFill>
              </a:rPr>
              <a:t> </a:t>
            </a:r>
            <a:r>
              <a:rPr lang="en-US" sz="1600" b="1" u="none" dirty="0" err="1">
                <a:solidFill>
                  <a:schemeClr val="bg2"/>
                </a:solidFill>
              </a:rPr>
              <a:t>O</a:t>
            </a:r>
            <a:r>
              <a:rPr lang="en-US" sz="1600" b="1" u="none" dirty="0">
                <a:solidFill>
                  <a:schemeClr val="bg2"/>
                </a:solidFill>
              </a:rPr>
              <a:t> </a:t>
            </a:r>
            <a:r>
              <a:rPr lang="en-US" sz="1600" b="1" u="none" dirty="0" err="1">
                <a:solidFill>
                  <a:schemeClr val="bg2"/>
                </a:solidFill>
              </a:rPr>
              <a:t>O</a:t>
            </a:r>
            <a:r>
              <a:rPr lang="en-US" sz="1600" b="1" u="none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45" name="Rectangle 44"/>
          <p:cNvSpPr/>
          <p:nvPr/>
        </p:nvSpPr>
        <p:spPr>
          <a:xfrm rot="5400000">
            <a:off x="5077475" y="5323530"/>
            <a:ext cx="1021080" cy="209550"/>
          </a:xfrm>
          <a:prstGeom prst="rect">
            <a:avLst/>
          </a:prstGeom>
          <a:solidFill>
            <a:srgbClr val="FFC000"/>
          </a:solidFill>
          <a:ln>
            <a:solidFill>
              <a:schemeClr val="accent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u="none" dirty="0">
                <a:solidFill>
                  <a:schemeClr val="bg2"/>
                </a:solidFill>
              </a:rPr>
              <a:t>O </a:t>
            </a:r>
            <a:r>
              <a:rPr lang="en-US" sz="1600" b="1" u="none" dirty="0" err="1">
                <a:solidFill>
                  <a:schemeClr val="bg2"/>
                </a:solidFill>
              </a:rPr>
              <a:t>O</a:t>
            </a:r>
            <a:r>
              <a:rPr lang="en-US" sz="1600" b="1" u="none" dirty="0">
                <a:solidFill>
                  <a:schemeClr val="bg2"/>
                </a:solidFill>
              </a:rPr>
              <a:t> </a:t>
            </a:r>
            <a:r>
              <a:rPr lang="en-US" sz="1600" b="1" u="none" dirty="0" err="1">
                <a:solidFill>
                  <a:schemeClr val="bg2"/>
                </a:solidFill>
              </a:rPr>
              <a:t>O</a:t>
            </a:r>
            <a:r>
              <a:rPr lang="en-US" sz="1600" b="1" u="none" dirty="0">
                <a:solidFill>
                  <a:schemeClr val="bg2"/>
                </a:solidFill>
              </a:rPr>
              <a:t> </a:t>
            </a:r>
            <a:r>
              <a:rPr lang="en-US" sz="1600" b="1" u="none" dirty="0" err="1">
                <a:solidFill>
                  <a:schemeClr val="bg2"/>
                </a:solidFill>
              </a:rPr>
              <a:t>O</a:t>
            </a:r>
            <a:r>
              <a:rPr lang="en-US" sz="1600" b="1" u="none" dirty="0">
                <a:solidFill>
                  <a:schemeClr val="bg2"/>
                </a:solidFill>
              </a:rPr>
              <a:t> </a:t>
            </a:r>
            <a:r>
              <a:rPr lang="en-US" sz="1600" b="1" u="none" dirty="0" err="1">
                <a:solidFill>
                  <a:schemeClr val="bg2"/>
                </a:solidFill>
              </a:rPr>
              <a:t>O</a:t>
            </a:r>
            <a:r>
              <a:rPr lang="en-US" sz="1600" b="1" u="none" dirty="0">
                <a:solidFill>
                  <a:schemeClr val="bg2"/>
                </a:solidFill>
              </a:rPr>
              <a:t> </a:t>
            </a:r>
          </a:p>
        </p:txBody>
      </p:sp>
      <p:cxnSp>
        <p:nvCxnSpPr>
          <p:cNvPr id="46" name="Elbow Connector 45"/>
          <p:cNvCxnSpPr>
            <a:stCxn id="39" idx="2"/>
            <a:endCxn id="43" idx="2"/>
          </p:cNvCxnSpPr>
          <p:nvPr/>
        </p:nvCxnSpPr>
        <p:spPr>
          <a:xfrm rot="16200000" flipH="1">
            <a:off x="2387614" y="4847280"/>
            <a:ext cx="708660" cy="453389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40" idx="2"/>
            <a:endCxn id="44" idx="2"/>
          </p:cNvCxnSpPr>
          <p:nvPr/>
        </p:nvCxnSpPr>
        <p:spPr>
          <a:xfrm rot="16200000" flipH="1">
            <a:off x="3663965" y="4847279"/>
            <a:ext cx="703857" cy="458193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1" idx="2"/>
            <a:endCxn id="45" idx="2"/>
          </p:cNvCxnSpPr>
          <p:nvPr/>
        </p:nvCxnSpPr>
        <p:spPr>
          <a:xfrm rot="16200000" flipH="1">
            <a:off x="4917455" y="4862520"/>
            <a:ext cx="708660" cy="422910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806590" y="5581698"/>
            <a:ext cx="116204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178190" y="5581698"/>
            <a:ext cx="1066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454540" y="5581698"/>
            <a:ext cx="103350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594868" y="5573747"/>
                <a:ext cx="455512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u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u="none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1600" b="0" i="1" u="none" smtClean="0">
                            <a:latin typeface="Cambria Math"/>
                          </a:rPr>
                          <m:t>𝑡</m:t>
                        </m:r>
                        <m:r>
                          <a:rPr lang="en-US" sz="1600" b="0" i="1" u="none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600" u="none" dirty="0"/>
                  <a:t>	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u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u="none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1600" i="1" u="none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600" u="none" dirty="0"/>
                  <a:t>	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u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u="none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1600" i="1" u="none">
                            <a:latin typeface="Cambria Math"/>
                          </a:rPr>
                          <m:t>𝑡</m:t>
                        </m:r>
                        <m:r>
                          <a:rPr lang="en-US" sz="1600" b="0" i="1" u="none" smtClean="0">
                            <a:latin typeface="Cambria Math"/>
                          </a:rPr>
                          <m:t>+</m:t>
                        </m:r>
                        <m:r>
                          <a:rPr lang="en-US" sz="1600" i="1" u="none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u="none" dirty="0"/>
                  <a:t> </a:t>
                </a: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868" y="5573747"/>
                <a:ext cx="4555122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/>
          <p:cNvCxnSpPr/>
          <p:nvPr/>
        </p:nvCxnSpPr>
        <p:spPr>
          <a:xfrm>
            <a:off x="3073414" y="5938845"/>
            <a:ext cx="0" cy="381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4367259" y="5938845"/>
            <a:ext cx="0" cy="381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5588015" y="5938845"/>
            <a:ext cx="0" cy="381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5703210" y="5581698"/>
            <a:ext cx="103350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2128268" y="6240668"/>
                <a:ext cx="455512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u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u="none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600" b="0" i="1" u="none" smtClean="0">
                            <a:latin typeface="Cambria Math"/>
                          </a:rPr>
                          <m:t>𝑡</m:t>
                        </m:r>
                        <m:r>
                          <a:rPr lang="en-US" sz="1600" b="0" i="1" u="none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600" u="none" dirty="0"/>
                  <a:t>	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u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u="none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600" i="1" u="none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600" u="none" dirty="0"/>
                  <a:t>	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u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u="none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600" i="1" u="none">
                            <a:latin typeface="Cambria Math"/>
                          </a:rPr>
                          <m:t>𝑡</m:t>
                        </m:r>
                        <m:r>
                          <a:rPr lang="en-US" sz="1600" b="0" i="1" u="none" smtClean="0">
                            <a:latin typeface="Cambria Math"/>
                          </a:rPr>
                          <m:t>+</m:t>
                        </m:r>
                        <m:r>
                          <a:rPr lang="en-US" sz="1600" i="1" u="none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u="none" dirty="0"/>
                  <a:t> </a:t>
                </a: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268" y="6240668"/>
                <a:ext cx="4555122" cy="338554"/>
              </a:xfrm>
              <a:prstGeom prst="rect">
                <a:avLst/>
              </a:prstGeom>
              <a:blipFill>
                <a:blip r:embed="rId5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Freeform 57"/>
          <p:cNvSpPr/>
          <p:nvPr/>
        </p:nvSpPr>
        <p:spPr>
          <a:xfrm>
            <a:off x="2088513" y="5710245"/>
            <a:ext cx="3307743" cy="639637"/>
          </a:xfrm>
          <a:custGeom>
            <a:avLst/>
            <a:gdLst>
              <a:gd name="connsiteX0" fmla="*/ 3307743 w 3307743"/>
              <a:gd name="connsiteY0" fmla="*/ 639637 h 639637"/>
              <a:gd name="connsiteX1" fmla="*/ 3299792 w 3307743"/>
              <a:gd name="connsiteY1" fmla="*/ 154608 h 639637"/>
              <a:gd name="connsiteX2" fmla="*/ 3275938 w 3307743"/>
              <a:gd name="connsiteY2" fmla="*/ 51241 h 639637"/>
              <a:gd name="connsiteX3" fmla="*/ 3220279 w 3307743"/>
              <a:gd name="connsiteY3" fmla="*/ 3533 h 639637"/>
              <a:gd name="connsiteX4" fmla="*/ 3053301 w 3307743"/>
              <a:gd name="connsiteY4" fmla="*/ 3533 h 639637"/>
              <a:gd name="connsiteX5" fmla="*/ 0 w 3307743"/>
              <a:gd name="connsiteY5" fmla="*/ 19435 h 639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07743" h="639637">
                <a:moveTo>
                  <a:pt x="3307743" y="639637"/>
                </a:moveTo>
                <a:cubicBezTo>
                  <a:pt x="3306418" y="446155"/>
                  <a:pt x="3305093" y="252674"/>
                  <a:pt x="3299792" y="154608"/>
                </a:cubicBezTo>
                <a:cubicBezTo>
                  <a:pt x="3294491" y="56542"/>
                  <a:pt x="3289190" y="76420"/>
                  <a:pt x="3275938" y="51241"/>
                </a:cubicBezTo>
                <a:cubicBezTo>
                  <a:pt x="3262686" y="26062"/>
                  <a:pt x="3257385" y="11484"/>
                  <a:pt x="3220279" y="3533"/>
                </a:cubicBezTo>
                <a:cubicBezTo>
                  <a:pt x="3183173" y="-4418"/>
                  <a:pt x="3053301" y="3533"/>
                  <a:pt x="3053301" y="3533"/>
                </a:cubicBezTo>
                <a:lnTo>
                  <a:pt x="0" y="19435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9" name="Freeform 58"/>
          <p:cNvSpPr/>
          <p:nvPr/>
        </p:nvSpPr>
        <p:spPr>
          <a:xfrm>
            <a:off x="4831713" y="5710245"/>
            <a:ext cx="564543" cy="639637"/>
          </a:xfrm>
          <a:custGeom>
            <a:avLst/>
            <a:gdLst>
              <a:gd name="connsiteX0" fmla="*/ 3307743 w 3307743"/>
              <a:gd name="connsiteY0" fmla="*/ 639637 h 639637"/>
              <a:gd name="connsiteX1" fmla="*/ 3299792 w 3307743"/>
              <a:gd name="connsiteY1" fmla="*/ 154608 h 639637"/>
              <a:gd name="connsiteX2" fmla="*/ 3275938 w 3307743"/>
              <a:gd name="connsiteY2" fmla="*/ 51241 h 639637"/>
              <a:gd name="connsiteX3" fmla="*/ 3220279 w 3307743"/>
              <a:gd name="connsiteY3" fmla="*/ 3533 h 639637"/>
              <a:gd name="connsiteX4" fmla="*/ 3053301 w 3307743"/>
              <a:gd name="connsiteY4" fmla="*/ 3533 h 639637"/>
              <a:gd name="connsiteX5" fmla="*/ 0 w 3307743"/>
              <a:gd name="connsiteY5" fmla="*/ 19435 h 639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07743" h="639637">
                <a:moveTo>
                  <a:pt x="3307743" y="639637"/>
                </a:moveTo>
                <a:cubicBezTo>
                  <a:pt x="3306418" y="446155"/>
                  <a:pt x="3305093" y="252674"/>
                  <a:pt x="3299792" y="154608"/>
                </a:cubicBezTo>
                <a:cubicBezTo>
                  <a:pt x="3294491" y="56542"/>
                  <a:pt x="3289190" y="76420"/>
                  <a:pt x="3275938" y="51241"/>
                </a:cubicBezTo>
                <a:cubicBezTo>
                  <a:pt x="3262686" y="26062"/>
                  <a:pt x="3257385" y="11484"/>
                  <a:pt x="3220279" y="3533"/>
                </a:cubicBezTo>
                <a:cubicBezTo>
                  <a:pt x="3183173" y="-4418"/>
                  <a:pt x="3053301" y="3533"/>
                  <a:pt x="3053301" y="3533"/>
                </a:cubicBezTo>
                <a:lnTo>
                  <a:pt x="0" y="19435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0" name="Freeform 59"/>
          <p:cNvSpPr/>
          <p:nvPr/>
        </p:nvSpPr>
        <p:spPr>
          <a:xfrm>
            <a:off x="3612513" y="5710245"/>
            <a:ext cx="1783743" cy="639637"/>
          </a:xfrm>
          <a:custGeom>
            <a:avLst/>
            <a:gdLst>
              <a:gd name="connsiteX0" fmla="*/ 3307743 w 3307743"/>
              <a:gd name="connsiteY0" fmla="*/ 639637 h 639637"/>
              <a:gd name="connsiteX1" fmla="*/ 3299792 w 3307743"/>
              <a:gd name="connsiteY1" fmla="*/ 154608 h 639637"/>
              <a:gd name="connsiteX2" fmla="*/ 3275938 w 3307743"/>
              <a:gd name="connsiteY2" fmla="*/ 51241 h 639637"/>
              <a:gd name="connsiteX3" fmla="*/ 3220279 w 3307743"/>
              <a:gd name="connsiteY3" fmla="*/ 3533 h 639637"/>
              <a:gd name="connsiteX4" fmla="*/ 3053301 w 3307743"/>
              <a:gd name="connsiteY4" fmla="*/ 3533 h 639637"/>
              <a:gd name="connsiteX5" fmla="*/ 0 w 3307743"/>
              <a:gd name="connsiteY5" fmla="*/ 19435 h 639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07743" h="639637">
                <a:moveTo>
                  <a:pt x="3307743" y="639637"/>
                </a:moveTo>
                <a:cubicBezTo>
                  <a:pt x="3306418" y="446155"/>
                  <a:pt x="3305093" y="252674"/>
                  <a:pt x="3299792" y="154608"/>
                </a:cubicBezTo>
                <a:cubicBezTo>
                  <a:pt x="3294491" y="56542"/>
                  <a:pt x="3289190" y="76420"/>
                  <a:pt x="3275938" y="51241"/>
                </a:cubicBezTo>
                <a:cubicBezTo>
                  <a:pt x="3262686" y="26062"/>
                  <a:pt x="3257385" y="11484"/>
                  <a:pt x="3220279" y="3533"/>
                </a:cubicBezTo>
                <a:cubicBezTo>
                  <a:pt x="3183173" y="-4418"/>
                  <a:pt x="3053301" y="3533"/>
                  <a:pt x="3053301" y="3533"/>
                </a:cubicBezTo>
                <a:lnTo>
                  <a:pt x="0" y="19435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1" name="Freeform 60"/>
          <p:cNvSpPr/>
          <p:nvPr/>
        </p:nvSpPr>
        <p:spPr>
          <a:xfrm>
            <a:off x="4971291" y="4932343"/>
            <a:ext cx="434535" cy="1431235"/>
          </a:xfrm>
          <a:custGeom>
            <a:avLst/>
            <a:gdLst>
              <a:gd name="connsiteX0" fmla="*/ 413532 w 421713"/>
              <a:gd name="connsiteY0" fmla="*/ 1431235 h 1431235"/>
              <a:gd name="connsiteX1" fmla="*/ 421484 w 421713"/>
              <a:gd name="connsiteY1" fmla="*/ 898497 h 1431235"/>
              <a:gd name="connsiteX2" fmla="*/ 405581 w 421713"/>
              <a:gd name="connsiteY2" fmla="*/ 818984 h 1431235"/>
              <a:gd name="connsiteX3" fmla="*/ 357873 w 421713"/>
              <a:gd name="connsiteY3" fmla="*/ 787179 h 1431235"/>
              <a:gd name="connsiteX4" fmla="*/ 127285 w 421713"/>
              <a:gd name="connsiteY4" fmla="*/ 787179 h 1431235"/>
              <a:gd name="connsiteX5" fmla="*/ 55724 w 421713"/>
              <a:gd name="connsiteY5" fmla="*/ 763325 h 1431235"/>
              <a:gd name="connsiteX6" fmla="*/ 8016 w 421713"/>
              <a:gd name="connsiteY6" fmla="*/ 699715 h 1431235"/>
              <a:gd name="connsiteX7" fmla="*/ 65 w 421713"/>
              <a:gd name="connsiteY7" fmla="*/ 0 h 1431235"/>
              <a:gd name="connsiteX8" fmla="*/ 65 w 421713"/>
              <a:gd name="connsiteY8" fmla="*/ 0 h 1431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713" h="1431235">
                <a:moveTo>
                  <a:pt x="413532" y="1431235"/>
                </a:moveTo>
                <a:cubicBezTo>
                  <a:pt x="418170" y="1215887"/>
                  <a:pt x="422809" y="1000539"/>
                  <a:pt x="421484" y="898497"/>
                </a:cubicBezTo>
                <a:cubicBezTo>
                  <a:pt x="420159" y="796455"/>
                  <a:pt x="416183" y="837537"/>
                  <a:pt x="405581" y="818984"/>
                </a:cubicBezTo>
                <a:cubicBezTo>
                  <a:pt x="394979" y="800431"/>
                  <a:pt x="404256" y="792480"/>
                  <a:pt x="357873" y="787179"/>
                </a:cubicBezTo>
                <a:cubicBezTo>
                  <a:pt x="311490" y="781878"/>
                  <a:pt x="177643" y="791155"/>
                  <a:pt x="127285" y="787179"/>
                </a:cubicBezTo>
                <a:cubicBezTo>
                  <a:pt x="76927" y="783203"/>
                  <a:pt x="75602" y="777902"/>
                  <a:pt x="55724" y="763325"/>
                </a:cubicBezTo>
                <a:cubicBezTo>
                  <a:pt x="35846" y="748748"/>
                  <a:pt x="17292" y="826936"/>
                  <a:pt x="8016" y="699715"/>
                </a:cubicBezTo>
                <a:cubicBezTo>
                  <a:pt x="-1261" y="572494"/>
                  <a:pt x="65" y="0"/>
                  <a:pt x="65" y="0"/>
                </a:cubicBezTo>
                <a:lnTo>
                  <a:pt x="65" y="0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2" name="Freeform 61"/>
          <p:cNvSpPr/>
          <p:nvPr/>
        </p:nvSpPr>
        <p:spPr>
          <a:xfrm>
            <a:off x="3612513" y="4888611"/>
            <a:ext cx="1793313" cy="1431234"/>
          </a:xfrm>
          <a:custGeom>
            <a:avLst/>
            <a:gdLst>
              <a:gd name="connsiteX0" fmla="*/ 1395600 w 1397129"/>
              <a:gd name="connsiteY0" fmla="*/ 1431234 h 1431234"/>
              <a:gd name="connsiteX1" fmla="*/ 1395600 w 1397129"/>
              <a:gd name="connsiteY1" fmla="*/ 882594 h 1431234"/>
              <a:gd name="connsiteX2" fmla="*/ 1379698 w 1397129"/>
              <a:gd name="connsiteY2" fmla="*/ 818984 h 1431234"/>
              <a:gd name="connsiteX3" fmla="*/ 1355844 w 1397129"/>
              <a:gd name="connsiteY3" fmla="*/ 811033 h 1431234"/>
              <a:gd name="connsiteX4" fmla="*/ 1292233 w 1397129"/>
              <a:gd name="connsiteY4" fmla="*/ 818984 h 1431234"/>
              <a:gd name="connsiteX5" fmla="*/ 115440 w 1397129"/>
              <a:gd name="connsiteY5" fmla="*/ 826935 h 1431234"/>
              <a:gd name="connsiteX6" fmla="*/ 59781 w 1397129"/>
              <a:gd name="connsiteY6" fmla="*/ 811033 h 1431234"/>
              <a:gd name="connsiteX7" fmla="*/ 4122 w 1397129"/>
              <a:gd name="connsiteY7" fmla="*/ 771276 h 1431234"/>
              <a:gd name="connsiteX8" fmla="*/ 4122 w 1397129"/>
              <a:gd name="connsiteY8" fmla="*/ 548640 h 1431234"/>
              <a:gd name="connsiteX9" fmla="*/ 4122 w 1397129"/>
              <a:gd name="connsiteY9" fmla="*/ 0 h 1431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97129" h="1431234">
                <a:moveTo>
                  <a:pt x="1395600" y="1431234"/>
                </a:moveTo>
                <a:cubicBezTo>
                  <a:pt x="1396925" y="1207935"/>
                  <a:pt x="1398250" y="984636"/>
                  <a:pt x="1395600" y="882594"/>
                </a:cubicBezTo>
                <a:cubicBezTo>
                  <a:pt x="1392950" y="780552"/>
                  <a:pt x="1386324" y="830911"/>
                  <a:pt x="1379698" y="818984"/>
                </a:cubicBezTo>
                <a:cubicBezTo>
                  <a:pt x="1373072" y="807057"/>
                  <a:pt x="1370421" y="811033"/>
                  <a:pt x="1355844" y="811033"/>
                </a:cubicBezTo>
                <a:cubicBezTo>
                  <a:pt x="1341267" y="811033"/>
                  <a:pt x="1292233" y="818984"/>
                  <a:pt x="1292233" y="818984"/>
                </a:cubicBezTo>
                <a:lnTo>
                  <a:pt x="115440" y="826935"/>
                </a:lnTo>
                <a:cubicBezTo>
                  <a:pt x="-89969" y="825610"/>
                  <a:pt x="78334" y="820309"/>
                  <a:pt x="59781" y="811033"/>
                </a:cubicBezTo>
                <a:cubicBezTo>
                  <a:pt x="41228" y="801757"/>
                  <a:pt x="13398" y="815008"/>
                  <a:pt x="4122" y="771276"/>
                </a:cubicBezTo>
                <a:cubicBezTo>
                  <a:pt x="-5154" y="727544"/>
                  <a:pt x="4122" y="548640"/>
                  <a:pt x="4122" y="548640"/>
                </a:cubicBezTo>
                <a:lnTo>
                  <a:pt x="4122" y="0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3" name="Freeform 62"/>
          <p:cNvSpPr/>
          <p:nvPr/>
        </p:nvSpPr>
        <p:spPr>
          <a:xfrm>
            <a:off x="2387614" y="4948245"/>
            <a:ext cx="2995348" cy="1375576"/>
          </a:xfrm>
          <a:custGeom>
            <a:avLst/>
            <a:gdLst>
              <a:gd name="connsiteX0" fmla="*/ 3246159 w 3248454"/>
              <a:gd name="connsiteY0" fmla="*/ 1375576 h 1375576"/>
              <a:gd name="connsiteX1" fmla="*/ 3246159 w 3248454"/>
              <a:gd name="connsiteY1" fmla="*/ 826936 h 1375576"/>
              <a:gd name="connsiteX2" fmla="*/ 3222305 w 3248454"/>
              <a:gd name="connsiteY2" fmla="*/ 755374 h 1375576"/>
              <a:gd name="connsiteX3" fmla="*/ 3182549 w 3248454"/>
              <a:gd name="connsiteY3" fmla="*/ 739471 h 1375576"/>
              <a:gd name="connsiteX4" fmla="*/ 3055328 w 3248454"/>
              <a:gd name="connsiteY4" fmla="*/ 747423 h 1375576"/>
              <a:gd name="connsiteX5" fmla="*/ 574521 w 3248454"/>
              <a:gd name="connsiteY5" fmla="*/ 731520 h 1375576"/>
              <a:gd name="connsiteX6" fmla="*/ 105394 w 3248454"/>
              <a:gd name="connsiteY6" fmla="*/ 683812 h 1375576"/>
              <a:gd name="connsiteX7" fmla="*/ 9978 w 3248454"/>
              <a:gd name="connsiteY7" fmla="*/ 540689 h 1375576"/>
              <a:gd name="connsiteX8" fmla="*/ 2027 w 3248454"/>
              <a:gd name="connsiteY8" fmla="*/ 318052 h 1375576"/>
              <a:gd name="connsiteX9" fmla="*/ 2027 w 3248454"/>
              <a:gd name="connsiteY9" fmla="*/ 0 h 1375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48454" h="1375576">
                <a:moveTo>
                  <a:pt x="3246159" y="1375576"/>
                </a:moveTo>
                <a:cubicBezTo>
                  <a:pt x="3248147" y="1152939"/>
                  <a:pt x="3250135" y="930303"/>
                  <a:pt x="3246159" y="826936"/>
                </a:cubicBezTo>
                <a:cubicBezTo>
                  <a:pt x="3242183" y="723569"/>
                  <a:pt x="3232907" y="769951"/>
                  <a:pt x="3222305" y="755374"/>
                </a:cubicBezTo>
                <a:cubicBezTo>
                  <a:pt x="3211703" y="740797"/>
                  <a:pt x="3210378" y="740796"/>
                  <a:pt x="3182549" y="739471"/>
                </a:cubicBezTo>
                <a:cubicBezTo>
                  <a:pt x="3154720" y="738146"/>
                  <a:pt x="3055328" y="747423"/>
                  <a:pt x="3055328" y="747423"/>
                </a:cubicBezTo>
                <a:lnTo>
                  <a:pt x="574521" y="731520"/>
                </a:lnTo>
                <a:cubicBezTo>
                  <a:pt x="82865" y="720918"/>
                  <a:pt x="199484" y="715617"/>
                  <a:pt x="105394" y="683812"/>
                </a:cubicBezTo>
                <a:cubicBezTo>
                  <a:pt x="11304" y="652007"/>
                  <a:pt x="27206" y="601649"/>
                  <a:pt x="9978" y="540689"/>
                </a:cubicBezTo>
                <a:cubicBezTo>
                  <a:pt x="-7250" y="479729"/>
                  <a:pt x="3352" y="408167"/>
                  <a:pt x="2027" y="318052"/>
                </a:cubicBezTo>
                <a:cubicBezTo>
                  <a:pt x="702" y="227937"/>
                  <a:pt x="1364" y="113968"/>
                  <a:pt x="2027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6358487" y="1995374"/>
                <a:ext cx="2834687" cy="101566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pPr algn="ctr"/>
                <a:r>
                  <a:rPr lang="en-US" sz="2000" b="0" u="none" dirty="0">
                    <a:latin typeface="Cambria Math"/>
                  </a:rPr>
                  <a:t>Reminder: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u="none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u="none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u="none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000" b="0" i="1" u="none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1" u="none" smtClean="0">
                          <a:latin typeface="Cambria Math"/>
                        </a:rPr>
                        <m:t>softmax</m:t>
                      </m:r>
                      <m:d>
                        <m:dPr>
                          <m:ctrlPr>
                            <a:rPr lang="en-US" sz="2000" b="0" i="1" u="none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u="none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u="none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000" b="0" i="1" u="none" smtClean="0">
                                  <a:latin typeface="Cambria Math"/>
                                </a:rPr>
                                <m:t>𝑜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u="none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u="none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000" b="0" i="1" u="none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b="0" i="1" u="none" smtClean="0">
                              <a:latin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000" b="0" u="none" dirty="0"/>
              </a:p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u="none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u="none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000" i="1" u="none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000" i="1" u="none">
                          <a:latin typeface="Cambria Math"/>
                        </a:rPr>
                        <m:t>=</m:t>
                      </m:r>
                      <m:r>
                        <a:rPr lang="en-US" sz="2000" b="0" i="1" u="none" smtClean="0">
                          <a:latin typeface="Cambria Math"/>
                        </a:rPr>
                        <m:t>𝑓</m:t>
                      </m:r>
                      <m:r>
                        <a:rPr lang="en-US" sz="2000" b="0" i="1" u="none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i="1" u="none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u="none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sz="2000" i="1" u="none">
                              <a:latin typeface="Cambria Math"/>
                            </a:rPr>
                            <m:t>h</m:t>
                          </m:r>
                        </m:sub>
                      </m:sSub>
                      <m:sSub>
                        <m:sSubPr>
                          <m:ctrlPr>
                            <a:rPr lang="en-US" sz="2000" i="1" u="none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u="none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000" i="1" u="none">
                              <a:latin typeface="Cambria Math"/>
                            </a:rPr>
                            <m:t>𝑡</m:t>
                          </m:r>
                          <m:r>
                            <a:rPr lang="en-US" sz="2000" i="1" u="none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2000" i="1" u="none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 u="none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u="none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sz="2000" i="1" u="none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000" i="1" u="none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u="none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i="1" u="none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000" i="1" u="none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u="none" dirty="0"/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8487" y="1995374"/>
                <a:ext cx="2834687" cy="1015663"/>
              </a:xfrm>
              <a:prstGeom prst="rect">
                <a:avLst/>
              </a:prstGeom>
              <a:blipFill>
                <a:blip r:embed="rId6"/>
                <a:stretch>
                  <a:fillRect t="-1754" b="-4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1733130" y="2709672"/>
                <a:ext cx="2672699" cy="5962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u="none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u="none">
                              <a:latin typeface="Cambria Math"/>
                            </a:rPr>
                            <m:t>𝜕</m:t>
                          </m:r>
                          <m:r>
                            <a:rPr lang="en-US" sz="1600" i="1" u="none">
                              <a:latin typeface="Cambria Math"/>
                            </a:rPr>
                            <m:t>𝐸</m:t>
                          </m:r>
                        </m:num>
                        <m:den>
                          <m:r>
                            <a:rPr lang="en-US" sz="1600" i="1" u="none">
                              <a:latin typeface="Cambria Math"/>
                            </a:rPr>
                            <m:t>𝜕</m:t>
                          </m:r>
                          <m:r>
                            <a:rPr lang="en-US" sz="1600" i="1" u="none">
                              <a:latin typeface="Cambria Math"/>
                            </a:rPr>
                            <m:t>𝑊</m:t>
                          </m:r>
                        </m:den>
                      </m:f>
                      <m:r>
                        <a:rPr lang="en-US" sz="1600" i="1" u="none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1600" i="1" u="none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600" i="1" u="none">
                              <a:latin typeface="Cambria Math"/>
                            </a:rPr>
                            <m:t>𝑡</m:t>
                          </m:r>
                          <m:r>
                            <a:rPr lang="en-US" sz="1600" i="1" u="none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1600" i="1" u="none">
                              <a:latin typeface="Cambria Math"/>
                            </a:rPr>
                            <m:t>𝑇</m:t>
                          </m:r>
                        </m:sup>
                        <m:e>
                          <m:f>
                            <m:fPr>
                              <m:ctrlPr>
                                <a:rPr lang="en-US" sz="1600" i="1" u="none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u="none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600" i="1" u="none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u="none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1600" i="1" u="none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600" i="1" u="none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sz="1600" i="1" u="none">
                                  <a:latin typeface="Cambria Math"/>
                                </a:rPr>
                                <m:t>𝑊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1600" u="none" dirty="0"/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130" y="2709672"/>
                <a:ext cx="2672699" cy="5962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2134673" y="3329735"/>
                <a:ext cx="3147785" cy="6065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u="none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u="none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600" i="1" u="none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u="none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600" i="1" u="none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sz="1600" i="1" u="none">
                              <a:latin typeface="Cambria Math"/>
                            </a:rPr>
                            <m:t>𝜕</m:t>
                          </m:r>
                          <m:r>
                            <a:rPr lang="en-US" sz="1600" i="1" u="none">
                              <a:latin typeface="Cambria Math"/>
                            </a:rPr>
                            <m:t>𝑊</m:t>
                          </m:r>
                        </m:den>
                      </m:f>
                      <m:r>
                        <a:rPr lang="en-US" sz="1600" i="1" u="none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1600" i="1" u="none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lang="en-US" sz="1600" b="0" i="1" u="none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600" i="1" u="none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u="none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f>
                            <m:fPr>
                              <m:ctrlPr>
                                <a:rPr lang="en-US" sz="1600" i="1" u="none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u="none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600" i="1" u="none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u="none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1600" i="1" u="none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600" i="1" u="none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600" i="1" u="none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u="none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i="1" u="none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sz="1600" i="1" u="none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u="none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600" i="1" u="none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u="none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i="1" u="none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600" i="1" u="none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600" i="1" u="none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u="none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600" i="1" u="none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sz="1600" i="1" u="none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u="none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600" i="1" u="none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u="none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600" i="1" u="none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600" i="1" u="none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600" i="1" u="none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u="none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600" b="0" i="1" u="none" smtClean="0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sz="1600" b="0" i="1" u="none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1600" i="1" u="none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sz="1600" i="1" u="none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u="none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600" i="1" u="none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u="none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600" b="0" i="1" u="none" smtClean="0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sz="1600" b="0" i="1" u="none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1600" i="1" u="none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600" i="1" u="none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sz="1600" i="1" u="none">
                                  <a:latin typeface="Cambria Math"/>
                                </a:rPr>
                                <m:t>𝑊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1600" u="none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673" y="3329735"/>
                <a:ext cx="3147785" cy="60651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>
                <a:off x="73710" y="2530092"/>
                <a:ext cx="2114130" cy="955411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u="none" dirty="0"/>
                  <a:t>Parameters?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u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u="none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sz="2000" i="1" u="none">
                            <a:latin typeface="Cambria Math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000" u="none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u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u="none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sz="2000" b="0" i="1" u="none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u="none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u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u="none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sz="2000" b="0" i="1" u="none" smtClean="0">
                            <a:latin typeface="Cambria Math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2000" u="none" dirty="0"/>
                  <a:t> +</a:t>
                </a:r>
              </a:p>
              <a:p>
                <a:pPr algn="ctr"/>
                <a:r>
                  <a:rPr lang="en-US" sz="2000" u="none" dirty="0"/>
                  <a:t>vectors for input</a:t>
                </a:r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0" y="2530092"/>
                <a:ext cx="2114130" cy="95541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/>
          <p:cNvSpPr/>
          <p:nvPr/>
        </p:nvSpPr>
        <p:spPr>
          <a:xfrm>
            <a:off x="4059705" y="3337769"/>
            <a:ext cx="610593" cy="6115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9" name="Rectangle 68"/>
          <p:cNvSpPr/>
          <p:nvPr/>
        </p:nvSpPr>
        <p:spPr>
          <a:xfrm>
            <a:off x="6502916" y="3431595"/>
            <a:ext cx="2523502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u="none" dirty="0">
                <a:latin typeface="+mj-lt"/>
              </a:rPr>
              <a:t>This sometimes  is called </a:t>
            </a:r>
            <a:r>
              <a:rPr lang="en-US" b="1" u="none" dirty="0">
                <a:solidFill>
                  <a:srgbClr val="FEA002"/>
                </a:solidFill>
                <a:latin typeface="+mj-lt"/>
              </a:rPr>
              <a:t>“ Backpropagation Through Time ”, </a:t>
            </a:r>
            <a:r>
              <a:rPr lang="en-US" u="none" dirty="0">
                <a:latin typeface="+mj-lt"/>
              </a:rPr>
              <a:t>since the gradients are propagated back through time. </a:t>
            </a:r>
          </a:p>
        </p:txBody>
      </p:sp>
    </p:spTree>
    <p:extLst>
      <p:ext uri="{BB962C8B-B14F-4D97-AF65-F5344CB8AC3E}">
        <p14:creationId xmlns:p14="http://schemas.microsoft.com/office/powerpoint/2010/main" val="1414160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/>
      <p:bldP spid="66" grpId="0"/>
      <p:bldP spid="68" grpId="0" animBg="1"/>
      <p:bldP spid="6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333500"/>
            <a:ext cx="716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en-US" sz="2000"/>
          </a:p>
          <a:p>
            <a:pPr marL="0" indent="0">
              <a:buFont typeface="Arial" pitchFamily="34" charset="0"/>
              <a:buNone/>
            </a:pPr>
            <a:endParaRPr lang="en-US" sz="2000"/>
          </a:p>
          <a:p>
            <a:pPr marL="0" indent="0">
              <a:buFont typeface="Arial" pitchFamily="34" charset="0"/>
              <a:buNone/>
            </a:pPr>
            <a:endParaRPr lang="en-US" sz="2000"/>
          </a:p>
          <a:p>
            <a:pPr marL="0" indent="0">
              <a:buFont typeface="Arial" pitchFamily="34" charset="0"/>
              <a:buNone/>
            </a:pPr>
            <a:endParaRPr lang="en-US" sz="2000"/>
          </a:p>
          <a:p>
            <a:pPr marL="0" indent="0">
              <a:buFont typeface="Arial" pitchFamily="34" charset="0"/>
              <a:buNone/>
            </a:pPr>
            <a:endParaRPr lang="en-US" sz="2000"/>
          </a:p>
          <a:p>
            <a:pPr marL="0" indent="0">
              <a:buFont typeface="Arial" pitchFamily="34" charset="0"/>
              <a:buNone/>
            </a:pPr>
            <a:endParaRPr lang="en-US" sz="2000"/>
          </a:p>
          <a:p>
            <a:pPr marL="0" indent="0">
              <a:buFont typeface="Arial" pitchFamily="34" charset="0"/>
              <a:buNone/>
            </a:pPr>
            <a:endParaRPr lang="en-US" sz="2000" dirty="0"/>
          </a:p>
        </p:txBody>
      </p:sp>
      <p:grpSp>
        <p:nvGrpSpPr>
          <p:cNvPr id="6" name="Group 5"/>
          <p:cNvGrpSpPr/>
          <p:nvPr/>
        </p:nvGrpSpPr>
        <p:grpSpPr>
          <a:xfrm>
            <a:off x="998551" y="4267529"/>
            <a:ext cx="4851971" cy="2018971"/>
            <a:chOff x="2539429" y="4229429"/>
            <a:chExt cx="4851971" cy="20189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539429" y="5916770"/>
                  <a:ext cx="455512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u="none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u="none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u="none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u="none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lang="en-US" u="none" dirty="0"/>
                    <a:t>	  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u="none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u="none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 u="none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en-US" u="none" dirty="0"/>
                    <a:t>	        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u="none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u="none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 u="none">
                              <a:latin typeface="Cambria Math"/>
                            </a:rPr>
                            <m:t>𝑡</m:t>
                          </m:r>
                          <m:r>
                            <a:rPr lang="en-US" b="0" i="1" u="none" smtClean="0">
                              <a:latin typeface="Cambria Math"/>
                            </a:rPr>
                            <m:t>+</m:t>
                          </m:r>
                          <m:r>
                            <a:rPr lang="en-US" i="1" u="none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u="none" dirty="0"/>
                    <a:t> </a:t>
                  </a: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9429" y="5916770"/>
                  <a:ext cx="4555122" cy="307777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Group 7"/>
            <p:cNvGrpSpPr/>
            <p:nvPr/>
          </p:nvGrpSpPr>
          <p:grpSpPr>
            <a:xfrm>
              <a:off x="2751284" y="4229429"/>
              <a:ext cx="4640116" cy="2018971"/>
              <a:chOff x="2286000" y="3918325"/>
              <a:chExt cx="5181600" cy="2210142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2735597" y="4318717"/>
                <a:ext cx="1021080" cy="20955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u="none" dirty="0">
                    <a:solidFill>
                      <a:schemeClr val="bg2"/>
                    </a:solidFill>
                  </a:rPr>
                  <a:t>O </a:t>
                </a:r>
                <a:r>
                  <a:rPr lang="en-US" sz="1200" b="1" u="none" dirty="0" err="1">
                    <a:solidFill>
                      <a:schemeClr val="bg2"/>
                    </a:solidFill>
                  </a:rPr>
                  <a:t>O</a:t>
                </a:r>
                <a:r>
                  <a:rPr lang="en-US" sz="1200" b="1" u="none" dirty="0">
                    <a:solidFill>
                      <a:schemeClr val="bg2"/>
                    </a:solidFill>
                  </a:rPr>
                  <a:t> </a:t>
                </a:r>
                <a:r>
                  <a:rPr lang="en-US" sz="1200" b="1" u="none" dirty="0" err="1">
                    <a:solidFill>
                      <a:schemeClr val="bg2"/>
                    </a:solidFill>
                  </a:rPr>
                  <a:t>O</a:t>
                </a:r>
                <a:r>
                  <a:rPr lang="en-US" sz="1200" b="1" u="none" dirty="0">
                    <a:solidFill>
                      <a:schemeClr val="bg2"/>
                    </a:solidFill>
                  </a:rPr>
                  <a:t> </a:t>
                </a:r>
                <a:r>
                  <a:rPr lang="en-US" sz="1200" b="1" u="none" dirty="0" err="1">
                    <a:solidFill>
                      <a:schemeClr val="bg2"/>
                    </a:solidFill>
                  </a:rPr>
                  <a:t>O</a:t>
                </a:r>
                <a:r>
                  <a:rPr lang="en-US" sz="1200" b="1" u="none" dirty="0">
                    <a:solidFill>
                      <a:schemeClr val="bg2"/>
                    </a:solidFill>
                  </a:rPr>
                  <a:t> </a:t>
                </a:r>
                <a:r>
                  <a:rPr lang="en-US" sz="1200" b="1" u="none" dirty="0" err="1">
                    <a:solidFill>
                      <a:schemeClr val="bg2"/>
                    </a:solidFill>
                  </a:rPr>
                  <a:t>O</a:t>
                </a:r>
                <a:r>
                  <a:rPr lang="en-US" sz="1200" b="1" u="none" dirty="0">
                    <a:solidFill>
                      <a:schemeClr val="bg2"/>
                    </a:solidFill>
                  </a:rPr>
                  <a:t> 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007144" y="4323520"/>
                <a:ext cx="1021080" cy="20955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u="none" dirty="0">
                    <a:solidFill>
                      <a:schemeClr val="bg2"/>
                    </a:solidFill>
                  </a:rPr>
                  <a:t>O </a:t>
                </a:r>
                <a:r>
                  <a:rPr lang="en-US" sz="1200" b="1" u="none" dirty="0" err="1">
                    <a:solidFill>
                      <a:schemeClr val="bg2"/>
                    </a:solidFill>
                  </a:rPr>
                  <a:t>O</a:t>
                </a:r>
                <a:r>
                  <a:rPr lang="en-US" sz="1200" b="1" u="none" dirty="0">
                    <a:solidFill>
                      <a:schemeClr val="bg2"/>
                    </a:solidFill>
                  </a:rPr>
                  <a:t> </a:t>
                </a:r>
                <a:r>
                  <a:rPr lang="en-US" sz="1200" b="1" u="none" dirty="0" err="1">
                    <a:solidFill>
                      <a:schemeClr val="bg2"/>
                    </a:solidFill>
                  </a:rPr>
                  <a:t>O</a:t>
                </a:r>
                <a:r>
                  <a:rPr lang="en-US" sz="1200" b="1" u="none" dirty="0">
                    <a:solidFill>
                      <a:schemeClr val="bg2"/>
                    </a:solidFill>
                  </a:rPr>
                  <a:t> </a:t>
                </a:r>
                <a:r>
                  <a:rPr lang="en-US" sz="1200" b="1" u="none" dirty="0" err="1">
                    <a:solidFill>
                      <a:schemeClr val="bg2"/>
                    </a:solidFill>
                  </a:rPr>
                  <a:t>O</a:t>
                </a:r>
                <a:r>
                  <a:rPr lang="en-US" sz="1200" b="1" u="none" dirty="0">
                    <a:solidFill>
                      <a:schemeClr val="bg2"/>
                    </a:solidFill>
                  </a:rPr>
                  <a:t> </a:t>
                </a:r>
                <a:r>
                  <a:rPr lang="en-US" sz="1200" b="1" u="none" dirty="0" err="1">
                    <a:solidFill>
                      <a:schemeClr val="bg2"/>
                    </a:solidFill>
                  </a:rPr>
                  <a:t>O</a:t>
                </a:r>
                <a:r>
                  <a:rPr lang="en-US" sz="1200" b="1" u="none" dirty="0">
                    <a:solidFill>
                      <a:schemeClr val="bg2"/>
                    </a:solidFill>
                  </a:rPr>
                  <a:t> 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280677" y="4318717"/>
                <a:ext cx="1021080" cy="20955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u="none" dirty="0">
                    <a:solidFill>
                      <a:schemeClr val="bg2"/>
                    </a:solidFill>
                  </a:rPr>
                  <a:t>O </a:t>
                </a:r>
                <a:r>
                  <a:rPr lang="en-US" sz="1200" b="1" u="none" dirty="0" err="1">
                    <a:solidFill>
                      <a:schemeClr val="bg2"/>
                    </a:solidFill>
                  </a:rPr>
                  <a:t>O</a:t>
                </a:r>
                <a:r>
                  <a:rPr lang="en-US" sz="1200" b="1" u="none" dirty="0">
                    <a:solidFill>
                      <a:schemeClr val="bg2"/>
                    </a:solidFill>
                  </a:rPr>
                  <a:t> </a:t>
                </a:r>
                <a:r>
                  <a:rPr lang="en-US" sz="1200" b="1" u="none" dirty="0" err="1">
                    <a:solidFill>
                      <a:schemeClr val="bg2"/>
                    </a:solidFill>
                  </a:rPr>
                  <a:t>O</a:t>
                </a:r>
                <a:r>
                  <a:rPr lang="en-US" sz="1200" b="1" u="none" dirty="0">
                    <a:solidFill>
                      <a:schemeClr val="bg2"/>
                    </a:solidFill>
                  </a:rPr>
                  <a:t> </a:t>
                </a:r>
                <a:r>
                  <a:rPr lang="en-US" sz="1200" b="1" u="none" dirty="0" err="1">
                    <a:solidFill>
                      <a:schemeClr val="bg2"/>
                    </a:solidFill>
                  </a:rPr>
                  <a:t>O</a:t>
                </a:r>
                <a:r>
                  <a:rPr lang="en-US" sz="1200" b="1" u="none" dirty="0">
                    <a:solidFill>
                      <a:schemeClr val="bg2"/>
                    </a:solidFill>
                  </a:rPr>
                  <a:t> </a:t>
                </a:r>
                <a:r>
                  <a:rPr lang="en-US" sz="1200" b="1" u="none" dirty="0" err="1">
                    <a:solidFill>
                      <a:schemeClr val="bg2"/>
                    </a:solidFill>
                  </a:rPr>
                  <a:t>O</a:t>
                </a:r>
                <a:r>
                  <a:rPr lang="en-US" sz="1200" b="1" u="none" dirty="0">
                    <a:solidFill>
                      <a:schemeClr val="bg2"/>
                    </a:solidFill>
                  </a:rPr>
                  <a:t> 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2286000" y="3918325"/>
                    <a:ext cx="455512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0" i="1" u="none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u="none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u="none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b="0" i="1" u="none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oMath>
                    </a14:m>
                    <a:r>
                      <a:rPr lang="en-US" u="none" dirty="0"/>
                      <a:t>	      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u="none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u="none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u="none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oMath>
                    </a14:m>
                    <a:r>
                      <a:rPr lang="en-US" u="none" dirty="0"/>
                      <a:t>	           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u="none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u="none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u="none">
                                <a:latin typeface="Cambria Math"/>
                              </a:rPr>
                              <m:t>𝑡</m:t>
                            </m:r>
                            <m:r>
                              <a:rPr lang="en-US" b="0" i="1" u="none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i="1" u="none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u="none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6000" y="3918325"/>
                    <a:ext cx="4555122" cy="307777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Rectangle 12"/>
              <p:cNvSpPr/>
              <p:nvPr/>
            </p:nvSpPr>
            <p:spPr>
              <a:xfrm rot="5400000">
                <a:off x="3293761" y="5132152"/>
                <a:ext cx="1021080" cy="20955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u="none" dirty="0">
                    <a:solidFill>
                      <a:schemeClr val="bg2"/>
                    </a:solidFill>
                  </a:rPr>
                  <a:t>O </a:t>
                </a:r>
                <a:r>
                  <a:rPr lang="en-US" sz="1200" b="1" u="none" dirty="0" err="1">
                    <a:solidFill>
                      <a:schemeClr val="bg2"/>
                    </a:solidFill>
                  </a:rPr>
                  <a:t>O</a:t>
                </a:r>
                <a:r>
                  <a:rPr lang="en-US" sz="1200" b="1" u="none" dirty="0">
                    <a:solidFill>
                      <a:schemeClr val="bg2"/>
                    </a:solidFill>
                  </a:rPr>
                  <a:t> </a:t>
                </a:r>
                <a:r>
                  <a:rPr lang="en-US" sz="1200" b="1" u="none" dirty="0" err="1">
                    <a:solidFill>
                      <a:schemeClr val="bg2"/>
                    </a:solidFill>
                  </a:rPr>
                  <a:t>O</a:t>
                </a:r>
                <a:r>
                  <a:rPr lang="en-US" sz="1200" b="1" u="none" dirty="0">
                    <a:solidFill>
                      <a:schemeClr val="bg2"/>
                    </a:solidFill>
                  </a:rPr>
                  <a:t> </a:t>
                </a:r>
                <a:r>
                  <a:rPr lang="en-US" sz="1200" b="1" u="none" dirty="0" err="1">
                    <a:solidFill>
                      <a:schemeClr val="bg2"/>
                    </a:solidFill>
                  </a:rPr>
                  <a:t>O</a:t>
                </a:r>
                <a:r>
                  <a:rPr lang="en-US" sz="1200" b="1" u="none" dirty="0">
                    <a:solidFill>
                      <a:schemeClr val="bg2"/>
                    </a:solidFill>
                  </a:rPr>
                  <a:t> </a:t>
                </a:r>
                <a:r>
                  <a:rPr lang="en-US" sz="1200" b="1" u="none" dirty="0" err="1">
                    <a:solidFill>
                      <a:schemeClr val="bg2"/>
                    </a:solidFill>
                  </a:rPr>
                  <a:t>O</a:t>
                </a:r>
                <a:r>
                  <a:rPr lang="en-US" sz="1200" b="1" u="none" dirty="0">
                    <a:solidFill>
                      <a:schemeClr val="bg2"/>
                    </a:solidFill>
                  </a:rPr>
                  <a:t> 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 rot="5400000">
                <a:off x="4570112" y="5132152"/>
                <a:ext cx="1021080" cy="20955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u="none" dirty="0">
                    <a:solidFill>
                      <a:schemeClr val="bg2"/>
                    </a:solidFill>
                  </a:rPr>
                  <a:t>O </a:t>
                </a:r>
                <a:r>
                  <a:rPr lang="en-US" sz="1200" b="1" u="none" dirty="0" err="1">
                    <a:solidFill>
                      <a:schemeClr val="bg2"/>
                    </a:solidFill>
                  </a:rPr>
                  <a:t>O</a:t>
                </a:r>
                <a:r>
                  <a:rPr lang="en-US" sz="1200" b="1" u="none" dirty="0">
                    <a:solidFill>
                      <a:schemeClr val="bg2"/>
                    </a:solidFill>
                  </a:rPr>
                  <a:t> </a:t>
                </a:r>
                <a:r>
                  <a:rPr lang="en-US" sz="1200" b="1" u="none" dirty="0" err="1">
                    <a:solidFill>
                      <a:schemeClr val="bg2"/>
                    </a:solidFill>
                  </a:rPr>
                  <a:t>O</a:t>
                </a:r>
                <a:r>
                  <a:rPr lang="en-US" sz="1200" b="1" u="none" dirty="0">
                    <a:solidFill>
                      <a:schemeClr val="bg2"/>
                    </a:solidFill>
                  </a:rPr>
                  <a:t> </a:t>
                </a:r>
                <a:r>
                  <a:rPr lang="en-US" sz="1200" b="1" u="none" dirty="0" err="1">
                    <a:solidFill>
                      <a:schemeClr val="bg2"/>
                    </a:solidFill>
                  </a:rPr>
                  <a:t>O</a:t>
                </a:r>
                <a:r>
                  <a:rPr lang="en-US" sz="1200" b="1" u="none" dirty="0">
                    <a:solidFill>
                      <a:schemeClr val="bg2"/>
                    </a:solidFill>
                  </a:rPr>
                  <a:t> </a:t>
                </a:r>
                <a:r>
                  <a:rPr lang="en-US" sz="1200" b="1" u="none" dirty="0" err="1">
                    <a:solidFill>
                      <a:schemeClr val="bg2"/>
                    </a:solidFill>
                  </a:rPr>
                  <a:t>O</a:t>
                </a:r>
                <a:r>
                  <a:rPr lang="en-US" sz="1200" b="1" u="none" dirty="0">
                    <a:solidFill>
                      <a:schemeClr val="bg2"/>
                    </a:solidFill>
                  </a:rPr>
                  <a:t> 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 rot="5400000">
                <a:off x="5808362" y="5132152"/>
                <a:ext cx="1021080" cy="20955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u="none" dirty="0">
                    <a:solidFill>
                      <a:schemeClr val="bg2"/>
                    </a:solidFill>
                  </a:rPr>
                  <a:t>O </a:t>
                </a:r>
                <a:r>
                  <a:rPr lang="en-US" sz="1200" b="1" u="none" dirty="0" err="1">
                    <a:solidFill>
                      <a:schemeClr val="bg2"/>
                    </a:solidFill>
                  </a:rPr>
                  <a:t>O</a:t>
                </a:r>
                <a:r>
                  <a:rPr lang="en-US" sz="1200" b="1" u="none" dirty="0">
                    <a:solidFill>
                      <a:schemeClr val="bg2"/>
                    </a:solidFill>
                  </a:rPr>
                  <a:t> </a:t>
                </a:r>
                <a:r>
                  <a:rPr lang="en-US" sz="1200" b="1" u="none" dirty="0" err="1">
                    <a:solidFill>
                      <a:schemeClr val="bg2"/>
                    </a:solidFill>
                  </a:rPr>
                  <a:t>O</a:t>
                </a:r>
                <a:r>
                  <a:rPr lang="en-US" sz="1200" b="1" u="none" dirty="0">
                    <a:solidFill>
                      <a:schemeClr val="bg2"/>
                    </a:solidFill>
                  </a:rPr>
                  <a:t> </a:t>
                </a:r>
                <a:r>
                  <a:rPr lang="en-US" sz="1200" b="1" u="none" dirty="0" err="1">
                    <a:solidFill>
                      <a:schemeClr val="bg2"/>
                    </a:solidFill>
                  </a:rPr>
                  <a:t>O</a:t>
                </a:r>
                <a:r>
                  <a:rPr lang="en-US" sz="1200" b="1" u="none" dirty="0">
                    <a:solidFill>
                      <a:schemeClr val="bg2"/>
                    </a:solidFill>
                  </a:rPr>
                  <a:t> </a:t>
                </a:r>
                <a:r>
                  <a:rPr lang="en-US" sz="1200" b="1" u="none" dirty="0" err="1">
                    <a:solidFill>
                      <a:schemeClr val="bg2"/>
                    </a:solidFill>
                  </a:rPr>
                  <a:t>O</a:t>
                </a:r>
                <a:r>
                  <a:rPr lang="en-US" sz="1200" b="1" u="none" dirty="0">
                    <a:solidFill>
                      <a:schemeClr val="bg2"/>
                    </a:solidFill>
                  </a:rPr>
                  <a:t> </a:t>
                </a:r>
              </a:p>
            </p:txBody>
          </p:sp>
          <p:cxnSp>
            <p:nvCxnSpPr>
              <p:cNvPr id="16" name="Elbow Connector 15"/>
              <p:cNvCxnSpPr>
                <a:stCxn id="9" idx="2"/>
                <a:endCxn id="13" idx="2"/>
              </p:cNvCxnSpPr>
              <p:nvPr/>
            </p:nvCxnSpPr>
            <p:spPr>
              <a:xfrm rot="16200000" flipH="1">
                <a:off x="3118501" y="4655902"/>
                <a:ext cx="708660" cy="453389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Elbow Connector 16"/>
              <p:cNvCxnSpPr>
                <a:stCxn id="10" idx="2"/>
                <a:endCxn id="14" idx="2"/>
              </p:cNvCxnSpPr>
              <p:nvPr/>
            </p:nvCxnSpPr>
            <p:spPr>
              <a:xfrm rot="16200000" flipH="1">
                <a:off x="4394852" y="4655901"/>
                <a:ext cx="703857" cy="458193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Elbow Connector 17"/>
              <p:cNvCxnSpPr>
                <a:stCxn id="11" idx="2"/>
                <a:endCxn id="15" idx="2"/>
              </p:cNvCxnSpPr>
              <p:nvPr/>
            </p:nvCxnSpPr>
            <p:spPr>
              <a:xfrm rot="16200000" flipH="1">
                <a:off x="5648342" y="4671142"/>
                <a:ext cx="708660" cy="422910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2537477" y="5390320"/>
                <a:ext cx="116204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3909077" y="5390320"/>
                <a:ext cx="1066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5185427" y="5390320"/>
                <a:ext cx="103350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325755" y="5382369"/>
                    <a:ext cx="455512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0" i="1" u="none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u="none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u="none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b="0" i="1" u="none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oMath>
                    </a14:m>
                    <a:r>
                      <a:rPr lang="en-US" u="none" dirty="0"/>
                      <a:t>	        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u="none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u="none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i="1" u="none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oMath>
                    </a14:m>
                    <a:r>
                      <a:rPr lang="en-US" u="none" dirty="0"/>
                      <a:t>	              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u="none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u="none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i="1" u="none">
                                <a:latin typeface="Cambria Math"/>
                              </a:rPr>
                              <m:t>𝑡</m:t>
                            </m:r>
                            <m:r>
                              <a:rPr lang="en-US" b="0" i="1" u="none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i="1" u="none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u="none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5755" y="5382369"/>
                    <a:ext cx="4555122" cy="307777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Straight Arrow Connector 22"/>
              <p:cNvCxnSpPr/>
              <p:nvPr/>
            </p:nvCxnSpPr>
            <p:spPr>
              <a:xfrm>
                <a:off x="3804301" y="5747467"/>
                <a:ext cx="0" cy="381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>
                <a:off x="5098146" y="5747467"/>
                <a:ext cx="0" cy="381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6318902" y="5747467"/>
                <a:ext cx="0" cy="381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>
                <a:off x="6434097" y="5390320"/>
                <a:ext cx="103350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4892957" y="959345"/>
                <a:ext cx="3098308" cy="92333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b="0" u="none" dirty="0">
                    <a:latin typeface="Cambria Math"/>
                  </a:rPr>
                  <a:t>Reminder: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u="none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u="none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u="none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b="0" i="1" u="none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1" u="none" smtClean="0">
                          <a:latin typeface="Cambria Math"/>
                        </a:rPr>
                        <m:t>softmax</m:t>
                      </m:r>
                      <m:d>
                        <m:dPr>
                          <m:ctrlPr>
                            <a:rPr lang="en-US" b="0" i="1" u="none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u="none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u="none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u="none" smtClean="0">
                                  <a:latin typeface="Cambria Math"/>
                                </a:rPr>
                                <m:t>𝑜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u="none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u="none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u="none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u="none" smtClean="0">
                              <a:latin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b="0" u="none" dirty="0"/>
              </a:p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u="none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u="none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i="1" u="none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i="1" u="none">
                          <a:latin typeface="Cambria Math"/>
                        </a:rPr>
                        <m:t>=</m:t>
                      </m:r>
                      <m:r>
                        <a:rPr lang="en-US" b="0" i="1" u="none" smtClean="0">
                          <a:latin typeface="Cambria Math"/>
                        </a:rPr>
                        <m:t>𝑓</m:t>
                      </m:r>
                      <m:r>
                        <a:rPr lang="en-US" b="0" i="1" u="none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i="1" u="none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u="none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i="1" u="none">
                              <a:latin typeface="Cambria Math"/>
                            </a:rPr>
                            <m:t>h</m:t>
                          </m:r>
                        </m:sub>
                      </m:sSub>
                      <m:sSub>
                        <m:sSubPr>
                          <m:ctrlPr>
                            <a:rPr lang="en-US" i="1" u="none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u="none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i="1" u="none">
                              <a:latin typeface="Cambria Math"/>
                            </a:rPr>
                            <m:t>𝑡</m:t>
                          </m:r>
                          <m:r>
                            <a:rPr lang="en-US" i="1" u="none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i="1" u="none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 u="none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u="none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i="1" u="none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i="1" u="none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u="none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 u="none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i="1" u="none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u="none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2957" y="959345"/>
                <a:ext cx="3098308" cy="923330"/>
              </a:xfrm>
              <a:prstGeom prst="rect">
                <a:avLst/>
              </a:prstGeom>
              <a:blipFill>
                <a:blip r:embed="rId5"/>
                <a:stretch>
                  <a:fillRect t="-2564" b="-3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1054730" y="1410029"/>
                <a:ext cx="3652218" cy="6671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u="none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 u="none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800" b="0" i="1" u="none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u="none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800" b="0" i="1" u="none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sz="1800" i="1" u="none">
                              <a:latin typeface="Cambria Math"/>
                            </a:rPr>
                            <m:t>𝜕</m:t>
                          </m:r>
                          <m:r>
                            <a:rPr lang="en-US" sz="1800" i="1" u="none">
                              <a:latin typeface="Cambria Math"/>
                            </a:rPr>
                            <m:t>𝑊</m:t>
                          </m:r>
                        </m:den>
                      </m:f>
                      <m:r>
                        <a:rPr lang="en-US" sz="1800" i="1" u="none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𝑊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1800" u="none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730" y="1410029"/>
                <a:ext cx="3652218" cy="6671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/>
          <p:nvPr/>
        </p:nvSpPr>
        <p:spPr>
          <a:xfrm>
            <a:off x="3335905" y="1445033"/>
            <a:ext cx="556230" cy="6115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1072455" y="3038711"/>
                <a:ext cx="5633145" cy="8093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u="none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u="none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600" i="1" u="none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u="none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600" i="1" u="none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sz="1600" i="1" u="none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600" i="1" u="none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u="none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600" b="0" i="1" u="none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1600" b="0" i="1" u="none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600" i="1" u="none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sz="1600" b="0" i="1" u="none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1600" b="0" i="1" u="none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600" i="1" u="none">
                              <a:latin typeface="Cambria Math"/>
                            </a:rPr>
                            <m:t>𝑗</m:t>
                          </m:r>
                          <m:r>
                            <a:rPr lang="en-US" sz="1600" i="1" u="none">
                              <a:latin typeface="Cambria Math"/>
                            </a:rPr>
                            <m:t>=</m:t>
                          </m:r>
                          <m:r>
                            <a:rPr lang="en-US" sz="1600" b="0" i="1" u="none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u="none" smtClean="0">
                              <a:latin typeface="Cambria Math"/>
                            </a:rPr>
                            <m:t>−</m:t>
                          </m:r>
                          <m:r>
                            <a:rPr lang="en-US" sz="1600" b="0" i="1" u="none" smtClean="0">
                              <a:latin typeface="Cambria Math"/>
                            </a:rPr>
                            <m:t>𝑘</m:t>
                          </m:r>
                          <m:r>
                            <a:rPr lang="en-US" sz="1600" b="0" i="1" u="none" smtClean="0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sz="1600" b="0" i="1" u="none" smtClean="0">
                              <a:latin typeface="Cambria Math"/>
                            </a:rPr>
                            <m:t>𝑡</m:t>
                          </m:r>
                        </m:sup>
                        <m:e>
                          <m:f>
                            <m:fPr>
                              <m:ctrlPr>
                                <a:rPr lang="en-US" sz="1600" i="1" u="none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u="none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600" i="1" u="none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u="none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600" i="1" u="none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600" i="1" u="none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600" i="1" u="none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u="none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600" i="1" u="none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sz="1600" i="1" u="none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sz="1600" b="0" i="1" u="none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1600" i="1" u="none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600" i="1" u="none">
                              <a:latin typeface="Cambria Math"/>
                            </a:rPr>
                            <m:t>𝑗</m:t>
                          </m:r>
                          <m:r>
                            <a:rPr lang="en-US" sz="1600" i="1" u="none">
                              <a:latin typeface="Cambria Math"/>
                            </a:rPr>
                            <m:t>=</m:t>
                          </m:r>
                          <m:r>
                            <a:rPr lang="en-US" sz="1600" b="0" i="1" u="none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u="none" smtClean="0">
                              <a:latin typeface="Cambria Math"/>
                            </a:rPr>
                            <m:t>−</m:t>
                          </m:r>
                          <m:r>
                            <a:rPr lang="en-US" sz="1600" i="1" u="none">
                              <a:latin typeface="Cambria Math"/>
                            </a:rPr>
                            <m:t>𝑘</m:t>
                          </m:r>
                          <m:r>
                            <a:rPr lang="en-US" sz="1600" i="1" u="none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sz="1600" i="1" u="none">
                              <a:latin typeface="Cambria Math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b="0" i="1" u="none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u="none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600" b="0" i="1" u="none" smtClean="0">
                                  <a:latin typeface="Cambria Math"/>
                                </a:rPr>
                                <m:t>h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1600" b="0" i="1" u="none" smtClean="0">
                              <a:latin typeface="Cambria Math"/>
                            </a:rPr>
                            <m:t>diag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u="none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600" i="1" u="none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 u="none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1600" i="1" u="none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600" i="1" u="none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i="1" u="none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u="none">
                                      <a:latin typeface="Cambria Math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1600" i="1" u="none">
                                      <a:latin typeface="Cambria Math"/>
                                    </a:rPr>
                                    <m:t>h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600" i="1" u="none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u="none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600" i="1" u="none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sz="1600" i="1" u="none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1600" i="1" u="none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i="1" u="none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u="none">
                                      <a:latin typeface="Cambria Math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1600" i="1" u="none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600" i="1" u="none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u="none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 u="none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600" i="1" u="none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455" y="3038711"/>
                <a:ext cx="5633145" cy="8093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1033477" y="2247900"/>
                <a:ext cx="3727944" cy="6658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u="none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 u="none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800" i="1" u="none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u="none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800" i="1" u="none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sz="1800" i="1" u="none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800" i="1" u="none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u="none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800" b="0" i="1" u="none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1800" b="0" i="1" u="none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r>
                        <a:rPr lang="en-US" sz="1800" b="0" i="1" u="none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i="1" u="none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u="none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sz="1800" i="1" u="none">
                              <a:latin typeface="Cambria Math"/>
                            </a:rPr>
                            <m:t>h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1800" i="1" u="none">
                          <a:latin typeface="Cambria Math"/>
                        </a:rPr>
                        <m:t>diag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u="none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i="1" u="none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 u="none">
                                  <a:latin typeface="Cambria Math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1800" i="1" u="none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800" i="1" u="none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i="1" u="none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u="none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600" i="1" u="none">
                                  <a:latin typeface="Cambria Math"/>
                                </a:rPr>
                                <m:t>h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 u="none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u="none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600" i="1" u="none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1600" i="1" u="none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1600" i="1" u="none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 u="none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u="none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600" i="1" u="none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 u="none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u="none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 u="none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800" i="1" u="none">
                              <a:latin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477" y="2247900"/>
                <a:ext cx="3727944" cy="66582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4840152" y="1951453"/>
                <a:ext cx="3167077" cy="124335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u="none" smtClean="0">
                          <a:latin typeface="Cambria Math"/>
                        </a:rPr>
                        <m:t>diag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u="none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u="none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u="none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u="none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u="none" smtClean="0">
                              <a:latin typeface="Cambria Math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b="0" i="1" u="none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u="none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u="none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u="none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u="none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u="none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u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u="none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u="none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 u="none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u="none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u="none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u="none" smtClean="0">
                                    <a:latin typeface="Cambria Math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 u="none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u="none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u="none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u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u="none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u="none" smtClean="0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152" y="1951453"/>
                <a:ext cx="3167077" cy="12433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1046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Vanishing/exploding gradients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000" dirty="0"/>
              <a:t>Vanishing gradients are quite prevalent and a serious issue.  </a:t>
            </a:r>
          </a:p>
          <a:p>
            <a:r>
              <a:rPr lang="en-US" sz="2000" dirty="0"/>
              <a:t>A real example </a:t>
            </a:r>
          </a:p>
          <a:p>
            <a:pPr lvl="1"/>
            <a:r>
              <a:rPr lang="en-US" sz="1800" dirty="0"/>
              <a:t>Training a feed-forward network </a:t>
            </a:r>
          </a:p>
          <a:p>
            <a:pPr lvl="1"/>
            <a:r>
              <a:rPr lang="en-US" sz="1800" dirty="0"/>
              <a:t>y-axis: sum of the gradient norms</a:t>
            </a:r>
          </a:p>
          <a:p>
            <a:pPr lvl="1"/>
            <a:r>
              <a:rPr lang="en-US" sz="1800" dirty="0"/>
              <a:t>Earlier layers have exponentially </a:t>
            </a:r>
          </a:p>
          <a:p>
            <a:pPr marL="457200" lvl="1" indent="0">
              <a:buNone/>
            </a:pPr>
            <a:r>
              <a:rPr lang="en-US" sz="1800" dirty="0"/>
              <a:t>smaller sum of gradient norms</a:t>
            </a:r>
          </a:p>
          <a:p>
            <a:pPr lvl="1"/>
            <a:r>
              <a:rPr lang="en-US" sz="1800" dirty="0"/>
              <a:t>This will make training earlier </a:t>
            </a:r>
          </a:p>
          <a:p>
            <a:pPr marL="457200" lvl="1" indent="0">
              <a:buNone/>
            </a:pPr>
            <a:r>
              <a:rPr lang="en-US" sz="1800" dirty="0"/>
              <a:t>layers much slower. </a:t>
            </a:r>
          </a:p>
          <a:p>
            <a:pPr marL="457200" lvl="1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90600" y="1725783"/>
                <a:ext cx="7517892" cy="8990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u="none" smtClean="0">
                          <a:latin typeface="Cambria Math" panose="02040503050406030204" pitchFamily="18" charset="0"/>
                        </a:rPr>
                        <m:t>||</m:t>
                      </m:r>
                      <m:f>
                        <m:fPr>
                          <m:ctrlPr>
                            <a:rPr lang="en-US" i="1" u="none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u="none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u="none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u="none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 u="none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i="1" u="none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u="none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u="none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 u="none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b="0" i="1" u="none" smtClean="0">
                          <a:latin typeface="Cambria Math"/>
                        </a:rPr>
                        <m:t>≤</m:t>
                      </m:r>
                      <m:nary>
                        <m:naryPr>
                          <m:chr m:val="∏"/>
                          <m:ctrlPr>
                            <a:rPr lang="en-US" i="1" u="none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 u="none">
                              <a:latin typeface="Cambria Math"/>
                            </a:rPr>
                            <m:t>𝑗</m:t>
                          </m:r>
                          <m:r>
                            <a:rPr lang="en-US" i="1" u="none">
                              <a:latin typeface="Cambria Math"/>
                            </a:rPr>
                            <m:t>=</m:t>
                          </m:r>
                          <m:r>
                            <a:rPr lang="en-US" b="0" i="1" u="none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u="none" smtClean="0">
                              <a:latin typeface="Cambria Math"/>
                            </a:rPr>
                            <m:t>−</m:t>
                          </m:r>
                          <m:r>
                            <a:rPr lang="en-US" i="1" u="none">
                              <a:latin typeface="Cambria Math"/>
                            </a:rPr>
                            <m:t>𝑘</m:t>
                          </m:r>
                          <m:r>
                            <a:rPr lang="en-US" i="1" u="none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i="1" u="none">
                              <a:latin typeface="Cambria Math"/>
                            </a:rPr>
                            <m:t>𝑡</m:t>
                          </m:r>
                        </m:sup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 u="none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u="none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u="none">
                                      <a:latin typeface="Cambria Math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i="1" u="none">
                                      <a:latin typeface="Cambria Math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u="none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i="1" u="none">
                                  <a:latin typeface="Cambria Math"/>
                                </a:rPr>
                                <m:t>diag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u="none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 u="none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u="none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en-US" i="1" u="none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i="1" u="none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 u="none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u="none">
                                          <a:latin typeface="Cambria Math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i="1" u="none">
                                          <a:latin typeface="Cambria Math"/>
                                        </a:rPr>
                                        <m:t>h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 u="none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u="none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 u="none">
                                          <a:latin typeface="Cambria Math"/>
                                        </a:rPr>
                                        <m:t>𝑡</m:t>
                                      </m:r>
                                      <m:r>
                                        <a:rPr lang="en-US" i="1" u="none">
                                          <a:latin typeface="Cambria Math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i="1" u="none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 u="none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u="none">
                                          <a:latin typeface="Cambria Math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i="1" u="none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 u="none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u="none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 u="none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i="1" u="none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u="none" smtClean="0">
                              <a:latin typeface="Cambria Math"/>
                            </a:rPr>
                            <m:t>≤</m:t>
                          </m:r>
                          <m:nary>
                            <m:naryPr>
                              <m:chr m:val="∏"/>
                              <m:ctrlPr>
                                <a:rPr lang="en-US" i="1" u="none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 u="none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i="1" u="none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b="0" i="1" u="none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b="0" i="1" u="none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u="none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i="1" u="none"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i="1" u="none">
                                  <a:latin typeface="Cambria Math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US" b="0" i="1" u="none" smtClean="0">
                                  <a:latin typeface="Cambria Math"/>
                                </a:rPr>
                                <m:t>𝛼𝛽</m:t>
                              </m:r>
                              <m:r>
                                <a:rPr lang="en-US" b="0" i="1" u="none" smtClean="0">
                                  <a:latin typeface="Cambria Math"/>
                                </a:rPr>
                                <m:t>=</m:t>
                              </m:r>
                            </m:e>
                          </m:nary>
                          <m:sSup>
                            <m:sSupPr>
                              <m:ctrlPr>
                                <a:rPr lang="en-US" b="0" i="1" u="none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 u="none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u="none">
                                      <a:latin typeface="Cambria Math"/>
                                    </a:rPr>
                                    <m:t>𝛼𝛽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u="none" smtClean="0"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725783"/>
                <a:ext cx="7517892" cy="8990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675956" y="889107"/>
                <a:ext cx="3671005" cy="7198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u="none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u="none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u="none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u="none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 u="none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i="1" u="none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u="none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u="none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u="none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b="0" i="1" u="none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u="none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b="0" i="1" u="none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i="1" u="none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 u="none">
                              <a:latin typeface="Cambria Math"/>
                            </a:rPr>
                            <m:t>𝑗</m:t>
                          </m:r>
                          <m:r>
                            <a:rPr lang="en-US" i="1" u="none">
                              <a:latin typeface="Cambria Math"/>
                            </a:rPr>
                            <m:t>=</m:t>
                          </m:r>
                          <m:r>
                            <a:rPr lang="en-US" i="1" u="none">
                              <a:latin typeface="Cambria Math"/>
                            </a:rPr>
                            <m:t>𝑡</m:t>
                          </m:r>
                          <m:r>
                            <a:rPr lang="en-US" i="1" u="none">
                              <a:latin typeface="Cambria Math"/>
                            </a:rPr>
                            <m:t>−</m:t>
                          </m:r>
                          <m:r>
                            <a:rPr lang="en-US" i="1" u="none">
                              <a:latin typeface="Cambria Math"/>
                            </a:rPr>
                            <m:t>𝑘</m:t>
                          </m:r>
                          <m:r>
                            <a:rPr lang="en-US" i="1" u="none" smtClean="0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i="1" u="none">
                              <a:latin typeface="Cambria Math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en-US" i="1" u="none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u="none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 u="none">
                                  <a:latin typeface="Cambria Math"/>
                                </a:rPr>
                                <m:t>h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i="1" u="none">
                              <a:latin typeface="Cambria Math"/>
                            </a:rPr>
                            <m:t>diag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 u="none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u="none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u="none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i="1" u="none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 u="none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 u="none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u="none">
                                      <a:latin typeface="Cambria Math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i="1" u="none">
                                      <a:latin typeface="Cambria Math"/>
                                    </a:rPr>
                                    <m:t>h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 u="none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u="none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 u="none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i="1" u="none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 u="none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 u="none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u="none">
                                      <a:latin typeface="Cambria Math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i="1" u="none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 u="none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u="none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u="none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 u="none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956" y="889107"/>
                <a:ext cx="3671005" cy="719812"/>
              </a:xfrm>
              <a:prstGeom prst="rect">
                <a:avLst/>
              </a:prstGeom>
              <a:blipFill>
                <a:blip r:embed="rId3"/>
                <a:stretch>
                  <a:fillRect r="-21595" b="-17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066800" y="2624812"/>
            <a:ext cx="70866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u="none" dirty="0">
                <a:latin typeface="+mj-lt"/>
              </a:rPr>
              <a:t>Gradient can become very </a:t>
            </a:r>
            <a:r>
              <a:rPr lang="en-US" sz="1600" b="1" u="none" dirty="0">
                <a:latin typeface="+mj-lt"/>
              </a:rPr>
              <a:t>small or very large quickly</a:t>
            </a:r>
            <a:r>
              <a:rPr lang="en-US" sz="1600" u="none" dirty="0">
                <a:latin typeface="+mj-lt"/>
              </a:rPr>
              <a:t>, and the locality assumption of gradient descent breaks down</a:t>
            </a:r>
            <a:r>
              <a:rPr lang="en-US" sz="1600" u="none" dirty="0">
                <a:latin typeface="+mj-lt"/>
                <a:sym typeface="Wingdings" panose="05000000000000000000" pitchFamily="2" charset="2"/>
              </a:rPr>
              <a:t> (</a:t>
            </a:r>
            <a:r>
              <a:rPr lang="en-US" sz="1600" u="none" dirty="0">
                <a:latin typeface="+mj-lt"/>
              </a:rPr>
              <a:t>Vanishing gradient) </a:t>
            </a:r>
            <a:r>
              <a:rPr lang="en-US" sz="1600" u="none" dirty="0">
                <a:solidFill>
                  <a:srgbClr val="2136FF"/>
                </a:solidFill>
              </a:rPr>
              <a:t>[</a:t>
            </a:r>
            <a:r>
              <a:rPr lang="en-US" sz="1600" u="none" dirty="0" err="1">
                <a:solidFill>
                  <a:srgbClr val="2136FF"/>
                </a:solidFill>
              </a:rPr>
              <a:t>Bengio</a:t>
            </a:r>
            <a:r>
              <a:rPr lang="en-US" sz="1600" u="none" dirty="0">
                <a:solidFill>
                  <a:srgbClr val="2136FF"/>
                </a:solidFill>
              </a:rPr>
              <a:t> et al 1994]</a:t>
            </a:r>
            <a:endParaRPr lang="en-US" sz="1600" u="none" dirty="0">
              <a:solidFill>
                <a:srgbClr val="2136FF"/>
              </a:solidFill>
              <a:latin typeface="+mj-lt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177" y="3821217"/>
            <a:ext cx="3636446" cy="2846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365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Vanishing/exploding gradients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611" y="1014984"/>
            <a:ext cx="86868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an RNN trained on long sequences (</a:t>
            </a:r>
            <a:r>
              <a:rPr lang="en-US" i="1" dirty="0"/>
              <a:t>e.g. </a:t>
            </a:r>
            <a:r>
              <a:rPr lang="en-US" dirty="0"/>
              <a:t>100 time steps) the gradients can easily explode or vanish.</a:t>
            </a:r>
          </a:p>
          <a:p>
            <a:pPr lvl="1"/>
            <a:r>
              <a:rPr lang="en-US" b="1" dirty="0">
                <a:solidFill>
                  <a:srgbClr val="FEA002"/>
                </a:solidFill>
              </a:rPr>
              <a:t>So RNNs have difficulty dealing with long-range dependencies.</a:t>
            </a:r>
          </a:p>
          <a:p>
            <a:r>
              <a:rPr lang="en-US" dirty="0"/>
              <a:t>Many methods proposed for reduce the effect of vanishing gradients; although it is still a problem </a:t>
            </a:r>
          </a:p>
          <a:p>
            <a:pPr lvl="1"/>
            <a:r>
              <a:rPr lang="en-US" dirty="0"/>
              <a:t>Introduce </a:t>
            </a:r>
            <a:r>
              <a:rPr lang="en-US" b="1" dirty="0">
                <a:solidFill>
                  <a:srgbClr val="FEA002"/>
                </a:solidFill>
              </a:rPr>
              <a:t>shorter path between long connections </a:t>
            </a:r>
          </a:p>
          <a:p>
            <a:pPr lvl="1"/>
            <a:r>
              <a:rPr lang="en-US" dirty="0"/>
              <a:t>Abandon stochastic gradient descent in favor of a much more </a:t>
            </a:r>
            <a:r>
              <a:rPr lang="en-US" dirty="0">
                <a:solidFill>
                  <a:srgbClr val="FEA002"/>
                </a:solidFill>
              </a:rPr>
              <a:t>sophisticated Hessian-Free (HF) optimization</a:t>
            </a:r>
          </a:p>
          <a:p>
            <a:pPr lvl="1"/>
            <a:r>
              <a:rPr lang="en-US" dirty="0"/>
              <a:t>Add fancier modules that are </a:t>
            </a:r>
            <a:r>
              <a:rPr lang="en-US" dirty="0">
                <a:solidFill>
                  <a:srgbClr val="FEA002"/>
                </a:solidFill>
              </a:rPr>
              <a:t>robust to handling long memory</a:t>
            </a:r>
            <a:r>
              <a:rPr lang="en-US" dirty="0"/>
              <a:t>; e.g. </a:t>
            </a:r>
            <a:r>
              <a:rPr lang="en-US" dirty="0">
                <a:solidFill>
                  <a:srgbClr val="FEA002"/>
                </a:solidFill>
              </a:rPr>
              <a:t>Long Short Term Memory (LSTM) </a:t>
            </a:r>
          </a:p>
          <a:p>
            <a:pPr lvl="2"/>
            <a:r>
              <a:rPr lang="en-US" dirty="0">
                <a:hlinkClick r:id="rId2"/>
              </a:rPr>
              <a:t>http://colah.github.io/posts/2015-08-Understanding-LSTMs/</a:t>
            </a:r>
            <a:endParaRPr lang="en-US" dirty="0"/>
          </a:p>
          <a:p>
            <a:pPr lvl="2"/>
            <a:r>
              <a:rPr lang="en-US" dirty="0"/>
              <a:t>A very good </a:t>
            </a:r>
            <a:r>
              <a:rPr lang="en-US" dirty="0" err="1"/>
              <a:t>explanatiom</a:t>
            </a:r>
            <a:r>
              <a:rPr lang="en-US" dirty="0"/>
              <a:t> of LSTM</a:t>
            </a:r>
          </a:p>
          <a:p>
            <a:r>
              <a:rPr lang="en-US" dirty="0"/>
              <a:t>One trick to handle the exploding-gradients: </a:t>
            </a:r>
          </a:p>
          <a:p>
            <a:pPr lvl="1"/>
            <a:r>
              <a:rPr lang="en-US" dirty="0">
                <a:solidFill>
                  <a:srgbClr val="FEA002"/>
                </a:solidFill>
              </a:rPr>
              <a:t>Clip gradients with bigger sizes</a:t>
            </a:r>
            <a:r>
              <a:rPr lang="en-US" dirty="0"/>
              <a:t>: 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172200" y="5536575"/>
                <a:ext cx="2881811" cy="120712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u="none" dirty="0"/>
                  <a:t>Define </a:t>
                </a:r>
                <a14:m>
                  <m:oMath xmlns:m="http://schemas.openxmlformats.org/officeDocument/2006/math">
                    <m:r>
                      <a:rPr lang="en-US" i="1" u="none">
                        <a:latin typeface="Cambria Math"/>
                      </a:rPr>
                      <m:t>𝑔</m:t>
                    </m:r>
                    <m:r>
                      <a:rPr lang="en-US" b="0" i="1" u="none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u="none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u="none" smtClean="0">
                            <a:latin typeface="Cambria Math"/>
                          </a:rPr>
                          <m:t>𝜕</m:t>
                        </m:r>
                        <m:r>
                          <a:rPr lang="en-US" b="0" i="1" u="none" smtClean="0">
                            <a:latin typeface="Cambria Math"/>
                          </a:rPr>
                          <m:t>𝐸</m:t>
                        </m:r>
                      </m:num>
                      <m:den>
                        <m:r>
                          <a:rPr lang="en-US" b="0" i="1" u="none" smtClean="0">
                            <a:latin typeface="Cambria Math"/>
                          </a:rPr>
                          <m:t>𝜕</m:t>
                        </m:r>
                        <m:r>
                          <a:rPr lang="en-US" b="0" i="1" u="none" smtClean="0">
                            <a:latin typeface="Cambria Math"/>
                          </a:rPr>
                          <m:t>𝑊</m:t>
                        </m:r>
                      </m:den>
                    </m:f>
                  </m:oMath>
                </a14:m>
                <a:endParaRPr lang="en-US" u="none" dirty="0"/>
              </a:p>
              <a:p>
                <a:r>
                  <a:rPr lang="en-US" u="none" dirty="0"/>
                  <a:t>If 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b="0" i="1" u="none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u="none" smtClean="0">
                            <a:latin typeface="Cambria Math"/>
                          </a:rPr>
                          <m:t>𝑔</m:t>
                        </m:r>
                      </m:e>
                    </m:d>
                    <m:r>
                      <a:rPr lang="en-US" b="0" i="1" u="none" smtClean="0">
                        <a:latin typeface="Cambria Math"/>
                      </a:rPr>
                      <m:t>≥</m:t>
                    </m:r>
                    <m:r>
                      <a:rPr lang="en-US" b="0" i="1" u="none" smtClean="0">
                        <a:latin typeface="Cambria Math"/>
                      </a:rPr>
                      <m:t>𝑡h𝑟𝑒𝑠h𝑜𝑙𝑑</m:t>
                    </m:r>
                  </m:oMath>
                </a14:m>
                <a:r>
                  <a:rPr lang="en-US" u="none" dirty="0"/>
                  <a:t> then </a:t>
                </a:r>
              </a:p>
              <a:p>
                <a:r>
                  <a:rPr lang="en-US" u="none" dirty="0"/>
                  <a:t>           </a:t>
                </a:r>
                <a14:m>
                  <m:oMath xmlns:m="http://schemas.openxmlformats.org/officeDocument/2006/math">
                    <m:r>
                      <a:rPr lang="en-US" i="1" u="none">
                        <a:latin typeface="Cambria Math"/>
                      </a:rPr>
                      <m:t>𝑔</m:t>
                    </m:r>
                    <m:r>
                      <a:rPr lang="en-US" b="0" i="1" u="none" smtClean="0">
                        <a:latin typeface="Cambria Math"/>
                      </a:rPr>
                      <m:t>←</m:t>
                    </m:r>
                    <m:f>
                      <m:fPr>
                        <m:ctrlPr>
                          <a:rPr lang="en-US" b="0" i="1" u="none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u="none">
                            <a:latin typeface="Cambria Math"/>
                          </a:rPr>
                          <m:t>𝑡h𝑟𝑒𝑠h𝑜𝑙𝑑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i="1" u="none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u="none">
                                <a:latin typeface="Cambria Math"/>
                              </a:rPr>
                              <m:t>𝑔</m:t>
                            </m:r>
                          </m:e>
                        </m:d>
                      </m:den>
                    </m:f>
                    <m:r>
                      <a:rPr lang="en-US" b="0" i="1" u="none" smtClean="0">
                        <a:latin typeface="Cambria Math"/>
                      </a:rPr>
                      <m:t>𝑔</m:t>
                    </m:r>
                  </m:oMath>
                </a14:m>
                <a:endParaRPr lang="en-US" u="none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5536575"/>
                <a:ext cx="2881811" cy="1207125"/>
              </a:xfrm>
              <a:prstGeom prst="rect">
                <a:avLst/>
              </a:prstGeom>
              <a:blipFill>
                <a:blip r:embed="rId3"/>
                <a:stretch>
                  <a:fillRect l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619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Perplexity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KN5 = Count-based language model with </a:t>
            </a:r>
            <a:r>
              <a:rPr lang="en-US" dirty="0" err="1"/>
              <a:t>Kneser</a:t>
            </a:r>
            <a:r>
              <a:rPr lang="en-US" dirty="0"/>
              <a:t>-Ney smoothing &amp; 5-grams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Table from paper </a:t>
            </a:r>
            <a:r>
              <a:rPr lang="en-US" i="1" dirty="0"/>
              <a:t>Extensions of recurrent neural network language model </a:t>
            </a:r>
            <a:r>
              <a:rPr lang="en-US" dirty="0"/>
              <a:t>by </a:t>
            </a:r>
            <a:r>
              <a:rPr lang="en-US" dirty="0" err="1"/>
              <a:t>Mikolov</a:t>
            </a:r>
            <a:r>
              <a:rPr lang="en-US" dirty="0"/>
              <a:t> et al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999" y="2525040"/>
            <a:ext cx="4662001" cy="180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993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Probabilistic Language Models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800" dirty="0"/>
                  <a:t>Probability</a:t>
                </a:r>
                <a:r>
                  <a:rPr lang="en-US" dirty="0"/>
                  <a:t> of a sequence of words: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en-US" sz="2000" i="1" dirty="0">
                          <a:latin typeface="Cambria Math"/>
                        </a:rPr>
                        <m:t>(</m:t>
                      </m:r>
                      <m:r>
                        <a:rPr lang="en-US" altLang="en-US" sz="2000" i="1" dirty="0">
                          <a:latin typeface="Cambria Math"/>
                        </a:rPr>
                        <m:t>𝑤</m:t>
                      </m:r>
                      <m:r>
                        <a:rPr lang="en-US" altLang="en-US" sz="2000" i="1" baseline="-25000" dirty="0">
                          <a:latin typeface="Cambria Math"/>
                        </a:rPr>
                        <m:t>1</m:t>
                      </m:r>
                      <m:r>
                        <a:rPr lang="en-US" altLang="en-US" sz="2000" i="1" dirty="0">
                          <a:latin typeface="Cambria Math"/>
                        </a:rPr>
                        <m:t> … </m:t>
                      </m:r>
                      <m:r>
                        <a:rPr lang="en-US" altLang="en-US" sz="2000" i="1" dirty="0" err="1">
                          <a:latin typeface="Cambria Math"/>
                        </a:rPr>
                        <m:t>𝑤</m:t>
                      </m:r>
                      <m:r>
                        <a:rPr lang="en-US" altLang="en-US" sz="2000" b="0" i="1" baseline="-25000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en-US" sz="200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endParaRPr lang="en-GB" dirty="0"/>
              </a:p>
              <a:p>
                <a:r>
                  <a:rPr lang="en-GB" dirty="0"/>
                  <a:t>Chain rule of probability: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000" i="1" dirty="0">
                              <a:latin typeface="Cambria Math"/>
                            </a:rPr>
                            <m:t>𝑤</m:t>
                          </m:r>
                          <m:r>
                            <a:rPr lang="en-US" altLang="en-US" sz="2000" i="1" baseline="-25000" dirty="0">
                              <a:latin typeface="Cambria Math"/>
                            </a:rPr>
                            <m:t>1</m:t>
                          </m:r>
                          <m:r>
                            <a:rPr lang="en-US" altLang="en-US" sz="2000" i="1" dirty="0">
                              <a:latin typeface="Cambria Math"/>
                            </a:rPr>
                            <m:t> </m:t>
                          </m:r>
                          <m:r>
                            <a:rPr lang="en-US" altLang="en-US" sz="2000" i="1" dirty="0">
                              <a:latin typeface="Cambria Math"/>
                            </a:rPr>
                            <m:t>𝑤</m:t>
                          </m:r>
                          <m:r>
                            <a:rPr lang="en-US" altLang="en-US" sz="2000" i="1" baseline="-25000" dirty="0">
                              <a:latin typeface="Cambria Math"/>
                            </a:rPr>
                            <m:t>2</m:t>
                          </m:r>
                          <m:r>
                            <a:rPr lang="en-US" altLang="en-US" sz="2000" i="1" dirty="0">
                              <a:latin typeface="Cambria Math"/>
                            </a:rPr>
                            <m:t> …</m:t>
                          </m:r>
                          <m:r>
                            <a:rPr lang="en-US" altLang="en-US" sz="2000" i="1" dirty="0">
                              <a:latin typeface="Cambria Math"/>
                            </a:rPr>
                            <m:t>𝑤𝑁</m:t>
                          </m:r>
                        </m:e>
                      </m:d>
                      <m:r>
                        <a:rPr lang="en-US" altLang="en-US" sz="2000" i="1" dirty="0">
                          <a:latin typeface="Cambria Math"/>
                        </a:rPr>
                        <m:t>=</m:t>
                      </m:r>
                      <m:r>
                        <a:rPr lang="en-US" altLang="en-US" sz="20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000" i="1" dirty="0">
                              <a:latin typeface="Cambria Math"/>
                            </a:rPr>
                            <m:t>𝑤</m:t>
                          </m:r>
                          <m:r>
                            <a:rPr lang="en-US" altLang="en-US" sz="2000" i="1" baseline="-25000" dirty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altLang="en-US" sz="2000" i="1" dirty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alt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i="1" dirty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en-US" sz="20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en-US" sz="20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en-US" sz="20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i="1" dirty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en-US" sz="2000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en-US" sz="20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sz="20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en-US" sz="20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en-US" sz="20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000" i="1" dirty="0">
                              <a:latin typeface="Cambria Math"/>
                            </a:rPr>
                            <m:t>𝑤</m:t>
                          </m:r>
                          <m:r>
                            <a:rPr lang="en-US" altLang="en-US" sz="2000" i="1" baseline="-25000" dirty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e>
                          <m:sSub>
                            <m:sSubPr>
                              <m:ctrlPr>
                                <a:rPr lang="en-US" alt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en-US" sz="20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sz="20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en-US" sz="20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en-US" sz="2000" i="1" dirty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en-US" sz="2000" b="0" i="1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en-US" sz="2000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2000" dirty="0"/>
              </a:p>
              <a:p>
                <a:pPr marL="0" indent="0">
                  <a:buNone/>
                </a:pPr>
                <a:endParaRPr lang="en-GB" sz="2000" dirty="0"/>
              </a:p>
              <a:p>
                <a:r>
                  <a:rPr lang="en-GB" dirty="0"/>
                  <a:t>(</a:t>
                </a:r>
                <a:r>
                  <a:rPr lang="en-GB" i="1" dirty="0"/>
                  <a:t>n</a:t>
                </a:r>
                <a:r>
                  <a:rPr lang="en-GB" dirty="0"/>
                  <a:t>-1)</a:t>
                </a:r>
                <a:r>
                  <a:rPr lang="en-GB" baseline="30000" dirty="0" err="1"/>
                  <a:t>th</a:t>
                </a:r>
                <a:r>
                  <a:rPr lang="en-GB" dirty="0"/>
                  <a:t> order Markov assumption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i="1" dirty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en-US" sz="20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en-US" sz="20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sz="20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en-US" sz="20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en-US" sz="2000" i="1" dirty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en-US" sz="20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en-US" sz="2000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20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63" t="-1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83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Bi-directional RNN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issues with RNN: </a:t>
            </a:r>
          </a:p>
          <a:p>
            <a:r>
              <a:rPr lang="en-US" dirty="0"/>
              <a:t>Hidden variables capture only one side context </a:t>
            </a:r>
          </a:p>
          <a:p>
            <a:r>
              <a:rPr lang="en-US" dirty="0"/>
              <a:t>A bi-directional structure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 rot="5400000">
            <a:off x="1218720" y="4555811"/>
            <a:ext cx="932759" cy="187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none" dirty="0">
                <a:solidFill>
                  <a:schemeClr val="bg2"/>
                </a:solidFill>
              </a:rPr>
              <a:t>O </a:t>
            </a:r>
            <a:r>
              <a:rPr lang="en-US" sz="1200" b="1" u="none" dirty="0" err="1">
                <a:solidFill>
                  <a:schemeClr val="bg2"/>
                </a:solidFill>
              </a:rPr>
              <a:t>O</a:t>
            </a:r>
            <a:r>
              <a:rPr lang="en-US" sz="1200" b="1" u="none" dirty="0">
                <a:solidFill>
                  <a:schemeClr val="bg2"/>
                </a:solidFill>
              </a:rPr>
              <a:t> </a:t>
            </a:r>
            <a:r>
              <a:rPr lang="en-US" sz="1200" b="1" u="none" dirty="0" err="1">
                <a:solidFill>
                  <a:schemeClr val="bg2"/>
                </a:solidFill>
              </a:rPr>
              <a:t>O</a:t>
            </a:r>
            <a:r>
              <a:rPr lang="en-US" sz="1200" b="1" u="none" dirty="0">
                <a:solidFill>
                  <a:schemeClr val="bg2"/>
                </a:solidFill>
              </a:rPr>
              <a:t> </a:t>
            </a:r>
            <a:r>
              <a:rPr lang="en-US" sz="1200" b="1" u="none" dirty="0" err="1">
                <a:solidFill>
                  <a:schemeClr val="bg2"/>
                </a:solidFill>
              </a:rPr>
              <a:t>O</a:t>
            </a:r>
            <a:r>
              <a:rPr lang="en-US" sz="1200" b="1" u="none" dirty="0">
                <a:solidFill>
                  <a:schemeClr val="bg2"/>
                </a:solidFill>
              </a:rPr>
              <a:t> </a:t>
            </a:r>
            <a:r>
              <a:rPr lang="en-US" sz="1200" b="1" u="none" dirty="0" err="1">
                <a:solidFill>
                  <a:schemeClr val="bg2"/>
                </a:solidFill>
              </a:rPr>
              <a:t>O</a:t>
            </a:r>
            <a:r>
              <a:rPr lang="en-US" sz="1200" b="1" u="none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 rot="5400000">
            <a:off x="2361690" y="4555811"/>
            <a:ext cx="932759" cy="187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none" dirty="0">
                <a:solidFill>
                  <a:schemeClr val="bg2"/>
                </a:solidFill>
              </a:rPr>
              <a:t>O </a:t>
            </a:r>
            <a:r>
              <a:rPr lang="en-US" sz="1200" b="1" u="none" dirty="0" err="1">
                <a:solidFill>
                  <a:schemeClr val="bg2"/>
                </a:solidFill>
              </a:rPr>
              <a:t>O</a:t>
            </a:r>
            <a:r>
              <a:rPr lang="en-US" sz="1200" b="1" u="none" dirty="0">
                <a:solidFill>
                  <a:schemeClr val="bg2"/>
                </a:solidFill>
              </a:rPr>
              <a:t> </a:t>
            </a:r>
            <a:r>
              <a:rPr lang="en-US" sz="1200" b="1" u="none" dirty="0" err="1">
                <a:solidFill>
                  <a:schemeClr val="bg2"/>
                </a:solidFill>
              </a:rPr>
              <a:t>O</a:t>
            </a:r>
            <a:r>
              <a:rPr lang="en-US" sz="1200" b="1" u="none" dirty="0">
                <a:solidFill>
                  <a:schemeClr val="bg2"/>
                </a:solidFill>
              </a:rPr>
              <a:t> </a:t>
            </a:r>
            <a:r>
              <a:rPr lang="en-US" sz="1200" b="1" u="none" dirty="0" err="1">
                <a:solidFill>
                  <a:schemeClr val="bg2"/>
                </a:solidFill>
              </a:rPr>
              <a:t>O</a:t>
            </a:r>
            <a:r>
              <a:rPr lang="en-US" sz="1200" b="1" u="none" dirty="0">
                <a:solidFill>
                  <a:schemeClr val="bg2"/>
                </a:solidFill>
              </a:rPr>
              <a:t> </a:t>
            </a:r>
            <a:r>
              <a:rPr lang="en-US" sz="1200" b="1" u="none" dirty="0" err="1">
                <a:solidFill>
                  <a:schemeClr val="bg2"/>
                </a:solidFill>
              </a:rPr>
              <a:t>O</a:t>
            </a:r>
            <a:r>
              <a:rPr lang="en-US" sz="1200" b="1" u="none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 rot="5400000">
            <a:off x="3470542" y="4555811"/>
            <a:ext cx="932759" cy="187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none" dirty="0">
                <a:solidFill>
                  <a:schemeClr val="bg2"/>
                </a:solidFill>
              </a:rPr>
              <a:t>O </a:t>
            </a:r>
            <a:r>
              <a:rPr lang="en-US" sz="1200" b="1" u="none" dirty="0" err="1">
                <a:solidFill>
                  <a:schemeClr val="bg2"/>
                </a:solidFill>
              </a:rPr>
              <a:t>O</a:t>
            </a:r>
            <a:r>
              <a:rPr lang="en-US" sz="1200" b="1" u="none" dirty="0">
                <a:solidFill>
                  <a:schemeClr val="bg2"/>
                </a:solidFill>
              </a:rPr>
              <a:t> </a:t>
            </a:r>
            <a:r>
              <a:rPr lang="en-US" sz="1200" b="1" u="none" dirty="0" err="1">
                <a:solidFill>
                  <a:schemeClr val="bg2"/>
                </a:solidFill>
              </a:rPr>
              <a:t>O</a:t>
            </a:r>
            <a:r>
              <a:rPr lang="en-US" sz="1200" b="1" u="none" dirty="0">
                <a:solidFill>
                  <a:schemeClr val="bg2"/>
                </a:solidFill>
              </a:rPr>
              <a:t> </a:t>
            </a:r>
            <a:r>
              <a:rPr lang="en-US" sz="1200" b="1" u="none" dirty="0" err="1">
                <a:solidFill>
                  <a:schemeClr val="bg2"/>
                </a:solidFill>
              </a:rPr>
              <a:t>O</a:t>
            </a:r>
            <a:r>
              <a:rPr lang="en-US" sz="1200" b="1" u="none" dirty="0">
                <a:solidFill>
                  <a:schemeClr val="bg2"/>
                </a:solidFill>
              </a:rPr>
              <a:t> </a:t>
            </a:r>
            <a:r>
              <a:rPr lang="en-US" sz="1200" b="1" u="none" dirty="0" err="1">
                <a:solidFill>
                  <a:schemeClr val="bg2"/>
                </a:solidFill>
              </a:rPr>
              <a:t>O</a:t>
            </a:r>
            <a:r>
              <a:rPr lang="en-US" sz="1200" b="1" u="none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8" name="Arc 7"/>
          <p:cNvSpPr/>
          <p:nvPr/>
        </p:nvSpPr>
        <p:spPr>
          <a:xfrm flipV="1">
            <a:off x="3115273" y="4157577"/>
            <a:ext cx="1188952" cy="847978"/>
          </a:xfrm>
          <a:prstGeom prst="arc">
            <a:avLst>
              <a:gd name="adj1" fmla="val 12694457"/>
              <a:gd name="adj2" fmla="val 19900083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/>
          <p:cNvSpPr/>
          <p:nvPr/>
        </p:nvSpPr>
        <p:spPr>
          <a:xfrm>
            <a:off x="2830242" y="4440351"/>
            <a:ext cx="1119147" cy="892868"/>
          </a:xfrm>
          <a:prstGeom prst="arc">
            <a:avLst>
              <a:gd name="adj1" fmla="val 12694457"/>
              <a:gd name="adj2" fmla="val 19714522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/>
          <p:cNvSpPr/>
          <p:nvPr/>
        </p:nvSpPr>
        <p:spPr>
          <a:xfrm>
            <a:off x="3949390" y="4432400"/>
            <a:ext cx="1015226" cy="849563"/>
          </a:xfrm>
          <a:prstGeom prst="arc">
            <a:avLst>
              <a:gd name="adj1" fmla="val 12694457"/>
              <a:gd name="adj2" fmla="val 19714522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/>
          <p:cNvSpPr/>
          <p:nvPr/>
        </p:nvSpPr>
        <p:spPr>
          <a:xfrm>
            <a:off x="1650241" y="4417487"/>
            <a:ext cx="1231792" cy="892868"/>
          </a:xfrm>
          <a:prstGeom prst="arc">
            <a:avLst>
              <a:gd name="adj1" fmla="val 12694457"/>
              <a:gd name="adj2" fmla="val 19714522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/>
          <p:cNvSpPr/>
          <p:nvPr/>
        </p:nvSpPr>
        <p:spPr>
          <a:xfrm>
            <a:off x="580130" y="4395955"/>
            <a:ext cx="1119147" cy="892868"/>
          </a:xfrm>
          <a:prstGeom prst="arc">
            <a:avLst>
              <a:gd name="adj1" fmla="val 12694457"/>
              <a:gd name="adj2" fmla="val 19714522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/>
          <p:cNvSpPr/>
          <p:nvPr/>
        </p:nvSpPr>
        <p:spPr>
          <a:xfrm flipV="1">
            <a:off x="2004077" y="4167355"/>
            <a:ext cx="1188952" cy="847978"/>
          </a:xfrm>
          <a:prstGeom prst="arc">
            <a:avLst>
              <a:gd name="adj1" fmla="val 12694457"/>
              <a:gd name="adj2" fmla="val 19900083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/>
          <p:cNvSpPr/>
          <p:nvPr/>
        </p:nvSpPr>
        <p:spPr>
          <a:xfrm flipV="1">
            <a:off x="859521" y="4167355"/>
            <a:ext cx="1188952" cy="847978"/>
          </a:xfrm>
          <a:prstGeom prst="arc">
            <a:avLst>
              <a:gd name="adj1" fmla="val 12694457"/>
              <a:gd name="adj2" fmla="val 19900083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/>
          <p:cNvSpPr/>
          <p:nvPr/>
        </p:nvSpPr>
        <p:spPr>
          <a:xfrm flipV="1">
            <a:off x="2012028" y="4167355"/>
            <a:ext cx="1188952" cy="847978"/>
          </a:xfrm>
          <a:prstGeom prst="arc">
            <a:avLst>
              <a:gd name="adj1" fmla="val 12694457"/>
              <a:gd name="adj2" fmla="val 19900083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/>
          <p:cNvSpPr/>
          <p:nvPr/>
        </p:nvSpPr>
        <p:spPr>
          <a:xfrm flipV="1">
            <a:off x="4242371" y="4167355"/>
            <a:ext cx="1188952" cy="847978"/>
          </a:xfrm>
          <a:prstGeom prst="arc">
            <a:avLst>
              <a:gd name="adj1" fmla="val 12694457"/>
              <a:gd name="adj2" fmla="val 19900083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36367" y="5002578"/>
                <a:ext cx="4079106" cy="317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u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0" i="1" u="none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u="none">
                                <a:latin typeface="Cambria Math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b="0" i="1" u="none" smtClean="0">
                            <a:latin typeface="Cambria Math"/>
                          </a:rPr>
                          <m:t>𝑡</m:t>
                        </m:r>
                        <m:r>
                          <a:rPr lang="en-US" b="0" i="1" u="none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u="none" dirty="0"/>
                  <a:t> 	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u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 u="none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u="none">
                                <a:latin typeface="Cambria Math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i="1" u="none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u="none" dirty="0"/>
                  <a:t>	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u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 u="none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u="none">
                                <a:latin typeface="Cambria Math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i="1" u="none">
                            <a:latin typeface="Cambria Math"/>
                          </a:rPr>
                          <m:t>𝑡</m:t>
                        </m:r>
                        <m:r>
                          <a:rPr lang="en-US" b="0" i="1" u="none" smtClean="0">
                            <a:latin typeface="Cambria Math"/>
                          </a:rPr>
                          <m:t>+</m:t>
                        </m:r>
                        <m:r>
                          <a:rPr lang="en-US" i="1" u="none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u="none" dirty="0"/>
                  <a:t> 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367" y="5002578"/>
                <a:ext cx="4079106" cy="317395"/>
              </a:xfrm>
              <a:prstGeom prst="rect">
                <a:avLst/>
              </a:prstGeom>
              <a:blipFill>
                <a:blip r:embed="rId2"/>
                <a:stretch>
                  <a:fillRect t="-5769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762000" y="3352800"/>
            <a:ext cx="4710607" cy="2414755"/>
            <a:chOff x="2675927" y="3147845"/>
            <a:chExt cx="4710607" cy="2414755"/>
          </a:xfrm>
        </p:grpSpPr>
        <p:grpSp>
          <p:nvGrpSpPr>
            <p:cNvPr id="19" name="Group 18"/>
            <p:cNvGrpSpPr/>
            <p:nvPr/>
          </p:nvGrpSpPr>
          <p:grpSpPr>
            <a:xfrm>
              <a:off x="2675927" y="3147845"/>
              <a:ext cx="4710607" cy="2414755"/>
              <a:chOff x="2870034" y="4138445"/>
              <a:chExt cx="4710607" cy="24147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2870034" y="6245423"/>
                    <a:ext cx="455512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0" i="1" u="none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u="none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u="none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b="0" i="1" u="none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oMath>
                    </a14:m>
                    <a:r>
                      <a:rPr lang="en-US" u="none" dirty="0"/>
                      <a:t>	      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u="none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u="none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u="none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oMath>
                    </a14:m>
                    <a:r>
                      <a:rPr lang="en-US" u="none" dirty="0"/>
                      <a:t>	         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u="none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u="none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u="none">
                                <a:latin typeface="Cambria Math"/>
                              </a:rPr>
                              <m:t>𝑡</m:t>
                            </m:r>
                            <m:r>
                              <a:rPr lang="en-US" b="0" i="1" u="none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i="1" u="none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u="none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70034" y="6245423"/>
                    <a:ext cx="4555122" cy="307777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2" name="Group 21"/>
              <p:cNvGrpSpPr/>
              <p:nvPr/>
            </p:nvGrpSpPr>
            <p:grpSpPr>
              <a:xfrm>
                <a:off x="3260923" y="4138445"/>
                <a:ext cx="4319718" cy="2187643"/>
                <a:chOff x="2855112" y="3818727"/>
                <a:chExt cx="4823813" cy="2394783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3290318" y="4167199"/>
                  <a:ext cx="1021080" cy="209551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u="none" dirty="0">
                      <a:solidFill>
                        <a:schemeClr val="bg2"/>
                      </a:solidFill>
                    </a:rPr>
                    <a:t>O </a:t>
                  </a:r>
                  <a:r>
                    <a:rPr lang="en-US" sz="1200" b="1" u="none" dirty="0" err="1">
                      <a:solidFill>
                        <a:schemeClr val="bg2"/>
                      </a:solidFill>
                    </a:rPr>
                    <a:t>O</a:t>
                  </a:r>
                  <a:r>
                    <a:rPr lang="en-US" sz="1200" b="1" u="none" dirty="0">
                      <a:solidFill>
                        <a:schemeClr val="bg2"/>
                      </a:solidFill>
                    </a:rPr>
                    <a:t> </a:t>
                  </a:r>
                  <a:r>
                    <a:rPr lang="en-US" sz="1200" b="1" u="none" dirty="0" err="1">
                      <a:solidFill>
                        <a:schemeClr val="bg2"/>
                      </a:solidFill>
                    </a:rPr>
                    <a:t>O</a:t>
                  </a:r>
                  <a:r>
                    <a:rPr lang="en-US" sz="1200" b="1" u="none" dirty="0">
                      <a:solidFill>
                        <a:schemeClr val="bg2"/>
                      </a:solidFill>
                    </a:rPr>
                    <a:t> </a:t>
                  </a:r>
                  <a:r>
                    <a:rPr lang="en-US" sz="1200" b="1" u="none" dirty="0" err="1">
                      <a:solidFill>
                        <a:schemeClr val="bg2"/>
                      </a:solidFill>
                    </a:rPr>
                    <a:t>O</a:t>
                  </a:r>
                  <a:r>
                    <a:rPr lang="en-US" sz="1200" b="1" u="none" dirty="0">
                      <a:solidFill>
                        <a:schemeClr val="bg2"/>
                      </a:solidFill>
                    </a:rPr>
                    <a:t> </a:t>
                  </a:r>
                  <a:r>
                    <a:rPr lang="en-US" sz="1200" b="1" u="none" dirty="0" err="1">
                      <a:solidFill>
                        <a:schemeClr val="bg2"/>
                      </a:solidFill>
                    </a:rPr>
                    <a:t>O</a:t>
                  </a:r>
                  <a:r>
                    <a:rPr lang="en-US" sz="1200" b="1" u="none" dirty="0">
                      <a:solidFill>
                        <a:schemeClr val="bg2"/>
                      </a:solidFill>
                    </a:rPr>
                    <a:t> </a:t>
                  </a:r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4574413" y="4158495"/>
                  <a:ext cx="1021080" cy="209551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u="none" dirty="0">
                      <a:solidFill>
                        <a:schemeClr val="bg2"/>
                      </a:solidFill>
                    </a:rPr>
                    <a:t>O </a:t>
                  </a:r>
                  <a:r>
                    <a:rPr lang="en-US" sz="1200" b="1" u="none" dirty="0" err="1">
                      <a:solidFill>
                        <a:schemeClr val="bg2"/>
                      </a:solidFill>
                    </a:rPr>
                    <a:t>O</a:t>
                  </a:r>
                  <a:r>
                    <a:rPr lang="en-US" sz="1200" b="1" u="none" dirty="0">
                      <a:solidFill>
                        <a:schemeClr val="bg2"/>
                      </a:solidFill>
                    </a:rPr>
                    <a:t> </a:t>
                  </a:r>
                  <a:r>
                    <a:rPr lang="en-US" sz="1200" b="1" u="none" dirty="0" err="1">
                      <a:solidFill>
                        <a:schemeClr val="bg2"/>
                      </a:solidFill>
                    </a:rPr>
                    <a:t>O</a:t>
                  </a:r>
                  <a:r>
                    <a:rPr lang="en-US" sz="1200" b="1" u="none" dirty="0">
                      <a:solidFill>
                        <a:schemeClr val="bg2"/>
                      </a:solidFill>
                    </a:rPr>
                    <a:t> </a:t>
                  </a:r>
                  <a:r>
                    <a:rPr lang="en-US" sz="1200" b="1" u="none" dirty="0" err="1">
                      <a:solidFill>
                        <a:schemeClr val="bg2"/>
                      </a:solidFill>
                    </a:rPr>
                    <a:t>O</a:t>
                  </a:r>
                  <a:r>
                    <a:rPr lang="en-US" sz="1200" b="1" u="none" dirty="0">
                      <a:solidFill>
                        <a:schemeClr val="bg2"/>
                      </a:solidFill>
                    </a:rPr>
                    <a:t> </a:t>
                  </a:r>
                  <a:r>
                    <a:rPr lang="en-US" sz="1200" b="1" u="none" dirty="0" err="1">
                      <a:solidFill>
                        <a:schemeClr val="bg2"/>
                      </a:solidFill>
                    </a:rPr>
                    <a:t>O</a:t>
                  </a:r>
                  <a:r>
                    <a:rPr lang="en-US" sz="1200" b="1" u="none" dirty="0">
                      <a:solidFill>
                        <a:schemeClr val="bg2"/>
                      </a:solidFill>
                    </a:rPr>
                    <a:t> </a:t>
                  </a: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5803552" y="4167199"/>
                  <a:ext cx="1021080" cy="209551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u="none" dirty="0">
                      <a:solidFill>
                        <a:schemeClr val="bg2"/>
                      </a:solidFill>
                    </a:rPr>
                    <a:t>O </a:t>
                  </a:r>
                  <a:r>
                    <a:rPr lang="en-US" sz="1200" b="1" u="none" dirty="0" err="1">
                      <a:solidFill>
                        <a:schemeClr val="bg2"/>
                      </a:solidFill>
                    </a:rPr>
                    <a:t>O</a:t>
                  </a:r>
                  <a:r>
                    <a:rPr lang="en-US" sz="1200" b="1" u="none" dirty="0">
                      <a:solidFill>
                        <a:schemeClr val="bg2"/>
                      </a:solidFill>
                    </a:rPr>
                    <a:t> </a:t>
                  </a:r>
                  <a:r>
                    <a:rPr lang="en-US" sz="1200" b="1" u="none" dirty="0" err="1">
                      <a:solidFill>
                        <a:schemeClr val="bg2"/>
                      </a:solidFill>
                    </a:rPr>
                    <a:t>O</a:t>
                  </a:r>
                  <a:r>
                    <a:rPr lang="en-US" sz="1200" b="1" u="none" dirty="0">
                      <a:solidFill>
                        <a:schemeClr val="bg2"/>
                      </a:solidFill>
                    </a:rPr>
                    <a:t> </a:t>
                  </a:r>
                  <a:r>
                    <a:rPr lang="en-US" sz="1200" b="1" u="none" dirty="0" err="1">
                      <a:solidFill>
                        <a:schemeClr val="bg2"/>
                      </a:solidFill>
                    </a:rPr>
                    <a:t>O</a:t>
                  </a:r>
                  <a:r>
                    <a:rPr lang="en-US" sz="1200" b="1" u="none" dirty="0">
                      <a:solidFill>
                        <a:schemeClr val="bg2"/>
                      </a:solidFill>
                    </a:rPr>
                    <a:t> </a:t>
                  </a:r>
                  <a:r>
                    <a:rPr lang="en-US" sz="1200" b="1" u="none" dirty="0" err="1">
                      <a:solidFill>
                        <a:schemeClr val="bg2"/>
                      </a:solidFill>
                    </a:rPr>
                    <a:t>O</a:t>
                  </a:r>
                  <a:r>
                    <a:rPr lang="en-US" sz="1200" b="1" u="none" dirty="0">
                      <a:solidFill>
                        <a:schemeClr val="bg2"/>
                      </a:solidFill>
                    </a:rPr>
                    <a:t> 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TextBox 25"/>
                    <p:cNvSpPr txBox="1"/>
                    <p:nvPr/>
                  </p:nvSpPr>
                  <p:spPr>
                    <a:xfrm>
                      <a:off x="2855112" y="3818727"/>
                      <a:ext cx="4555122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u="none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u="none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u="none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b="0" i="1" u="none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oMath>
                      </a14:m>
                      <a:r>
                        <a:rPr lang="en-US" u="none" dirty="0"/>
                        <a:t>	      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i="1" u="none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u="none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u="none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oMath>
                      </a14:m>
                      <a:r>
                        <a:rPr lang="en-US" u="none" dirty="0"/>
                        <a:t>	           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i="1" u="none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u="none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u="none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b="0" i="1" u="none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i="1" u="none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a14:m>
                      <a:r>
                        <a:rPr lang="en-US" u="none" dirty="0"/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12" name="TextBox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55112" y="3818727"/>
                      <a:ext cx="4555122" cy="307777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b="-217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7" name="Rectangle 26"/>
                <p:cNvSpPr/>
                <p:nvPr/>
              </p:nvSpPr>
              <p:spPr>
                <a:xfrm rot="5400000">
                  <a:off x="3293761" y="5132152"/>
                  <a:ext cx="1021080" cy="20955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u="none" dirty="0">
                      <a:solidFill>
                        <a:schemeClr val="bg2"/>
                      </a:solidFill>
                    </a:rPr>
                    <a:t>O </a:t>
                  </a:r>
                  <a:r>
                    <a:rPr lang="en-US" sz="1200" b="1" u="none" dirty="0" err="1">
                      <a:solidFill>
                        <a:schemeClr val="bg2"/>
                      </a:solidFill>
                    </a:rPr>
                    <a:t>O</a:t>
                  </a:r>
                  <a:r>
                    <a:rPr lang="en-US" sz="1200" b="1" u="none" dirty="0">
                      <a:solidFill>
                        <a:schemeClr val="bg2"/>
                      </a:solidFill>
                    </a:rPr>
                    <a:t> </a:t>
                  </a:r>
                  <a:r>
                    <a:rPr lang="en-US" sz="1200" b="1" u="none" dirty="0" err="1">
                      <a:solidFill>
                        <a:schemeClr val="bg2"/>
                      </a:solidFill>
                    </a:rPr>
                    <a:t>O</a:t>
                  </a:r>
                  <a:r>
                    <a:rPr lang="en-US" sz="1200" b="1" u="none" dirty="0">
                      <a:solidFill>
                        <a:schemeClr val="bg2"/>
                      </a:solidFill>
                    </a:rPr>
                    <a:t> </a:t>
                  </a:r>
                  <a:r>
                    <a:rPr lang="en-US" sz="1200" b="1" u="none" dirty="0" err="1">
                      <a:solidFill>
                        <a:schemeClr val="bg2"/>
                      </a:solidFill>
                    </a:rPr>
                    <a:t>O</a:t>
                  </a:r>
                  <a:r>
                    <a:rPr lang="en-US" sz="1200" b="1" u="none" dirty="0">
                      <a:solidFill>
                        <a:schemeClr val="bg2"/>
                      </a:solidFill>
                    </a:rPr>
                    <a:t> </a:t>
                  </a:r>
                  <a:r>
                    <a:rPr lang="en-US" sz="1200" b="1" u="none" dirty="0" err="1">
                      <a:solidFill>
                        <a:schemeClr val="bg2"/>
                      </a:solidFill>
                    </a:rPr>
                    <a:t>O</a:t>
                  </a:r>
                  <a:r>
                    <a:rPr lang="en-US" sz="1200" b="1" u="none" dirty="0">
                      <a:solidFill>
                        <a:schemeClr val="bg2"/>
                      </a:solidFill>
                    </a:rPr>
                    <a:t> </a:t>
                  </a: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 rot="5400000">
                  <a:off x="4570112" y="5132152"/>
                  <a:ext cx="1021080" cy="20955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u="none" dirty="0">
                      <a:solidFill>
                        <a:schemeClr val="bg2"/>
                      </a:solidFill>
                    </a:rPr>
                    <a:t>O </a:t>
                  </a:r>
                  <a:r>
                    <a:rPr lang="en-US" sz="1200" b="1" u="none" dirty="0" err="1">
                      <a:solidFill>
                        <a:schemeClr val="bg2"/>
                      </a:solidFill>
                    </a:rPr>
                    <a:t>O</a:t>
                  </a:r>
                  <a:r>
                    <a:rPr lang="en-US" sz="1200" b="1" u="none" dirty="0">
                      <a:solidFill>
                        <a:schemeClr val="bg2"/>
                      </a:solidFill>
                    </a:rPr>
                    <a:t> </a:t>
                  </a:r>
                  <a:r>
                    <a:rPr lang="en-US" sz="1200" b="1" u="none" dirty="0" err="1">
                      <a:solidFill>
                        <a:schemeClr val="bg2"/>
                      </a:solidFill>
                    </a:rPr>
                    <a:t>O</a:t>
                  </a:r>
                  <a:r>
                    <a:rPr lang="en-US" sz="1200" b="1" u="none" dirty="0">
                      <a:solidFill>
                        <a:schemeClr val="bg2"/>
                      </a:solidFill>
                    </a:rPr>
                    <a:t> </a:t>
                  </a:r>
                  <a:r>
                    <a:rPr lang="en-US" sz="1200" b="1" u="none" dirty="0" err="1">
                      <a:solidFill>
                        <a:schemeClr val="bg2"/>
                      </a:solidFill>
                    </a:rPr>
                    <a:t>O</a:t>
                  </a:r>
                  <a:r>
                    <a:rPr lang="en-US" sz="1200" b="1" u="none" dirty="0">
                      <a:solidFill>
                        <a:schemeClr val="bg2"/>
                      </a:solidFill>
                    </a:rPr>
                    <a:t> </a:t>
                  </a:r>
                  <a:r>
                    <a:rPr lang="en-US" sz="1200" b="1" u="none" dirty="0" err="1">
                      <a:solidFill>
                        <a:schemeClr val="bg2"/>
                      </a:solidFill>
                    </a:rPr>
                    <a:t>O</a:t>
                  </a:r>
                  <a:r>
                    <a:rPr lang="en-US" sz="1200" b="1" u="none" dirty="0">
                      <a:solidFill>
                        <a:schemeClr val="bg2"/>
                      </a:solidFill>
                    </a:rPr>
                    <a:t> </a:t>
                  </a: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 rot="5400000">
                  <a:off x="5808362" y="5132152"/>
                  <a:ext cx="1021080" cy="20955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u="none" dirty="0">
                      <a:solidFill>
                        <a:schemeClr val="bg2"/>
                      </a:solidFill>
                    </a:rPr>
                    <a:t>O </a:t>
                  </a:r>
                  <a:r>
                    <a:rPr lang="en-US" sz="1200" b="1" u="none" dirty="0" err="1">
                      <a:solidFill>
                        <a:schemeClr val="bg2"/>
                      </a:solidFill>
                    </a:rPr>
                    <a:t>O</a:t>
                  </a:r>
                  <a:r>
                    <a:rPr lang="en-US" sz="1200" b="1" u="none" dirty="0">
                      <a:solidFill>
                        <a:schemeClr val="bg2"/>
                      </a:solidFill>
                    </a:rPr>
                    <a:t> </a:t>
                  </a:r>
                  <a:r>
                    <a:rPr lang="en-US" sz="1200" b="1" u="none" dirty="0" err="1">
                      <a:solidFill>
                        <a:schemeClr val="bg2"/>
                      </a:solidFill>
                    </a:rPr>
                    <a:t>O</a:t>
                  </a:r>
                  <a:r>
                    <a:rPr lang="en-US" sz="1200" b="1" u="none" dirty="0">
                      <a:solidFill>
                        <a:schemeClr val="bg2"/>
                      </a:solidFill>
                    </a:rPr>
                    <a:t> </a:t>
                  </a:r>
                  <a:r>
                    <a:rPr lang="en-US" sz="1200" b="1" u="none" dirty="0" err="1">
                      <a:solidFill>
                        <a:schemeClr val="bg2"/>
                      </a:solidFill>
                    </a:rPr>
                    <a:t>O</a:t>
                  </a:r>
                  <a:r>
                    <a:rPr lang="en-US" sz="1200" b="1" u="none" dirty="0">
                      <a:solidFill>
                        <a:schemeClr val="bg2"/>
                      </a:solidFill>
                    </a:rPr>
                    <a:t> </a:t>
                  </a:r>
                  <a:r>
                    <a:rPr lang="en-US" sz="1200" b="1" u="none" dirty="0" err="1">
                      <a:solidFill>
                        <a:schemeClr val="bg2"/>
                      </a:solidFill>
                    </a:rPr>
                    <a:t>O</a:t>
                  </a:r>
                  <a:r>
                    <a:rPr lang="en-US" sz="1200" b="1" u="none" dirty="0">
                      <a:solidFill>
                        <a:schemeClr val="bg2"/>
                      </a:solidFill>
                    </a:rPr>
                    <a:t> </a:t>
                  </a:r>
                </a:p>
              </p:txBody>
            </p:sp>
            <p:cxnSp>
              <p:nvCxnSpPr>
                <p:cNvPr id="30" name="Elbow Connector 29"/>
                <p:cNvCxnSpPr>
                  <a:stCxn id="23" idx="2"/>
                  <a:endCxn id="27" idx="1"/>
                </p:cNvCxnSpPr>
                <p:nvPr/>
              </p:nvCxnSpPr>
              <p:spPr>
                <a:xfrm rot="16200000" flipH="1">
                  <a:off x="3627762" y="4549846"/>
                  <a:ext cx="349638" cy="3444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Elbow Connector 30"/>
                <p:cNvCxnSpPr>
                  <a:stCxn id="24" idx="2"/>
                  <a:endCxn id="28" idx="1"/>
                </p:cNvCxnSpPr>
                <p:nvPr/>
              </p:nvCxnSpPr>
              <p:spPr>
                <a:xfrm rot="5400000">
                  <a:off x="4903632" y="4545066"/>
                  <a:ext cx="358341" cy="4302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Elbow Connector 31"/>
                <p:cNvCxnSpPr>
                  <a:stCxn id="25" idx="2"/>
                  <a:endCxn id="29" idx="1"/>
                </p:cNvCxnSpPr>
                <p:nvPr/>
              </p:nvCxnSpPr>
              <p:spPr>
                <a:xfrm rot="16200000" flipH="1">
                  <a:off x="6141679" y="4549162"/>
                  <a:ext cx="349638" cy="4811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TextBox 32"/>
                    <p:cNvSpPr txBox="1"/>
                    <p:nvPr/>
                  </p:nvSpPr>
                  <p:spPr>
                    <a:xfrm>
                      <a:off x="3123803" y="4623735"/>
                      <a:ext cx="4555122" cy="33691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u="none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u="none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u="none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b="0" i="1" u="none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oMath>
                      </a14:m>
                      <a:r>
                        <a:rPr lang="en-US" u="none" dirty="0"/>
                        <a:t> 	    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i="1" u="none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u="none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 u="none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oMath>
                      </a14:m>
                      <a:r>
                        <a:rPr lang="en-US" u="none" dirty="0"/>
                        <a:t>	         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i="1" u="none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u="none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 u="none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b="0" i="1" u="none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i="1" u="none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a14:m>
                      <a:r>
                        <a:rPr lang="en-US" u="none" dirty="0"/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22" name="TextBox 2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23803" y="4623735"/>
                      <a:ext cx="4555122" cy="336919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4" name="Straight Arrow Connector 33"/>
                <p:cNvCxnSpPr/>
                <p:nvPr/>
              </p:nvCxnSpPr>
              <p:spPr>
                <a:xfrm flipH="1">
                  <a:off x="3696021" y="5747467"/>
                  <a:ext cx="114938" cy="46604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0" name="Straight Arrow Connector 19"/>
            <p:cNvCxnSpPr/>
            <p:nvPr/>
          </p:nvCxnSpPr>
          <p:spPr>
            <a:xfrm>
              <a:off x="3605253" y="4911062"/>
              <a:ext cx="143587" cy="42442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/>
          <p:cNvCxnSpPr/>
          <p:nvPr/>
        </p:nvCxnSpPr>
        <p:spPr>
          <a:xfrm flipH="1">
            <a:off x="3044150" y="5121174"/>
            <a:ext cx="102927" cy="4257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829554" y="5122480"/>
            <a:ext cx="143587" cy="42442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3A9C4900-BCA8-4AAB-B32F-50F3B55A35CD}"/>
              </a:ext>
            </a:extLst>
          </p:cNvPr>
          <p:cNvSpPr/>
          <p:nvPr/>
        </p:nvSpPr>
        <p:spPr>
          <a:xfrm>
            <a:off x="5472607" y="3429000"/>
            <a:ext cx="2996254" cy="1586333"/>
          </a:xfrm>
          <a:prstGeom prst="roundRect">
            <a:avLst/>
          </a:prstGeom>
          <a:solidFill>
            <a:srgbClr val="FFDBAB"/>
          </a:solidFill>
          <a:ln>
            <a:solidFill>
              <a:srgbClr val="FFD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4160118" y="5121174"/>
            <a:ext cx="102927" cy="4257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945522" y="5122480"/>
            <a:ext cx="143587" cy="42442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628131" y="3581400"/>
                <a:ext cx="231063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u="none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u="none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1600" i="1" u="none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1600" i="1" u="none">
                          <a:latin typeface="Cambria Math"/>
                        </a:rPr>
                        <m:t>=</m:t>
                      </m:r>
                      <m:r>
                        <a:rPr lang="en-US" sz="1600" b="0" i="1" u="none" smtClean="0">
                          <a:latin typeface="Cambria Math"/>
                        </a:rPr>
                        <m:t>𝑓</m:t>
                      </m:r>
                      <m:r>
                        <a:rPr lang="en-US" sz="1600" b="0" i="1" u="none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1600" i="1" u="none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u="none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sz="1600" i="1" u="none">
                              <a:latin typeface="Cambria Math"/>
                            </a:rPr>
                            <m:t>h</m:t>
                          </m:r>
                        </m:sub>
                      </m:sSub>
                      <m:sSub>
                        <m:sSubPr>
                          <m:ctrlPr>
                            <a:rPr lang="en-US" sz="1600" i="1" u="none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u="none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1600" i="1" u="none">
                              <a:latin typeface="Cambria Math"/>
                            </a:rPr>
                            <m:t>𝑡</m:t>
                          </m:r>
                          <m:r>
                            <a:rPr lang="en-US" sz="1600" i="1" u="none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1600" i="1" u="none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600" i="1" u="none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u="none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sz="1600" i="1" u="none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1600" i="1" u="none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u="none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600" i="1" u="none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1600" i="1" u="none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600" u="none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131" y="3581400"/>
                <a:ext cx="2310633" cy="338554"/>
              </a:xfrm>
              <a:prstGeom prst="rect">
                <a:avLst/>
              </a:prstGeom>
              <a:blipFill>
                <a:blip r:embed="rId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637594" y="3974068"/>
                <a:ext cx="2310633" cy="3495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u="none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600" i="1" u="none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 u="none">
                                  <a:latin typeface="Cambria Math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sz="1600" i="1" u="none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1600" i="1" u="none">
                          <a:latin typeface="Cambria Math"/>
                        </a:rPr>
                        <m:t>=</m:t>
                      </m:r>
                      <m:r>
                        <a:rPr lang="en-US" sz="1600" b="0" i="1" u="none" smtClean="0">
                          <a:latin typeface="Cambria Math"/>
                        </a:rPr>
                        <m:t>𝑓</m:t>
                      </m:r>
                      <m:r>
                        <a:rPr lang="en-US" sz="1600" b="0" i="1" u="none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1600" i="1" u="none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600" i="1" u="none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u="none" smtClean="0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en-US" sz="1600" i="1" u="none">
                              <a:latin typeface="Cambria Math"/>
                            </a:rPr>
                            <m:t>h</m:t>
                          </m:r>
                        </m:sub>
                      </m:sSub>
                      <m:sSub>
                        <m:sSubPr>
                          <m:ctrlPr>
                            <a:rPr lang="en-US" sz="1600" i="1" u="none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600" i="1" u="none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 u="none">
                                  <a:latin typeface="Cambria Math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sz="1600" i="1" u="none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u="none" smtClean="0">
                              <a:latin typeface="Cambria Math"/>
                            </a:rPr>
                            <m:t>+</m:t>
                          </m:r>
                          <m:r>
                            <a:rPr lang="en-US" sz="1600" i="1" u="none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600" i="1" u="none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600" i="1" u="none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600" i="1" u="none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u="none" smtClean="0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en-US" sz="1600" i="1" u="none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1600" i="1" u="none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u="none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600" i="1" u="none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1600" i="1" u="none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600" u="none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594" y="3974068"/>
                <a:ext cx="2310633" cy="349519"/>
              </a:xfrm>
              <a:prstGeom prst="rect">
                <a:avLst/>
              </a:prstGeom>
              <a:blipFill>
                <a:blip r:embed="rId7"/>
                <a:stretch>
                  <a:fillRect t="-3509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644032" y="4343400"/>
                <a:ext cx="2708498" cy="3702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u="none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u="none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1600" i="1" u="none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1600" i="1" u="none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600" i="1" u="none">
                          <a:latin typeface="Cambria Math"/>
                        </a:rPr>
                        <m:t>softmax</m:t>
                      </m:r>
                      <m:d>
                        <m:dPr>
                          <m:ctrlPr>
                            <a:rPr lang="en-US" sz="1600" i="1" u="none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 u="none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u="none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600" i="1" u="none">
                                  <a:latin typeface="Cambria Math"/>
                                </a:rPr>
                                <m:t>𝑜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 u="none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u="none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600" i="1" u="none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b="0" i="1" u="none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 u="none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1600" i="1" u="none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i="1" u="none">
                                      <a:latin typeface="Cambria Math"/>
                                    </a:rPr>
                                    <m:t>𝑊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600" i="1" u="none">
                                  <a:latin typeface="Cambria Math"/>
                                </a:rPr>
                                <m:t>𝑜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 u="none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1600" i="1" u="none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0" i="1" u="none" smtClean="0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600" i="1" u="none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u="none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4032" y="4343400"/>
                <a:ext cx="2708498" cy="370294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91067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of bi-directional networks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same idea and make your model further complicated: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887" y="2430232"/>
            <a:ext cx="3262313" cy="313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9553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Learning probabilistic language models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GB" dirty="0"/>
                  <a:t>Learn joint likelihood of training sentences</a:t>
                </a:r>
                <a:br>
                  <a:rPr lang="en-GB" dirty="0"/>
                </a:br>
                <a:r>
                  <a:rPr lang="en-GB" dirty="0"/>
                  <a:t>under</a:t>
                </a:r>
                <a:r>
                  <a:rPr lang="en-US" dirty="0"/>
                  <a:t> </a:t>
                </a:r>
                <a:r>
                  <a:rPr lang="en-GB" dirty="0"/>
                  <a:t>(</a:t>
                </a:r>
                <a:r>
                  <a:rPr lang="en-GB" i="1" dirty="0"/>
                  <a:t>n</a:t>
                </a:r>
                <a:r>
                  <a:rPr lang="en-GB" dirty="0"/>
                  <a:t>-1)</a:t>
                </a:r>
                <a:r>
                  <a:rPr lang="en-GB" baseline="30000" dirty="0" err="1"/>
                  <a:t>th</a:t>
                </a:r>
                <a:r>
                  <a:rPr lang="en-GB" dirty="0"/>
                  <a:t> order Markov assumption using </a:t>
                </a:r>
                <a:r>
                  <a:rPr lang="en-GB" b="1" dirty="0">
                    <a:solidFill>
                      <a:schemeClr val="tx2"/>
                    </a:solidFill>
                  </a:rPr>
                  <a:t>n-grams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000" i="1" dirty="0">
                              <a:latin typeface="Cambria Math"/>
                            </a:rPr>
                            <m:t>𝑤</m:t>
                          </m:r>
                          <m:r>
                            <a:rPr lang="en-US" altLang="en-US" sz="2000" i="1" baseline="-25000" dirty="0">
                              <a:latin typeface="Cambria Math"/>
                            </a:rPr>
                            <m:t>1</m:t>
                          </m:r>
                          <m:r>
                            <a:rPr lang="en-US" altLang="en-US" sz="2000" i="1" dirty="0">
                              <a:latin typeface="Cambria Math"/>
                            </a:rPr>
                            <m:t> </m:t>
                          </m:r>
                          <m:r>
                            <a:rPr lang="en-US" altLang="en-US" sz="2000" i="1" dirty="0">
                              <a:latin typeface="Cambria Math"/>
                            </a:rPr>
                            <m:t>𝑤</m:t>
                          </m:r>
                          <m:r>
                            <a:rPr lang="en-US" altLang="en-US" sz="2000" i="1" baseline="-25000" dirty="0">
                              <a:latin typeface="Cambria Math"/>
                            </a:rPr>
                            <m:t>2</m:t>
                          </m:r>
                          <m:r>
                            <a:rPr lang="en-US" altLang="en-US" sz="2000" i="1" dirty="0">
                              <a:latin typeface="Cambria Math"/>
                            </a:rPr>
                            <m:t> …</m:t>
                          </m:r>
                          <m:r>
                            <a:rPr lang="en-US" altLang="en-US" sz="2000" i="1" dirty="0">
                              <a:latin typeface="Cambria Math"/>
                            </a:rPr>
                            <m:t>𝑤𝑁</m:t>
                          </m:r>
                        </m:e>
                      </m:d>
                      <m:r>
                        <a:rPr lang="en-US" alt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/>
                            </a:rPr>
                            <m:t>𝑖</m:t>
                          </m:r>
                          <m:r>
                            <a:rPr lang="en-US" sz="2000" i="1">
                              <a:latin typeface="Cambria Math"/>
                            </a:rPr>
                            <m:t>=</m:t>
                          </m:r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/>
                            </a:rPr>
                            <m:t>𝑖</m:t>
                          </m:r>
                          <m:r>
                            <a:rPr lang="en-US" sz="2000" i="1">
                              <a:latin typeface="Cambria Math"/>
                            </a:rPr>
                            <m:t>=</m:t>
                          </m:r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altLang="en-US" baseline="-25000" dirty="0"/>
              </a:p>
              <a:p>
                <a:pPr marL="0" indent="0">
                  <a:buNone/>
                </a:pPr>
                <a:r>
                  <a:rPr lang="en-GB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(word token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, word type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 in vocabulary)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EA00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EA002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i="1">
                            <a:solidFill>
                              <a:srgbClr val="FEA00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FEA00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FEA00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EA00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solidFill>
                              <a:srgbClr val="FEA00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FEA00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FEA00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FEA002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rgbClr val="FEA00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EA00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solidFill>
                              <a:srgbClr val="FEA00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FEA00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FEA00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FEA00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rgbClr val="FEA00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rgbClr val="FEA002"/>
                    </a:solidFill>
                  </a:rPr>
                  <a:t> is word history</a:t>
                </a:r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Maximize the </a:t>
                </a:r>
                <a:r>
                  <a:rPr lang="en-GB" b="1" dirty="0">
                    <a:solidFill>
                      <a:schemeClr val="tx2"/>
                    </a:solidFill>
                  </a:rPr>
                  <a:t>log-likelihood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GB" dirty="0"/>
              </a:p>
              <a:p>
                <a:pPr lvl="1"/>
                <a:r>
                  <a:rPr lang="en-GB" dirty="0">
                    <a:solidFill>
                      <a:srgbClr val="FF0000"/>
                    </a:solidFill>
                  </a:rPr>
                  <a:t>Now, given the above reformulation, we will change the notations again (to derive neural language models)!</a:t>
                </a:r>
              </a:p>
              <a:p>
                <a:pPr lvl="1"/>
                <a:endParaRPr lang="en-GB" dirty="0">
                  <a:solidFill>
                    <a:srgbClr val="FF0000"/>
                  </a:solidFill>
                </a:endParaRPr>
              </a:p>
              <a:p>
                <a:endParaRPr lang="en-GB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74" t="-11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30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Featurized</a:t>
            </a:r>
            <a:r>
              <a:rPr lang="en-US" sz="3200" dirty="0"/>
              <a:t> Language Models: Re-</a:t>
            </a:r>
            <a:r>
              <a:rPr lang="en-US" sz="3200" dirty="0" err="1"/>
              <a:t>parameteriazation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Maximize the </a:t>
                </a:r>
                <a:r>
                  <a:rPr lang="en-GB" b="1" dirty="0">
                    <a:solidFill>
                      <a:schemeClr val="tx2"/>
                    </a:solidFill>
                  </a:rPr>
                  <a:t>log-likelihood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GB" dirty="0">
                  <a:solidFill>
                    <a:srgbClr val="FF0000"/>
                  </a:solidFill>
                </a:endParaRPr>
              </a:p>
              <a:p>
                <a:r>
                  <a:rPr lang="en-GB" dirty="0">
                    <a:solidFill>
                      <a:srgbClr val="FF0000"/>
                    </a:solidFill>
                  </a:rPr>
                  <a:t>Assuming a parametric model </a:t>
                </a:r>
                <a:r>
                  <a:rPr lang="en-US" b="1" dirty="0">
                    <a:solidFill>
                      <a:srgbClr val="FF0000"/>
                    </a:solidFill>
                  </a:rPr>
                  <a:t>w</a:t>
                </a:r>
                <a:r>
                  <a:rPr lang="en-US" dirty="0">
                    <a:solidFill>
                      <a:srgbClr val="FF0000"/>
                    </a:solidFill>
                  </a:rPr>
                  <a:t> (note here </a:t>
                </a:r>
                <a:r>
                  <a:rPr lang="en-US" b="1" dirty="0">
                    <a:solidFill>
                      <a:srgbClr val="FF0000"/>
                    </a:solidFill>
                  </a:rPr>
                  <a:t>w</a:t>
                </a:r>
                <a:r>
                  <a:rPr lang="en-US" dirty="0">
                    <a:solidFill>
                      <a:srgbClr val="FF0000"/>
                    </a:solidFill>
                  </a:rPr>
                  <a:t> is the parameter vector similar use as perceptron)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≡</m:t>
                          </m:r>
                          <m:nary>
                            <m:naryPr>
                              <m:chr m:val="∏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chr m:val="∏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>
                    <a:solidFill>
                      <a:srgbClr val="FEA002"/>
                    </a:solidFill>
                  </a:rPr>
                  <a:t>Consider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EA00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EA002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i="1">
                            <a:solidFill>
                              <a:srgbClr val="FEA00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EA002"/>
                    </a:solidFill>
                  </a:rPr>
                  <a:t> as features instead of just a sequences of historical words</a:t>
                </a:r>
              </a:p>
              <a:p>
                <a:pPr lvl="1"/>
                <a:r>
                  <a:rPr lang="en-US" dirty="0"/>
                  <a:t>Modeling with </a:t>
                </a:r>
                <a:r>
                  <a:rPr lang="en-US" dirty="0">
                    <a:solidFill>
                      <a:srgbClr val="FF0000"/>
                    </a:solidFill>
                  </a:rPr>
                  <a:t>log-linear models</a:t>
                </a:r>
              </a:p>
              <a:p>
                <a:pPr lvl="1"/>
                <a:r>
                  <a:rPr lang="en-US" dirty="0"/>
                  <a:t>Moving from generative models to discriminative models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3" t="-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4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C4469AA3-BF41-4217-ABD7-D9CEA7E5918F}"/>
              </a:ext>
            </a:extLst>
          </p:cNvPr>
          <p:cNvSpPr/>
          <p:nvPr/>
        </p:nvSpPr>
        <p:spPr>
          <a:xfrm>
            <a:off x="1790700" y="1076325"/>
            <a:ext cx="5562600" cy="990600"/>
          </a:xfrm>
          <a:prstGeom prst="roundRect">
            <a:avLst/>
          </a:prstGeom>
          <a:solidFill>
            <a:srgbClr val="FFDBAB"/>
          </a:solidFill>
          <a:ln>
            <a:solidFill>
              <a:srgbClr val="FFD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Log-linear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066800"/>
                <a:ext cx="8686800" cy="57912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Linear score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phi: feature function, </a:t>
                </a:r>
                <a:r>
                  <a:rPr lang="zh-CN" altLang="en-US" sz="1800" dirty="0"/>
                  <a:t>把</a:t>
                </a:r>
                <a:r>
                  <a:rPr lang="en-US" altLang="zh-CN" dirty="0" err="1"/>
                  <a:t>x,h</a:t>
                </a:r>
                <a:r>
                  <a:rPr lang="zh-CN" altLang="en-US" sz="1800" dirty="0"/>
                  <a:t>映射为一个特征 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w: </a:t>
                </a:r>
                <a:r>
                  <a:rPr lang="en-US" altLang="zh-CN" dirty="0" err="1"/>
                  <a:t>wight</a:t>
                </a:r>
                <a:r>
                  <a:rPr lang="en-US" altLang="zh-CN" dirty="0"/>
                  <a:t> vector for features.</a:t>
                </a:r>
                <a:endParaRPr lang="en-US" dirty="0"/>
              </a:p>
              <a:p>
                <a:r>
                  <a:rPr lang="en-US" dirty="0"/>
                  <a:t>Nonnegative exponential: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b="1" dirty="0">
                    <a:solidFill>
                      <a:srgbClr val="FEA002"/>
                    </a:solidFill>
                  </a:rPr>
                  <a:t>Normalizer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Log-linear comes from the fact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func>
                  </m:oMath>
                </a14:m>
                <a:r>
                  <a:rPr lang="en-US" dirty="0"/>
                  <a:t> is a constant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This is an instance of </a:t>
                </a:r>
                <a:r>
                  <a:rPr lang="en-US" dirty="0">
                    <a:solidFill>
                      <a:srgbClr val="FEA002"/>
                    </a:solidFill>
                  </a:rPr>
                  <a:t>the family of generalized linear models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066800"/>
                <a:ext cx="8686800" cy="5791200"/>
              </a:xfrm>
              <a:blipFill>
                <a:blip r:embed="rId2"/>
                <a:stretch>
                  <a:fillRect l="-1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3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Case: Logistic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295400"/>
                <a:ext cx="525780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3200" dirty="0"/>
                  <a:t>Consider the case where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200" dirty="0"/>
                  <a:t>{+1,-1}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(1,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(1,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(−1,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(1,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  <a:p>
                <a:pPr lvl="1"/>
                <a:r>
                  <a:rPr lang="en-US" sz="2800" dirty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95400"/>
                <a:ext cx="5257800" cy="5257800"/>
              </a:xfrm>
              <a:blipFill>
                <a:blip r:embed="rId2"/>
                <a:stretch>
                  <a:fillRect l="-2668" t="-1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2" descr="http://deeplearning.net/software/theano/_images/logist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057400"/>
            <a:ext cx="3655314" cy="243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675757" y="4992684"/>
            <a:ext cx="3276600" cy="15696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log-linear models are often called multinomial logistic regression (</a:t>
            </a:r>
            <a:r>
              <a:rPr lang="en-US" sz="2400" dirty="0" err="1"/>
              <a:t>softmax</a:t>
            </a:r>
            <a:r>
              <a:rPr lang="en-US" sz="2400" dirty="0"/>
              <a:t> function)</a:t>
            </a:r>
          </a:p>
        </p:txBody>
      </p:sp>
    </p:spTree>
    <p:extLst>
      <p:ext uri="{BB962C8B-B14F-4D97-AF65-F5344CB8AC3E}">
        <p14:creationId xmlns:p14="http://schemas.microsoft.com/office/powerpoint/2010/main" val="3165425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Case: N-gram Language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Consider an n-gram language model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as n-1 historical words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func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 (all one vector 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</m:e>
                            </m:func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</m:func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What features are there used in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more than traditional n-gram language models?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3" b="-3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5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What features in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116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Traditional n-gram features: last ^ Saturday</a:t>
            </a:r>
          </a:p>
          <a:p>
            <a:r>
              <a:rPr lang="en-US" dirty="0"/>
              <a:t>“</a:t>
            </a:r>
            <a:r>
              <a:rPr lang="en-US" dirty="0" err="1"/>
              <a:t>Gappy</a:t>
            </a:r>
            <a:r>
              <a:rPr lang="en-US" dirty="0"/>
              <a:t>” n-gram features: Central ^ Saturday</a:t>
            </a:r>
          </a:p>
          <a:p>
            <a:r>
              <a:rPr lang="en-US" dirty="0"/>
              <a:t>Spelling features: first character is capitalized</a:t>
            </a:r>
          </a:p>
          <a:p>
            <a:r>
              <a:rPr lang="en-US" dirty="0"/>
              <a:t>Class features: whether it is a member of class 132</a:t>
            </a:r>
          </a:p>
          <a:p>
            <a:r>
              <a:rPr lang="en-US" dirty="0"/>
              <a:t>Gazetteer features: whether it is listed as a geographic place </a:t>
            </a:r>
            <a:r>
              <a:rPr lang="en-US" dirty="0" err="1"/>
              <a:t>name,date</a:t>
            </a:r>
            <a:r>
              <a:rPr lang="en-US" dirty="0"/>
              <a:t>/time, person name, organization name,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549" y="1003524"/>
            <a:ext cx="5982901" cy="275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710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9242</TotalTime>
  <Words>1904</Words>
  <Application>Microsoft Office PowerPoint</Application>
  <PresentationFormat>全屏显示(4:3)</PresentationFormat>
  <Paragraphs>352</Paragraphs>
  <Slides>31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Times New Roman</vt:lpstr>
      <vt:lpstr>Office Theme</vt:lpstr>
      <vt:lpstr>COMP4901K/Math4824B Machine Learning for Natural Language Processing</vt:lpstr>
      <vt:lpstr>Recap: what is a statistical LM?</vt:lpstr>
      <vt:lpstr>Probabilistic Language Models</vt:lpstr>
      <vt:lpstr>Learning probabilistic language models</vt:lpstr>
      <vt:lpstr>Featurized Language Models: Re-parameteriazation</vt:lpstr>
      <vt:lpstr>Log-linear Models</vt:lpstr>
      <vt:lpstr>Special Case: Logistic Regression</vt:lpstr>
      <vt:lpstr>Special Case: N-gram Language Model</vt:lpstr>
      <vt:lpstr>What features in ϕ(x,h)</vt:lpstr>
      <vt:lpstr>What features in ϕ(x,h)</vt:lpstr>
      <vt:lpstr>Parameter Estimation</vt:lpstr>
      <vt:lpstr>Extension: Neural Language Models</vt:lpstr>
      <vt:lpstr>Feedforward Neural Network Language Model Bengio et al. (2003)</vt:lpstr>
      <vt:lpstr>Results</vt:lpstr>
      <vt:lpstr>Important Idea: Words as Vectors</vt:lpstr>
      <vt:lpstr>Parameter Estimation</vt:lpstr>
      <vt:lpstr>Observations about Neural Language Models (So Far)</vt:lpstr>
      <vt:lpstr>Recurrent Neural Networks</vt:lpstr>
      <vt:lpstr>Recurrent Neural Networks </vt:lpstr>
      <vt:lpstr>Equivalence between RNN and Feed-forward NN</vt:lpstr>
      <vt:lpstr>Recurrent Neural Networks </vt:lpstr>
      <vt:lpstr>Recurrent Neural Networks </vt:lpstr>
      <vt:lpstr>Recurrent Neural Networks </vt:lpstr>
      <vt:lpstr>Recurrent Neural Networks </vt:lpstr>
      <vt:lpstr>Training RNNs</vt:lpstr>
      <vt:lpstr>Recurrent Neural Network </vt:lpstr>
      <vt:lpstr>Vanishing/exploding gradients </vt:lpstr>
      <vt:lpstr>Vanishing/exploding gradients </vt:lpstr>
      <vt:lpstr>Perplexity Results</vt:lpstr>
      <vt:lpstr>Bi-directional RNN</vt:lpstr>
      <vt:lpstr>Stack of bi-directional networks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Yangqiu Song</dc:title>
  <dc:creator>yqsong</dc:creator>
  <cp:lastModifiedBy>YS CHANG</cp:lastModifiedBy>
  <cp:revision>209</cp:revision>
  <dcterms:created xsi:type="dcterms:W3CDTF">2006-08-16T00:00:00Z</dcterms:created>
  <dcterms:modified xsi:type="dcterms:W3CDTF">2018-12-10T12:22:20Z</dcterms:modified>
</cp:coreProperties>
</file>