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6"/>
  </p:notesMasterIdLst>
  <p:sldIdLst>
    <p:sldId id="269" r:id="rId2"/>
    <p:sldId id="370" r:id="rId3"/>
    <p:sldId id="371" r:id="rId4"/>
    <p:sldId id="305" r:id="rId5"/>
    <p:sldId id="322" r:id="rId6"/>
    <p:sldId id="309" r:id="rId7"/>
    <p:sldId id="310" r:id="rId8"/>
    <p:sldId id="312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44" r:id="rId20"/>
    <p:sldId id="345" r:id="rId21"/>
    <p:sldId id="334" r:id="rId22"/>
    <p:sldId id="335" r:id="rId23"/>
    <p:sldId id="365" r:id="rId24"/>
    <p:sldId id="336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39" r:id="rId34"/>
    <p:sldId id="340" r:id="rId35"/>
    <p:sldId id="341" r:id="rId36"/>
    <p:sldId id="295" r:id="rId37"/>
    <p:sldId id="342" r:id="rId38"/>
    <p:sldId id="343" r:id="rId39"/>
    <p:sldId id="346" r:id="rId40"/>
    <p:sldId id="298" r:id="rId41"/>
    <p:sldId id="366" r:id="rId42"/>
    <p:sldId id="367" r:id="rId43"/>
    <p:sldId id="368" r:id="rId44"/>
    <p:sldId id="36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FDA3"/>
    <a:srgbClr val="CCFFCC"/>
    <a:srgbClr val="FE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3619" autoAdjust="0"/>
  </p:normalViewPr>
  <p:slideViewPr>
    <p:cSldViewPr>
      <p:cViewPr varScale="1">
        <p:scale>
          <a:sx n="68" d="100"/>
          <a:sy n="68" d="100"/>
        </p:scale>
        <p:origin x="11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6T13:13:28.149" idx="2">
    <p:pos x="457" y="2273"/>
    <p:text>One hot encoding technique is used to encode categorical integer features using a one-hot aka one-of-K scheme.
Suppose you have ‘color’ feature which can take values ‘green’, ‘red’, and ‘blue’. One hot encoding will convert this ‘color’ feature to three features, namely, ‘is_green’, ‘is_red’, and ‘is_blue’ which all are binary.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69103-2D17-4832-98EE-51E176497DD9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5FE6-750C-4732-8770-3764C3886B79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26E3-24CA-473D-94AE-BEF5424C6745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3CEE-FB3B-438F-9EBB-73B9AC10250C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A034-9655-43B8-B3BD-88402095BDE4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8B27-60EC-44D9-BAB5-30CBA8DEF1DF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438-2669-4C13-BC32-057F4D8A6A64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8CF2-C308-4240-827B-DA5E5EF10773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29BF-A21A-4829-82BB-D4F1052F34BD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8305-5630-46F6-B0A9-82A3FB37D1B9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31D5-19F5-4FF9-AAAF-C9E151ED526F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8D69-AA0B-497A-9110-118DC585578D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B4C8-4A74-4DEC-ACCB-294E44CF7D2F}" type="datetime1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mesmccaffrey.wordpress.com/2013/11/05/why-you-should-use-cross-entropy-error-instead-of-classification-error-or-mean-squared-error-for-neural-network-classifier-trainin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5" Type="http://schemas.openxmlformats.org/officeDocument/2006/relationships/image" Target="../media/image1900.png"/><Relationship Id="rId4" Type="http://schemas.openxmlformats.org/officeDocument/2006/relationships/image" Target="../media/image1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600.png"/><Relationship Id="rId7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5" Type="http://schemas.openxmlformats.org/officeDocument/2006/relationships/image" Target="../media/image221.png"/><Relationship Id="rId4" Type="http://schemas.openxmlformats.org/officeDocument/2006/relationships/image" Target="../media/image7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st.hk/courses/16504/files/1444107?module_item_id=21478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onxin.github.io/wev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ccormickml.com/2016/04/19/word2vec-tutorial-the-skip-gram-model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aclweb.org/anthology/N18-1202" TargetMode="Externa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0.04805.pdf" TargetMode="External"/><Relationship Id="rId2" Type="http://schemas.openxmlformats.org/officeDocument/2006/relationships/hyperlink" Target="https://ai.googleblog.com/2018/11/open-sourcing-bert-state-of-art-p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20: Word </a:t>
            </a:r>
            <a:r>
              <a:rPr lang="en-US" altLang="zh-CN" dirty="0" err="1"/>
              <a:t>Embeddings</a:t>
            </a:r>
            <a:endParaRPr lang="en-US" dirty="0"/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70104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Slides credits: Richard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Socher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Vagelis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Hristidis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3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based co-occurrence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r>
              <a:rPr lang="en-US" dirty="0"/>
              <a:t>Example corpus:</a:t>
            </a:r>
          </a:p>
          <a:p>
            <a:pPr lvl="1"/>
            <a:r>
              <a:rPr lang="en-US" dirty="0"/>
              <a:t>I like deep learning.</a:t>
            </a:r>
          </a:p>
          <a:p>
            <a:pPr lvl="1"/>
            <a:r>
              <a:rPr lang="en-US" dirty="0"/>
              <a:t>I like NLP.</a:t>
            </a:r>
          </a:p>
          <a:p>
            <a:pPr lvl="1"/>
            <a:r>
              <a:rPr lang="en-US" dirty="0"/>
              <a:t>I enjoy flying.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9FF"/>
                </a:solidFill>
              </a:rPr>
              <a:t>If the vectors are too sparse </a:t>
            </a:r>
            <a:r>
              <a:rPr lang="en-US" altLang="zh-CN" dirty="0">
                <a:solidFill>
                  <a:srgbClr val="0099FF"/>
                </a:solidFill>
              </a:rPr>
              <a:t>—— so many zeros in vector representation, you may get zero similarity.</a:t>
            </a:r>
            <a:endParaRPr lang="en-US" dirty="0">
              <a:solidFill>
                <a:srgbClr val="0099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7048965" cy="32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5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simple co-occurrence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size with vocabulary</a:t>
            </a:r>
          </a:p>
          <a:p>
            <a:endParaRPr lang="en-US" dirty="0"/>
          </a:p>
          <a:p>
            <a:r>
              <a:rPr lang="en-US" dirty="0"/>
              <a:t>Very high dimensional: require a lot of storage</a:t>
            </a:r>
          </a:p>
          <a:p>
            <a:endParaRPr lang="en-US" dirty="0"/>
          </a:p>
          <a:p>
            <a:r>
              <a:rPr lang="en-US" dirty="0"/>
              <a:t>Subsequent classification models have sparsity issues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Models are less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Low dimensional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store “most” of the important information in a fixed, small number of dimensions: a dense vector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99FF"/>
                </a:solidFill>
              </a:rPr>
              <a:t>- </a:t>
            </a:r>
            <a:r>
              <a:rPr lang="en-US" sz="2400" dirty="0">
                <a:solidFill>
                  <a:srgbClr val="0099FF"/>
                </a:solidFill>
              </a:rPr>
              <a:t>group similar words into one feature. (convert multiple 	entries into a single entry.)</a:t>
            </a:r>
          </a:p>
          <a:p>
            <a:endParaRPr lang="en-US" dirty="0"/>
          </a:p>
          <a:p>
            <a:r>
              <a:rPr lang="en-US" dirty="0"/>
              <a:t>Usually around 25 – 1000 dimensions</a:t>
            </a:r>
          </a:p>
          <a:p>
            <a:endParaRPr lang="en-US" dirty="0"/>
          </a:p>
          <a:p>
            <a:r>
              <a:rPr lang="en-US" dirty="0"/>
              <a:t>How to reduce the dimensionality?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Dimensionality Reduction on X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F9BECCF-10AB-47B8-BC31-A6A90488B71A}"/>
              </a:ext>
            </a:extLst>
          </p:cNvPr>
          <p:cNvSpPr/>
          <p:nvPr/>
        </p:nvSpPr>
        <p:spPr>
          <a:xfrm>
            <a:off x="457200" y="1295400"/>
            <a:ext cx="8391601" cy="457200"/>
          </a:xfrm>
          <a:prstGeom prst="roundRect">
            <a:avLst/>
          </a:prstGeom>
          <a:solidFill>
            <a:srgbClr val="FFFDA3"/>
          </a:solidFill>
          <a:ln>
            <a:solidFill>
              <a:srgbClr val="FFFD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 Value Decomposition of co-occurrence matrix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8391601" cy="3975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9300" y="6108374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best rank </a:t>
            </a:r>
            <a:r>
              <a:rPr lang="en-US" i="1" dirty="0">
                <a:latin typeface="Calibri-Italic"/>
              </a:rPr>
              <a:t>k </a:t>
            </a:r>
            <a:r>
              <a:rPr lang="en-US" dirty="0">
                <a:latin typeface="Calibri" panose="020F0502020204030204" pitchFamily="34" charset="0"/>
              </a:rPr>
              <a:t>approximation to </a:t>
            </a:r>
            <a:r>
              <a:rPr lang="en-US" i="1" dirty="0">
                <a:latin typeface="Calibri-Italic"/>
              </a:rPr>
              <a:t>X </a:t>
            </a:r>
            <a:r>
              <a:rPr lang="en-US" dirty="0">
                <a:latin typeface="Calibri" panose="020F0502020204030204" pitchFamily="34" charset="0"/>
              </a:rPr>
              <a:t>, in terms of least squares.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SVD word vectors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Corpus:</a:t>
            </a:r>
          </a:p>
          <a:p>
            <a:r>
              <a:rPr lang="en-US" dirty="0"/>
              <a:t>I like deep learning. I like NLP. I enjoy flying.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90176"/>
            <a:ext cx="7264951" cy="45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SVD word vectors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Corpus: I like deep learning. I like NLP. I enjoy flying.</a:t>
            </a:r>
          </a:p>
          <a:p>
            <a:r>
              <a:rPr lang="en-US" dirty="0"/>
              <a:t>Printing first two columns of U </a:t>
            </a:r>
            <a:r>
              <a:rPr lang="en-US" dirty="0">
                <a:solidFill>
                  <a:srgbClr val="0099FF"/>
                </a:solidFill>
              </a:rPr>
              <a:t>corresponding to the 2 biggest singular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74172"/>
            <a:ext cx="5875002" cy="3913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0681"/>
          <a:stretch/>
        </p:blipFill>
        <p:spPr>
          <a:xfrm>
            <a:off x="4038600" y="2257595"/>
            <a:ext cx="5021598" cy="7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meaning is defined in terms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altLang="zh-CN" dirty="0"/>
              <a:t>most </a:t>
            </a:r>
            <a:r>
              <a:rPr lang="en-US" dirty="0"/>
              <a:t>deep learning models, a word is represented as a dense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14600"/>
            <a:ext cx="3293311" cy="36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0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Hacks to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function words (the, he, has) are too frequent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syntax has too much impact. Some fixes:</a:t>
            </a:r>
          </a:p>
          <a:p>
            <a:pPr lvl="1"/>
            <a:r>
              <a:rPr lang="en-US" dirty="0"/>
              <a:t>min(</a:t>
            </a:r>
            <a:r>
              <a:rPr lang="en-US" dirty="0" err="1"/>
              <a:t>X,t</a:t>
            </a:r>
            <a:r>
              <a:rPr lang="en-US" dirty="0"/>
              <a:t>), with t~100</a:t>
            </a:r>
          </a:p>
          <a:p>
            <a:pPr lvl="1"/>
            <a:r>
              <a:rPr lang="en-US" dirty="0"/>
              <a:t>Ignore them all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99FF"/>
                </a:solidFill>
              </a:rPr>
              <a:t>Ramped windows that count closer words more</a:t>
            </a:r>
          </a:p>
          <a:p>
            <a:endParaRPr lang="en-US" dirty="0"/>
          </a:p>
          <a:p>
            <a:r>
              <a:rPr lang="en-US" dirty="0"/>
              <a:t>Use Pearson correla</a:t>
            </a:r>
            <a:r>
              <a:rPr lang="en-US" altLang="zh-CN" dirty="0"/>
              <a:t>ti</a:t>
            </a:r>
            <a:r>
              <a:rPr lang="en-US" dirty="0"/>
              <a:t>ons instead of counts, then set negative values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Interesting seman</a:t>
            </a:r>
            <a:r>
              <a:rPr lang="en-US" altLang="zh-CN" sz="3200" dirty="0"/>
              <a:t>ti</a:t>
            </a:r>
            <a:r>
              <a:rPr lang="en-US" sz="3200" dirty="0"/>
              <a:t>c patters emerge in the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Improved Model of Semantic Similarity Based on Lexical Co-Occurrence (Rohde et al. 2005)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838200"/>
            <a:ext cx="4242001" cy="50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Interesting seman</a:t>
            </a:r>
            <a:r>
              <a:rPr lang="en-US" altLang="zh-CN" sz="3200" dirty="0"/>
              <a:t>ti</a:t>
            </a:r>
            <a:r>
              <a:rPr lang="en-US" sz="3200" dirty="0"/>
              <a:t>c patters emerge in the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Improved Model of Semantic Similarity Based on Lexical Co-Occurrence (Rohde et al. 2005)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38200"/>
            <a:ext cx="5480550" cy="5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binary classification, where the number of classes M equals 2, cross-entropy can be calculated as:</a:t>
            </a:r>
          </a:p>
          <a:p>
            <a:endParaRPr lang="en-US" dirty="0"/>
          </a:p>
          <a:p>
            <a:r>
              <a:rPr lang="en-US" dirty="0"/>
              <a:t>If M&gt;2 (i.e. multiclass classification), we calculate a separate loss for each class label per observation and sum the result.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the output of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4397198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997603"/>
            <a:ext cx="2330557" cy="9626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48" y="5750203"/>
            <a:ext cx="6755503" cy="8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6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Interesting seman</a:t>
            </a:r>
            <a:r>
              <a:rPr lang="en-US" altLang="zh-CN" sz="3200" dirty="0"/>
              <a:t>ti</a:t>
            </a:r>
            <a:r>
              <a:rPr lang="en-US" sz="3200" dirty="0"/>
              <a:t>c patters emerge in the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Improved Model of Semantic Similarity Based on Lexical Co-Occurrence (Rohde et al. 2005)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38200"/>
            <a:ext cx="5504262" cy="51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7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Computational cost scales </a:t>
                </a:r>
                <a:r>
                  <a:rPr lang="en-US" dirty="0" err="1"/>
                  <a:t>quadratically</a:t>
                </a:r>
                <a:r>
                  <a:rPr lang="en-US" dirty="0"/>
                  <a:t> for n x m matrix: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flops (when n&lt;m)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</a:rPr>
                  <a:t>Bad for millions of words or documents</a:t>
                </a:r>
              </a:p>
              <a:p>
                <a:endParaRPr lang="en-US" dirty="0"/>
              </a:p>
              <a:p>
                <a:r>
                  <a:rPr lang="en-US" dirty="0"/>
                  <a:t>Hard to incorporate new words or documents</a:t>
                </a:r>
              </a:p>
              <a:p>
                <a:endParaRPr lang="en-US" dirty="0"/>
              </a:p>
              <a:p>
                <a:r>
                  <a:rPr lang="en-US" dirty="0"/>
                  <a:t>Different learning regime than other DL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3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Idea: Directly learn low-dimensional word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idea. Relevant for this lecture &amp; deep learning:</a:t>
            </a:r>
          </a:p>
          <a:p>
            <a:pPr lvl="1"/>
            <a:r>
              <a:rPr lang="en-US" dirty="0"/>
              <a:t>Learning representations by back-propagating errors. (</a:t>
            </a:r>
            <a:r>
              <a:rPr lang="en-US" dirty="0" err="1"/>
              <a:t>Rumelhart</a:t>
            </a:r>
            <a:r>
              <a:rPr lang="en-US" dirty="0"/>
              <a:t> et al., 1986)</a:t>
            </a:r>
          </a:p>
          <a:p>
            <a:pPr lvl="1"/>
            <a:r>
              <a:rPr lang="it-IT" dirty="0"/>
              <a:t>A neural probabilistic language model (Bengio et al., 2003)</a:t>
            </a:r>
          </a:p>
          <a:p>
            <a:pPr lvl="2"/>
            <a:r>
              <a:rPr lang="it-IT" dirty="0"/>
              <a:t>Multilayer perceptron</a:t>
            </a:r>
          </a:p>
          <a:p>
            <a:pPr lvl="1"/>
            <a:r>
              <a:rPr lang="en-US" dirty="0"/>
              <a:t>NLP (almost) from Scratch (</a:t>
            </a:r>
            <a:r>
              <a:rPr lang="en-US" dirty="0" err="1"/>
              <a:t>Collobert</a:t>
            </a:r>
            <a:r>
              <a:rPr lang="en-US" dirty="0"/>
              <a:t> &amp; Weston, 2008)	</a:t>
            </a:r>
          </a:p>
          <a:p>
            <a:pPr lvl="2"/>
            <a:r>
              <a:rPr lang="en-US" dirty="0"/>
              <a:t>CNN</a:t>
            </a:r>
          </a:p>
          <a:p>
            <a:pPr lvl="1"/>
            <a:r>
              <a:rPr lang="en-US" dirty="0"/>
              <a:t>An even simpler and faster model:</a:t>
            </a:r>
          </a:p>
          <a:p>
            <a:pPr lvl="2"/>
            <a:r>
              <a:rPr lang="en-US" dirty="0"/>
              <a:t>word2vec (</a:t>
            </a:r>
            <a:r>
              <a:rPr lang="en-US" dirty="0" err="1"/>
              <a:t>Mikolov</a:t>
            </a:r>
            <a:r>
              <a:rPr lang="en-US" dirty="0"/>
              <a:t> et al. 2013)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intro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56260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usually called </a:t>
            </a:r>
            <a:r>
              <a:rPr lang="en-US" dirty="0">
                <a:solidFill>
                  <a:srgbClr val="FF0000"/>
                </a:solidFill>
              </a:rPr>
              <a:t>distributed representations </a:t>
            </a:r>
            <a:r>
              <a:rPr lang="en-US" dirty="0"/>
              <a:t>in the context of deep learning</a:t>
            </a:r>
          </a:p>
          <a:p>
            <a:pPr lvl="1"/>
            <a:r>
              <a:rPr lang="en-US" dirty="0"/>
              <a:t>Vector representation does not represent a distribution, but distributed over the space</a:t>
            </a:r>
          </a:p>
          <a:p>
            <a:pPr lvl="1"/>
            <a:r>
              <a:rPr lang="en-US" dirty="0"/>
              <a:t>Term widely used in connectionism (Learning distributed representations of concepts, Hinton (1986))</a:t>
            </a:r>
          </a:p>
          <a:p>
            <a:pPr lvl="2"/>
            <a:r>
              <a:rPr lang="en-US" dirty="0"/>
              <a:t>“In the componential approach each concept is simply a set of features and so a neural net can be made to implement a set of concepts by assigning a unit to each feature and setting the strengths of the connections between units so that each concept corresponds to a stable pattern of activity distributed over the whole network.</a:t>
            </a:r>
            <a:r>
              <a:rPr lang="zh-CN" altLang="en-US" dirty="0"/>
              <a:t>”</a:t>
            </a:r>
            <a:endParaRPr lang="en-US" dirty="0"/>
          </a:p>
          <a:p>
            <a:r>
              <a:rPr lang="en-US" dirty="0"/>
              <a:t>Compared to distributional semantics</a:t>
            </a:r>
          </a:p>
          <a:p>
            <a:pPr lvl="1"/>
            <a:r>
              <a:rPr lang="en-US" dirty="0"/>
              <a:t>The </a:t>
            </a:r>
            <a:r>
              <a:rPr lang="en-US" b="1" dirty="0">
                <a:solidFill>
                  <a:srgbClr val="FF0000"/>
                </a:solidFill>
              </a:rPr>
              <a:t>distributional hypothesis</a:t>
            </a:r>
            <a:r>
              <a:rPr lang="en-US" dirty="0"/>
              <a:t> in linguistics is derived from the semantic theory of language usage, i.e. words that are used and occur in the same contexts tend to purport similar meanings.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capturing co-occurrence counts directly,</a:t>
            </a:r>
          </a:p>
          <a:p>
            <a:r>
              <a:rPr lang="en-US" dirty="0">
                <a:solidFill>
                  <a:srgbClr val="FF0000"/>
                </a:solidFill>
              </a:rPr>
              <a:t>Predict surrounding words of every word</a:t>
            </a:r>
          </a:p>
          <a:p>
            <a:r>
              <a:rPr lang="en-US" dirty="0"/>
              <a:t>Both are quite similar, see “</a:t>
            </a:r>
            <a:r>
              <a:rPr lang="en-US" i="1" dirty="0"/>
              <a:t>Glove: Global Vectors for Word Representation” </a:t>
            </a:r>
            <a:r>
              <a:rPr lang="en-US" dirty="0"/>
              <a:t>by Pennington et al. (2014) and Levy and Goldberg (2014) … more later</a:t>
            </a:r>
          </a:p>
          <a:p>
            <a:r>
              <a:rPr lang="en-US" dirty="0"/>
              <a:t>Faster and can easily incorporate a new sentence/document or add a word to the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meaning of word –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886700" cy="3418285"/>
          </a:xfrm>
        </p:spPr>
        <p:txBody>
          <a:bodyPr/>
          <a:lstStyle/>
          <a:p>
            <a:r>
              <a:rPr lang="en-US" dirty="0"/>
              <a:t>2 basic neural network models:</a:t>
            </a:r>
          </a:p>
          <a:p>
            <a:pPr lvl="1"/>
            <a:r>
              <a:rPr lang="en-US" dirty="0">
                <a:solidFill>
                  <a:srgbClr val="0099FF"/>
                </a:solidFill>
              </a:rPr>
              <a:t>Continuous Bag of Word (CBOW):</a:t>
            </a:r>
            <a:r>
              <a:rPr lang="en-US" dirty="0"/>
              <a:t> use a window of word to predict the middle word</a:t>
            </a:r>
          </a:p>
          <a:p>
            <a:pPr lvl="1"/>
            <a:r>
              <a:rPr lang="en-US" dirty="0">
                <a:solidFill>
                  <a:srgbClr val="0099FF"/>
                </a:solidFill>
              </a:rPr>
              <a:t>Skip-gram (SG): </a:t>
            </a:r>
            <a:r>
              <a:rPr lang="en-US" dirty="0"/>
              <a:t>use a word to predict the surrounding ones in window.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94" y="3279483"/>
            <a:ext cx="5882412" cy="35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– Continuous Bag of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“The cat sat on floor”</a:t>
            </a:r>
          </a:p>
          <a:p>
            <a:pPr lvl="1"/>
            <a:r>
              <a:rPr lang="en-US" dirty="0"/>
              <a:t>Window size =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69" y="2715558"/>
            <a:ext cx="2878931" cy="3356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0325" y="3157537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0325" y="379333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7326" y="4988897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0325" y="5571768"/>
            <a:ext cx="5212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floor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8063" y="439387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2911051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13000" y="1777208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3001" y="3927968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04947" y="2441095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04947" y="4641199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408343" y="3139088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09979" y="2847056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68174" y="1399992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18740" y="1777209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18740" y="3136132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12447" y="3558397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18740" y="4219999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63518" y="2366973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39038" y="3584857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614083" y="2846144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14083" y="4208936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598429" y="2411562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155" y="3520792"/>
            <a:ext cx="7473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one-hot</a:t>
            </a:r>
          </a:p>
          <a:p>
            <a:r>
              <a:rPr lang="en-US" sz="1350" dirty="0"/>
              <a:t>vector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39036" y="3520791"/>
            <a:ext cx="7473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one-hot</a:t>
            </a:r>
          </a:p>
          <a:p>
            <a:r>
              <a:rPr lang="en-US" sz="1350" dirty="0"/>
              <a:t>vector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71218" y="1881601"/>
            <a:ext cx="19818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Index of cat in vocabulary</a:t>
            </a:r>
          </a:p>
        </p:txBody>
      </p:sp>
    </p:spTree>
    <p:extLst>
      <p:ext uri="{BB962C8B-B14F-4D97-AF65-F5344CB8AC3E}">
        <p14:creationId xmlns:p14="http://schemas.microsoft.com/office/powerpoint/2010/main" val="323187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8114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8115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30062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0061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433457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35093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93289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43855" y="17898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43854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37562" y="35709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43854" y="42325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8632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64152" y="3597454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639197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39197" y="42215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3544" y="24241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198629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98629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6683" y="4359966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584219" y="3469545"/>
                <a:ext cx="101111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219" y="3469545"/>
                <a:ext cx="1011111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7356959" y="44086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68056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77804" y="1106081"/>
            <a:ext cx="19681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 must learn W and W</a:t>
            </a:r>
            <a:r>
              <a:rPr lang="en-US" sz="1350" baseline="30000" dirty="0">
                <a:solidFill>
                  <a:srgbClr val="FF0000"/>
                </a:solidFill>
              </a:rPr>
              <a:t>’</a:t>
            </a:r>
            <a:r>
              <a:rPr lang="en-US" sz="135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3" name="Straight Arrow Connector 2"/>
          <p:cNvCxnSpPr>
            <a:stCxn id="81" idx="2"/>
            <a:endCxn id="71" idx="3"/>
          </p:cNvCxnSpPr>
          <p:nvPr/>
        </p:nvCxnSpPr>
        <p:spPr>
          <a:xfrm flipH="1">
            <a:off x="3155996" y="1406163"/>
            <a:ext cx="1505860" cy="1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2"/>
            <a:endCxn id="78" idx="0"/>
          </p:cNvCxnSpPr>
          <p:nvPr/>
        </p:nvCxnSpPr>
        <p:spPr>
          <a:xfrm>
            <a:off x="4661856" y="1406163"/>
            <a:ext cx="1427919" cy="20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64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6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6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1428632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433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35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91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43854" y="17812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43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37561" y="35623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43854" y="42239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1434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64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639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39196" y="42129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3543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7200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97200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71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56958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3921245" y="357931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536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5404082" y="1253174"/>
            <a:ext cx="205740" cy="1783080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3364441" y="843212"/>
                <a:ext cx="3335272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843212"/>
                <a:ext cx="3335272" cy="42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114243" y="1257515"/>
          <a:ext cx="246888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4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70" grpId="0"/>
      <p:bldP spid="1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658" y="1053612"/>
            <a:ext cx="8686800" cy="525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8" y="1127333"/>
            <a:ext cx="4901742" cy="2526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6" y="3880155"/>
            <a:ext cx="4890374" cy="24224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7800" y="1968012"/>
            <a:ext cx="3721329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Classification accuracy = 2/3</a:t>
            </a:r>
          </a:p>
          <a:p>
            <a:pPr algn="ctr"/>
            <a:r>
              <a:rPr lang="en-US" sz="2400" dirty="0"/>
              <a:t>Cross-entropy loss = 4.14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4519875"/>
            <a:ext cx="3721329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Classification accuracy = 2/3</a:t>
            </a:r>
          </a:p>
          <a:p>
            <a:pPr algn="ctr"/>
            <a:r>
              <a:rPr lang="en-US" sz="2400" dirty="0"/>
              <a:t>Cross-entropy loss = 1.92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0" y="6537419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why-you-should-use-cross-entropy-error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5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6685" y="1781204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6686" y="39319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28632" y="2445091"/>
            <a:ext cx="3951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cat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1428632" y="4645195"/>
            <a:ext cx="377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x</a:t>
            </a:r>
            <a:r>
              <a:rPr lang="en-US" sz="1350" baseline="-25000" dirty="0" err="1"/>
              <a:t>on</a:t>
            </a:r>
            <a:endParaRPr lang="en-US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433456" y="31430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35092" y="2851052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91859" y="14039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43854" y="17812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43854" y="31401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37561" y="35623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43854" y="42239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1434" y="4582242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64151" y="3588853"/>
            <a:ext cx="391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sat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639196" y="28501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39196" y="42129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3543" y="24155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7200" y="332139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97200" y="5447581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71741" y="484589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56958" y="4400003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3182">
                <a:off x="2030402" y="2789620"/>
                <a:ext cx="2504916" cy="422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31347">
                <a:off x="2133570" y="4232326"/>
                <a:ext cx="2356479" cy="422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3921245" y="3579316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𝑐𝑎𝑡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89" y="3476420"/>
                <a:ext cx="1307153" cy="468333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536924" y="1255867"/>
          <a:ext cx="2468880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3241636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4278168359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77520012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058570661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635929464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106092754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4893750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865230097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2604712063"/>
                    </a:ext>
                  </a:extLst>
                </a:gridCol>
                <a:gridCol w="246888">
                  <a:extLst>
                    <a:ext uri="{9D8B030D-6E8A-4147-A177-3AD203B41FA5}">
                      <a16:colId xmlns:a16="http://schemas.microsoft.com/office/drawing/2014/main" val="379722658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4826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3.6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6.1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6080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311445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235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2.0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1.2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9996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939" y="1734834"/>
                <a:ext cx="346570" cy="300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5404082" y="1253174"/>
            <a:ext cx="205740" cy="1783080"/>
            <a:chOff x="1800225" y="419100"/>
            <a:chExt cx="182880" cy="1828800"/>
          </a:xfrm>
        </p:grpSpPr>
        <p:sp>
          <p:nvSpPr>
            <p:cNvPr id="160" name="Rectangle 159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3364441" y="843212"/>
                <a:ext cx="3186834" cy="422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              ×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41" y="843212"/>
                <a:ext cx="3186834" cy="422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114243" y="1257515"/>
          <a:ext cx="246888" cy="1234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2.9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1.9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094" y="1744978"/>
                <a:ext cx="352982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1CD9C9-7F8D-4E38-91D2-D78FD387D9BB}"/>
              </a:ext>
            </a:extLst>
          </p:cNvPr>
          <p:cNvSpPr txBox="1"/>
          <p:nvPr/>
        </p:nvSpPr>
        <p:spPr>
          <a:xfrm>
            <a:off x="304800" y="274140"/>
            <a:ext cx="41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W: </a:t>
            </a:r>
            <a:r>
              <a:rPr lang="zh-CN" altLang="en-US" dirty="0"/>
              <a:t>该</a:t>
            </a:r>
            <a:r>
              <a:rPr lang="en-US" altLang="zh-CN" dirty="0"/>
              <a:t>word</a:t>
            </a:r>
            <a:r>
              <a:rPr lang="zh-CN" altLang="en-US" dirty="0"/>
              <a:t>的下一个出现各个词的概率</a:t>
            </a:r>
          </a:p>
        </p:txBody>
      </p:sp>
    </p:spTree>
    <p:extLst>
      <p:ext uri="{BB962C8B-B14F-4D97-AF65-F5344CB8AC3E}">
        <p14:creationId xmlns:p14="http://schemas.microsoft.com/office/powerpoint/2010/main" val="3365890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12230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12231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04178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4177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007573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09209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067405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617971" y="17898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17970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611678" y="35709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617970" y="42325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62748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537223" y="4719314"/>
                <a:ext cx="54245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223" y="4719314"/>
                <a:ext cx="542456" cy="300082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4213313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213313" y="42215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052351" y="2412643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823710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10" y="2451367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845005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05" y="4384725"/>
                <a:ext cx="9064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772745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2745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30797" y="459416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05412" y="3455545"/>
                <a:ext cx="185826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12" y="3455545"/>
                <a:ext cx="1858266" cy="415498"/>
              </a:xfrm>
              <a:prstGeom prst="rect">
                <a:avLst/>
              </a:prstGeom>
              <a:blipFill>
                <a:blip r:embed="rId5"/>
                <a:stretch>
                  <a:fillRect t="-4412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474226" y="5036235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42172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55526" y="4241513"/>
                <a:ext cx="32278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26" y="4241513"/>
                <a:ext cx="322781" cy="300082"/>
              </a:xfrm>
              <a:prstGeom prst="rect">
                <a:avLst/>
              </a:prstGeom>
              <a:blipFill>
                <a:blip r:embed="rId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712079" y="3402022"/>
                <a:ext cx="22084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79" y="3402022"/>
                <a:ext cx="2208495" cy="415498"/>
              </a:xfrm>
              <a:prstGeom prst="rect">
                <a:avLst/>
              </a:prstGeom>
              <a:blipFill>
                <a:blip r:embed="rId7"/>
                <a:stretch>
                  <a:fillRect t="-441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17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38114" y="1789805"/>
            <a:ext cx="205740" cy="1783080"/>
            <a:chOff x="1800225" y="419100"/>
            <a:chExt cx="182880" cy="1828800"/>
          </a:xfrm>
        </p:grpSpPr>
        <p:sp>
          <p:nvSpPr>
            <p:cNvPr id="9" name="Rectangle 8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38115" y="3940564"/>
            <a:ext cx="205740" cy="1783080"/>
            <a:chOff x="1800225" y="419100"/>
            <a:chExt cx="182880" cy="1828800"/>
          </a:xfrm>
        </p:grpSpPr>
        <p:sp>
          <p:nvSpPr>
            <p:cNvPr id="22" name="Rectangle 21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430062" y="2453691"/>
            <a:ext cx="396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cat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30061" y="4653796"/>
            <a:ext cx="3674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433457" y="3151684"/>
            <a:ext cx="205740" cy="1069848"/>
            <a:chOff x="1800225" y="419100"/>
            <a:chExt cx="182880" cy="1097280"/>
          </a:xfrm>
        </p:grpSpPr>
        <p:sp>
          <p:nvSpPr>
            <p:cNvPr id="47" name="Rectangle 46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82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35093" y="2859653"/>
            <a:ext cx="205740" cy="1783080"/>
            <a:chOff x="1800225" y="419100"/>
            <a:chExt cx="182880" cy="1828800"/>
          </a:xfrm>
        </p:grpSpPr>
        <p:sp>
          <p:nvSpPr>
            <p:cNvPr id="58" name="Rectangle 57"/>
            <p:cNvSpPr/>
            <p:nvPr/>
          </p:nvSpPr>
          <p:spPr>
            <a:xfrm>
              <a:off x="1800225" y="4191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00225" y="6019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00225" y="7848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0225" y="9677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00225" y="11506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00225" y="133350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00225" y="151638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00225" y="169926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00225" y="188214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225" y="2065020"/>
              <a:ext cx="182880" cy="182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25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493289" y="1412588"/>
            <a:ext cx="942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Input layer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43855" y="1789805"/>
            <a:ext cx="2389603" cy="136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043854" y="3148728"/>
            <a:ext cx="2389602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037562" y="3570993"/>
            <a:ext cx="2395895" cy="65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043854" y="4232595"/>
            <a:ext cx="2389602" cy="14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088632" y="2379569"/>
            <a:ext cx="1075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963107" y="4719314"/>
                <a:ext cx="54245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35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07" y="4719314"/>
                <a:ext cx="542456" cy="300082"/>
              </a:xfrm>
              <a:prstGeom prst="rect">
                <a:avLst/>
              </a:prstGeo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 flipV="1">
            <a:off x="4639197" y="2858740"/>
            <a:ext cx="2395896" cy="289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639197" y="4221532"/>
            <a:ext cx="2395896" cy="421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23544" y="2424158"/>
            <a:ext cx="1072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94" y="2451367"/>
                <a:ext cx="9064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889" y="4384725"/>
                <a:ext cx="9064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198629" y="332999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98629" y="5456182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6681" y="4594160"/>
            <a:ext cx="619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N-dim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31296" y="3455545"/>
                <a:ext cx="215988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1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96" y="3455545"/>
                <a:ext cx="2159887" cy="738664"/>
              </a:xfrm>
              <a:prstGeom prst="rect">
                <a:avLst/>
              </a:prstGeom>
              <a:blipFill>
                <a:blip r:embed="rId5"/>
                <a:stretch>
                  <a:fillRect t="-247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6900110" y="5036235"/>
            <a:ext cx="6046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V-dim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68056" y="5456182"/>
            <a:ext cx="24352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 will be the size of word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81410" y="4241513"/>
                <a:ext cx="32278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10" y="4241513"/>
                <a:ext cx="322781" cy="300082"/>
              </a:xfrm>
              <a:prstGeom prst="rect">
                <a:avLst/>
              </a:prstGeom>
              <a:blipFill>
                <a:blip r:embed="rId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" name="Table 80"/>
          <p:cNvGraphicFramePr>
            <a:graphicFrameLocks noGrp="1"/>
          </p:cNvGraphicFramePr>
          <p:nvPr>
            <p:extLst/>
          </p:nvPr>
        </p:nvGraphicFramePr>
        <p:xfrm>
          <a:off x="8135165" y="2858741"/>
          <a:ext cx="246888" cy="246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6888">
                  <a:extLst>
                    <a:ext uri="{9D8B030D-6E8A-4147-A177-3AD203B41FA5}">
                      <a16:colId xmlns:a16="http://schemas.microsoft.com/office/drawing/2014/main" val="4255159121"/>
                    </a:ext>
                  </a:extLst>
                </a:gridCol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43869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4459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6361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155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309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31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787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259214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3288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32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135165" y="5446645"/>
                <a:ext cx="36074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3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165" y="5446645"/>
                <a:ext cx="360740" cy="300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623543" y="1841407"/>
                <a:ext cx="241938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rgbClr val="FF0000"/>
                    </a:solidFill>
                  </a:rPr>
                  <a:t>We would prefer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350" dirty="0">
                    <a:solidFill>
                      <a:srgbClr val="FF0000"/>
                    </a:solidFill>
                  </a:rPr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35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en-US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543" y="1841407"/>
                <a:ext cx="2419380" cy="300082"/>
              </a:xfrm>
              <a:prstGeom prst="rect">
                <a:avLst/>
              </a:prstGeom>
              <a:blipFill>
                <a:blip r:embed="rId8"/>
                <a:stretch>
                  <a:fillRect l="-758" t="-2041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41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large vocabularies this objective function is not scalable and would train too slowly!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dirty="0"/>
              <a:t> Why?</a:t>
            </a:r>
          </a:p>
          <a:p>
            <a:r>
              <a:rPr lang="en-US" dirty="0"/>
              <a:t>Idea: approximate the normalization or</a:t>
            </a:r>
          </a:p>
          <a:p>
            <a:r>
              <a:rPr lang="en-US" dirty="0"/>
              <a:t>Define negative prediction that only samples a few words that do not appear in the context</a:t>
            </a:r>
          </a:p>
          <a:p>
            <a:r>
              <a:rPr lang="en-US" dirty="0"/>
              <a:t>Similar to focusing on mostly positive correlations</a:t>
            </a:r>
          </a:p>
          <a:p>
            <a:r>
              <a:rPr lang="en-US" dirty="0"/>
              <a:t>More reading</a:t>
            </a:r>
          </a:p>
          <a:p>
            <a:pPr lvl="1"/>
            <a:r>
              <a:rPr lang="en-US" dirty="0">
                <a:hlinkClick r:id="rId2"/>
              </a:rPr>
              <a:t>https://canvas.ust.hk/courses/16504/files/1444107?module_item_id=214783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Relationships in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representations are </a:t>
            </a:r>
            <a:r>
              <a:rPr lang="en-US" i="1" dirty="0"/>
              <a:t>very good </a:t>
            </a:r>
            <a:r>
              <a:rPr lang="en-US" dirty="0"/>
              <a:t>at encoding dimensions of similarity!</a:t>
            </a:r>
          </a:p>
          <a:p>
            <a:r>
              <a:rPr lang="en-US" dirty="0"/>
              <a:t>Analogies testing dimensions of similarity can be solved quite well just by doing vector subtraction in the embedding space</a:t>
            </a:r>
          </a:p>
          <a:p>
            <a:pPr lvl="1"/>
            <a:r>
              <a:rPr lang="en-US" dirty="0"/>
              <a:t>Syntactically</a:t>
            </a:r>
          </a:p>
          <a:p>
            <a:pPr lvl="2"/>
            <a:r>
              <a:rPr lang="en-US" i="1" dirty="0"/>
              <a:t>apple </a:t>
            </a:r>
            <a:r>
              <a:rPr lang="en-US" dirty="0"/>
              <a:t>− </a:t>
            </a:r>
            <a:r>
              <a:rPr lang="en-US" i="1" dirty="0"/>
              <a:t>apples </a:t>
            </a:r>
            <a:r>
              <a:rPr lang="en-US" dirty="0"/>
              <a:t>≈ </a:t>
            </a:r>
            <a:r>
              <a:rPr lang="en-US" i="1" dirty="0"/>
              <a:t>car </a:t>
            </a:r>
            <a:r>
              <a:rPr lang="en-US" dirty="0"/>
              <a:t>− </a:t>
            </a:r>
            <a:r>
              <a:rPr lang="en-US" i="1" dirty="0"/>
              <a:t>cars </a:t>
            </a:r>
            <a:r>
              <a:rPr lang="en-US" dirty="0"/>
              <a:t>≈ </a:t>
            </a:r>
            <a:r>
              <a:rPr lang="en-US" i="1" dirty="0"/>
              <a:t>family </a:t>
            </a:r>
            <a:r>
              <a:rPr lang="en-US" dirty="0"/>
              <a:t>− </a:t>
            </a:r>
            <a:r>
              <a:rPr lang="en-US" i="1" dirty="0"/>
              <a:t>families</a:t>
            </a:r>
          </a:p>
          <a:p>
            <a:pPr lvl="1"/>
            <a:r>
              <a:rPr lang="en-US" dirty="0"/>
              <a:t>Similarly for verb and adjective morphological forms</a:t>
            </a:r>
          </a:p>
          <a:p>
            <a:pPr lvl="1"/>
            <a:r>
              <a:rPr lang="en-US" dirty="0"/>
              <a:t>Semantically (</a:t>
            </a:r>
            <a:r>
              <a:rPr lang="en-US" dirty="0" err="1"/>
              <a:t>Semeval</a:t>
            </a:r>
            <a:r>
              <a:rPr lang="en-US" dirty="0"/>
              <a:t> 2012 task 2)</a:t>
            </a:r>
          </a:p>
          <a:p>
            <a:pPr lvl="2"/>
            <a:r>
              <a:rPr lang="en-US" i="1" dirty="0"/>
              <a:t>shirt </a:t>
            </a:r>
            <a:r>
              <a:rPr lang="en-US" dirty="0"/>
              <a:t>− </a:t>
            </a:r>
            <a:r>
              <a:rPr lang="en-US" i="1" dirty="0"/>
              <a:t>clothing </a:t>
            </a:r>
            <a:r>
              <a:rPr lang="en-US" dirty="0"/>
              <a:t>≈ </a:t>
            </a:r>
            <a:r>
              <a:rPr lang="en-US" i="1" dirty="0"/>
              <a:t>chair </a:t>
            </a:r>
            <a:r>
              <a:rPr lang="en-US" dirty="0"/>
              <a:t>− </a:t>
            </a:r>
            <a:r>
              <a:rPr lang="en-US" i="1" dirty="0"/>
              <a:t>furniture</a:t>
            </a:r>
          </a:p>
          <a:p>
            <a:pPr lvl="2"/>
            <a:r>
              <a:rPr lang="en-US" i="1" dirty="0"/>
              <a:t>king </a:t>
            </a:r>
            <a:r>
              <a:rPr lang="en-US" dirty="0"/>
              <a:t>− </a:t>
            </a:r>
            <a:r>
              <a:rPr lang="en-US" i="1" dirty="0"/>
              <a:t>man </a:t>
            </a:r>
            <a:r>
              <a:rPr lang="en-US" dirty="0"/>
              <a:t>≈ </a:t>
            </a:r>
            <a:r>
              <a:rPr lang="en-US" i="1" dirty="0"/>
              <a:t>queen </a:t>
            </a:r>
            <a:r>
              <a:rPr lang="en-US" dirty="0"/>
              <a:t>− </a:t>
            </a:r>
            <a:r>
              <a:rPr lang="en-US" i="1" dirty="0"/>
              <a:t>woman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99FF"/>
                </a:solidFill>
              </a:rPr>
              <a:t>The similarity in the sense of the difference between two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Analogies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for linear relationships, examined by </a:t>
            </a:r>
            <a:r>
              <a:rPr lang="en-US" dirty="0" err="1"/>
              <a:t>Mikolov</a:t>
            </a:r>
            <a:r>
              <a:rPr lang="en-US" dirty="0"/>
              <a:t> et al. (2014)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0"/>
            <a:ext cx="6492967" cy="818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75" y="2809704"/>
            <a:ext cx="8121850" cy="36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6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analogies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91" y="1567933"/>
            <a:ext cx="7160217" cy="49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39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Visualizations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88" y="1295400"/>
            <a:ext cx="6779023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2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Glove Visualizations: Company - CEO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93" y="1295400"/>
            <a:ext cx="6744214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9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Glove Visualizations: Superlatives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13" y="1295400"/>
            <a:ext cx="6761573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5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Similarity/Relatedness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99FF"/>
                </a:solidFill>
              </a:rPr>
              <a:t>Similarity is a specific type of relatedness</a:t>
            </a:r>
            <a:r>
              <a:rPr lang="en-US" sz="3000" dirty="0"/>
              <a:t>: graded</a:t>
            </a:r>
          </a:p>
          <a:p>
            <a:pPr lvl="1"/>
            <a:r>
              <a:rPr lang="en-US" dirty="0"/>
              <a:t>car vs. automobile -&gt; 1.0</a:t>
            </a:r>
          </a:p>
          <a:p>
            <a:pPr lvl="1"/>
            <a:r>
              <a:rPr lang="en-US" dirty="0"/>
              <a:t>car vs. vehicle -&gt; 0.6</a:t>
            </a:r>
          </a:p>
          <a:p>
            <a:pPr lvl="1"/>
            <a:r>
              <a:rPr lang="en-US" dirty="0"/>
              <a:t>car vs. tire -&gt; 0.2</a:t>
            </a:r>
          </a:p>
          <a:p>
            <a:pPr lvl="1"/>
            <a:r>
              <a:rPr lang="en-US" dirty="0"/>
              <a:t>car vs. street -&gt; 0.1</a:t>
            </a:r>
          </a:p>
          <a:p>
            <a:r>
              <a:rPr lang="en-US" sz="3000" dirty="0">
                <a:solidFill>
                  <a:srgbClr val="0099FF"/>
                </a:solidFill>
              </a:rPr>
              <a:t>Similarity</a:t>
            </a:r>
            <a:r>
              <a:rPr lang="en-US" sz="3000" dirty="0"/>
              <a:t>: </a:t>
            </a:r>
            <a:r>
              <a:rPr lang="en-US" sz="3000" b="1" dirty="0"/>
              <a:t>synonyms</a:t>
            </a:r>
            <a:r>
              <a:rPr lang="en-US" sz="3000" dirty="0"/>
              <a:t>, </a:t>
            </a:r>
            <a:r>
              <a:rPr lang="en-US" sz="3000" b="1" dirty="0"/>
              <a:t>hyponyms/</a:t>
            </a:r>
            <a:r>
              <a:rPr lang="en-US" sz="3000" b="1" dirty="0" err="1"/>
              <a:t>hyperonyms</a:t>
            </a:r>
            <a:r>
              <a:rPr lang="en-US" sz="3000" dirty="0"/>
              <a:t>, and </a:t>
            </a:r>
            <a:r>
              <a:rPr lang="en-US" sz="3000" b="1" dirty="0"/>
              <a:t>siblings</a:t>
            </a:r>
            <a:r>
              <a:rPr lang="en-US" sz="3000" dirty="0"/>
              <a:t> are highly similar</a:t>
            </a:r>
          </a:p>
          <a:p>
            <a:pPr lvl="1"/>
            <a:r>
              <a:rPr lang="en-US" dirty="0"/>
              <a:t>doctor vs. surgeon, bike vs. bicycle</a:t>
            </a:r>
          </a:p>
          <a:p>
            <a:r>
              <a:rPr lang="en-US" dirty="0">
                <a:solidFill>
                  <a:srgbClr val="0099FF"/>
                </a:solidFill>
              </a:rPr>
              <a:t>Relatedness</a:t>
            </a:r>
            <a:r>
              <a:rPr lang="en-US" dirty="0"/>
              <a:t>: </a:t>
            </a:r>
            <a:r>
              <a:rPr lang="en-US" b="1" dirty="0"/>
              <a:t>topically related </a:t>
            </a:r>
            <a:r>
              <a:rPr lang="en-US" dirty="0"/>
              <a:t>or based on any other </a:t>
            </a:r>
            <a:r>
              <a:rPr lang="en-US" b="1" dirty="0"/>
              <a:t>semantic relation</a:t>
            </a:r>
          </a:p>
          <a:p>
            <a:pPr lvl="1"/>
            <a:r>
              <a:rPr lang="en-US" dirty="0"/>
              <a:t>heart vs. surgeon, t</a:t>
            </a:r>
            <a:r>
              <a:rPr lang="en-US" altLang="zh-CN" dirty="0"/>
              <a:t>i</a:t>
            </a:r>
            <a:r>
              <a:rPr lang="en-US" dirty="0"/>
              <a:t>re vs. car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“word2vec Parameter Learning Explained”, Xin </a:t>
            </a:r>
            <a:r>
              <a:rPr lang="en-US" dirty="0" err="1"/>
              <a:t>Rong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https://ronxin.github.io/wevi/</a:t>
            </a:r>
            <a:endParaRPr lang="en-US" dirty="0"/>
          </a:p>
          <a:p>
            <a:r>
              <a:rPr lang="en-US" dirty="0"/>
              <a:t>Word2Vec Tutorial - The Skip-Gram Model</a:t>
            </a:r>
          </a:p>
          <a:p>
            <a:pPr lvl="1"/>
            <a:r>
              <a:rPr lang="en-US" dirty="0">
                <a:hlinkClick r:id="rId4"/>
              </a:rPr>
              <a:t>http://mccormickml.com/2016/04/19/word2vec-tutorial-the-skip-gram-model</a:t>
            </a:r>
            <a:r>
              <a:rPr lang="en-US" dirty="0">
                <a:latin typeface="Calibri" charset="0"/>
                <a:hlinkClick r:id="rId4"/>
              </a:rPr>
              <a:t>/</a:t>
            </a:r>
            <a:endParaRPr lang="en-US" dirty="0">
              <a:latin typeface="Calibri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3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Contextualized Word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42" y="990600"/>
            <a:ext cx="4338865" cy="5712097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As most NLP tasks are context related, most of existing methods would contextualize the word embedding before make the final prediction</a:t>
            </a:r>
          </a:p>
          <a:p>
            <a:r>
              <a:rPr lang="en-US" sz="2100" dirty="0"/>
              <a:t>However, complicated neural models requires extensive training data:</a:t>
            </a:r>
          </a:p>
          <a:p>
            <a:pPr lvl="1"/>
            <a:r>
              <a:rPr lang="en-US" sz="1700" dirty="0"/>
              <a:t>Models pre-trained on the ImageNet are widely used for Computer Vision tasks</a:t>
            </a:r>
          </a:p>
          <a:p>
            <a:pPr lvl="1"/>
            <a:r>
              <a:rPr lang="en-US" sz="1700" dirty="0"/>
              <a:t>What’s the proper way to </a:t>
            </a:r>
            <a:r>
              <a:rPr lang="en-US" sz="1700" dirty="0">
                <a:solidFill>
                  <a:srgbClr val="0099FF"/>
                </a:solidFill>
              </a:rPr>
              <a:t>conduct pre-training for NLP?</a:t>
            </a:r>
          </a:p>
          <a:p>
            <a:r>
              <a:rPr lang="en-US" sz="2100" dirty="0"/>
              <a:t>Basic Idea</a:t>
            </a:r>
          </a:p>
          <a:p>
            <a:pPr lvl="1"/>
            <a:r>
              <a:rPr lang="en-US" sz="1700" dirty="0"/>
              <a:t>Leveraging Language Modeling to get pre-trained contextualized representation models</a:t>
            </a:r>
          </a:p>
          <a:p>
            <a:r>
              <a:rPr lang="en-US" sz="2000" dirty="0"/>
              <a:t>Highlight:</a:t>
            </a:r>
          </a:p>
          <a:p>
            <a:pPr lvl="1"/>
            <a:r>
              <a:rPr lang="en-US" sz="1600" dirty="0"/>
              <a:t>1</a:t>
            </a:r>
            <a:r>
              <a:rPr lang="en-US" sz="1600" dirty="0">
                <a:solidFill>
                  <a:srgbClr val="0099FF"/>
                </a:solidFill>
              </a:rPr>
              <a:t>. rely on large corpora, instead of human annotations</a:t>
            </a:r>
          </a:p>
          <a:p>
            <a:pPr lvl="1"/>
            <a:r>
              <a:rPr lang="en-US" sz="1600" dirty="0"/>
              <a:t>2. works very well ---- improve the performance of existing SOA methods a 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808" y="1371600"/>
            <a:ext cx="4620090" cy="49783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0200" y="2057400"/>
            <a:ext cx="3429000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12949" y="6553200"/>
            <a:ext cx="382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http://aclweb.org/anthology/N18-1202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ELMo</a:t>
            </a:r>
            <a:r>
              <a:rPr lang="en-US" dirty="0"/>
              <a:t> at the input of RNN. For some tasks (SNLI, </a:t>
            </a:r>
            <a:r>
              <a:rPr lang="en-US" dirty="0" err="1"/>
              <a:t>SQuAD</a:t>
            </a:r>
            <a:r>
              <a:rPr lang="en-US" dirty="0"/>
              <a:t>), including </a:t>
            </a:r>
            <a:r>
              <a:rPr lang="en-US" dirty="0" err="1"/>
              <a:t>ELMo</a:t>
            </a:r>
            <a:r>
              <a:rPr lang="en-US" dirty="0"/>
              <a:t> at the output brings further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" y="2731477"/>
            <a:ext cx="901866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61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76816"/>
            <a:ext cx="8686800" cy="19348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Training of BERT-BASE was performed on 4 Cloud TPUs in Pod configuration (16 TPU chips total).</a:t>
            </a:r>
          </a:p>
          <a:p>
            <a:r>
              <a:rPr lang="en-US" dirty="0"/>
              <a:t>Training of BERT-LARGE was performed on 16 Cloud TPUs (64 TPU chips total). </a:t>
            </a:r>
          </a:p>
          <a:p>
            <a:r>
              <a:rPr lang="en-US" dirty="0"/>
              <a:t>Each pre-training took 4 days to 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6268135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https://ai.googleblog.com/2018/11/open-sourcing-bert-state-of-art-pre.html</a:t>
            </a:r>
            <a:endParaRPr lang="en-US" dirty="0"/>
          </a:p>
          <a:p>
            <a:r>
              <a:rPr lang="en-US" dirty="0">
                <a:hlinkClick r:id="rId3"/>
              </a:rPr>
              <a:t>https://arxiv.org/pdf/1810.04805.pdf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95" y="953443"/>
            <a:ext cx="8690405" cy="31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59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5" y="1524000"/>
            <a:ext cx="9031555" cy="36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Knowledge base based</a:t>
            </a:r>
          </a:p>
          <a:p>
            <a:pPr lvl="1"/>
            <a:r>
              <a:rPr lang="en-US" dirty="0" err="1"/>
              <a:t>WordNet</a:t>
            </a:r>
            <a:r>
              <a:rPr lang="en-US" dirty="0"/>
              <a:t> Similarity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Corpus based</a:t>
            </a:r>
          </a:p>
          <a:p>
            <a:pPr lvl="1"/>
            <a:r>
              <a:rPr lang="en-US" dirty="0"/>
              <a:t>Distributional similarity</a:t>
            </a:r>
          </a:p>
          <a:p>
            <a:pPr lvl="1"/>
            <a:r>
              <a:rPr lang="en-US" dirty="0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Corpus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Roots in linguistics:</a:t>
            </a:r>
          </a:p>
          <a:p>
            <a:pPr lvl="1"/>
            <a:r>
              <a:rPr lang="en-US" sz="2000" dirty="0"/>
              <a:t>Distributional hypothesis: Semantically similar words occur in similar contexts (Harris (1954))</a:t>
            </a:r>
          </a:p>
          <a:p>
            <a:pPr lvl="1"/>
            <a:r>
              <a:rPr lang="en-US" sz="2000" dirty="0"/>
              <a:t>You shall know a word by the company it keeps." (Firth (1957))</a:t>
            </a:r>
          </a:p>
          <a:p>
            <a:r>
              <a:rPr lang="en-US" sz="2400" dirty="0"/>
              <a:t>Distributional semantics</a:t>
            </a:r>
          </a:p>
          <a:p>
            <a:pPr lvl="1"/>
            <a:r>
              <a:rPr lang="en-US" sz="2000" dirty="0"/>
              <a:t>The </a:t>
            </a:r>
            <a:r>
              <a:rPr lang="en-US" sz="2000" b="1" dirty="0">
                <a:solidFill>
                  <a:srgbClr val="FF0000"/>
                </a:solidFill>
              </a:rPr>
              <a:t>distributional hypothesis</a:t>
            </a:r>
            <a:r>
              <a:rPr lang="en-US" sz="2000" dirty="0"/>
              <a:t> in linguistics is derived from the semantic theory of language usage, i.e. words that are used and occur in the same contexts tend to purport similar meanings.</a:t>
            </a:r>
          </a:p>
          <a:p>
            <a:pPr lvl="1"/>
            <a:r>
              <a:rPr lang="en-US" sz="2000" dirty="0"/>
              <a:t>The basic idea of distributional semantics can be summed up in the so-called Distributional hypothesis: </a:t>
            </a:r>
            <a:r>
              <a:rPr lang="en-US" sz="2000" i="1" dirty="0">
                <a:solidFill>
                  <a:srgbClr val="FF0000"/>
                </a:solidFill>
              </a:rPr>
              <a:t>linguistic items with similar distributions have similar meanings</a:t>
            </a:r>
            <a:r>
              <a:rPr lang="en-US" sz="2000" i="1" dirty="0"/>
              <a:t>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8077200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We will mention </a:t>
            </a:r>
            <a:r>
              <a:rPr lang="en-US" sz="2800" b="1" dirty="0">
                <a:solidFill>
                  <a:srgbClr val="FF0000"/>
                </a:solidFill>
              </a:rPr>
              <a:t>distributed representation </a:t>
            </a:r>
            <a:r>
              <a:rPr lang="en-US" sz="2800" dirty="0"/>
              <a:t>based neural language models in this class </a:t>
            </a:r>
          </a:p>
        </p:txBody>
      </p:sp>
    </p:spTree>
    <p:extLst>
      <p:ext uri="{BB962C8B-B14F-4D97-AF65-F5344CB8AC3E}">
        <p14:creationId xmlns:p14="http://schemas.microsoft.com/office/powerpoint/2010/main" val="91865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Corpus based Approach</a:t>
            </a:r>
          </a:p>
        </p:txBody>
      </p:sp>
      <p:pic>
        <p:nvPicPr>
          <p:cNvPr id="5" name="Content Placeholder 4" descr="corpusbased.png"/>
          <p:cNvPicPr>
            <a:picLocks noGrp="1" noChangeAspect="1"/>
          </p:cNvPicPr>
          <p:nvPr>
            <p:ph idx="1"/>
          </p:nvPr>
        </p:nvPicPr>
        <p:blipFill>
          <a:blip r:embed="rId2" cstate="email"/>
          <a:stretch>
            <a:fillRect/>
          </a:stretch>
        </p:blipFill>
        <p:spPr>
          <a:xfrm>
            <a:off x="76200" y="1219200"/>
            <a:ext cx="8971792" cy="5181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Let's try to keep the kitchen </a:t>
            </a:r>
            <a:r>
              <a:rPr lang="en-US" sz="4000" u="sng" dirty="0"/>
              <a:t>            </a:t>
            </a:r>
            <a:r>
              <a:rPr lang="en-US" sz="4000" dirty="0"/>
              <a:t>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>
            <a:normAutofit/>
          </a:bodyPr>
          <a:lstStyle/>
          <a:p>
            <a:r>
              <a:rPr lang="en-US" dirty="0"/>
              <a:t>Observation: context can tell us a lot about word meaning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Context</a:t>
            </a:r>
            <a:r>
              <a:rPr lang="en-US" dirty="0"/>
              <a:t>: local window around a word occurrence (for now)</a:t>
            </a:r>
          </a:p>
          <a:p>
            <a:endParaRPr lang="en-US" dirty="0"/>
          </a:p>
          <a:p>
            <a:r>
              <a:rPr lang="en-US" dirty="0"/>
              <a:t>Roots in linguistics: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Distributional hypothesis</a:t>
            </a:r>
            <a:r>
              <a:rPr lang="en-US" dirty="0"/>
              <a:t>: Semantically similar words occur in similar contexts [Harris, 1954]</a:t>
            </a:r>
          </a:p>
          <a:p>
            <a:pPr lvl="1"/>
            <a:r>
              <a:rPr lang="en-US" dirty="0"/>
              <a:t>"You shall know a word by the company it keeps." [Firth, 1957]</a:t>
            </a:r>
          </a:p>
          <a:p>
            <a:pPr lvl="1"/>
            <a:endParaRPr lang="en-US" dirty="0"/>
          </a:p>
          <a:p>
            <a:r>
              <a:rPr lang="en-US" altLang="zh-CN" dirty="0"/>
              <a:t>Pros:</a:t>
            </a:r>
            <a:r>
              <a:rPr lang="en-US" dirty="0"/>
              <a:t> data-driven, easy to implement</a:t>
            </a:r>
            <a:endParaRPr lang="en-US" altLang="zh-CN" dirty="0"/>
          </a:p>
          <a:p>
            <a:r>
              <a:rPr lang="en-US" dirty="0"/>
              <a:t>Cons: ambiguity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4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based co-occurrence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length 1 (more common: 5 - 10)</a:t>
            </a:r>
          </a:p>
          <a:p>
            <a:r>
              <a:rPr lang="en-US" dirty="0">
                <a:solidFill>
                  <a:srgbClr val="0099FF"/>
                </a:solidFill>
              </a:rPr>
              <a:t>Symmetric (irrelevant whether left or right context)</a:t>
            </a:r>
          </a:p>
          <a:p>
            <a:r>
              <a:rPr lang="en-US" dirty="0"/>
              <a:t>Example corpus:</a:t>
            </a:r>
          </a:p>
          <a:p>
            <a:pPr lvl="1"/>
            <a:r>
              <a:rPr lang="en-US" dirty="0"/>
              <a:t>I like deep learning.</a:t>
            </a:r>
          </a:p>
          <a:p>
            <a:pPr lvl="1"/>
            <a:r>
              <a:rPr lang="en-US" dirty="0"/>
              <a:t>I like NLP.</a:t>
            </a:r>
          </a:p>
          <a:p>
            <a:pPr lvl="1"/>
            <a:r>
              <a:rPr lang="en-US" dirty="0"/>
              <a:t>I enjoy flying.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4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11084</TotalTime>
  <Words>2045</Words>
  <Application>Microsoft Office PowerPoint</Application>
  <PresentationFormat>全屏显示(4:3)</PresentationFormat>
  <Paragraphs>700</Paragraphs>
  <Slides>44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Calibri-Italic</vt:lpstr>
      <vt:lpstr>Arial</vt:lpstr>
      <vt:lpstr>Calibri</vt:lpstr>
      <vt:lpstr>Calibri Light</vt:lpstr>
      <vt:lpstr>Cambria Math</vt:lpstr>
      <vt:lpstr>Wingdings</vt:lpstr>
      <vt:lpstr>Office Theme</vt:lpstr>
      <vt:lpstr>COMP4901K/Math4824B Machine Learning for Natural Language Processing</vt:lpstr>
      <vt:lpstr>Cross Entropy Loss</vt:lpstr>
      <vt:lpstr>Example</vt:lpstr>
      <vt:lpstr>Semantic Similarity/Relatedness</vt:lpstr>
      <vt:lpstr>Computational Approaches</vt:lpstr>
      <vt:lpstr>Corpus based Approach</vt:lpstr>
      <vt:lpstr>Corpus based Approach</vt:lpstr>
      <vt:lpstr>Let's try to keep the kitchen              .</vt:lpstr>
      <vt:lpstr>Window based co-occurrence matrix</vt:lpstr>
      <vt:lpstr>Window based co-occurrence matrix</vt:lpstr>
      <vt:lpstr>Problems with simple co-occurrence vectors</vt:lpstr>
      <vt:lpstr>Solution: Low dimensional vectors</vt:lpstr>
      <vt:lpstr>Method 1: Dimensionality Reduction on X</vt:lpstr>
      <vt:lpstr>Simple SVD word vectors in Python</vt:lpstr>
      <vt:lpstr>Simple SVD word vectors in Python</vt:lpstr>
      <vt:lpstr>Word meaning is defined in terms of vectors</vt:lpstr>
      <vt:lpstr>Hacks to X</vt:lpstr>
      <vt:lpstr>Interesting semantic patters emerge in the vectors</vt:lpstr>
      <vt:lpstr>Interesting semantic patters emerge in the vectors</vt:lpstr>
      <vt:lpstr>Interesting semantic patters emerge in the vectors</vt:lpstr>
      <vt:lpstr>Problems with SVD</vt:lpstr>
      <vt:lpstr>Idea: Directly learn low-dimensional word vectors</vt:lpstr>
      <vt:lpstr>Distributed Representations</vt:lpstr>
      <vt:lpstr>Main Idea of word2vec</vt:lpstr>
      <vt:lpstr>Represent the meaning of word – word2vec</vt:lpstr>
      <vt:lpstr>Word2vec – Continuous Bag of Word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Approximations</vt:lpstr>
      <vt:lpstr>Linear Relationships in word2vec</vt:lpstr>
      <vt:lpstr>Word Analogies</vt:lpstr>
      <vt:lpstr>Word analogies</vt:lpstr>
      <vt:lpstr>Glove Visualizations</vt:lpstr>
      <vt:lpstr>Glove Visualizations: Company - CEO</vt:lpstr>
      <vt:lpstr>Glove Visualizations: Superlatives</vt:lpstr>
      <vt:lpstr>More Examples</vt:lpstr>
      <vt:lpstr>Deep Contextualized Word Representation</vt:lpstr>
      <vt:lpstr>Experiments</vt:lpstr>
      <vt:lpstr>Google’s BERT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CHANG YS</cp:lastModifiedBy>
  <cp:revision>229</cp:revision>
  <dcterms:created xsi:type="dcterms:W3CDTF">2006-08-16T00:00:00Z</dcterms:created>
  <dcterms:modified xsi:type="dcterms:W3CDTF">2018-12-01T12:17:00Z</dcterms:modified>
</cp:coreProperties>
</file>