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2"/>
  </p:notesMasterIdLst>
  <p:sldIdLst>
    <p:sldId id="269" r:id="rId2"/>
    <p:sldId id="271" r:id="rId3"/>
    <p:sldId id="273" r:id="rId4"/>
    <p:sldId id="272" r:id="rId5"/>
    <p:sldId id="335" r:id="rId6"/>
    <p:sldId id="336" r:id="rId7"/>
    <p:sldId id="278" r:id="rId8"/>
    <p:sldId id="279" r:id="rId9"/>
    <p:sldId id="338" r:id="rId10"/>
    <p:sldId id="340" r:id="rId11"/>
    <p:sldId id="341" r:id="rId12"/>
    <p:sldId id="280" r:id="rId13"/>
    <p:sldId id="281" r:id="rId14"/>
    <p:sldId id="282" r:id="rId15"/>
    <p:sldId id="283" r:id="rId16"/>
    <p:sldId id="284" r:id="rId17"/>
    <p:sldId id="351" r:id="rId18"/>
    <p:sldId id="287" r:id="rId19"/>
    <p:sldId id="288" r:id="rId20"/>
    <p:sldId id="289" r:id="rId21"/>
    <p:sldId id="342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43" r:id="rId31"/>
    <p:sldId id="344" r:id="rId32"/>
    <p:sldId id="345" r:id="rId33"/>
    <p:sldId id="334" r:id="rId34"/>
    <p:sldId id="346" r:id="rId35"/>
    <p:sldId id="347" r:id="rId36"/>
    <p:sldId id="309" r:id="rId37"/>
    <p:sldId id="310" r:id="rId38"/>
    <p:sldId id="348" r:id="rId39"/>
    <p:sldId id="349" r:id="rId40"/>
    <p:sldId id="35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FF"/>
    <a:srgbClr val="0099FF"/>
    <a:srgbClr val="FDE7FF"/>
    <a:srgbClr val="F8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619" autoAdjust="0"/>
  </p:normalViewPr>
  <p:slideViewPr>
    <p:cSldViewPr>
      <p:cViewPr varScale="1">
        <p:scale>
          <a:sx n="67" d="100"/>
          <a:sy n="67" d="100"/>
        </p:scale>
        <p:origin x="12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a-net.eu/events/meta-forum-2016/slides/09_sennrich.pdf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bias-sexist-or-this-is-the-way-it-should-be-ce1f7c8c683c" TargetMode="External"/><Relationship Id="rId2" Type="http://schemas.openxmlformats.org/officeDocument/2006/relationships/hyperlink" Target="http://languagelog.ldc.upenn.edu/nll/?p=35120#more-351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-HfpsHPmvw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21: </a:t>
            </a:r>
            <a:r>
              <a:rPr lang="en-US" dirty="0"/>
              <a:t>Sequence to Sequence Learning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Richard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Socher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Vagelis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Hristidis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2093"/>
            <a:ext cx="9144000" cy="4305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363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Global solution: Dynamic programming</a:t>
            </a:r>
          </a:p>
          <a:p>
            <a:r>
              <a:rPr lang="en-US" dirty="0"/>
              <a:t>Approximate solutions: Beam inference</a:t>
            </a:r>
          </a:p>
          <a:p>
            <a:pPr lvl="1"/>
            <a:r>
              <a:rPr lang="en-US" dirty="0"/>
              <a:t>At each position keep the top k complete sequences</a:t>
            </a:r>
          </a:p>
          <a:p>
            <a:pPr lvl="1"/>
            <a:r>
              <a:rPr lang="en-US" dirty="0"/>
              <a:t>Extend each sequence in each local way</a:t>
            </a:r>
          </a:p>
          <a:p>
            <a:pPr lvl="1"/>
            <a:r>
              <a:rPr lang="en-US" dirty="0">
                <a:solidFill>
                  <a:srgbClr val="0099FF"/>
                </a:solidFill>
              </a:rPr>
              <a:t>The extensions compete for the k slots at the next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Fast; beam sizes of 3-5 are almost as good as exact inference in many cases</a:t>
            </a:r>
          </a:p>
          <a:p>
            <a:pPr lvl="1"/>
            <a:r>
              <a:rPr lang="en-US" dirty="0"/>
              <a:t>Easy to implement (no dynamic programming required)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Inexact: the globally best sequence can fall off the beam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19400"/>
            <a:ext cx="3581400" cy="22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110099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44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62891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6" y="2753769"/>
            <a:ext cx="8229600" cy="311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65246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90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120458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9002"/>
            <a:ext cx="82423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42721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SMT is a huge research field</a:t>
            </a:r>
          </a:p>
          <a:p>
            <a:r>
              <a:rPr lang="en-US" dirty="0"/>
              <a:t>The best systems are </a:t>
            </a:r>
            <a:r>
              <a:rPr lang="en-US" dirty="0">
                <a:solidFill>
                  <a:srgbClr val="FF0000"/>
                </a:solidFill>
              </a:rPr>
              <a:t>extremely complex</a:t>
            </a:r>
          </a:p>
          <a:p>
            <a:pPr lvl="1"/>
            <a:r>
              <a:rPr lang="en-US" dirty="0"/>
              <a:t>Hundreds of important details we haven’t mentioned here</a:t>
            </a:r>
          </a:p>
          <a:p>
            <a:pPr lvl="1"/>
            <a:r>
              <a:rPr lang="en-US" dirty="0"/>
              <a:t>Systems have many </a:t>
            </a:r>
            <a:r>
              <a:rPr lang="en-US" dirty="0">
                <a:solidFill>
                  <a:srgbClr val="FF0000"/>
                </a:solidFill>
              </a:rPr>
              <a:t>separately-designed subcomponents</a:t>
            </a:r>
          </a:p>
          <a:p>
            <a:pPr lvl="1"/>
            <a:r>
              <a:rPr lang="en-US" dirty="0"/>
              <a:t>Lots of </a:t>
            </a:r>
            <a:r>
              <a:rPr lang="en-US" dirty="0">
                <a:solidFill>
                  <a:srgbClr val="FF0000"/>
                </a:solidFill>
              </a:rPr>
              <a:t>feature engineering</a:t>
            </a:r>
          </a:p>
          <a:p>
            <a:pPr lvl="2"/>
            <a:r>
              <a:rPr lang="en-US" dirty="0"/>
              <a:t>Need to design features to capture particular language phenomena</a:t>
            </a:r>
          </a:p>
          <a:p>
            <a:pPr lvl="1"/>
            <a:r>
              <a:rPr lang="en-US" dirty="0"/>
              <a:t>Require compiling and maintaining </a:t>
            </a:r>
            <a:r>
              <a:rPr lang="en-US" dirty="0">
                <a:solidFill>
                  <a:srgbClr val="FF0000"/>
                </a:solidFill>
              </a:rPr>
              <a:t>extra resources</a:t>
            </a:r>
          </a:p>
          <a:p>
            <a:pPr lvl="2"/>
            <a:r>
              <a:rPr lang="en-US" dirty="0"/>
              <a:t>Like tables of equivalent phrases</a:t>
            </a:r>
          </a:p>
          <a:p>
            <a:pPr lvl="1"/>
            <a:r>
              <a:rPr lang="en-US" dirty="0"/>
              <a:t>Lots of </a:t>
            </a:r>
            <a:r>
              <a:rPr lang="en-US" dirty="0">
                <a:solidFill>
                  <a:srgbClr val="FF0000"/>
                </a:solidFill>
              </a:rPr>
              <a:t>human effort </a:t>
            </a:r>
            <a:r>
              <a:rPr lang="en-US" dirty="0"/>
              <a:t>to maintain</a:t>
            </a:r>
          </a:p>
          <a:p>
            <a:pPr lvl="2"/>
            <a:r>
              <a:rPr lang="en-US" dirty="0"/>
              <a:t>Repeated effort for each language pair!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</a:t>
            </a:r>
            <a:r>
              <a:rPr lang="en-US" dirty="0"/>
              <a:t>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Machine Translation (NMT) is a way to do Machine Translation with a </a:t>
            </a:r>
            <a:r>
              <a:rPr lang="en-US" i="1" dirty="0">
                <a:solidFill>
                  <a:srgbClr val="FF0000"/>
                </a:solidFill>
              </a:rPr>
              <a:t>single neural network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99FF"/>
                </a:solidFill>
              </a:rPr>
              <a:t>neural network architecture </a:t>
            </a:r>
            <a:r>
              <a:rPr lang="en-US" dirty="0"/>
              <a:t>is called </a:t>
            </a:r>
            <a:r>
              <a:rPr lang="en-US" dirty="0">
                <a:solidFill>
                  <a:srgbClr val="FF0000"/>
                </a:solidFill>
              </a:rPr>
              <a:t>sequence-to-sequence (aka seq2seq) </a:t>
            </a:r>
            <a:r>
              <a:rPr lang="en-US" dirty="0"/>
              <a:t>and it involves </a:t>
            </a:r>
            <a:r>
              <a:rPr lang="en-US" i="1" dirty="0"/>
              <a:t>two </a:t>
            </a:r>
            <a:r>
              <a:rPr lang="en-US" dirty="0"/>
              <a:t>RNNs.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 err="1"/>
              <a:t>Sutskever</a:t>
            </a:r>
            <a:r>
              <a:rPr lang="en-US" sz="2000" dirty="0"/>
              <a:t> et al.,</a:t>
            </a:r>
            <a:r>
              <a:rPr lang="en-US" sz="2000" dirty="0">
                <a:solidFill>
                  <a:srgbClr val="800000"/>
                </a:solidFill>
              </a:rPr>
              <a:t>2014</a:t>
            </a:r>
            <a:endParaRPr lang="en-US" sz="2400" dirty="0"/>
          </a:p>
          <a:p>
            <a:pPr marL="118872" indent="0">
              <a:buNone/>
            </a:pPr>
            <a:r>
              <a:rPr lang="en-US" sz="3200" b="1" dirty="0"/>
              <a:t>Sequence to Sequence Learning with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9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507291" y="2320436"/>
            <a:ext cx="1566854" cy="14490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485" y="4238904"/>
            <a:ext cx="1566854" cy="14490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Manual Operation 3"/>
          <p:cNvSpPr/>
          <p:nvPr/>
        </p:nvSpPr>
        <p:spPr>
          <a:xfrm rot="10800000">
            <a:off x="3023266" y="4473059"/>
            <a:ext cx="2457267" cy="980207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Operation 4"/>
          <p:cNvSpPr/>
          <p:nvPr/>
        </p:nvSpPr>
        <p:spPr>
          <a:xfrm>
            <a:off x="3023266" y="2609817"/>
            <a:ext cx="2457267" cy="980207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2"/>
            <a:endCxn id="5" idx="2"/>
          </p:cNvCxnSpPr>
          <p:nvPr/>
        </p:nvCxnSpPr>
        <p:spPr>
          <a:xfrm flipV="1">
            <a:off x="4251899" y="3590024"/>
            <a:ext cx="1" cy="88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1899" y="5453267"/>
            <a:ext cx="0" cy="71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</p:cNvCxnSpPr>
          <p:nvPr/>
        </p:nvCxnSpPr>
        <p:spPr>
          <a:xfrm flipV="1">
            <a:off x="4251900" y="1974220"/>
            <a:ext cx="0" cy="63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57608" y="6033105"/>
            <a:ext cx="13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 B   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1899" y="1451000"/>
            <a:ext cx="180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W  X   Y   Z</a:t>
            </a:r>
          </a:p>
        </p:txBody>
      </p:sp>
    </p:spTree>
    <p:extLst>
      <p:ext uri="{BB962C8B-B14F-4D97-AF65-F5344CB8AC3E}">
        <p14:creationId xmlns:p14="http://schemas.microsoft.com/office/powerpoint/2010/main" val="32527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 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94022a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63" y="2301597"/>
            <a:ext cx="4338320" cy="3617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1724" y="607210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72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nlp.stanford.edu</a:t>
            </a:r>
            <a:r>
              <a:rPr lang="en-US" sz="1400" dirty="0"/>
              <a:t>/courses/lsa352/</a:t>
            </a:r>
          </a:p>
        </p:txBody>
      </p:sp>
    </p:spTree>
    <p:extLst>
      <p:ext uri="{BB962C8B-B14F-4D97-AF65-F5344CB8AC3E}">
        <p14:creationId xmlns:p14="http://schemas.microsoft.com/office/powerpoint/2010/main" val="10496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819"/>
            <a:ext cx="9144000" cy="20331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0" y="6129747"/>
            <a:ext cx="8229600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nual Operation 17"/>
          <p:cNvSpPr/>
          <p:nvPr/>
        </p:nvSpPr>
        <p:spPr>
          <a:xfrm rot="10800000">
            <a:off x="0" y="3672325"/>
            <a:ext cx="3713510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nual Operation 18"/>
          <p:cNvSpPr/>
          <p:nvPr/>
        </p:nvSpPr>
        <p:spPr>
          <a:xfrm>
            <a:off x="3382192" y="3590024"/>
            <a:ext cx="5761808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184519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Neural Machine Translation (NMT)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The sequence-to-sequence model is an example of a </a:t>
            </a:r>
            <a:r>
              <a:rPr lang="en-US" sz="2400" b="1" dirty="0"/>
              <a:t>Conditional Language Model</a:t>
            </a:r>
            <a:r>
              <a:rPr lang="en-US" sz="2400" dirty="0"/>
              <a:t>.</a:t>
            </a:r>
          </a:p>
          <a:p>
            <a:pPr lvl="1"/>
            <a:r>
              <a:rPr lang="en-US" sz="2000" b="1" dirty="0"/>
              <a:t>Language Model </a:t>
            </a:r>
            <a:r>
              <a:rPr lang="en-US" sz="2000" dirty="0"/>
              <a:t>because the decoder is predicting the next word of the target sentence </a:t>
            </a:r>
            <a:r>
              <a:rPr lang="en-US" sz="2000" i="1" dirty="0"/>
              <a:t>y</a:t>
            </a:r>
          </a:p>
          <a:p>
            <a:pPr lvl="1"/>
            <a:r>
              <a:rPr lang="en-US" sz="2000" b="1" dirty="0"/>
              <a:t>Conditional </a:t>
            </a:r>
            <a:r>
              <a:rPr lang="en-US" sz="2000" dirty="0"/>
              <a:t>because its predictions are </a:t>
            </a:r>
            <a:r>
              <a:rPr lang="en-US" sz="2000" i="1" dirty="0"/>
              <a:t>also </a:t>
            </a:r>
            <a:r>
              <a:rPr lang="en-US" sz="2000" dirty="0"/>
              <a:t>conditioned on the source sentence </a:t>
            </a:r>
            <a:r>
              <a:rPr lang="en-US" sz="2000" i="1" dirty="0"/>
              <a:t>x</a:t>
            </a:r>
          </a:p>
          <a:p>
            <a:pPr lvl="1"/>
            <a:endParaRPr lang="en-US" sz="2000" i="1" dirty="0"/>
          </a:p>
          <a:p>
            <a:r>
              <a:rPr lang="en-US" sz="2400" dirty="0"/>
              <a:t>NMT directly calculates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Question</a:t>
            </a:r>
            <a:r>
              <a:rPr lang="en-US" sz="2400" dirty="0"/>
              <a:t>: How to train a NMT system?</a:t>
            </a:r>
          </a:p>
          <a:p>
            <a:r>
              <a:rPr lang="en-US" sz="2400" b="1" dirty="0"/>
              <a:t>Answer</a:t>
            </a:r>
            <a:r>
              <a:rPr lang="en-US" sz="2400" dirty="0"/>
              <a:t>: Get a big parallel corpus…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100" smtClean="0"/>
              <a:pPr/>
              <a:t>21</a:t>
            </a:fld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53" y="3802829"/>
            <a:ext cx="914400" cy="494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0" y="4371060"/>
            <a:ext cx="8612406" cy="513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4953000"/>
            <a:ext cx="3619500" cy="584775"/>
          </a:xfrm>
          <a:prstGeom prst="rect">
            <a:avLst/>
          </a:prstGeom>
          <a:solidFill>
            <a:srgbClr val="FFF3FF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BC57BF"/>
                </a:solidFill>
                <a:latin typeface="+mj-lt"/>
              </a:rPr>
              <a:t>Probability of next target word, given</a:t>
            </a:r>
          </a:p>
          <a:p>
            <a:pPr algn="r"/>
            <a:r>
              <a:rPr lang="en-US" sz="1600" dirty="0">
                <a:solidFill>
                  <a:srgbClr val="BC57BF"/>
                </a:solidFill>
                <a:latin typeface="+mj-lt"/>
              </a:rPr>
              <a:t>target words so far and source sentence </a:t>
            </a:r>
            <a:r>
              <a:rPr lang="en-US" sz="1600" i="1" dirty="0">
                <a:solidFill>
                  <a:srgbClr val="BC57BF"/>
                </a:solidFill>
                <a:latin typeface="+mj-lt"/>
              </a:rPr>
              <a:t>x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34100" y="4822189"/>
            <a:ext cx="274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5968"/>
            <a:ext cx="6019800" cy="53765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349A11-32A5-4FAE-8ECF-7AA9B46A9620}"/>
              </a:ext>
            </a:extLst>
          </p:cNvPr>
          <p:cNvSpPr txBox="1"/>
          <p:nvPr/>
        </p:nvSpPr>
        <p:spPr>
          <a:xfrm>
            <a:off x="76200" y="436609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 all inputs into a single vector.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B3344-91DD-490C-9ACC-71FEFD2622A5}"/>
              </a:ext>
            </a:extLst>
          </p:cNvPr>
          <p:cNvSpPr txBox="1"/>
          <p:nvPr/>
        </p:nvSpPr>
        <p:spPr>
          <a:xfrm>
            <a:off x="76200" y="1953584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Output based on the encoded input vector and the previous sequence that has been decoded.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3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5" y="1757688"/>
            <a:ext cx="7583058" cy="4709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9200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9" y="1711556"/>
            <a:ext cx="7874475" cy="4703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75586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2843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0" y="1779771"/>
            <a:ext cx="7962350" cy="4833178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7123312" y="1408185"/>
            <a:ext cx="1090585" cy="731704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66984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5" y="1960350"/>
            <a:ext cx="7494404" cy="45702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89104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08" y="1820442"/>
            <a:ext cx="7527191" cy="4703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0107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00" y="1789471"/>
            <a:ext cx="7344190" cy="4804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380" y="6517926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5792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  <a:p>
            <a:endParaRPr lang="en-US" dirty="0"/>
          </a:p>
        </p:txBody>
      </p:sp>
      <p:pic>
        <p:nvPicPr>
          <p:cNvPr id="4" name="Picture 3" descr="ibm-watson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07952"/>
            <a:ext cx="5943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0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 Neural Machine Translation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74856"/>
            <a:ext cx="8686800" cy="483559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3AF93C-2CEF-475C-90DF-E8541E0949AE}"/>
              </a:ext>
            </a:extLst>
          </p:cNvPr>
          <p:cNvSpPr/>
          <p:nvPr/>
        </p:nvSpPr>
        <p:spPr>
          <a:xfrm>
            <a:off x="3124200" y="762000"/>
            <a:ext cx="2209800" cy="685800"/>
          </a:xfrm>
          <a:prstGeom prst="roundRect">
            <a:avLst/>
          </a:prstGeom>
          <a:solidFill>
            <a:srgbClr val="FFF3FF"/>
          </a:solidFill>
          <a:ln>
            <a:solidFill>
              <a:srgbClr val="FFF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Cross-entropy Loss function: Negative log prob of “have”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61125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88FF"/>
                </a:solidFill>
                <a:latin typeface="+mj-lt"/>
              </a:rPr>
              <a:t>Seq2seq is optimized as a </a:t>
            </a:r>
            <a:r>
              <a:rPr lang="en-US" b="1" dirty="0">
                <a:solidFill>
                  <a:srgbClr val="3A88FF"/>
                </a:solidFill>
                <a:latin typeface="+mj-lt"/>
              </a:rPr>
              <a:t>single system.</a:t>
            </a:r>
          </a:p>
          <a:p>
            <a:r>
              <a:rPr lang="en-US" dirty="0">
                <a:solidFill>
                  <a:srgbClr val="3A88FF"/>
                </a:solidFill>
                <a:latin typeface="+mj-lt"/>
              </a:rPr>
              <a:t>Backpropagation operates “</a:t>
            </a:r>
            <a:r>
              <a:rPr lang="en-US" i="1" dirty="0">
                <a:solidFill>
                  <a:srgbClr val="3A88FF"/>
                </a:solidFill>
                <a:latin typeface="+mj-lt"/>
              </a:rPr>
              <a:t>end to end”</a:t>
            </a:r>
            <a:r>
              <a:rPr lang="en-US" dirty="0">
                <a:solidFill>
                  <a:srgbClr val="3A88FF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49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SMT, NMT has many advantages:</a:t>
            </a:r>
          </a:p>
          <a:p>
            <a:r>
              <a:rPr lang="en-US" dirty="0"/>
              <a:t>Better performance</a:t>
            </a:r>
          </a:p>
          <a:p>
            <a:pPr lvl="1"/>
            <a:r>
              <a:rPr lang="en-US" dirty="0"/>
              <a:t>More fluent</a:t>
            </a:r>
          </a:p>
          <a:p>
            <a:pPr lvl="1"/>
            <a:r>
              <a:rPr lang="en-US" dirty="0"/>
              <a:t>Better use of context</a:t>
            </a:r>
          </a:p>
          <a:p>
            <a:pPr lvl="1"/>
            <a:r>
              <a:rPr lang="en-US" dirty="0"/>
              <a:t>Better use of phrase similarities</a:t>
            </a:r>
          </a:p>
          <a:p>
            <a:r>
              <a:rPr lang="en-US" dirty="0"/>
              <a:t>A single neural network to be optimized end-to-end</a:t>
            </a:r>
          </a:p>
          <a:p>
            <a:pPr lvl="1"/>
            <a:r>
              <a:rPr lang="en-US" dirty="0"/>
              <a:t>No subcomponents to be individually optimized</a:t>
            </a:r>
          </a:p>
          <a:p>
            <a:r>
              <a:rPr lang="en-US" dirty="0"/>
              <a:t>Requires much less human engineering effort</a:t>
            </a:r>
          </a:p>
          <a:p>
            <a:pPr lvl="1"/>
            <a:r>
              <a:rPr lang="en-US" dirty="0"/>
              <a:t>No feature engineering</a:t>
            </a:r>
          </a:p>
          <a:p>
            <a:pPr lvl="1"/>
            <a:r>
              <a:rPr lang="en-US" dirty="0"/>
              <a:t>Same method for all language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NMT?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SMT:</a:t>
            </a:r>
          </a:p>
          <a:p>
            <a:r>
              <a:rPr lang="en-US" dirty="0"/>
              <a:t>NMT is less interpretable</a:t>
            </a:r>
          </a:p>
          <a:p>
            <a:pPr lvl="1"/>
            <a:r>
              <a:rPr lang="en-US" dirty="0"/>
              <a:t>Hard to debug</a:t>
            </a:r>
          </a:p>
          <a:p>
            <a:r>
              <a:rPr lang="en-US" dirty="0"/>
              <a:t>NMT is difficult to control</a:t>
            </a:r>
          </a:p>
          <a:p>
            <a:pPr lvl="1"/>
            <a:r>
              <a:rPr lang="en-US" dirty="0"/>
              <a:t>For example, can’t easily specify rules or guidelines for translation</a:t>
            </a:r>
          </a:p>
          <a:p>
            <a:pPr lvl="1"/>
            <a:r>
              <a:rPr lang="en-US" dirty="0"/>
              <a:t>Safety concerns!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(Machine Translation)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BLEU (bilingual evaluation understudy) (</a:t>
            </a:r>
            <a:r>
              <a:rPr lang="en-US" dirty="0" err="1"/>
              <a:t>Papineni</a:t>
            </a:r>
            <a:r>
              <a:rPr lang="en-US" dirty="0"/>
              <a:t> et al. (2002))</a:t>
            </a:r>
          </a:p>
          <a:p>
            <a:pPr lvl="1"/>
            <a:r>
              <a:rPr lang="en-US" dirty="0"/>
              <a:t>BLEU compares the </a:t>
            </a:r>
            <a:r>
              <a:rPr lang="en-US" u="sng" dirty="0"/>
              <a:t>machine-written translation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one or several </a:t>
            </a:r>
            <a:r>
              <a:rPr lang="en-US" u="sng" dirty="0"/>
              <a:t>human-written translation</a:t>
            </a:r>
            <a:r>
              <a:rPr lang="en-US" dirty="0"/>
              <a:t>(s), and computes a similarity </a:t>
            </a:r>
            <a:r>
              <a:rPr lang="en-US" sz="2000" dirty="0"/>
              <a:t>score based on:</a:t>
            </a:r>
          </a:p>
          <a:p>
            <a:pPr lvl="2"/>
            <a:r>
              <a:rPr lang="en-US" b="1" i="1" dirty="0">
                <a:solidFill>
                  <a:srgbClr val="0099FF"/>
                </a:solidFill>
              </a:rPr>
              <a:t>n</a:t>
            </a:r>
            <a:r>
              <a:rPr lang="en-US" b="1" dirty="0">
                <a:solidFill>
                  <a:srgbClr val="0099FF"/>
                </a:solidFill>
              </a:rPr>
              <a:t>-gram precision </a:t>
            </a:r>
            <a:r>
              <a:rPr lang="en-US" dirty="0"/>
              <a:t>(usually up to 3 or 4-grams)</a:t>
            </a:r>
          </a:p>
          <a:p>
            <a:pPr lvl="2"/>
            <a:r>
              <a:rPr lang="en-US" b="1" dirty="0">
                <a:solidFill>
                  <a:srgbClr val="0099FF"/>
                </a:solidFill>
              </a:rPr>
              <a:t>Penalty for too-short system translations</a:t>
            </a:r>
            <a:endParaRPr lang="en-US" sz="1600" b="1" dirty="0">
              <a:solidFill>
                <a:srgbClr val="0099FF"/>
              </a:solidFill>
            </a:endParaRPr>
          </a:p>
          <a:p>
            <a:pPr lvl="1"/>
            <a:r>
              <a:rPr lang="en-US" dirty="0"/>
              <a:t>BLEUs output is always a number between 0 and 1(normalized)</a:t>
            </a:r>
          </a:p>
          <a:p>
            <a:pPr lvl="2"/>
            <a:r>
              <a:rPr lang="en-US" dirty="0"/>
              <a:t>1 means identical to the reference translations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5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BLEU is useful but imperfect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BLEU was one of the first metrics to claim a high correlation with human judgements of quality, and remains one of the most popular automated and inexpensive metrics</a:t>
            </a:r>
          </a:p>
          <a:p>
            <a:endParaRPr lang="en-US" dirty="0"/>
          </a:p>
          <a:p>
            <a:r>
              <a:rPr lang="en-US" dirty="0"/>
              <a:t>There are many valid ways to translate a sentence</a:t>
            </a:r>
          </a:p>
          <a:p>
            <a:endParaRPr lang="en-US" dirty="0"/>
          </a:p>
          <a:p>
            <a:r>
              <a:rPr lang="en-US" dirty="0"/>
              <a:t>So a good translation can get a poor BLEU score because it has low </a:t>
            </a:r>
            <a:r>
              <a:rPr lang="en-US" i="1" dirty="0"/>
              <a:t>n</a:t>
            </a:r>
            <a:r>
              <a:rPr lang="en-US" dirty="0"/>
              <a:t>-gram overlap with the human translation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0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MT progress over time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[Edinburgh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-De WMT newstest2013 Cased BLEU; NMT 2015 from U. Montréal]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15087"/>
            <a:ext cx="8686800" cy="46184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406954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Source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latin typeface="+mj-lt"/>
                <a:hlinkClick r:id="rId3"/>
              </a:rPr>
              <a:t>http://www.meta-net.eu/events/meta-forum-2016/slides/09_sennrich.pdf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43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024"/>
            <a:ext cx="9144000" cy="3358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323783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Long sentences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2" y="1863426"/>
            <a:ext cx="8434775" cy="4381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00801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1937934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NMT: the biggest success story of NLP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Machine Translation went from a fringe research activity in </a:t>
            </a:r>
            <a:r>
              <a:rPr lang="en-US" b="1" dirty="0"/>
              <a:t>2014 </a:t>
            </a:r>
            <a:r>
              <a:rPr lang="en-US" dirty="0"/>
              <a:t>to the leading standard method in </a:t>
            </a:r>
            <a:r>
              <a:rPr lang="en-US" b="1" dirty="0"/>
              <a:t>2016</a:t>
            </a:r>
          </a:p>
          <a:p>
            <a:pPr lvl="1"/>
            <a:r>
              <a:rPr lang="en-US" b="1" dirty="0"/>
              <a:t>2014</a:t>
            </a:r>
            <a:r>
              <a:rPr lang="en-US" dirty="0"/>
              <a:t>: First seq2seq paper published</a:t>
            </a:r>
          </a:p>
          <a:p>
            <a:pPr lvl="1"/>
            <a:r>
              <a:rPr lang="en-US" b="1" dirty="0"/>
              <a:t>2016</a:t>
            </a:r>
            <a:r>
              <a:rPr lang="en-US" dirty="0"/>
              <a:t>: Google Translate switches from SMT to NMT</a:t>
            </a:r>
          </a:p>
          <a:p>
            <a:endParaRPr lang="en-US" dirty="0"/>
          </a:p>
          <a:p>
            <a:r>
              <a:rPr lang="en-US" dirty="0"/>
              <a:t>This is amazing!</a:t>
            </a:r>
          </a:p>
          <a:p>
            <a:pPr lvl="1"/>
            <a:r>
              <a:rPr lang="en-US" b="1" dirty="0"/>
              <a:t>SMT </a:t>
            </a:r>
            <a:r>
              <a:rPr lang="en-US" dirty="0"/>
              <a:t>systems, built by hundreds of engineers over many years, outperformed by NMT systems trained by a handful of engineers in a few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is Machine Translation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Nope!</a:t>
            </a:r>
          </a:p>
          <a:p>
            <a:r>
              <a:rPr lang="en-US" dirty="0"/>
              <a:t>Many difficulties remain:</a:t>
            </a:r>
          </a:p>
          <a:p>
            <a:pPr lvl="1"/>
            <a:r>
              <a:rPr lang="en-US" dirty="0"/>
              <a:t>Out-of-vocabulary words</a:t>
            </a:r>
          </a:p>
          <a:p>
            <a:pPr lvl="1"/>
            <a:r>
              <a:rPr lang="en-US" dirty="0"/>
              <a:t>Domain mismatch between train and test data</a:t>
            </a:r>
          </a:p>
          <a:p>
            <a:pPr lvl="1"/>
            <a:r>
              <a:rPr lang="en-US" dirty="0"/>
              <a:t>Maintaining context over longer text</a:t>
            </a:r>
          </a:p>
          <a:p>
            <a:pPr lvl="1"/>
            <a:r>
              <a:rPr lang="en-US" dirty="0"/>
              <a:t>Low-resource language pairs</a:t>
            </a:r>
          </a:p>
          <a:p>
            <a:pPr lvl="1"/>
            <a:endParaRPr lang="en-US" dirty="0"/>
          </a:p>
          <a:p>
            <a:r>
              <a:rPr lang="en-US" dirty="0"/>
              <a:t>(Old) Bad Examples</a:t>
            </a:r>
          </a:p>
          <a:p>
            <a:pPr lvl="1"/>
            <a:r>
              <a:rPr lang="en-US" dirty="0">
                <a:hlinkClick r:id="rId2"/>
              </a:rPr>
              <a:t>http://languagelog.ldc.upenn.edu/nll/?p=35120#more-35120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https://hackernoon.com/bias-sexist-or-this-is-the-way-it-should-be-ce1f7c8c683c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041" y="6031468"/>
            <a:ext cx="400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b="1" dirty="0"/>
              <a:t>Welcome to the deep learning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76" y="3672243"/>
            <a:ext cx="1719942" cy="1536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604" y="2793115"/>
            <a:ext cx="281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b="1" dirty="0" err="1"/>
              <a:t>مرحبا</a:t>
            </a:r>
            <a:r>
              <a:rPr lang="en-US" b="1" dirty="0"/>
              <a:t> </a:t>
            </a:r>
            <a:r>
              <a:rPr lang="en-US" b="1" dirty="0" err="1"/>
              <a:t>بكم</a:t>
            </a:r>
            <a:r>
              <a:rPr lang="en-US" b="1" dirty="0"/>
              <a:t> </a:t>
            </a:r>
            <a:r>
              <a:rPr lang="en-US" b="1" dirty="0" err="1"/>
              <a:t>في</a:t>
            </a:r>
            <a:r>
              <a:rPr lang="en-US" b="1" dirty="0"/>
              <a:t>  </a:t>
            </a:r>
            <a:r>
              <a:rPr lang="en-US" b="1" dirty="0" err="1"/>
              <a:t>درس</a:t>
            </a:r>
            <a:r>
              <a:rPr lang="en-US" b="1" dirty="0"/>
              <a:t> </a:t>
            </a:r>
            <a:r>
              <a:rPr lang="en-US" b="1" dirty="0" err="1"/>
              <a:t>التعلم</a:t>
            </a:r>
            <a:r>
              <a:rPr lang="en-US" b="1" dirty="0"/>
              <a:t> </a:t>
            </a:r>
            <a:r>
              <a:rPr lang="en-US" b="1" dirty="0" err="1"/>
              <a:t>العميق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61" y="5415708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69161" y="3267630"/>
            <a:ext cx="0" cy="51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66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research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NMT is the </a:t>
            </a:r>
            <a:r>
              <a:rPr lang="en-US" b="1" dirty="0"/>
              <a:t>flagship (</a:t>
            </a:r>
            <a:r>
              <a:rPr lang="zh-CN" altLang="en-US" sz="2000" dirty="0"/>
              <a:t>旗舰</a:t>
            </a:r>
            <a:r>
              <a:rPr lang="en-US" b="1" dirty="0"/>
              <a:t>) task </a:t>
            </a:r>
            <a:r>
              <a:rPr lang="en-US" dirty="0"/>
              <a:t>for NLP Deep Learning</a:t>
            </a:r>
          </a:p>
          <a:p>
            <a:pPr lvl="1"/>
            <a:r>
              <a:rPr lang="en-US" dirty="0"/>
              <a:t>NMT research has pioneered many of the recent innovations of NLP Deep Learning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2018</a:t>
            </a:r>
            <a:r>
              <a:rPr lang="en-US" dirty="0"/>
              <a:t>: NMT research continues to thrive</a:t>
            </a:r>
          </a:p>
          <a:p>
            <a:pPr lvl="1"/>
            <a:r>
              <a:rPr lang="en-US" dirty="0"/>
              <a:t>Researchers have found </a:t>
            </a:r>
            <a:r>
              <a:rPr lang="en-US" i="1" dirty="0"/>
              <a:t>many, many </a:t>
            </a:r>
            <a:r>
              <a:rPr lang="en-US" dirty="0"/>
              <a:t>improvements to the “vanilla” seq2seq NMT system we’ve presented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Machine Translation (MT) </a:t>
            </a:r>
            <a:r>
              <a:rPr lang="en-US" sz="2400" dirty="0"/>
              <a:t>is the task of translating a sentence </a:t>
            </a:r>
            <a:r>
              <a:rPr lang="en-US" sz="2400" i="1" dirty="0"/>
              <a:t>x </a:t>
            </a:r>
            <a:r>
              <a:rPr lang="en-US" sz="2400" dirty="0"/>
              <a:t>from one language (the source language) to a sentence </a:t>
            </a:r>
            <a:r>
              <a:rPr lang="en-US" sz="2400" i="1" dirty="0"/>
              <a:t>y </a:t>
            </a:r>
            <a:r>
              <a:rPr lang="en-US" sz="2400" dirty="0"/>
              <a:t>in another language (the target language).</a:t>
            </a:r>
          </a:p>
          <a:p>
            <a:endParaRPr lang="en-US" sz="2400" dirty="0"/>
          </a:p>
          <a:p>
            <a:r>
              <a:rPr lang="en-US" sz="2400" b="1" dirty="0"/>
              <a:t>1950s: Early Machine Translation</a:t>
            </a:r>
          </a:p>
          <a:p>
            <a:pPr lvl="1"/>
            <a:r>
              <a:rPr lang="en-US" sz="2000" dirty="0"/>
              <a:t>Mostly Russian → English (motivated by the Cold War!)</a:t>
            </a:r>
          </a:p>
          <a:p>
            <a:pPr lvl="1"/>
            <a:r>
              <a:rPr lang="en-US" sz="2000" dirty="0"/>
              <a:t>Systems were mostly rule-based, using a bilingual dictionary to map Russian words to their English counterparts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412139"/>
            <a:ext cx="3081852" cy="2309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6426314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https://youtu.be/K-HfpsHPmvw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4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idea: Learn a probabilistic model from data</a:t>
            </a:r>
          </a:p>
          <a:p>
            <a:r>
              <a:rPr lang="en-US" dirty="0"/>
              <a:t>Suppose we’re translating Language X → English.</a:t>
            </a:r>
          </a:p>
          <a:p>
            <a:r>
              <a:rPr lang="en-US" dirty="0"/>
              <a:t>We want </a:t>
            </a:r>
            <a:r>
              <a:rPr lang="en-US" dirty="0">
                <a:solidFill>
                  <a:srgbClr val="0099FF"/>
                </a:solidFill>
              </a:rPr>
              <a:t>to find best English sentence </a:t>
            </a:r>
            <a:r>
              <a:rPr lang="en-US" i="1" dirty="0">
                <a:solidFill>
                  <a:srgbClr val="0099FF"/>
                </a:solidFill>
              </a:rPr>
              <a:t>y, </a:t>
            </a:r>
            <a:r>
              <a:rPr lang="en-US" dirty="0">
                <a:solidFill>
                  <a:srgbClr val="0099FF"/>
                </a:solidFill>
              </a:rPr>
              <a:t>given Language X sentence </a:t>
            </a:r>
            <a:r>
              <a:rPr lang="en-US" i="1" dirty="0">
                <a:solidFill>
                  <a:srgbClr val="0099FF"/>
                </a:solidFill>
              </a:rPr>
              <a:t>x</a:t>
            </a:r>
          </a:p>
          <a:p>
            <a:endParaRPr lang="en-US" i="1" dirty="0"/>
          </a:p>
          <a:p>
            <a:r>
              <a:rPr lang="en-US" dirty="0"/>
              <a:t>Use Bayes Rule to break this down into two components to be learnt separately: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87" y="2965400"/>
            <a:ext cx="3124313" cy="57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00600"/>
            <a:ext cx="4876800" cy="6415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364" y="5799699"/>
            <a:ext cx="518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Translation Model</a:t>
            </a:r>
          </a:p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Models how words and phrases should be translated.</a:t>
            </a:r>
          </a:p>
          <a:p>
            <a:pPr algn="ctr"/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Learnt from parallel data.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5774459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Language Model</a:t>
            </a:r>
          </a:p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Models how to write good English.</a:t>
            </a:r>
          </a:p>
          <a:p>
            <a:pPr algn="ctr"/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Learnt from monolingual data.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5345944"/>
            <a:ext cx="1752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5362995"/>
            <a:ext cx="914400" cy="36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model</a:t>
            </a:r>
          </a:p>
          <a:p>
            <a:endParaRPr lang="en-US" sz="2000" dirty="0"/>
          </a:p>
          <a:p>
            <a:r>
              <a:rPr lang="en-US" sz="2000" dirty="0"/>
              <a:t>Input is Segmented in Phrases</a:t>
            </a:r>
          </a:p>
          <a:p>
            <a:r>
              <a:rPr lang="en-US" sz="2000" dirty="0"/>
              <a:t>Each Phrase is Translated into English</a:t>
            </a:r>
          </a:p>
          <a:p>
            <a:r>
              <a:rPr lang="en-US" sz="2000" dirty="0"/>
              <a:t>Phrases are Reordered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456611"/>
            <a:ext cx="90932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44186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1276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000" dirty="0"/>
              <a:t>Goal of the Language Model: Detect good English</a:t>
            </a:r>
            <a:endParaRPr lang="en-US" sz="2000" i="1" dirty="0"/>
          </a:p>
          <a:p>
            <a:pPr marL="118872" indent="0">
              <a:buNone/>
            </a:pPr>
            <a:r>
              <a:rPr lang="en-US" altLang="zh-CN" sz="2000" dirty="0"/>
              <a:t>For Example</a:t>
            </a:r>
            <a:r>
              <a:rPr lang="en-US" sz="2000" dirty="0"/>
              <a:t>: Trigram Model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3" y="3309831"/>
            <a:ext cx="7026514" cy="3090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853" y="3276984"/>
            <a:ext cx="4131943" cy="33609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860" y="6400924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Knight and Koehn 2003</a:t>
            </a:r>
          </a:p>
        </p:txBody>
      </p:sp>
    </p:spTree>
    <p:extLst>
      <p:ext uri="{BB962C8B-B14F-4D97-AF65-F5344CB8AC3E}">
        <p14:creationId xmlns:p14="http://schemas.microsoft.com/office/powerpoint/2010/main" val="385734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1990s-2010s: 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enumerate every possible </a:t>
            </a:r>
            <a:r>
              <a:rPr lang="en-US" i="1" dirty="0"/>
              <a:t>y </a:t>
            </a:r>
            <a:r>
              <a:rPr lang="en-US" dirty="0"/>
              <a:t>and calculate the probability? → Too expensive!</a:t>
            </a:r>
          </a:p>
          <a:p>
            <a:endParaRPr lang="en-US" b="1" dirty="0"/>
          </a:p>
          <a:p>
            <a:r>
              <a:rPr lang="en-US" b="1" dirty="0"/>
              <a:t>Answer: </a:t>
            </a:r>
            <a:r>
              <a:rPr lang="en-US" dirty="0"/>
              <a:t>Use a heuristic search algorithm to gradually build up the translation, discarding hypotheses that are too low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4572000" cy="670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BC57BF"/>
                </a:solidFill>
                <a:latin typeface="+mj-lt"/>
              </a:rPr>
              <a:t>Question:</a:t>
            </a:r>
          </a:p>
          <a:p>
            <a:pPr algn="ctr"/>
            <a:r>
              <a:rPr lang="en-US">
                <a:solidFill>
                  <a:srgbClr val="BC57BF"/>
                </a:solidFill>
                <a:latin typeface="+mj-lt"/>
              </a:rPr>
              <a:t>How to compute</a:t>
            </a:r>
          </a:p>
          <a:p>
            <a:pPr algn="ctr"/>
            <a:r>
              <a:rPr lang="en-US">
                <a:solidFill>
                  <a:srgbClr val="BC57BF"/>
                </a:solidFill>
                <a:latin typeface="+mj-lt"/>
              </a:rPr>
              <a:t>this argmax?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3441" y="1889958"/>
            <a:ext cx="187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A88FF"/>
                </a:solidFill>
                <a:latin typeface="Calibri" panose="020F0502020204030204" pitchFamily="34" charset="0"/>
              </a:rPr>
              <a:t>Translation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889958"/>
            <a:ext cx="174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150"/>
                </a:solidFill>
                <a:latin typeface="Calibri" panose="020F0502020204030204" pitchFamily="34" charset="0"/>
              </a:rPr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1368</Words>
  <Application>Microsoft Office PowerPoint</Application>
  <PresentationFormat>全屏显示(4:3)</PresentationFormat>
  <Paragraphs>257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COMP4901K/Math4824B Machine Learning for Natural Language Processing</vt:lpstr>
      <vt:lpstr>Sequence to Sequence</vt:lpstr>
      <vt:lpstr>Sequence to Sequence</vt:lpstr>
      <vt:lpstr>Sequence to Sequence</vt:lpstr>
      <vt:lpstr>Machine Translation</vt:lpstr>
      <vt:lpstr>1990s-2010s: Statistical Machine Translation</vt:lpstr>
      <vt:lpstr>Statistical Machine Translation</vt:lpstr>
      <vt:lpstr>Statistical Machine Translation</vt:lpstr>
      <vt:lpstr>1990s-2010s: Statistical Machine Translation</vt:lpstr>
      <vt:lpstr>Statistical Machine Translation</vt:lpstr>
      <vt:lpstr>Decoding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1990s-2010s: Statistical Machine Translation</vt:lpstr>
      <vt:lpstr>Neural Machine Translation</vt:lpstr>
      <vt:lpstr>Neural Machine Translation</vt:lpstr>
      <vt:lpstr>Neural Machine Translation</vt:lpstr>
      <vt:lpstr>Neural Machine Translation (NMT)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Training a Neural Machine Translation system</vt:lpstr>
      <vt:lpstr>Advantages of NMT</vt:lpstr>
      <vt:lpstr>Disadvantages of NMT?</vt:lpstr>
      <vt:lpstr>Evaluation (Machine Translation)</vt:lpstr>
      <vt:lpstr>BLEU is useful but imperfect</vt:lpstr>
      <vt:lpstr>MT progress over time [Edinburgh En-De WMT newstest2013 Cased BLEU; NMT 2015 from U. Montréal]</vt:lpstr>
      <vt:lpstr>NMT Analysis</vt:lpstr>
      <vt:lpstr>NMT Analysis</vt:lpstr>
      <vt:lpstr>NMT: the biggest success story of NLP Deep Learning</vt:lpstr>
      <vt:lpstr>So is Machine Translation solved?</vt:lpstr>
      <vt:lpstr>NMT research continues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YS CHANG</cp:lastModifiedBy>
  <cp:revision>232</cp:revision>
  <dcterms:created xsi:type="dcterms:W3CDTF">2006-08-16T00:00:00Z</dcterms:created>
  <dcterms:modified xsi:type="dcterms:W3CDTF">2018-12-10T08:09:55Z</dcterms:modified>
</cp:coreProperties>
</file>