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66" r:id="rId4"/>
    <p:sldId id="286" r:id="rId5"/>
    <p:sldId id="287" r:id="rId6"/>
    <p:sldId id="288" r:id="rId7"/>
    <p:sldId id="316" r:id="rId8"/>
    <p:sldId id="353" r:id="rId9"/>
    <p:sldId id="317" r:id="rId10"/>
    <p:sldId id="318" r:id="rId11"/>
    <p:sldId id="319" r:id="rId12"/>
    <p:sldId id="327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9" r:id="rId30"/>
    <p:sldId id="338" r:id="rId31"/>
    <p:sldId id="340" r:id="rId32"/>
    <p:sldId id="341" r:id="rId33"/>
    <p:sldId id="342" r:id="rId34"/>
    <p:sldId id="343" r:id="rId35"/>
    <p:sldId id="344" r:id="rId36"/>
    <p:sldId id="345" r:id="rId37"/>
    <p:sldId id="347" r:id="rId38"/>
    <p:sldId id="349" r:id="rId39"/>
    <p:sldId id="350" r:id="rId40"/>
    <p:sldId id="351" r:id="rId41"/>
    <p:sldId id="35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469F03"/>
    <a:srgbClr val="4FB5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91" autoAdjust="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F9785-B714-4355-9128-4C9AFF94E816}" type="datetimeFigureOut">
              <a:rPr lang="en-US" smtClean="0"/>
              <a:pPr/>
              <a:t>10/19/2018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D5C7-AD7F-4FAA-B7B9-A09C6EEE6F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ngcpu1.cse.ust.hk/sean/notebook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AE63F-E18B-4ACC-B18A-3FD77458374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4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1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224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2D39D-71F8-4CF2-AC8D-A53D8BB803F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702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2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268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1DB08-A9ED-4E7D-9C39-1CE7D900CC8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48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437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08F05-7904-4D68-B679-C1500E46D70F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378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1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hlinkClick r:id="rId3"/>
              </a:rPr>
              <a:t>http://songcpu1.cse.ust.hk/sean/notebook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3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8AE94-3F09-499E-B5FA-374E97FCB63A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4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EC1D4C-B3A8-4D95-A596-929FC37EEA5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1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78AE94-3F09-499E-B5FA-374E97FCB63A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2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6BD68-A96F-4671-8BFE-67D29B0C1BA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1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35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3E8B91-D384-4A24-9E62-495CF9420DE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52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1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60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08F05-7904-4D68-B679-C1500E46D70F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064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DACC8D-2BD0-4E69-A01C-AE3D86E7AAF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4978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4979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37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F454-563A-4072-BA0A-54BC3242B1C7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0DFDB-89DD-447D-8336-64A27F9A6445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1456-05A8-430E-93BF-5F097616A265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600200"/>
          </a:xfrm>
        </p:spPr>
        <p:txBody>
          <a:bodyPr anchor="ctr"/>
          <a:lstStyle>
            <a:lvl1pPr>
              <a:defRPr sz="4400" b="0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86800" y="6486525"/>
            <a:ext cx="4572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BD69F5-0F5D-41C1-B75B-E2F2FBE86CE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9481" name="Picture 25" descr="snake-on-tre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01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82" name="Picture 26" descr="2006-10-28_Python_in_60_Minute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1600200" y="741363"/>
            <a:ext cx="541020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83" name="Rectangle 27"/>
          <p:cNvSpPr>
            <a:spLocks noChangeArrowheads="1"/>
          </p:cNvSpPr>
          <p:nvPr userDrawn="1"/>
        </p:nvSpPr>
        <p:spPr bwMode="auto">
          <a:xfrm>
            <a:off x="1981200" y="4191000"/>
            <a:ext cx="5562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en-US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736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2578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D99-757D-47BD-8751-3572578ABC50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08AF-5806-46B7-BAAA-A716A2199DC6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2672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419600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1C9D-999B-4E1E-A408-66D185B5BF48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4421189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174874"/>
            <a:ext cx="4421189" cy="42259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1600"/>
            <a:ext cx="4422774" cy="803275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422774" cy="422592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67C4-0F5B-4ACF-A4C0-DED0CA657843}" type="datetime1">
              <a:rPr lang="en-US" smtClean="0"/>
              <a:t>10/19/2018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6A270-A621-47C1-9E06-5C050EB83B7A}" type="datetime1">
              <a:rPr lang="en-US" smtClean="0"/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780B-8EA5-46CA-89BA-61EADDD180DF}" type="datetime1">
              <a:rPr lang="en-US" smtClean="0"/>
              <a:t>10/19/2018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C009-CBD4-47D8-A1A7-42C14F5B4DA3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9CAD-A107-4146-B29D-1BCF6FB3FDE3}" type="datetime1">
              <a:rPr lang="en-US" smtClean="0"/>
              <a:t>10/19/2018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5D70-A1D8-4FBB-AE53-567DE9C39582}" type="datetime1">
              <a:rPr lang="en-US" smtClean="0"/>
              <a:t>10/19/2018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s.cs.washington.edu/~stepp/bridge/2007/python_commands.t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COMP4901K/Math4824B</a:t>
            </a:r>
            <a:br>
              <a:rPr lang="en-US" altLang="zh-CN" sz="3200" dirty="0"/>
            </a:br>
            <a:r>
              <a:rPr lang="en-US" altLang="zh-CN" sz="3200" dirty="0"/>
              <a:t>Machine Learning for Natural Language Processing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104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Lecture 3: Getting started with Python</a:t>
            </a:r>
            <a:endParaRPr lang="en-US" dirty="0"/>
          </a:p>
          <a:p>
            <a:r>
              <a:rPr lang="en-US" dirty="0"/>
              <a:t>Instructor: </a:t>
            </a:r>
            <a:r>
              <a:rPr lang="en-US" dirty="0" err="1"/>
              <a:t>Yangqiu</a:t>
            </a:r>
            <a:r>
              <a:rPr lang="en-US" dirty="0"/>
              <a:t> Song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Math commands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504" y="966216"/>
            <a:ext cx="8686800" cy="57393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Python has useful </a:t>
            </a:r>
            <a:r>
              <a:rPr lang="en-US" altLang="en-US" dirty="0">
                <a:hlinkClick r:id="rId3"/>
              </a:rPr>
              <a:t>commands</a:t>
            </a:r>
            <a:r>
              <a:rPr lang="en-US" altLang="en-US" dirty="0"/>
              <a:t> for performing calculations.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To use many of these commands, you must write the following at the top of your Python program: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from math import *</a:t>
            </a:r>
          </a:p>
        </p:txBody>
      </p:sp>
      <p:graphicFrame>
        <p:nvGraphicFramePr>
          <p:cNvPr id="15381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70759"/>
              </p:ext>
            </p:extLst>
          </p:nvPr>
        </p:nvGraphicFramePr>
        <p:xfrm>
          <a:off x="152400" y="1600200"/>
          <a:ext cx="5975350" cy="3854452"/>
        </p:xfrm>
        <a:graphic>
          <a:graphicData uri="http://schemas.openxmlformats.org/drawingml/2006/table">
            <a:tbl>
              <a:tblPr/>
              <a:tblGrid>
                <a:gridCol w="2414588">
                  <a:extLst>
                    <a:ext uri="{9D8B030D-6E8A-4147-A177-3AD203B41FA5}">
                      <a16:colId xmlns:a16="http://schemas.microsoft.com/office/drawing/2014/main" val="3840279349"/>
                    </a:ext>
                  </a:extLst>
                </a:gridCol>
                <a:gridCol w="3560762">
                  <a:extLst>
                    <a:ext uri="{9D8B030D-6E8A-4147-A177-3AD203B41FA5}">
                      <a16:colId xmlns:a16="http://schemas.microsoft.com/office/drawing/2014/main" val="3513498720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Command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090133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abs(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absolute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32323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ceil(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0415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cos(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313043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floor(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rounds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109700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</a:t>
                      </a:r>
                      <a:r>
                        <a:rPr kumimoji="0" lang="en-US" alt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155174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log10(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logarithm, base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715726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max(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larger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935345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min(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smaller of two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013140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round(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974355"/>
                  </a:ext>
                </a:extLst>
              </a:tr>
              <a:tr h="322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sin(</a:t>
                      </a:r>
                      <a:r>
                        <a:rPr kumimoji="0" lang="en-US" alt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sine, in radians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21017"/>
                  </a:ext>
                </a:extLst>
              </a:tr>
              <a:tr h="320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sqrt(</a:t>
                      </a:r>
                      <a:r>
                        <a:rPr kumimoji="0" lang="en-US" alt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square root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113658"/>
                  </a:ext>
                </a:extLst>
              </a:tr>
            </a:tbl>
          </a:graphicData>
        </a:graphic>
      </p:graphicFrame>
      <p:graphicFrame>
        <p:nvGraphicFramePr>
          <p:cNvPr id="1538115" name="Group 67"/>
          <p:cNvGraphicFramePr>
            <a:graphicFrameLocks noGrp="1"/>
          </p:cNvGraphicFramePr>
          <p:nvPr/>
        </p:nvGraphicFramePr>
        <p:xfrm>
          <a:off x="6219825" y="1600200"/>
          <a:ext cx="2771775" cy="990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689820056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465023084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Constant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057219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2.7182818...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886935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3.1415926...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71751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90678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variable</a:t>
            </a:r>
            <a:r>
              <a:rPr lang="en-US" altLang="en-US" dirty="0"/>
              <a:t>: A named piece of memory that can store a value.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Usage: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Compute an expression's result,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store that result into a variable,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and use that variable later in the program.</a:t>
            </a:r>
            <a:endParaRPr lang="en-US" altLang="en-US" sz="600" dirty="0"/>
          </a:p>
          <a:p>
            <a:pPr lvl="1">
              <a:lnSpc>
                <a:spcPct val="90000"/>
              </a:lnSpc>
            </a:pPr>
            <a:endParaRPr lang="en-US" altLang="en-US" sz="1200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assignment statement</a:t>
            </a:r>
            <a:r>
              <a:rPr lang="en-US" altLang="en-US" dirty="0"/>
              <a:t>: Stores a value into a variable.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Syntax: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i="1" dirty="0"/>
              <a:t>		name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b="1" i="1" dirty="0"/>
              <a:t>value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sz="13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Examples:	</a:t>
            </a:r>
            <a:r>
              <a:rPr lang="en-US" altLang="en-US" dirty="0">
                <a:latin typeface="Courier New" panose="02070309020205020404" pitchFamily="49" charset="0"/>
              </a:rPr>
              <a:t>x = 5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</a:t>
            </a:r>
            <a:r>
              <a:rPr lang="en-US" altLang="en-US" dirty="0" err="1">
                <a:latin typeface="Courier New" panose="02070309020205020404" pitchFamily="49" charset="0"/>
              </a:rPr>
              <a:t>gpa</a:t>
            </a:r>
            <a:r>
              <a:rPr lang="en-US" altLang="en-US" dirty="0">
                <a:latin typeface="Courier New" panose="02070309020205020404" pitchFamily="49" charset="0"/>
              </a:rPr>
              <a:t> = 3.14</a:t>
            </a:r>
            <a:endParaRPr lang="en-US" altLang="en-US" sz="1000" dirty="0"/>
          </a:p>
          <a:p>
            <a:pPr>
              <a:lnSpc>
                <a:spcPct val="90000"/>
              </a:lnSpc>
            </a:pPr>
            <a:endParaRPr lang="en-US" altLang="en-US" sz="12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</a:t>
            </a:r>
            <a:r>
              <a:rPr lang="en-US" altLang="en-US" sz="2000" dirty="0">
                <a:latin typeface="Courier New" panose="02070309020205020404" pitchFamily="49" charset="0"/>
              </a:rPr>
              <a:t>x   5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gpa</a:t>
            </a:r>
            <a:r>
              <a:rPr lang="en-US" altLang="en-US" sz="2000" dirty="0">
                <a:latin typeface="Courier New" panose="02070309020205020404" pitchFamily="49" charset="0"/>
              </a:rPr>
              <a:t>    3.14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 variable that has been given a value can be used in expressions.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x + 4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9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grpSp>
        <p:nvGrpSpPr>
          <p:cNvPr id="1417220" name="Group 4"/>
          <p:cNvGrpSpPr>
            <a:grpSpLocks/>
          </p:cNvGrpSpPr>
          <p:nvPr/>
        </p:nvGrpSpPr>
        <p:grpSpPr bwMode="auto">
          <a:xfrm>
            <a:off x="6172200" y="1585912"/>
            <a:ext cx="2844800" cy="695325"/>
            <a:chOff x="1584" y="2784"/>
            <a:chExt cx="4000" cy="1256"/>
          </a:xfrm>
        </p:grpSpPr>
        <p:pic>
          <p:nvPicPr>
            <p:cNvPr id="1417221" name="Picture 5" descr="car_stere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200" b="35400"/>
            <a:stretch>
              <a:fillRect/>
            </a:stretch>
          </p:blipFill>
          <p:spPr bwMode="auto">
            <a:xfrm>
              <a:off x="1584" y="2784"/>
              <a:ext cx="4000" cy="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7222" name="Oval 6"/>
            <p:cNvSpPr>
              <a:spLocks noChangeArrowheads="1"/>
            </p:cNvSpPr>
            <p:nvPr/>
          </p:nvSpPr>
          <p:spPr bwMode="auto">
            <a:xfrm>
              <a:off x="2736" y="3600"/>
              <a:ext cx="1872" cy="384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7223" name="Group 7"/>
          <p:cNvGrpSpPr>
            <a:grpSpLocks/>
          </p:cNvGrpSpPr>
          <p:nvPr/>
        </p:nvGrpSpPr>
        <p:grpSpPr bwMode="auto">
          <a:xfrm>
            <a:off x="1981200" y="4953000"/>
            <a:ext cx="3581400" cy="533400"/>
            <a:chOff x="1056" y="3648"/>
            <a:chExt cx="2304" cy="384"/>
          </a:xfrm>
        </p:grpSpPr>
        <p:sp>
          <p:nvSpPr>
            <p:cNvPr id="1417224" name="Rectangle 8"/>
            <p:cNvSpPr>
              <a:spLocks noChangeArrowheads="1"/>
            </p:cNvSpPr>
            <p:nvPr/>
          </p:nvSpPr>
          <p:spPr bwMode="auto">
            <a:xfrm>
              <a:off x="1056" y="364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7225" name="Rectangle 9"/>
            <p:cNvSpPr>
              <a:spLocks noChangeArrowheads="1"/>
            </p:cNvSpPr>
            <p:nvPr/>
          </p:nvSpPr>
          <p:spPr bwMode="auto">
            <a:xfrm>
              <a:off x="2736" y="364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1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3200"/>
            <a:ext cx="9144000" cy="1600200"/>
          </a:xfrm>
        </p:spPr>
        <p:txBody>
          <a:bodyPr/>
          <a:lstStyle/>
          <a:p>
            <a:r>
              <a:rPr lang="en-US" altLang="en-US" dirty="0">
                <a:effectLst/>
                <a:latin typeface="+mj-lt"/>
              </a:rPr>
              <a:t>Repetition (loops)</a:t>
            </a:r>
            <a:br>
              <a:rPr lang="en-US" altLang="en-US" dirty="0">
                <a:effectLst/>
                <a:latin typeface="+mj-lt"/>
              </a:rPr>
            </a:br>
            <a:r>
              <a:rPr lang="en-US" altLang="en-US" dirty="0">
                <a:effectLst/>
                <a:latin typeface="+mj-lt"/>
              </a:rPr>
              <a:t>and Selection (if/else)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D69F5-0F5D-41C1-B75B-E2F2FBE86CE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571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63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b="1" dirty="0"/>
              <a:t> loop</a:t>
            </a:r>
            <a:r>
              <a:rPr lang="en-US" altLang="en-US" sz="2400" dirty="0"/>
              <a:t>: Repeats a set of statements over a group of values.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Syntax: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for </a:t>
            </a:r>
            <a:r>
              <a:rPr lang="en-US" altLang="en-US" sz="2000" b="1" i="1" dirty="0" err="1"/>
              <a:t>variableName</a:t>
            </a:r>
            <a:r>
              <a:rPr lang="en-US" altLang="en-US" sz="2000" dirty="0">
                <a:latin typeface="Courier New" panose="02070309020205020404" pitchFamily="49" charset="0"/>
              </a:rPr>
              <a:t> in </a:t>
            </a:r>
            <a:r>
              <a:rPr lang="en-US" altLang="en-US" sz="2000" b="1" i="1" dirty="0" err="1"/>
              <a:t>groupOfValues</a:t>
            </a:r>
            <a:r>
              <a:rPr lang="en-US" altLang="en-US" sz="20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b="1" i="1" dirty="0"/>
              <a:t>statements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We indent the statements to be repeated with tabs or spaces.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i="1" dirty="0" err="1"/>
              <a:t>variableName</a:t>
            </a:r>
            <a:r>
              <a:rPr lang="en-US" altLang="en-US" sz="1800" dirty="0"/>
              <a:t> gives a name to each value, so you can refer to it in the </a:t>
            </a:r>
            <a:r>
              <a:rPr lang="en-US" altLang="en-US" sz="1800" b="1" i="1" dirty="0"/>
              <a:t>statements</a:t>
            </a:r>
            <a:r>
              <a:rPr lang="en-US" altLang="en-US" sz="1800" dirty="0"/>
              <a:t>.</a:t>
            </a:r>
            <a:endParaRPr lang="en-US" altLang="en-US" sz="800" dirty="0"/>
          </a:p>
          <a:p>
            <a:pPr lvl="2">
              <a:lnSpc>
                <a:spcPct val="90000"/>
              </a:lnSpc>
            </a:pPr>
            <a:r>
              <a:rPr lang="en-US" altLang="en-US" sz="1800" b="1" i="1" dirty="0" err="1"/>
              <a:t>groupOfValues</a:t>
            </a:r>
            <a:r>
              <a:rPr lang="en-US" altLang="en-US" sz="1800" dirty="0"/>
              <a:t> can be a range of integers, specified with the </a:t>
            </a:r>
            <a:r>
              <a:rPr lang="en-US" altLang="en-US" sz="1800" dirty="0">
                <a:latin typeface="Courier New" panose="02070309020205020404" pitchFamily="49" charset="0"/>
              </a:rPr>
              <a:t>range</a:t>
            </a:r>
            <a:r>
              <a:rPr lang="en-US" altLang="en-US" sz="1800" dirty="0"/>
              <a:t> function.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Example: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for x in range(1, 6): </a:t>
            </a:r>
            <a:r>
              <a:rPr lang="en-US" altLang="en-US" sz="1800" dirty="0">
                <a:latin typeface="Courier New" panose="02070309020205020404" pitchFamily="49" charset="0"/>
              </a:rPr>
              <a:t>% 6 will not be included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F0"/>
                </a:solidFill>
                <a:latin typeface="Courier New" panose="02070309020205020404" pitchFamily="49" charset="0"/>
              </a:rPr>
              <a:t>	    print (x, "squared is", x * x)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7030A0"/>
                </a:solidFill>
              </a:rPr>
              <a:t>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</a:rPr>
              <a:t>	1 squared is 1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</a:rPr>
              <a:t>	2 squared is 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</a:rPr>
              <a:t>	3 squared is 9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</a:rPr>
              <a:t>	4 squared is 16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7030A0"/>
                </a:solidFill>
                <a:latin typeface="Courier New" panose="02070309020205020404" pitchFamily="49" charset="0"/>
              </a:rPr>
              <a:t>	5 squared is 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1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range</a:t>
            </a:r>
          </a:p>
        </p:txBody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range</a:t>
            </a:r>
            <a:r>
              <a:rPr lang="en-US" altLang="en-US" dirty="0"/>
              <a:t> function specifies a range of integers: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range(</a:t>
            </a:r>
            <a:r>
              <a:rPr lang="en-US" altLang="en-US" b="1" i="1" dirty="0"/>
              <a:t>start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i="1" dirty="0"/>
              <a:t>stop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r>
              <a:rPr lang="en-US" altLang="en-US" dirty="0"/>
              <a:t> 	- the integers between </a:t>
            </a:r>
            <a:r>
              <a:rPr lang="en-US" altLang="en-US" b="1" i="1" dirty="0"/>
              <a:t>start</a:t>
            </a:r>
            <a:r>
              <a:rPr lang="en-US" altLang="en-US" dirty="0"/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  and </a:t>
            </a:r>
            <a:r>
              <a:rPr lang="en-US" altLang="en-US" b="1" i="1" dirty="0"/>
              <a:t>stop</a:t>
            </a:r>
            <a:r>
              <a:rPr lang="en-US" altLang="en-US" dirty="0"/>
              <a:t> (exclusive)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It can also accept a third value specifying the change between values.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range(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dirty="0"/>
              <a:t>- the integers between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(inclusive)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	  and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(exclusive) </a:t>
            </a:r>
            <a:r>
              <a:rPr lang="en-US" altLang="en-US" dirty="0"/>
              <a:t>by </a:t>
            </a:r>
            <a:r>
              <a:rPr lang="en-US" altLang="en-US" b="1" i="1" dirty="0"/>
              <a:t>step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	for x in range(5, 0, -1):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    print (x)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	print ("Blastoff!")</a:t>
            </a:r>
            <a:endParaRPr lang="en-US" altLang="en-US" sz="9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7030A0"/>
                </a:solidFill>
              </a:rPr>
              <a:t>Output: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5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4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3 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2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1</a:t>
            </a:r>
          </a:p>
          <a:p>
            <a:pPr lvl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Blastoff!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90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Cumulative loops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Some loops incrementally compute a value that is initialized outside the loop.  This is sometimes called a </a:t>
            </a:r>
            <a:r>
              <a:rPr lang="en-US" altLang="en-US" i="1" dirty="0"/>
              <a:t>cumulative sum</a:t>
            </a:r>
            <a:r>
              <a:rPr lang="en-US" altLang="en-US" dirty="0"/>
              <a:t>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sum = 0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	for </a:t>
            </a:r>
            <a:r>
              <a:rPr lang="en-US" altLang="en-US" sz="2000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in range(1, 11):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	    sum = sum + (</a:t>
            </a:r>
            <a:r>
              <a:rPr lang="en-US" altLang="en-US" sz="2000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* </a:t>
            </a:r>
            <a:r>
              <a:rPr lang="en-US" altLang="en-US" sz="2000" dirty="0" err="1">
                <a:solidFill>
                  <a:srgbClr val="00B0F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	print ("sum of first 10 squares is", sum)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7030A0"/>
                </a:solidFill>
                <a:latin typeface="Courier New" panose="02070309020205020404" pitchFamily="49" charset="0"/>
              </a:rPr>
              <a:t>Output: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7030A0"/>
                </a:solidFill>
                <a:latin typeface="Courier New" panose="02070309020205020404" pitchFamily="49" charset="0"/>
              </a:rPr>
              <a:t>	sum of first 10 squares is 385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0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if</a:t>
            </a:r>
            <a:r>
              <a:rPr lang="en-US" altLang="en-US" b="1" dirty="0"/>
              <a:t> statement</a:t>
            </a:r>
            <a:r>
              <a:rPr lang="en-US" altLang="en-US" dirty="0"/>
              <a:t>: Executes a group of statements only if a certain condition is true.  Otherwise, the statements are skipped.</a:t>
            </a:r>
          </a:p>
          <a:p>
            <a:pPr lvl="1">
              <a:lnSpc>
                <a:spcPct val="80000"/>
              </a:lnSpc>
            </a:pPr>
            <a:endParaRPr lang="en-US" altLang="en-US" sz="700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if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/>
              <a:t>	</a:t>
            </a:r>
            <a:r>
              <a:rPr lang="en-US" altLang="en-US" sz="1700" dirty="0" err="1">
                <a:solidFill>
                  <a:srgbClr val="00B0F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sz="1700" dirty="0">
                <a:solidFill>
                  <a:srgbClr val="00B0F0"/>
                </a:solidFill>
                <a:latin typeface="Courier New" panose="02070309020205020404" pitchFamily="49" charset="0"/>
              </a:rPr>
              <a:t> = 3.4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B0F0"/>
                </a:solidFill>
                <a:latin typeface="Courier New" panose="02070309020205020404" pitchFamily="49" charset="0"/>
              </a:rPr>
              <a:t>	if </a:t>
            </a:r>
            <a:r>
              <a:rPr lang="en-US" altLang="en-US" sz="17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sz="1700" b="1" dirty="0">
                <a:solidFill>
                  <a:srgbClr val="00B0F0"/>
                </a:solidFill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700" dirty="0">
                <a:solidFill>
                  <a:srgbClr val="00B0F0"/>
                </a:solidFill>
                <a:latin typeface="Courier New" panose="02070309020205020404" pitchFamily="49" charset="0"/>
              </a:rPr>
              <a:t>	    print ("Your application is accepted.")</a:t>
            </a:r>
          </a:p>
        </p:txBody>
      </p:sp>
      <p:pic>
        <p:nvPicPr>
          <p:cNvPr id="1518596" name="Picture 4" descr="if_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650" y="1984248"/>
            <a:ext cx="3661014" cy="34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0645" name="Picture 5" descr="nested_if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842" y="4251928"/>
            <a:ext cx="3047946" cy="23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if/else</a:t>
            </a:r>
          </a:p>
        </p:txBody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45836"/>
            <a:ext cx="8686800" cy="5859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latin typeface="Courier New" panose="02070309020205020404" pitchFamily="49" charset="0"/>
              </a:rPr>
              <a:t>if/else</a:t>
            </a:r>
            <a:r>
              <a:rPr lang="en-US" altLang="en-US" sz="2000" b="1" dirty="0"/>
              <a:t> statement</a:t>
            </a:r>
            <a:r>
              <a:rPr lang="en-US" altLang="en-US" sz="2000" dirty="0"/>
              <a:t>: Executes one block of statements if a certain condition is True, and a second block of statements if it is False.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dirty="0"/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Syntax: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Example: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/>
              <a:t>	</a:t>
            </a:r>
            <a:r>
              <a:rPr lang="en-US" altLang="en-US" sz="1500" dirty="0" err="1">
                <a:solidFill>
                  <a:srgbClr val="00B0F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sz="1500" dirty="0">
                <a:solidFill>
                  <a:srgbClr val="00B0F0"/>
                </a:solidFill>
                <a:latin typeface="Courier New" panose="02070309020205020404" pitchFamily="49" charset="0"/>
              </a:rPr>
              <a:t> = 1.4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00B0F0"/>
                </a:solidFill>
                <a:latin typeface="Courier New" panose="02070309020205020404" pitchFamily="49" charset="0"/>
              </a:rPr>
              <a:t>	if </a:t>
            </a:r>
            <a:r>
              <a:rPr lang="en-US" altLang="en-US" sz="15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gpa</a:t>
            </a:r>
            <a:r>
              <a:rPr lang="en-US" altLang="en-US" sz="1500" b="1" dirty="0">
                <a:solidFill>
                  <a:srgbClr val="00B0F0"/>
                </a:solidFill>
                <a:latin typeface="Courier New" panose="02070309020205020404" pitchFamily="49" charset="0"/>
              </a:rPr>
              <a:t> &gt; 2.0: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00B0F0"/>
                </a:solidFill>
                <a:latin typeface="Courier New" panose="02070309020205020404" pitchFamily="49" charset="0"/>
              </a:rPr>
              <a:t>	    </a:t>
            </a:r>
            <a:r>
              <a:rPr lang="en-US" altLang="en-US" sz="1500" dirty="0">
                <a:solidFill>
                  <a:srgbClr val="00B0F0"/>
                </a:solidFill>
                <a:latin typeface="Courier New" panose="02070309020205020404" pitchFamily="49" charset="0"/>
              </a:rPr>
              <a:t>print ("Welcome to Mars University! ")</a:t>
            </a:r>
            <a:endParaRPr lang="en-US" altLang="en-US" sz="1500" b="1" dirty="0">
              <a:solidFill>
                <a:srgbClr val="00B0F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>
                <a:solidFill>
                  <a:srgbClr val="00B0F0"/>
                </a:solidFill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>
                <a:solidFill>
                  <a:srgbClr val="00B0F0"/>
                </a:solidFill>
                <a:latin typeface="Courier New" panose="02070309020205020404" pitchFamily="49" charset="0"/>
              </a:rPr>
              <a:t>	    print ("Your application is denied.")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Multiple conditions can be chained with </a:t>
            </a:r>
            <a:r>
              <a:rPr lang="en-US" altLang="en-US" sz="18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elif</a:t>
            </a:r>
            <a:r>
              <a:rPr lang="en-US" altLang="en-US" sz="1800" dirty="0"/>
              <a:t> ("else if"):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if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elif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/>
              <a:t>condition</a:t>
            </a:r>
            <a:r>
              <a:rPr lang="en-US" altLang="en-US" sz="16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else: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  </a:t>
            </a:r>
            <a:r>
              <a:rPr lang="en-US" altLang="en-US" sz="1600" b="1" i="1" dirty="0"/>
              <a:t>statements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b="1" dirty="0">
              <a:latin typeface="Courier New" panose="02070309020205020404" pitchFamily="49" charset="0"/>
            </a:endParaRPr>
          </a:p>
        </p:txBody>
      </p:sp>
      <p:pic>
        <p:nvPicPr>
          <p:cNvPr id="1520644" name="Picture 4" descr="if_el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57" y="1138966"/>
            <a:ext cx="3701531" cy="24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</a:t>
            </a:r>
            <a:endParaRPr lang="en-US" altLang="en-US"/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600" b="1" dirty="0">
                <a:latin typeface="Courier New" panose="02070309020205020404" pitchFamily="49" charset="0"/>
              </a:rPr>
              <a:t>while</a:t>
            </a:r>
            <a:r>
              <a:rPr lang="en-US" altLang="en-US" sz="2600" b="1" dirty="0"/>
              <a:t> loop</a:t>
            </a:r>
            <a:r>
              <a:rPr lang="en-US" altLang="en-US" sz="2600" dirty="0"/>
              <a:t>: Executes a group of statements as long as a condition is True.</a:t>
            </a:r>
          </a:p>
          <a:p>
            <a:pPr lvl="1"/>
            <a:r>
              <a:rPr lang="en-US" altLang="en-US" dirty="0"/>
              <a:t>good for </a:t>
            </a:r>
            <a:r>
              <a:rPr lang="en-US" altLang="en-US" i="1" dirty="0"/>
              <a:t>indefinite loops </a:t>
            </a:r>
            <a:r>
              <a:rPr lang="en-US" altLang="en-US" dirty="0"/>
              <a:t>(repeat an unknown number of times)</a:t>
            </a:r>
            <a:endParaRPr lang="en-US" altLang="en-US" i="1" dirty="0"/>
          </a:p>
          <a:p>
            <a:pPr lvl="1"/>
            <a:endParaRPr lang="en-US" altLang="en-US" sz="800" dirty="0"/>
          </a:p>
          <a:p>
            <a:r>
              <a:rPr lang="en-US" altLang="en-US" dirty="0"/>
              <a:t>Syntax: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</a:t>
            </a:r>
            <a:r>
              <a:rPr lang="en-US" altLang="en-US" b="1" i="1" dirty="0"/>
              <a:t>condition</a:t>
            </a:r>
            <a:r>
              <a:rPr lang="en-US" altLang="en-US" dirty="0">
                <a:latin typeface="Courier New" panose="02070309020205020404" pitchFamily="49" charset="0"/>
              </a:rPr>
              <a:t>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i="1" dirty="0"/>
              <a:t>statements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number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</a:rPr>
              <a:t>	while number &lt; 200: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	    print (number)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	    number = number * 2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1400" dirty="0">
                <a:solidFill>
                  <a:srgbClr val="7030A0"/>
                </a:solidFill>
              </a:rPr>
              <a:t>Output: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	1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	2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	4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	8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	16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	32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	64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	128</a:t>
            </a:r>
            <a:endParaRPr lang="en-US" altLang="en-US" sz="1400" dirty="0">
              <a:solidFill>
                <a:srgbClr val="7030A0"/>
              </a:solidFill>
            </a:endParaRPr>
          </a:p>
        </p:txBody>
      </p:sp>
      <p:pic>
        <p:nvPicPr>
          <p:cNvPr id="1496068" name="Picture 4" descr="wh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170283"/>
            <a:ext cx="3352800" cy="319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0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06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</a:t>
            </a:r>
          </a:p>
        </p:txBody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7" y="914400"/>
            <a:ext cx="8686800" cy="57150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Many logical expressions use </a:t>
            </a:r>
            <a:r>
              <a:rPr lang="en-US" altLang="en-US" sz="2400" i="1" dirty="0"/>
              <a:t>relational operators</a:t>
            </a:r>
            <a:r>
              <a:rPr lang="en-US" altLang="en-US" sz="2400" dirty="0"/>
              <a:t>:</a:t>
            </a:r>
          </a:p>
          <a:p>
            <a:endParaRPr lang="en-US" altLang="en-US" sz="24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Logical expressions can be combined with </a:t>
            </a:r>
            <a:r>
              <a:rPr lang="en-US" altLang="en-US" sz="2400" i="1" dirty="0"/>
              <a:t>logical operators</a:t>
            </a:r>
            <a:r>
              <a:rPr lang="en-US" altLang="en-US" sz="2400" dirty="0"/>
              <a:t>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</p:txBody>
      </p:sp>
      <p:graphicFrame>
        <p:nvGraphicFramePr>
          <p:cNvPr id="1500279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02596"/>
              </p:ext>
            </p:extLst>
          </p:nvPr>
        </p:nvGraphicFramePr>
        <p:xfrm>
          <a:off x="1949450" y="5105400"/>
          <a:ext cx="5245100" cy="137160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71164823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87465345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670580172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517307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9 != 6 and 2 &lt;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693908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2 == 3 or -1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921150"/>
                  </a:ext>
                </a:extLst>
              </a:tr>
              <a:tr h="342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not 7 &gt;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771938"/>
                  </a:ext>
                </a:extLst>
              </a:tr>
            </a:tbl>
          </a:graphicData>
        </a:graphic>
      </p:graphicFrame>
      <p:graphicFrame>
        <p:nvGraphicFramePr>
          <p:cNvPr id="150023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21500"/>
              </p:ext>
            </p:extLst>
          </p:nvPr>
        </p:nvGraphicFramePr>
        <p:xfrm>
          <a:off x="761999" y="1676400"/>
          <a:ext cx="7585075" cy="234474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602630079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278061668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2082714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57141963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711641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equals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 + 1 ==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55414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does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3.2 != 2.5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227735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&lt;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4986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10 &gt;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0959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less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126 &lt;=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04534"/>
                  </a:ext>
                </a:extLst>
              </a:tr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greater than or equal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5.0 &gt;= 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886511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01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Today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Introduction to Programming with Python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dirty="0"/>
              <a:t>The following slides from Marty </a:t>
            </a:r>
            <a:r>
              <a:rPr lang="en-US" altLang="en-US" sz="1600" dirty="0" err="1"/>
              <a:t>Stepp</a:t>
            </a:r>
            <a:r>
              <a:rPr lang="en-US" altLang="zh-CN" sz="1600" dirty="0"/>
              <a:t>, </a:t>
            </a:r>
            <a:r>
              <a:rPr lang="en-US" altLang="en-US" sz="1600" dirty="0"/>
              <a:t>Diane </a:t>
            </a:r>
            <a:r>
              <a:rPr lang="en-US" altLang="en-US" sz="1600" dirty="0" err="1"/>
              <a:t>Litman</a:t>
            </a:r>
            <a:r>
              <a:rPr lang="en-US" altLang="zh-CN" sz="1600" dirty="0"/>
              <a:t>, and </a:t>
            </a:r>
            <a:r>
              <a:rPr lang="en-US" altLang="en-US" sz="1600" dirty="0"/>
              <a:t>Matt Huenerfauth’s lecture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latin typeface="+mj-lt"/>
              </a:rPr>
              <a:t>Text and File Processing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D69F5-0F5D-41C1-B75B-E2F2FBE86CE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765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93342"/>
            <a:ext cx="9147175" cy="5842241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b="1" dirty="0"/>
              <a:t>string</a:t>
            </a:r>
            <a:r>
              <a:rPr lang="en-GB" altLang="en-US" sz="2400" dirty="0"/>
              <a:t>: A sequence of text characters in a program.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Strings start and end with quotation mark </a:t>
            </a:r>
            <a:r>
              <a:rPr lang="en-GB" altLang="en-US" sz="2000" dirty="0">
                <a:latin typeface="Courier New" panose="02070309020205020404" pitchFamily="49" charset="0"/>
              </a:rPr>
              <a:t>"</a:t>
            </a:r>
            <a:r>
              <a:rPr lang="en-GB" altLang="en-US" sz="2000" dirty="0"/>
              <a:t> or prime </a:t>
            </a:r>
            <a:r>
              <a:rPr lang="en-GB" altLang="en-US" sz="2000" dirty="0">
                <a:latin typeface="Courier New" panose="02070309020205020404" pitchFamily="49" charset="0"/>
              </a:rPr>
              <a:t>'</a:t>
            </a:r>
            <a:r>
              <a:rPr lang="en-GB" altLang="en-US" sz="2000" dirty="0"/>
              <a:t> characters.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Examples:</a:t>
            </a:r>
            <a:br>
              <a:rPr lang="en-GB" altLang="en-US" sz="2000" dirty="0"/>
            </a:br>
            <a:br>
              <a:rPr lang="en-GB" altLang="en-US" sz="800" dirty="0"/>
            </a:br>
            <a:r>
              <a:rPr lang="en-GB" altLang="en-US" sz="2000" dirty="0">
                <a:latin typeface="Courier New" panose="02070309020205020404" pitchFamily="49" charset="0"/>
              </a:rPr>
              <a:t>"hello"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"This is a string"</a:t>
            </a:r>
            <a:br>
              <a:rPr lang="en-GB" altLang="en-US" sz="2000" dirty="0">
                <a:latin typeface="Courier New" panose="02070309020205020404" pitchFamily="49" charset="0"/>
              </a:rPr>
            </a:br>
            <a:r>
              <a:rPr lang="en-GB" altLang="en-US" sz="2000" dirty="0">
                <a:latin typeface="Courier New" panose="02070309020205020404" pitchFamily="49" charset="0"/>
              </a:rPr>
              <a:t>"This, too, is a string.   It can be very long!"</a:t>
            </a:r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900" dirty="0">
              <a:latin typeface="Courier New" panose="02070309020205020404" pitchFamily="49" charset="0"/>
            </a:endParaRP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b="1" dirty="0">
                <a:solidFill>
                  <a:srgbClr val="0099FF"/>
                </a:solidFill>
              </a:rPr>
              <a:t>A string may not span across multiple lines or contain a " character</a:t>
            </a:r>
            <a:r>
              <a:rPr lang="en-GB" altLang="en-US" sz="2000" dirty="0"/>
              <a:t>.</a:t>
            </a:r>
            <a:br>
              <a:rPr lang="en-GB" altLang="en-US" sz="2000" dirty="0"/>
            </a:br>
            <a: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"This is not</a:t>
            </a:r>
            <a:b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</a:br>
            <a: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a legal String."</a:t>
            </a:r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	"This is not a "legal" String either."</a:t>
            </a:r>
            <a:br>
              <a:rPr lang="en-GB" alt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</a:br>
            <a:endParaRPr lang="en-GB" altLang="en-US" sz="1000" dirty="0"/>
          </a:p>
          <a:p>
            <a:pPr marL="339725" indent="-339725" defTabSz="449263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A string can represent characters by preceding them with a backslash.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Courier New" panose="02070309020205020404" pitchFamily="49" charset="0"/>
              </a:rPr>
              <a:t>\t	</a:t>
            </a:r>
            <a:r>
              <a:rPr lang="en-GB" altLang="en-US" sz="1800" dirty="0"/>
              <a:t>tab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Courier New" panose="02070309020205020404" pitchFamily="49" charset="0"/>
              </a:rPr>
              <a:t>\n	</a:t>
            </a:r>
            <a:r>
              <a:rPr lang="en-GB" altLang="en-US" sz="1800" dirty="0"/>
              <a:t>new line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Courier New" panose="02070309020205020404" pitchFamily="49" charset="0"/>
              </a:rPr>
              <a:t>\"	</a:t>
            </a:r>
            <a:r>
              <a:rPr lang="en-GB" altLang="en-US" sz="1800" dirty="0"/>
              <a:t>quotation mark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>
                <a:latin typeface="Courier New" panose="02070309020205020404" pitchFamily="49" charset="0"/>
              </a:rPr>
              <a:t>\\	</a:t>
            </a:r>
            <a:r>
              <a:rPr lang="en-GB" altLang="en-US" sz="1800" dirty="0"/>
              <a:t>backslash character</a:t>
            </a:r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900" dirty="0"/>
          </a:p>
          <a:p>
            <a:pPr marL="739775" lvl="1" indent="-282575" defTabSz="449263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Example:	</a:t>
            </a:r>
            <a:r>
              <a:rPr lang="en-GB" altLang="en-US" sz="1800" dirty="0">
                <a:latin typeface="Courier New" panose="02070309020205020404" pitchFamily="49" charset="0"/>
              </a:rPr>
              <a:t>"Hello\</a:t>
            </a:r>
            <a:r>
              <a:rPr lang="en-GB" altLang="en-US" sz="1800" dirty="0" err="1">
                <a:latin typeface="Courier New" panose="02070309020205020404" pitchFamily="49" charset="0"/>
              </a:rPr>
              <a:t>tthere</a:t>
            </a:r>
            <a:r>
              <a:rPr lang="en-GB" altLang="en-US" sz="1800" dirty="0">
                <a:latin typeface="Courier New" panose="02070309020205020404" pitchFamily="49" charset="0"/>
              </a:rPr>
              <a:t>\</a:t>
            </a:r>
            <a:r>
              <a:rPr lang="en-GB" altLang="en-US" sz="1800" dirty="0" err="1">
                <a:latin typeface="Courier New" panose="02070309020205020404" pitchFamily="49" charset="0"/>
              </a:rPr>
              <a:t>nHow</a:t>
            </a:r>
            <a:r>
              <a:rPr lang="en-GB" altLang="en-US" sz="1800" dirty="0">
                <a:latin typeface="Courier New" panose="02070309020205020404" pitchFamily="49" charset="0"/>
              </a:rPr>
              <a:t> are you?"</a:t>
            </a:r>
          </a:p>
        </p:txBody>
      </p:sp>
      <p:sp>
        <p:nvSpPr>
          <p:cNvPr id="15339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Strings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954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Indexes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1100"/>
            <a:ext cx="8915400" cy="52578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n-US" altLang="en-US" dirty="0"/>
              <a:t>Characters in a string are numbered with </a:t>
            </a:r>
            <a:r>
              <a:rPr lang="en-US" altLang="en-US" i="1" dirty="0"/>
              <a:t>indexes</a:t>
            </a:r>
            <a:r>
              <a:rPr lang="en-US" altLang="en-US" dirty="0"/>
              <a:t> starting at 0:</a:t>
            </a:r>
          </a:p>
          <a:p>
            <a:pPr marL="742950" lvl="1" indent="-285750"/>
            <a:r>
              <a:rPr lang="en-US" altLang="en-US" dirty="0"/>
              <a:t>Example: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name = "P. Diddy"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Accessing an individual character of a string: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b="1" i="1" dirty="0"/>
              <a:t>	</a:t>
            </a:r>
            <a:r>
              <a:rPr lang="en-US" altLang="en-US" b="1" i="1" dirty="0" err="1"/>
              <a:t>variableName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[</a:t>
            </a:r>
            <a:r>
              <a:rPr lang="en-US" altLang="en-US" dirty="0"/>
              <a:t> </a:t>
            </a:r>
            <a:r>
              <a:rPr lang="en-US" altLang="en-US" b="1" i="1" dirty="0"/>
              <a:t>index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]</a:t>
            </a:r>
          </a:p>
          <a:p>
            <a:pPr marL="742950" lvl="1" indent="-285750"/>
            <a:endParaRPr lang="en-US" altLang="en-US" sz="900" dirty="0"/>
          </a:p>
          <a:p>
            <a:pPr marL="742950" lvl="1" indent="-285750"/>
            <a:r>
              <a:rPr lang="en-US" altLang="en-US" dirty="0"/>
              <a:t>Example: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print (name, "starts with", </a:t>
            </a: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</a:rPr>
              <a:t>name[0]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/>
              <a:t>	Output:</a:t>
            </a:r>
          </a:p>
          <a:p>
            <a:pPr marL="742950" lvl="1" indent="-285750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P. Diddy starts with P</a:t>
            </a:r>
          </a:p>
        </p:txBody>
      </p:sp>
      <p:graphicFrame>
        <p:nvGraphicFramePr>
          <p:cNvPr id="1540133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45539"/>
              </p:ext>
            </p:extLst>
          </p:nvPr>
        </p:nvGraphicFramePr>
        <p:xfrm>
          <a:off x="1828800" y="2552700"/>
          <a:ext cx="5862638" cy="83820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61227210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55884726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69227187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032315860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1430023294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087587255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15826521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1522739092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828621847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403522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Times New Roman" panose="02020603050405020304" pitchFamily="18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808080"/>
                        </a:buClr>
                        <a:buSzPct val="60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800000"/>
                        </a:buClr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C0C0C0"/>
                        </a:buClr>
                        <a:buSzPct val="5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0C0C0"/>
                        </a:buClr>
                        <a:buSzPct val="5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41952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properties</a:t>
            </a:r>
          </a:p>
        </p:txBody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" y="1187196"/>
            <a:ext cx="9134856" cy="5257800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b="1" i="1" dirty="0"/>
              <a:t>string</a:t>
            </a:r>
            <a:r>
              <a:rPr lang="en-US" altLang="en-US" sz="2400" dirty="0">
                <a:latin typeface="Courier New" panose="02070309020205020404" pitchFamily="49" charset="0"/>
              </a:rPr>
              <a:t>)	</a:t>
            </a:r>
            <a:r>
              <a:rPr lang="en-US" altLang="en-US" sz="2400" dirty="0"/>
              <a:t>	- number of characters in a string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				  (including spaces)</a:t>
            </a:r>
          </a:p>
          <a:p>
            <a:r>
              <a:rPr lang="en-US" altLang="en-US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str.lower</a:t>
            </a:r>
            <a:r>
              <a:rPr lang="en-US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en-US" sz="24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en-US" sz="2400" dirty="0"/>
              <a:t>	- lowercase version of a string</a:t>
            </a:r>
          </a:p>
          <a:p>
            <a:r>
              <a:rPr lang="en-US" altLang="en-US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str.upper</a:t>
            </a:r>
            <a:r>
              <a:rPr lang="en-US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en-US" sz="24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</a:t>
            </a:r>
            <a:r>
              <a:rPr lang="en-US" altLang="en-US" sz="2400" dirty="0"/>
              <a:t>	- uppercase version of a string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name = "Martin Douglas </a:t>
            </a:r>
            <a:r>
              <a:rPr lang="en-US" altLang="en-US" sz="2400" dirty="0" err="1">
                <a:solidFill>
                  <a:srgbClr val="00B0F0"/>
                </a:solidFill>
                <a:latin typeface="Courier New" panose="02070309020205020404" pitchFamily="49" charset="0"/>
              </a:rPr>
              <a:t>Stepp</a:t>
            </a: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	length = </a:t>
            </a:r>
            <a:r>
              <a:rPr lang="en-US" altLang="en-US" sz="2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(name)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solidFill>
                  <a:srgbClr val="00B0F0"/>
                </a:solidFill>
                <a:latin typeface="Courier New" panose="02070309020205020404" pitchFamily="49" charset="0"/>
              </a:rPr>
              <a:t>big_name</a:t>
            </a: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str.upper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(name)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	print (</a:t>
            </a:r>
            <a:r>
              <a:rPr lang="en-US" altLang="en-US" sz="2400" dirty="0" err="1">
                <a:solidFill>
                  <a:srgbClr val="00B0F0"/>
                </a:solidFill>
                <a:latin typeface="Courier New" panose="02070309020205020404" pitchFamily="49" charset="0"/>
              </a:rPr>
              <a:t>big_name</a:t>
            </a:r>
            <a:r>
              <a:rPr lang="en-US" altLang="en-US" sz="2400" dirty="0">
                <a:solidFill>
                  <a:srgbClr val="00B0F0"/>
                </a:solidFill>
                <a:latin typeface="Courier New" panose="02070309020205020404" pitchFamily="49" charset="0"/>
              </a:rPr>
              <a:t>, "has", length, "characters")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6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rgbClr val="7030A0"/>
                </a:solidFill>
                <a:latin typeface="Courier New" panose="02070309020205020404" pitchFamily="49" charset="0"/>
              </a:rPr>
              <a:t>MARTIN DOUGLAS STEPP has 20 characters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5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5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7175" cy="247362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339725" indent="-33972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input</a:t>
            </a:r>
            <a:r>
              <a:rPr lang="en-US" altLang="en-US" dirty="0"/>
              <a:t> : Reads a string of text from user input.</a:t>
            </a:r>
            <a:endParaRPr lang="en-US" altLang="en-US" sz="800" dirty="0"/>
          </a:p>
          <a:p>
            <a:pPr marL="739775" lvl="1" indent="-282575" defTabSz="4492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/>
              <a:t>Example: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name = input("Howdy, </a:t>
            </a:r>
            <a:r>
              <a:rPr lang="en-US" altLang="en-US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pardner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. What's </a:t>
            </a:r>
            <a:r>
              <a:rPr lang="en-US" altLang="en-US" sz="2000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yer</a:t>
            </a: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</a:rPr>
              <a:t> name? ")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	print (name, "... what a silly name! ")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 dirty="0">
              <a:latin typeface="Courier New" panose="02070309020205020404" pitchFamily="49" charset="0"/>
            </a:endParaRP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	Output: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700" dirty="0"/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b="1" dirty="0">
                <a:latin typeface="Courier New" panose="02070309020205020404" pitchFamily="49" charset="0"/>
              </a:rPr>
              <a:t>	</a:t>
            </a:r>
            <a:r>
              <a:rPr lang="en-GB" altLang="en-US" sz="2000" dirty="0">
                <a:solidFill>
                  <a:srgbClr val="7030A0"/>
                </a:solidFill>
                <a:latin typeface="Courier New" panose="02070309020205020404" pitchFamily="49" charset="0"/>
              </a:rPr>
              <a:t>Howdy, </a:t>
            </a:r>
            <a:r>
              <a:rPr lang="en-GB" altLang="en-US" sz="2000" dirty="0" err="1">
                <a:solidFill>
                  <a:srgbClr val="7030A0"/>
                </a:solidFill>
                <a:latin typeface="Courier New" panose="02070309020205020404" pitchFamily="49" charset="0"/>
              </a:rPr>
              <a:t>pardner</a:t>
            </a:r>
            <a:r>
              <a:rPr lang="en-GB" altLang="en-US" sz="2000" dirty="0">
                <a:solidFill>
                  <a:srgbClr val="7030A0"/>
                </a:solidFill>
                <a:latin typeface="Courier New" panose="02070309020205020404" pitchFamily="49" charset="0"/>
              </a:rPr>
              <a:t>. What's </a:t>
            </a:r>
            <a:r>
              <a:rPr lang="en-GB" altLang="en-US" sz="2000" dirty="0" err="1">
                <a:solidFill>
                  <a:srgbClr val="7030A0"/>
                </a:solidFill>
                <a:latin typeface="Courier New" panose="02070309020205020404" pitchFamily="49" charset="0"/>
              </a:rPr>
              <a:t>yer</a:t>
            </a:r>
            <a:r>
              <a:rPr lang="en-GB" altLang="en-US" sz="2000" dirty="0">
                <a:solidFill>
                  <a:srgbClr val="7030A0"/>
                </a:solidFill>
                <a:latin typeface="Courier New" panose="02070309020205020404" pitchFamily="49" charset="0"/>
              </a:rPr>
              <a:t> name? </a:t>
            </a:r>
            <a:r>
              <a:rPr lang="en-GB" altLang="en-US" sz="2000" b="1" u="sng" dirty="0">
                <a:solidFill>
                  <a:srgbClr val="7030A0"/>
                </a:solidFill>
                <a:latin typeface="Courier New" panose="02070309020205020404" pitchFamily="49" charset="0"/>
              </a:rPr>
              <a:t>Paris Hilton</a:t>
            </a:r>
          </a:p>
          <a:p>
            <a:pPr marL="739775" lvl="1" indent="-282575" defTabSz="449263">
              <a:lnSpc>
                <a:spcPct val="70000"/>
              </a:lnSpc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>
                <a:solidFill>
                  <a:srgbClr val="7030A0"/>
                </a:solidFill>
                <a:latin typeface="Courier New" panose="02070309020205020404" pitchFamily="49" charset="0"/>
              </a:rPr>
              <a:t>	Paris Hilton ... what a silly name!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latin typeface="Courier New" panose="02070309020205020404" pitchFamily="49" charset="0"/>
              </a:rPr>
              <a:t>input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0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Text processing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text processing</a:t>
            </a:r>
            <a:r>
              <a:rPr lang="en-US" altLang="en-US" dirty="0"/>
              <a:t>: Examining, editing, formatting text.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often uses loops that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examine the characters of a string one by one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can examine each character in a string in sequence.</a:t>
            </a:r>
          </a:p>
          <a:p>
            <a:pPr lvl="1"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7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800" b="1" dirty="0">
                <a:latin typeface="Courier New" panose="02070309020205020404" pitchFamily="49" charset="0"/>
              </a:rPr>
              <a:t>	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</a:rPr>
              <a:t>for c in "</a:t>
            </a:r>
            <a:r>
              <a:rPr lang="en-US" altLang="en-US" b="1" dirty="0" err="1">
                <a:solidFill>
                  <a:srgbClr val="00B0F0"/>
                </a:solidFill>
                <a:latin typeface="Courier New" panose="02070309020205020404" pitchFamily="49" charset="0"/>
              </a:rPr>
              <a:t>booyah</a:t>
            </a: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</a:rPr>
              <a:t>":</a:t>
            </a:r>
          </a:p>
          <a:p>
            <a:pPr lvl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	    print (c)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Output: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o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o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y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a</a:t>
            </a:r>
          </a:p>
          <a:p>
            <a:pPr lvl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7030A0"/>
                </a:solidFill>
                <a:latin typeface="Courier New" panose="02070309020205020404" pitchFamily="49" charset="0"/>
              </a:rPr>
              <a:t>	h</a:t>
            </a:r>
            <a:endParaRPr lang="en-US" altLang="en-US" sz="1600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0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3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3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and numbers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05840"/>
            <a:ext cx="8915400" cy="5257800"/>
          </a:xfrm>
        </p:spPr>
        <p:txBody>
          <a:bodyPr>
            <a:noAutofit/>
          </a:bodyPr>
          <a:lstStyle/>
          <a:p>
            <a:r>
              <a:rPr lang="en-US" altLang="en-US" u="sng" dirty="0" err="1">
                <a:latin typeface="Courier New" panose="02070309020205020404" pitchFamily="49" charset="0"/>
              </a:rPr>
              <a:t>ord</a:t>
            </a:r>
            <a:r>
              <a:rPr lang="en-US" altLang="en-US" u="sng" dirty="0">
                <a:latin typeface="Courier New" panose="02070309020205020404" pitchFamily="49" charset="0"/>
              </a:rPr>
              <a:t>(</a:t>
            </a:r>
            <a:r>
              <a:rPr lang="en-US" altLang="en-US" b="1" i="1" u="sng" dirty="0"/>
              <a:t>text</a:t>
            </a:r>
            <a:r>
              <a:rPr lang="en-US" altLang="en-US" u="sng" dirty="0">
                <a:latin typeface="Courier New" panose="02070309020205020404" pitchFamily="49" charset="0"/>
              </a:rPr>
              <a:t>)</a:t>
            </a:r>
            <a:r>
              <a:rPr lang="en-US" altLang="en-US" u="sng" dirty="0"/>
              <a:t> </a:t>
            </a:r>
            <a:r>
              <a:rPr lang="en-US" altLang="en-US" dirty="0"/>
              <a:t>-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a string into a number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>
                <a:latin typeface="Courier New" panose="02070309020205020404" pitchFamily="49" charset="0"/>
              </a:rPr>
              <a:t>ord</a:t>
            </a:r>
            <a:r>
              <a:rPr lang="en-US" altLang="en-US" dirty="0">
                <a:latin typeface="Courier New" panose="02070309020205020404" pitchFamily="49" charset="0"/>
              </a:rPr>
              <a:t>("a")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97</a:t>
            </a:r>
            <a:r>
              <a:rPr lang="en-US" altLang="en-US" dirty="0"/>
              <a:t>,  </a:t>
            </a:r>
            <a:r>
              <a:rPr lang="en-US" altLang="en-US" dirty="0" err="1">
                <a:latin typeface="Courier New" panose="02070309020205020404" pitchFamily="49" charset="0"/>
              </a:rPr>
              <a:t>ord</a:t>
            </a:r>
            <a:r>
              <a:rPr lang="en-US" altLang="en-US" dirty="0">
                <a:latin typeface="Courier New" panose="02070309020205020404" pitchFamily="49" charset="0"/>
              </a:rPr>
              <a:t>("b")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98</a:t>
            </a:r>
            <a:r>
              <a:rPr lang="en-US" altLang="en-US" dirty="0"/>
              <a:t>, ...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Characters map to numbers using standardized mappings such as </a:t>
            </a:r>
            <a:r>
              <a:rPr lang="en-US" altLang="en-US" i="1" dirty="0"/>
              <a:t>ASCII</a:t>
            </a:r>
            <a:r>
              <a:rPr lang="en-US" altLang="en-US" dirty="0"/>
              <a:t> and </a:t>
            </a:r>
            <a:r>
              <a:rPr lang="en-US" altLang="en-US" i="1" dirty="0"/>
              <a:t>Unicode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u="sng" dirty="0" err="1">
                <a:latin typeface="Courier New" panose="02070309020205020404" pitchFamily="49" charset="0"/>
              </a:rPr>
              <a:t>chr</a:t>
            </a:r>
            <a:r>
              <a:rPr lang="en-US" altLang="en-US" u="sng" dirty="0">
                <a:latin typeface="Courier New" panose="02070309020205020404" pitchFamily="49" charset="0"/>
              </a:rPr>
              <a:t>(</a:t>
            </a:r>
            <a:r>
              <a:rPr lang="en-US" altLang="en-US" b="1" i="1" u="sng" dirty="0"/>
              <a:t>number</a:t>
            </a:r>
            <a:r>
              <a:rPr lang="en-US" altLang="en-US" u="sng" dirty="0"/>
              <a:t>) </a:t>
            </a:r>
            <a:r>
              <a:rPr lang="en-US" altLang="en-US" dirty="0"/>
              <a:t>-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converts a number into a string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Example: </a:t>
            </a:r>
            <a:r>
              <a:rPr lang="en-US" altLang="en-US" dirty="0" err="1">
                <a:latin typeface="Courier New" panose="02070309020205020404" pitchFamily="49" charset="0"/>
              </a:rPr>
              <a:t>chr</a:t>
            </a:r>
            <a:r>
              <a:rPr lang="en-US" altLang="en-US" dirty="0">
                <a:latin typeface="Courier New" panose="02070309020205020404" pitchFamily="49" charset="0"/>
              </a:rPr>
              <a:t>(99)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"c"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4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processing</a:t>
            </a:r>
          </a:p>
        </p:txBody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Many programs handle data, which often comes from files.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Reading the entire contents of a file: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i="1" dirty="0" err="1">
                <a:solidFill>
                  <a:srgbClr val="0099FF"/>
                </a:solidFill>
              </a:rPr>
              <a:t>variableName</a:t>
            </a:r>
            <a:r>
              <a:rPr lang="en-US" altLang="en-US" dirty="0">
                <a:solidFill>
                  <a:srgbClr val="0099FF"/>
                </a:solidFill>
                <a:latin typeface="Courier New" panose="02070309020205020404" pitchFamily="49" charset="0"/>
              </a:rPr>
              <a:t> = open("</a:t>
            </a:r>
            <a:r>
              <a:rPr lang="en-US" altLang="en-US" b="1" i="1" dirty="0">
                <a:solidFill>
                  <a:srgbClr val="0099FF"/>
                </a:solidFill>
              </a:rPr>
              <a:t>filename</a:t>
            </a:r>
            <a:r>
              <a:rPr lang="en-US" altLang="en-US" dirty="0">
                <a:solidFill>
                  <a:srgbClr val="0099FF"/>
                </a:solidFill>
                <a:latin typeface="Courier New" panose="02070309020205020404" pitchFamily="49" charset="0"/>
              </a:rPr>
              <a:t>").read()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file_text</a:t>
            </a:r>
            <a:r>
              <a:rPr lang="en-US" altLang="en-US" dirty="0">
                <a:latin typeface="Courier New" panose="02070309020205020404" pitchFamily="49" charset="0"/>
              </a:rPr>
              <a:t> = open("bankaccount.txt").read()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17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Line-by-line processing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a file line-by-line</a:t>
            </a:r>
            <a:r>
              <a:rPr lang="en-US" altLang="en-US" dirty="0"/>
              <a:t>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line in </a:t>
            </a:r>
            <a:r>
              <a:rPr lang="en-US" altLang="en-US" dirty="0">
                <a:solidFill>
                  <a:srgbClr val="0099FF"/>
                </a:solidFill>
                <a:latin typeface="Courier New" panose="02070309020205020404" pitchFamily="49" charset="0"/>
              </a:rPr>
              <a:t>open("</a:t>
            </a:r>
            <a:r>
              <a:rPr lang="en-US" altLang="en-US" b="1" i="1" dirty="0">
                <a:solidFill>
                  <a:srgbClr val="0099FF"/>
                </a:solidFill>
              </a:rPr>
              <a:t>filename</a:t>
            </a:r>
            <a:r>
              <a:rPr lang="en-US" altLang="en-US" dirty="0">
                <a:solidFill>
                  <a:srgbClr val="0099FF"/>
                </a:solidFill>
                <a:latin typeface="Courier New" panose="02070309020205020404" pitchFamily="49" charset="0"/>
              </a:rPr>
              <a:t>").</a:t>
            </a:r>
            <a:r>
              <a:rPr lang="en-US" altLang="en-US" dirty="0" err="1">
                <a:solidFill>
                  <a:srgbClr val="0099FF"/>
                </a:solidFill>
                <a:latin typeface="Courier New" panose="02070309020205020404" pitchFamily="49" charset="0"/>
              </a:rPr>
              <a:t>readlines</a:t>
            </a:r>
            <a:r>
              <a:rPr lang="en-US" altLang="en-US" dirty="0">
                <a:solidFill>
                  <a:srgbClr val="0099FF"/>
                </a:solidFill>
                <a:latin typeface="Courier New" panose="02070309020205020404" pitchFamily="49" charset="0"/>
              </a:rPr>
              <a:t>():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 i="1" dirty="0">
                <a:latin typeface="Courier New" panose="02070309020205020404" pitchFamily="49" charset="0"/>
              </a:rPr>
              <a:t>    </a:t>
            </a:r>
            <a:r>
              <a:rPr lang="en-US" altLang="en-US" b="1" i="1" dirty="0"/>
              <a:t>statements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700" b="1" i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count = 0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for line in open("ins/a0p1/cluster_labels_1.txt").</a:t>
            </a:r>
            <a:r>
              <a:rPr lang="en-US" altLang="en-US" sz="2000" dirty="0" err="1">
                <a:solidFill>
                  <a:srgbClr val="00B0F0"/>
                </a:solidFill>
                <a:latin typeface="Courier New" panose="02070309020205020404" pitchFamily="49" charset="0"/>
              </a:rPr>
              <a:t>readlines</a:t>
            </a: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():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    count = count + 1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B0F0"/>
                </a:solidFill>
                <a:latin typeface="Courier New" panose="02070309020205020404" pitchFamily="49" charset="0"/>
              </a:rPr>
              <a:t>print ("The file contains", count, "lines.")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  <a:latin typeface="+mj-lt"/>
              </a:rPr>
              <a:t>Other Issues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D69F5-0F5D-41C1-B75B-E2F2FBE86CE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200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Python and Natural Language Processing</a:t>
            </a:r>
            <a:r>
              <a:rPr lang="en-US" altLang="en-US" sz="5400" dirty="0"/>
              <a:t> </a:t>
            </a: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257800"/>
          </a:xfrm>
        </p:spPr>
        <p:txBody>
          <a:bodyPr>
            <a:normAutofit/>
          </a:bodyPr>
          <a:lstStyle/>
          <a:p>
            <a:r>
              <a:rPr lang="en-US" altLang="en-US" dirty="0"/>
              <a:t>Python is a great language for NLP:</a:t>
            </a:r>
          </a:p>
          <a:p>
            <a:pPr lvl="1"/>
            <a:r>
              <a:rPr lang="en-US" altLang="en-US" dirty="0"/>
              <a:t>Simple</a:t>
            </a:r>
          </a:p>
          <a:p>
            <a:pPr lvl="1"/>
            <a:r>
              <a:rPr lang="en-US" altLang="en-US" dirty="0"/>
              <a:t>Easy to debug:</a:t>
            </a:r>
          </a:p>
          <a:p>
            <a:pPr lvl="2"/>
            <a:r>
              <a:rPr lang="en-US" altLang="en-US" dirty="0"/>
              <a:t>Exceptions</a:t>
            </a:r>
          </a:p>
          <a:p>
            <a:pPr lvl="2"/>
            <a:r>
              <a:rPr lang="en-US" altLang="en-US" dirty="0"/>
              <a:t>Interpreted language</a:t>
            </a:r>
          </a:p>
          <a:p>
            <a:pPr lvl="1"/>
            <a:r>
              <a:rPr lang="en-US" altLang="en-US" dirty="0"/>
              <a:t>Easy to structure</a:t>
            </a:r>
          </a:p>
          <a:p>
            <a:pPr lvl="2"/>
            <a:r>
              <a:rPr lang="en-US" altLang="en-US" dirty="0"/>
              <a:t>Modules</a:t>
            </a:r>
          </a:p>
          <a:p>
            <a:pPr lvl="2"/>
            <a:r>
              <a:rPr lang="en-US" altLang="en-US" dirty="0"/>
              <a:t>Object oriented programming</a:t>
            </a:r>
          </a:p>
          <a:p>
            <a:pPr lvl="1"/>
            <a:r>
              <a:rPr lang="en-US" altLang="en-US" dirty="0"/>
              <a:t>Powerful string manipulation</a:t>
            </a:r>
            <a:endParaRPr lang="en-US" alt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7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Whitespace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r>
              <a:rPr lang="en-US" altLang="en-US" sz="2800" dirty="0"/>
              <a:t>Whitespace is meaningful in Python: especially indentation and placement of newlines.  </a:t>
            </a:r>
          </a:p>
          <a:p>
            <a:pPr lvl="1"/>
            <a:r>
              <a:rPr lang="en-US" altLang="en-US" sz="2400" dirty="0"/>
              <a:t>Use a newline to end a line of code. </a:t>
            </a:r>
            <a:br>
              <a:rPr lang="en-US" altLang="en-US" sz="2400" dirty="0"/>
            </a:br>
            <a:r>
              <a:rPr lang="en-US" altLang="en-US" sz="2400" dirty="0"/>
              <a:t>(Not a semicolon like in C++ or Java.)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FF0000"/>
                </a:solidFill>
              </a:rPr>
              <a:t>Use \ when must go to next line prematurely</a:t>
            </a:r>
            <a:r>
              <a:rPr lang="en-US" altLang="en-US" sz="2400" dirty="0"/>
              <a:t>.)</a:t>
            </a:r>
          </a:p>
          <a:p>
            <a:pPr lvl="1"/>
            <a:r>
              <a:rPr lang="en-US" altLang="en-US" sz="2400" dirty="0"/>
              <a:t>No braces { } to mark blocks of code in Python… </a:t>
            </a:r>
            <a:br>
              <a:rPr lang="en-US" altLang="en-US" sz="2400" dirty="0"/>
            </a:br>
            <a:r>
              <a:rPr lang="en-US" altLang="en-US" sz="2400" dirty="0"/>
              <a:t>Use consistent indentation instead.  </a:t>
            </a:r>
            <a:r>
              <a:rPr lang="en-US" altLang="en-US" sz="2400" b="1" dirty="0">
                <a:solidFill>
                  <a:srgbClr val="FF0000"/>
                </a:solidFill>
              </a:rPr>
              <a:t>The first line with a new indentation is considered outside of the block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Often </a:t>
            </a:r>
            <a:r>
              <a:rPr lang="en-US" altLang="en-US" sz="2400" b="1" dirty="0">
                <a:solidFill>
                  <a:srgbClr val="FF0000"/>
                </a:solidFill>
              </a:rPr>
              <a:t>a colon appears at the start of a new block</a:t>
            </a:r>
            <a:r>
              <a:rPr lang="en-US" altLang="en-US" sz="2400" dirty="0"/>
              <a:t>.  (We’ll see this later for function and class definitions.)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Start comments with </a:t>
            </a:r>
            <a:r>
              <a:rPr lang="en-US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altLang="en-US" sz="2800" dirty="0"/>
              <a:t> – the rest of line is ignored.</a:t>
            </a:r>
          </a:p>
          <a:p>
            <a:r>
              <a:rPr lang="en-US" altLang="en-US" sz="2800" dirty="0"/>
              <a:t>Can include a “documentation string” as the first line of any new function or class that you define.</a:t>
            </a:r>
          </a:p>
          <a:p>
            <a:r>
              <a:rPr lang="en-US" altLang="en-US" sz="2800" dirty="0"/>
              <a:t>The development environment, debugger, and other tools use it: it’s good style to include one.</a:t>
            </a:r>
          </a:p>
          <a:p>
            <a:pPr lvl="1">
              <a:buFontTx/>
              <a:buNone/>
            </a:pPr>
            <a:r>
              <a:rPr lang="en-US" altLang="en-US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my_function</a:t>
            </a:r>
            <a:r>
              <a:rPr lang="en-US" altLang="en-US" sz="2400" b="1" dirty="0">
                <a:latin typeface="Courier New" panose="02070309020205020404" pitchFamily="49" charset="0"/>
              </a:rPr>
              <a:t>(x, y):</a:t>
            </a:r>
          </a:p>
          <a:p>
            <a:pPr lvl="1"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"""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This is the 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docstring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. This </a:t>
            </a:r>
            <a:b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function does blah 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blah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blah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"""</a:t>
            </a:r>
            <a:b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# The code would go here...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Look at a sample of code…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x = 34 - 23         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# A comment.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y 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2400" b="1" dirty="0">
                <a:latin typeface="Courier New" panose="02070309020205020404" pitchFamily="49" charset="0"/>
              </a:rPr>
              <a:t>         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# Another one.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z = 3.45   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b="1" dirty="0">
                <a:latin typeface="Courier New" panose="02070309020205020404" pitchFamily="49" charset="0"/>
              </a:rPr>
              <a:t> z == 3.45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or</a:t>
            </a:r>
            <a:r>
              <a:rPr lang="en-US" altLang="en-US" sz="2400" b="1" dirty="0">
                <a:latin typeface="Courier New" panose="02070309020205020404" pitchFamily="49" charset="0"/>
              </a:rPr>
              <a:t> y ==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"Hello"</a:t>
            </a:r>
            <a:r>
              <a:rPr lang="en-US" altLang="en-US" sz="2400" b="1" dirty="0">
                <a:latin typeface="Courier New" panose="02070309020205020404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x = x + 1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y = y + 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" World"</a:t>
            </a: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# String </a:t>
            </a:r>
            <a:r>
              <a:rPr lang="en-US" altLang="en-US" sz="24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concat</a:t>
            </a:r>
            <a:r>
              <a:rPr lang="en-US" altLang="en-US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 b="1" dirty="0">
                <a:latin typeface="Courier New" panose="02070309020205020404" pitchFamily="49" charset="0"/>
              </a:rPr>
              <a:t> x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400" b="1" dirty="0">
                <a:latin typeface="Courier New" panose="02070309020205020404" pitchFamily="49" charset="0"/>
              </a:rPr>
              <a:t> 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Python and Types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1080"/>
            <a:ext cx="8763000" cy="4800600"/>
          </a:xfrm>
        </p:spPr>
        <p:txBody>
          <a:bodyPr/>
          <a:lstStyle/>
          <a:p>
            <a:pPr>
              <a:buFontTx/>
              <a:buNone/>
              <a:tabLst>
                <a:tab pos="7258050" algn="r"/>
              </a:tabLst>
            </a:pPr>
            <a:r>
              <a:rPr lang="en-US" altLang="en-US" sz="2400" dirty="0"/>
              <a:t>Python determines the data types </a:t>
            </a:r>
            <a:br>
              <a:rPr lang="en-US" altLang="en-US" sz="2400" dirty="0"/>
            </a:br>
            <a:r>
              <a:rPr lang="en-US" altLang="en-US" sz="2400" dirty="0"/>
              <a:t>in a program automatically.	“Dynamic Typing”</a:t>
            </a:r>
          </a:p>
          <a:p>
            <a:pPr>
              <a:buFontTx/>
              <a:buNone/>
              <a:tabLst>
                <a:tab pos="7258050" algn="r"/>
              </a:tabLst>
            </a:pPr>
            <a:endParaRPr lang="en-US" altLang="en-US" sz="2400" dirty="0"/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altLang="en-US" sz="2400" dirty="0"/>
              <a:t>But Python’s not casual about types, it </a:t>
            </a:r>
            <a:br>
              <a:rPr lang="en-US" altLang="en-US" sz="2400" dirty="0"/>
            </a:br>
            <a:r>
              <a:rPr lang="en-US" altLang="en-US" sz="2400" dirty="0"/>
              <a:t>enforces them after it figures them out.    	“Strong Typing”</a:t>
            </a:r>
          </a:p>
          <a:p>
            <a:pPr>
              <a:buFontTx/>
              <a:buNone/>
              <a:tabLst>
                <a:tab pos="7258050" algn="r"/>
              </a:tabLst>
            </a:pPr>
            <a:endParaRPr lang="en-US" altLang="en-US" sz="2400" dirty="0">
              <a:solidFill>
                <a:srgbClr val="FF3300"/>
              </a:solidFill>
            </a:endParaRP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altLang="en-US" sz="2400" dirty="0"/>
              <a:t>So, for example, you can’t just append an integer to a string.  You must first convert the integer to a string itself.  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None/>
              <a:tabLst>
                <a:tab pos="7258050" algn="r"/>
              </a:tabLst>
            </a:pPr>
            <a:endParaRPr lang="en-US" altLang="en-US" sz="1000" b="1" dirty="0">
              <a:latin typeface="Courier New" panose="02070309020205020404" pitchFamily="49" charset="0"/>
            </a:endParaRP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 x =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"the answer is "  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# Decides x is string.</a:t>
            </a: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 y = 23                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# Decides y is integer.</a:t>
            </a:r>
          </a:p>
          <a:p>
            <a:pPr>
              <a:buFontTx/>
              <a:buNone/>
              <a:tabLst>
                <a:tab pos="7258050" algn="r"/>
              </a:tabLst>
            </a:pP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000" b="1" dirty="0">
                <a:latin typeface="Courier New" panose="02070309020205020404" pitchFamily="49" charset="0"/>
              </a:rPr>
              <a:t> (x + y)   </a:t>
            </a:r>
            <a:r>
              <a:rPr lang="en-US" altLang="en-US" sz="2000" b="1" u="sng" dirty="0">
                <a:solidFill>
                  <a:srgbClr val="FF3300"/>
                </a:solidFill>
                <a:latin typeface="Courier New" panose="02070309020205020404" pitchFamily="49" charset="0"/>
              </a:rPr>
              <a:t># Python will complain about this.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9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Naming Rules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Names are </a:t>
            </a:r>
            <a:r>
              <a:rPr lang="en-US" altLang="en-US" sz="2800" b="1" dirty="0">
                <a:solidFill>
                  <a:srgbClr val="FF0000"/>
                </a:solidFill>
              </a:rPr>
              <a:t>case sensitive </a:t>
            </a:r>
            <a:r>
              <a:rPr lang="en-US" altLang="en-US" sz="2800" dirty="0"/>
              <a:t>and </a:t>
            </a:r>
            <a:r>
              <a:rPr lang="en-US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 start with a number</a:t>
            </a:r>
            <a:r>
              <a:rPr lang="en-US" altLang="en-US" sz="2800" dirty="0"/>
              <a:t>.  They can contain letters, numbers, and underscores.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bob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Bob</a:t>
            </a:r>
            <a:r>
              <a:rPr lang="en-US" altLang="en-US" sz="2400" b="1" dirty="0">
                <a:latin typeface="Courier New" panose="02070309020205020404" pitchFamily="49" charset="0"/>
              </a:rPr>
              <a:t>  _bob  _2_bob_  bob_2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BoB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There are some </a:t>
            </a:r>
            <a:r>
              <a:rPr lang="en-US" altLang="en-US" sz="2800" b="1" dirty="0">
                <a:solidFill>
                  <a:srgbClr val="FF0000"/>
                </a:solidFill>
              </a:rPr>
              <a:t>reserved words</a:t>
            </a:r>
            <a:r>
              <a:rPr lang="en-US" altLang="en-US" sz="2800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and, assert, break, class, continue, </a:t>
            </a:r>
            <a:r>
              <a:rPr lang="en-US" altLang="en-US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, del, </a:t>
            </a:r>
            <a:r>
              <a:rPr lang="en-US" altLang="en-US" sz="24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, else, except, exec, finally, for, from, global, if, import, in, is, lambda, not, or, pass, print, raise, return, try, while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Non-existent Name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you try to access a name before it’s been properly created (by placing it on the left side of an assignment), you’ll get an error.  </a:t>
            </a:r>
            <a:endParaRPr lang="en-US" altLang="en-US" sz="1200" b="1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>
              <a:solidFill>
                <a:srgbClr val="660033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 b="1" dirty="0">
                <a:latin typeface="Courier New" panose="02070309020205020404" pitchFamily="49" charset="0"/>
              </a:rPr>
              <a:t> 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Traceback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 (most recent call last):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  File "&lt;pyshell#16&gt;", line 1, in -</a:t>
            </a: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toplevel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-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   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rgbClr val="FF3300"/>
                </a:solidFill>
                <a:latin typeface="Courier New" panose="02070309020205020404" pitchFamily="49" charset="0"/>
              </a:rPr>
              <a:t>NameError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: name ‘y' is not defined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 b="1" dirty="0">
                <a:latin typeface="Courier New" panose="02070309020205020404" pitchFamily="49" charset="0"/>
              </a:rPr>
              <a:t> y = 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 b="1" dirty="0">
                <a:latin typeface="Courier New" panose="02070309020205020404" pitchFamily="49" charset="0"/>
              </a:rPr>
              <a:t>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Assignment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You can also assign to multiple names at the same time. 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B0F0"/>
                </a:solidFill>
                <a:latin typeface="Courier New" panose="02070309020205020404" pitchFamily="49" charset="0"/>
              </a:rPr>
              <a:t>x, y = 2, 3  </a:t>
            </a:r>
            <a:r>
              <a:rPr lang="en-US" altLang="en-US" sz="2400" dirty="0">
                <a:latin typeface="Courier New" panose="02070309020205020404" pitchFamily="49" charset="0"/>
              </a:rPr>
              <a:t># </a:t>
            </a:r>
            <a:r>
              <a:rPr lang="zh-CN" altLang="en-US" sz="2400" dirty="0">
                <a:latin typeface="Courier New" panose="02070309020205020404" pitchFamily="49" charset="0"/>
              </a:rPr>
              <a:t>同时给</a:t>
            </a:r>
            <a:r>
              <a:rPr lang="en-US" altLang="zh-CN" sz="2400" dirty="0" err="1">
                <a:latin typeface="Courier New" panose="02070309020205020404" pitchFamily="49" charset="0"/>
              </a:rPr>
              <a:t>x,y</a:t>
            </a:r>
            <a:r>
              <a:rPr lang="zh-CN" altLang="en-US" sz="2400" dirty="0">
                <a:latin typeface="Courier New" panose="02070309020205020404" pitchFamily="49" charset="0"/>
              </a:rPr>
              <a:t>赋值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 b="1" dirty="0">
                <a:latin typeface="Courier New" panose="02070309020205020404" pitchFamily="49" charset="0"/>
              </a:rPr>
              <a:t>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400" b="1" dirty="0">
                <a:latin typeface="Courier New" panose="02070309020205020404" pitchFamily="49" charset="0"/>
              </a:rPr>
              <a:t>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56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Printing with Python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You can print a string to the screen using “print.”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Using the </a:t>
            </a:r>
            <a:r>
              <a:rPr lang="en-US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en-US" sz="2800" dirty="0"/>
              <a:t> string operator in combination with the print command, we can </a:t>
            </a:r>
            <a:r>
              <a:rPr lang="en-US" altLang="en-US" sz="2800" dirty="0">
                <a:solidFill>
                  <a:srgbClr val="00B0F0"/>
                </a:solidFill>
              </a:rPr>
              <a:t>format our output text</a:t>
            </a:r>
            <a:r>
              <a:rPr lang="en-US" altLang="en-US" sz="2800" dirty="0"/>
              <a:t>.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</a:t>
            </a:r>
            <a:r>
              <a:rPr lang="en-US" altLang="en-US" sz="24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  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"%</a:t>
            </a: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s xyz %d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 %  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4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Courier New" panose="02070309020205020404" pitchFamily="49" charset="0"/>
              </a:rPr>
              <a:t>, 34))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xyz 34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“Print” </a:t>
            </a:r>
            <a:r>
              <a:rPr lang="en-US" altLang="en-US" sz="2400" dirty="0">
                <a:solidFill>
                  <a:srgbClr val="0099FF"/>
                </a:solidFill>
              </a:rPr>
              <a:t>automatically adds a newline to the end of the string</a:t>
            </a:r>
            <a:r>
              <a:rPr lang="en-US" altLang="en-US" sz="2400" dirty="0"/>
              <a:t>.  If you include a list of strings, it will </a:t>
            </a:r>
            <a:r>
              <a:rPr lang="en-US" altLang="en-US" sz="2400" dirty="0">
                <a:solidFill>
                  <a:srgbClr val="0099FF"/>
                </a:solidFill>
              </a:rPr>
              <a:t>concatenate them with a space between them</a:t>
            </a:r>
            <a:r>
              <a:rPr lang="en-US" altLang="en-US" sz="2400" dirty="0"/>
              <a:t>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  <a:latin typeface="Courier New" panose="02070309020205020404" pitchFamily="49" charset="0"/>
              </a:rPr>
              <a:t>（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）</a:t>
            </a: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（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 b="1" dirty="0">
                <a:latin typeface="Courier New" panose="02070309020205020404" pitchFamily="49" charset="0"/>
              </a:rPr>
              <a:t>,</a:t>
            </a:r>
            <a:r>
              <a:rPr lang="en-US" altLang="en-US" sz="2000" b="1" dirty="0">
                <a:solidFill>
                  <a:srgbClr val="33CC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）</a:t>
            </a:r>
            <a:endParaRPr lang="en-US" altLang="en-US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abc</a:t>
            </a:r>
            <a:r>
              <a:rPr lang="en-US" altLang="en-US" sz="20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def</a:t>
            </a:r>
            <a:endParaRPr lang="en-US" altLang="en-US" sz="20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5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6532" y="0"/>
            <a:ext cx="9150531" cy="838200"/>
          </a:xfrm>
        </p:spPr>
        <p:txBody>
          <a:bodyPr anchor="ctr">
            <a:normAutofit/>
          </a:bodyPr>
          <a:lstStyle/>
          <a:p>
            <a:r>
              <a:rPr lang="en-US" altLang="en-US" sz="4000" dirty="0"/>
              <a:t>Modules and Packages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066800"/>
            <a:ext cx="8458200" cy="5334000"/>
          </a:xfrm>
        </p:spPr>
        <p:txBody>
          <a:bodyPr>
            <a:noAutofit/>
          </a:bodyPr>
          <a:lstStyle/>
          <a:p>
            <a:pPr marL="609600" indent="-609600" algn="l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chemeClr val="tx1"/>
                </a:solidFill>
              </a:rPr>
              <a:t>Python </a:t>
            </a:r>
            <a:r>
              <a:rPr lang="en-US" altLang="en-US" i="1" dirty="0">
                <a:solidFill>
                  <a:schemeClr val="tx1"/>
                </a:solidFill>
              </a:rPr>
              <a:t>modules</a:t>
            </a:r>
            <a:r>
              <a:rPr lang="en-US" altLang="en-US" dirty="0">
                <a:solidFill>
                  <a:schemeClr val="tx1"/>
                </a:solidFill>
              </a:rPr>
              <a:t> “package program code and data for reuse.” (Lutz)</a:t>
            </a:r>
          </a:p>
          <a:p>
            <a:pPr marL="990600" lvl="1" indent="-533400" algn="l">
              <a:buFontTx/>
              <a:buBlip>
                <a:blip r:embed="rId3"/>
              </a:buBlip>
            </a:pPr>
            <a:r>
              <a:rPr lang="en-US" altLang="en-US" dirty="0">
                <a:solidFill>
                  <a:schemeClr val="tx1"/>
                </a:solidFill>
              </a:rPr>
              <a:t>Similar to </a:t>
            </a:r>
            <a:r>
              <a:rPr lang="en-US" altLang="en-US" i="1" dirty="0">
                <a:solidFill>
                  <a:schemeClr val="tx1"/>
                </a:solidFill>
              </a:rPr>
              <a:t>library</a:t>
            </a:r>
            <a:r>
              <a:rPr lang="en-US" altLang="en-US" dirty="0">
                <a:solidFill>
                  <a:schemeClr val="tx1"/>
                </a:solidFill>
              </a:rPr>
              <a:t> in C, </a:t>
            </a:r>
            <a:r>
              <a:rPr lang="en-US" altLang="en-US" i="1" dirty="0">
                <a:solidFill>
                  <a:schemeClr val="tx1"/>
                </a:solidFill>
              </a:rPr>
              <a:t>package </a:t>
            </a:r>
            <a:r>
              <a:rPr lang="en-US" altLang="en-US" dirty="0">
                <a:solidFill>
                  <a:schemeClr val="tx1"/>
                </a:solidFill>
              </a:rPr>
              <a:t>in Java.                                             </a:t>
            </a:r>
          </a:p>
          <a:p>
            <a:pPr marL="609600" indent="-609600" algn="l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chemeClr val="tx1"/>
                </a:solidFill>
              </a:rPr>
              <a:t>Python </a:t>
            </a:r>
            <a:r>
              <a:rPr lang="en-US" altLang="en-US" i="1" dirty="0">
                <a:solidFill>
                  <a:schemeClr val="tx1"/>
                </a:solidFill>
              </a:rPr>
              <a:t>packages</a:t>
            </a:r>
            <a:r>
              <a:rPr lang="en-US" altLang="en-US" dirty="0">
                <a:solidFill>
                  <a:schemeClr val="tx1"/>
                </a:solidFill>
              </a:rPr>
              <a:t> are hierarchical modules (i.e., modules that contain other modules). </a:t>
            </a:r>
          </a:p>
          <a:p>
            <a:pPr marL="609600" indent="-609600" algn="l"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en-US" dirty="0">
                <a:solidFill>
                  <a:schemeClr val="tx1"/>
                </a:solidFill>
              </a:rPr>
              <a:t>Three commands for accessing modules:</a:t>
            </a:r>
          </a:p>
          <a:p>
            <a:pPr marL="990600" lvl="1" indent="-533400" algn="l"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import</a:t>
            </a:r>
          </a:p>
          <a:p>
            <a:pPr marL="990600" lvl="1" indent="-533400" algn="l"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from…import</a:t>
            </a:r>
          </a:p>
          <a:p>
            <a:pPr marL="990600" lvl="1" indent="-533400" algn="l">
              <a:buFontTx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reload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5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Modules and Packages: </a:t>
            </a:r>
            <a:r>
              <a:rPr lang="en-US" altLang="en-US" sz="4000" dirty="0">
                <a:latin typeface="Courier New" panose="02070309020205020404" pitchFamily="49" charset="0"/>
              </a:rPr>
              <a:t>import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</p:spPr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i="1" dirty="0">
                <a:latin typeface="Courier New" panose="02070309020205020404" pitchFamily="49" charset="0"/>
              </a:rPr>
              <a:t>import</a:t>
            </a:r>
            <a:r>
              <a:rPr lang="en-US" altLang="en-US" i="1" dirty="0"/>
              <a:t> </a:t>
            </a:r>
            <a:r>
              <a:rPr lang="en-US" altLang="en-US" dirty="0"/>
              <a:t>command loads a module: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# </a:t>
            </a:r>
            <a:r>
              <a:rPr lang="en-US" altLang="en-US" i="1" dirty="0">
                <a:latin typeface="Courier New" panose="02070309020205020404" pitchFamily="49" charset="0"/>
              </a:rPr>
              <a:t>Load the </a:t>
            </a:r>
            <a:r>
              <a:rPr lang="en-US" altLang="en-US" i="1" dirty="0">
                <a:solidFill>
                  <a:srgbClr val="00B0F0"/>
                </a:solidFill>
                <a:latin typeface="Courier New" panose="02070309020205020404" pitchFamily="49" charset="0"/>
              </a:rPr>
              <a:t>regular expression module</a:t>
            </a:r>
          </a:p>
          <a:p>
            <a:pPr lvl="2">
              <a:buFontTx/>
              <a:buNone/>
            </a:pPr>
            <a:r>
              <a:rPr lang="en-US" altLang="en-US" i="1" dirty="0">
                <a:latin typeface="Courier New" panose="02070309020205020404" pitchFamily="49" charset="0"/>
              </a:rPr>
              <a:t>&gt;&gt;&gt; </a:t>
            </a:r>
            <a:r>
              <a:rPr lang="en-US" altLang="en-US" b="1" dirty="0">
                <a:latin typeface="Courier New" panose="02070309020205020404" pitchFamily="49" charset="0"/>
              </a:rPr>
              <a:t>import  re</a:t>
            </a:r>
            <a:r>
              <a:rPr lang="en-US" altLang="en-US" i="1" dirty="0">
                <a:latin typeface="Courier New" panose="02070309020205020404" pitchFamily="49" charset="0"/>
              </a:rPr>
              <a:t> </a:t>
            </a:r>
            <a:endParaRPr lang="en-US" altLang="en-US" dirty="0"/>
          </a:p>
          <a:p>
            <a:r>
              <a:rPr lang="en-US" altLang="en-US" dirty="0"/>
              <a:t>To access the contents of a module, use </a:t>
            </a:r>
            <a:r>
              <a:rPr lang="en-US" altLang="en-US" i="1" dirty="0"/>
              <a:t>dotted names</a:t>
            </a:r>
            <a:r>
              <a:rPr lang="en-US" altLang="en-US" dirty="0"/>
              <a:t>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22832" y="3504304"/>
            <a:ext cx="6617208" cy="2262158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r'\W+'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'Words, words, words.'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['Words', 'words', 'words', '']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r'(\W+)'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'Words, words, words.'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['Words', ', ', 'words', ', ', 'words', '.', '']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r'\W+'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'Words, words, words.'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['Words', 'words, words.']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Python?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programming language with strong similarities to PERL, but with powerful typing and object oriented features.  </a:t>
            </a:r>
          </a:p>
          <a:p>
            <a:pPr lvl="1"/>
            <a:r>
              <a:rPr lang="en-US" altLang="en-US" dirty="0"/>
              <a:t>Commonly used for producing HTML content on websites.  Great for text files.</a:t>
            </a:r>
          </a:p>
          <a:p>
            <a:pPr lvl="1"/>
            <a:r>
              <a:rPr lang="en-US" altLang="en-US" dirty="0"/>
              <a:t>Useful built-in types (lists, dictionaries).</a:t>
            </a:r>
          </a:p>
          <a:p>
            <a:pPr lvl="1"/>
            <a:r>
              <a:rPr lang="en-US" altLang="en-US" dirty="0"/>
              <a:t>Clean syntax, powerful extensions.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1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Modules and Packages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from…import</a:t>
            </a:r>
            <a:endParaRPr lang="en-US" altLang="en-US" dirty="0"/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9422"/>
            <a:ext cx="8839200" cy="50292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>
                <a:latin typeface="Courier New" panose="02070309020205020404" pitchFamily="49" charset="0"/>
              </a:rPr>
              <a:t> from…import </a:t>
            </a:r>
            <a:r>
              <a:rPr lang="en-US" altLang="en-US" dirty="0"/>
              <a:t>command </a:t>
            </a:r>
            <a:r>
              <a:rPr lang="en-US" altLang="en-US" dirty="0">
                <a:solidFill>
                  <a:srgbClr val="00B0F0"/>
                </a:solidFill>
              </a:rPr>
              <a:t>loads individual functions and objects</a:t>
            </a:r>
            <a:r>
              <a:rPr lang="en-US" altLang="en-US" dirty="0"/>
              <a:t> from a module: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# Load the </a:t>
            </a:r>
            <a:r>
              <a:rPr lang="en-US" altLang="en-US" b="1" dirty="0">
                <a:latin typeface="Courier New" panose="02070309020205020404" pitchFamily="49" charset="0"/>
              </a:rPr>
              <a:t>split</a:t>
            </a:r>
            <a:r>
              <a:rPr lang="en-US" altLang="en-US" dirty="0">
                <a:latin typeface="Courier New" panose="02070309020205020404" pitchFamily="49" charset="0"/>
              </a:rPr>
              <a:t> function from the re module</a:t>
            </a:r>
          </a:p>
          <a:p>
            <a:pPr lvl="2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&gt;&gt;&gt; from re import split</a:t>
            </a:r>
          </a:p>
          <a:p>
            <a:r>
              <a:rPr lang="en-US" altLang="en-US" dirty="0"/>
              <a:t>Once an individual function or object is loaded with </a:t>
            </a:r>
            <a:r>
              <a:rPr lang="en-US" altLang="en-US" i="1" dirty="0">
                <a:latin typeface="Courier New" panose="02070309020205020404" pitchFamily="49" charset="0"/>
              </a:rPr>
              <a:t>from…import,</a:t>
            </a:r>
            <a:r>
              <a:rPr lang="en-US" altLang="en-US" i="1" dirty="0"/>
              <a:t> </a:t>
            </a:r>
            <a:r>
              <a:rPr lang="en-US" altLang="en-US" dirty="0"/>
              <a:t>it can be used directly: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4419600"/>
            <a:ext cx="6367272" cy="1818959"/>
          </a:xfrm>
          <a:prstGeom prst="rect">
            <a:avLst/>
          </a:prstGeom>
          <a:solidFill>
            <a:srgbClr val="EE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r'\W+'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'Words, words, words.'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['Words', 'words', 'words', '']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kumimoji="0" lang="en-US" altLang="en-US" sz="1400" b="1" i="0" u="none" strike="noStrike" cap="none" normalizeH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r'(\W+)'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'Words, words, words.'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['Words', ', ', 'words', ', ', 'words', '.', '']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r'\W+'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'Words, words, words.'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08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['Words', 'words, words.']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Import</a:t>
            </a:r>
            <a:r>
              <a:rPr lang="en-US" altLang="en-US" dirty="0"/>
              <a:t> vs. </a:t>
            </a:r>
            <a:r>
              <a:rPr lang="en-US" altLang="en-US" dirty="0">
                <a:latin typeface="Courier New" panose="02070309020205020404" pitchFamily="49" charset="0"/>
              </a:rPr>
              <a:t>from…import</a:t>
            </a:r>
          </a:p>
        </p:txBody>
      </p:sp>
      <p:sp>
        <p:nvSpPr>
          <p:cNvPr id="8222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u="sng" dirty="0">
                <a:latin typeface="Courier New" panose="02070309020205020404" pitchFamily="49" charset="0"/>
              </a:rPr>
              <a:t>Import</a:t>
            </a:r>
          </a:p>
          <a:p>
            <a:r>
              <a:rPr lang="en-US" altLang="en-US" sz="3200" dirty="0"/>
              <a:t>Keeps module functions separate from user functions.</a:t>
            </a:r>
          </a:p>
          <a:p>
            <a:r>
              <a:rPr lang="en-US" altLang="en-US" sz="3200" dirty="0">
                <a:solidFill>
                  <a:srgbClr val="0099FF"/>
                </a:solidFill>
              </a:rPr>
              <a:t>Requires the use of dotted names</a:t>
            </a:r>
            <a:r>
              <a:rPr lang="en-US" altLang="en-US" sz="3200" dirty="0"/>
              <a:t>.</a:t>
            </a:r>
          </a:p>
        </p:txBody>
      </p:sp>
      <p:sp>
        <p:nvSpPr>
          <p:cNvPr id="8222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u="sng" dirty="0">
                <a:latin typeface="Courier New" panose="02070309020205020404" pitchFamily="49" charset="0"/>
              </a:rPr>
              <a:t>from…import</a:t>
            </a:r>
          </a:p>
          <a:p>
            <a:r>
              <a:rPr lang="en-US" altLang="en-US" sz="3200" dirty="0"/>
              <a:t>Puts module functions and user functions together.</a:t>
            </a:r>
          </a:p>
          <a:p>
            <a:r>
              <a:rPr lang="en-US" altLang="en-US" sz="3200" dirty="0"/>
              <a:t>More convenient names.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Python?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Natural Language </a:t>
            </a:r>
            <a:r>
              <a:rPr lang="en-US" altLang="en-US" sz="2800" dirty="0" err="1"/>
              <a:t>ToolKit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dirty="0"/>
              <a:t>A lot of deep learning packages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Ease of use; interpreter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AI Processing: Symbolic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Python’s built-in datatypes for strings, lists, and more.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Java or C++ require the use of special classes for this.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AI Processing: Statistical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Python has strong numeric processing capabilities: matrix operations,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Suitable for probability and machine learning code.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Learning Python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Unfortunately, we won’t have time to cover all of Python in class; so, we’re just going to go over some highlights.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You’ll need to learn more on your own.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Our lab tutorials will help you get familiar with it.  It also asks you to read some online Python tutorials.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We will fairly rapidly move to using the Natural Language </a:t>
            </a:r>
            <a:r>
              <a:rPr lang="en-US" altLang="en-US" sz="2400" dirty="0" err="1"/>
              <a:t>ToolKit</a:t>
            </a:r>
            <a:r>
              <a:rPr lang="en-US" alt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and interpreting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047" y="978408"/>
            <a:ext cx="8686800" cy="5257800"/>
          </a:xfrm>
        </p:spPr>
        <p:txBody>
          <a:bodyPr/>
          <a:lstStyle/>
          <a:p>
            <a:r>
              <a:rPr lang="en-US" altLang="en-US" dirty="0"/>
              <a:t>Many languages require you to </a:t>
            </a:r>
            <a:r>
              <a:rPr lang="en-US" altLang="en-US" i="1" dirty="0"/>
              <a:t>compile </a:t>
            </a:r>
            <a:r>
              <a:rPr lang="en-US" altLang="en-US" dirty="0"/>
              <a:t>(translate) your program into a form that the machine understands.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Python is instead directly </a:t>
            </a:r>
            <a:r>
              <a:rPr lang="en-US" altLang="en-US" i="1" dirty="0"/>
              <a:t>interpreted </a:t>
            </a:r>
            <a:r>
              <a:rPr lang="en-US" altLang="en-US" dirty="0"/>
              <a:t>into machine instructions.</a:t>
            </a:r>
          </a:p>
        </p:txBody>
      </p:sp>
      <p:grpSp>
        <p:nvGrpSpPr>
          <p:cNvPr id="1490948" name="Group 4"/>
          <p:cNvGrpSpPr>
            <a:grpSpLocks/>
          </p:cNvGrpSpPr>
          <p:nvPr/>
        </p:nvGrpSpPr>
        <p:grpSpPr bwMode="auto">
          <a:xfrm>
            <a:off x="1295400" y="1970634"/>
            <a:ext cx="6397625" cy="1765300"/>
            <a:chOff x="48" y="2544"/>
            <a:chExt cx="5565" cy="1536"/>
          </a:xfrm>
        </p:grpSpPr>
        <p:sp>
          <p:nvSpPr>
            <p:cNvPr id="1490949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0950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</a:p>
          </p:txBody>
        </p:sp>
        <p:sp>
          <p:nvSpPr>
            <p:cNvPr id="1490951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</a:p>
          </p:txBody>
        </p:sp>
        <p:sp>
          <p:nvSpPr>
            <p:cNvPr id="1490952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49095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1490954" name="Group 10"/>
            <p:cNvGrpSpPr>
              <a:grpSpLocks/>
            </p:cNvGrpSpPr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490955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56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490957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90958" name="Group 14"/>
            <p:cNvGrpSpPr>
              <a:grpSpLocks/>
            </p:cNvGrpSpPr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490959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490960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61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defTabSz="449263" eaLnBrk="0" hangingPunct="0">
                  <a:spcBef>
                    <a:spcPct val="0"/>
                  </a:spcBef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</a:pPr>
                <a:r>
                  <a:rPr kumimoji="0" lang="en-GB" altLang="en-US" sz="18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kumimoji="0" lang="en-GB" altLang="en-US" sz="18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490962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0980" name="Group 36"/>
          <p:cNvGrpSpPr>
            <a:grpSpLocks/>
          </p:cNvGrpSpPr>
          <p:nvPr/>
        </p:nvGrpSpPr>
        <p:grpSpPr bwMode="auto">
          <a:xfrm>
            <a:off x="2250897" y="4794796"/>
            <a:ext cx="3886200" cy="1765300"/>
            <a:chOff x="816" y="2928"/>
            <a:chExt cx="2448" cy="1112"/>
          </a:xfrm>
        </p:grpSpPr>
        <p:sp>
          <p:nvSpPr>
            <p:cNvPr id="1490964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0965" name="Text Box 21"/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</a:p>
          </p:txBody>
        </p:sp>
        <p:sp>
          <p:nvSpPr>
            <p:cNvPr id="1490967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</a:p>
          </p:txBody>
        </p:sp>
        <p:pic>
          <p:nvPicPr>
            <p:cNvPr id="1490968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r="48225" b="39371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490970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971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449263" eaLnBrk="0" hangingPunct="0">
                <a:spcBef>
                  <a:spcPct val="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</a:pPr>
              <a:r>
                <a:rPr kumimoji="0" lang="en-GB" altLang="en-US" sz="180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kumimoji="0" lang="en-GB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490979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3200"/>
            <a:ext cx="9144000" cy="1600200"/>
          </a:xfrm>
        </p:spPr>
        <p:txBody>
          <a:bodyPr/>
          <a:lstStyle/>
          <a:p>
            <a:r>
              <a:rPr lang="en-US" altLang="zh-CN" dirty="0">
                <a:effectLst/>
                <a:latin typeface="+mj-lt"/>
              </a:rPr>
              <a:t>Basic Concepts</a:t>
            </a:r>
            <a:endParaRPr lang="en-US" altLang="en-US" dirty="0">
              <a:effectLst/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BD69F5-0F5D-41C1-B75B-E2F2FBE86CE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516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Expressions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/>
              <a:t>expression</a:t>
            </a:r>
            <a:r>
              <a:rPr lang="en-US" altLang="en-US" dirty="0"/>
              <a:t>: A data value or set of operations to compute a value.</a:t>
            </a:r>
            <a:endParaRPr lang="en-US" altLang="en-US" sz="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	Examples:	</a:t>
            </a:r>
            <a:r>
              <a:rPr lang="en-US" altLang="en-US" dirty="0">
                <a:latin typeface="Courier New" panose="02070309020205020404" pitchFamily="49" charset="0"/>
              </a:rPr>
              <a:t>1 + 4 * 3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42</a:t>
            </a:r>
          </a:p>
          <a:p>
            <a:pPr lvl="1"/>
            <a:endParaRPr lang="en-US" altLang="en-US" sz="700" dirty="0"/>
          </a:p>
          <a:p>
            <a:r>
              <a:rPr lang="en-US" altLang="en-US" dirty="0"/>
              <a:t>Arithmetic operators we will use: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+ - * /	</a:t>
            </a:r>
            <a:r>
              <a:rPr lang="en-US" altLang="en-US" dirty="0"/>
              <a:t>	addition, subtraction/negation, multiplication, division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%</a:t>
            </a:r>
            <a:r>
              <a:rPr lang="en-US" altLang="en-US" dirty="0"/>
              <a:t> 		modulus, a.k.a. remainder</a:t>
            </a:r>
          </a:p>
          <a:p>
            <a:pPr lvl="1">
              <a:buClr>
                <a:schemeClr val="bg1"/>
              </a:buClr>
            </a:pPr>
            <a:r>
              <a:rPr lang="en-US" altLang="en-US" dirty="0">
                <a:latin typeface="Courier New" panose="02070309020205020404" pitchFamily="49" charset="0"/>
              </a:rPr>
              <a:t>**	</a:t>
            </a:r>
            <a:r>
              <a:rPr lang="en-US" altLang="en-US" dirty="0"/>
              <a:t> 	exponentiation</a:t>
            </a:r>
          </a:p>
          <a:p>
            <a:pPr lvl="1">
              <a:buClr>
                <a:schemeClr val="bg1"/>
              </a:buClr>
            </a:pPr>
            <a:endParaRPr lang="en-US" altLang="en-US" dirty="0"/>
          </a:p>
          <a:p>
            <a:r>
              <a:rPr lang="en-US" altLang="en-US" b="1" dirty="0"/>
              <a:t>precedence</a:t>
            </a:r>
            <a:r>
              <a:rPr lang="en-US" altLang="en-US" dirty="0"/>
              <a:t>: Order in which operations are computed.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* / % **</a:t>
            </a:r>
            <a:r>
              <a:rPr lang="en-US" altLang="en-US" dirty="0"/>
              <a:t> have a higher precedence than </a:t>
            </a:r>
            <a:r>
              <a:rPr lang="en-US" altLang="en-US" dirty="0">
                <a:latin typeface="Courier New" panose="02070309020205020404" pitchFamily="49" charset="0"/>
              </a:rPr>
              <a:t>+ -</a:t>
            </a:r>
            <a:br>
              <a:rPr lang="en-US" altLang="en-US" dirty="0"/>
            </a:br>
            <a:br>
              <a:rPr lang="en-US" altLang="en-US" sz="800" dirty="0"/>
            </a:br>
            <a:r>
              <a:rPr lang="en-US" altLang="en-US" dirty="0">
                <a:latin typeface="Courier New" panose="02070309020205020404" pitchFamily="49" charset="0"/>
              </a:rPr>
              <a:t>1 + 3 * 4</a:t>
            </a:r>
            <a:r>
              <a:rPr lang="en-US" altLang="en-US" dirty="0"/>
              <a:t>    is    </a:t>
            </a:r>
            <a:r>
              <a:rPr lang="en-US" altLang="en-US" dirty="0">
                <a:latin typeface="Courier New" panose="02070309020205020404" pitchFamily="49" charset="0"/>
              </a:rPr>
              <a:t>13</a:t>
            </a:r>
            <a:endParaRPr lang="en-US" altLang="en-US" dirty="0"/>
          </a:p>
          <a:p>
            <a:pPr lvl="1"/>
            <a:endParaRPr lang="en-US" altLang="en-US" sz="1000" dirty="0"/>
          </a:p>
          <a:p>
            <a:pPr lvl="1"/>
            <a:r>
              <a:rPr lang="en-US" altLang="en-US" dirty="0"/>
              <a:t>Parentheses can be used to force a certain order of evaluation.</a:t>
            </a:r>
            <a:br>
              <a:rPr lang="en-US" altLang="en-US" dirty="0"/>
            </a:br>
            <a:br>
              <a:rPr lang="en-US" altLang="en-US" sz="800" dirty="0"/>
            </a:br>
            <a:r>
              <a:rPr lang="en-US" altLang="en-US" dirty="0">
                <a:latin typeface="Courier New" panose="02070309020205020404" pitchFamily="49" charset="0"/>
              </a:rPr>
              <a:t>(1 + 3) * 4</a:t>
            </a:r>
            <a:r>
              <a:rPr lang="en-US" altLang="en-US" dirty="0"/>
              <a:t>     is     </a:t>
            </a:r>
            <a:r>
              <a:rPr lang="en-US" altLang="en-US" dirty="0">
                <a:latin typeface="Courier New" panose="02070309020205020404" pitchFamily="49" charset="0"/>
              </a:rPr>
              <a:t>16</a:t>
            </a:r>
            <a:endParaRPr lang="en-US" altLang="en-US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697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9446</TotalTime>
  <Words>1801</Words>
  <Application>Microsoft Office PowerPoint</Application>
  <PresentationFormat>全屏显示(4:3)</PresentationFormat>
  <Paragraphs>590</Paragraphs>
  <Slides>41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Tahoma</vt:lpstr>
      <vt:lpstr>Times New Roman</vt:lpstr>
      <vt:lpstr>Verdana</vt:lpstr>
      <vt:lpstr>Wingdings</vt:lpstr>
      <vt:lpstr>Office Theme</vt:lpstr>
      <vt:lpstr>COMP4901K/Math4824B Machine Learning for Natural Language Processing</vt:lpstr>
      <vt:lpstr>Today</vt:lpstr>
      <vt:lpstr>Python and Natural Language Processing </vt:lpstr>
      <vt:lpstr>What is Python?</vt:lpstr>
      <vt:lpstr>Why Python?</vt:lpstr>
      <vt:lpstr>Learning Python</vt:lpstr>
      <vt:lpstr>Compiling and interpreting</vt:lpstr>
      <vt:lpstr>Basic Concepts</vt:lpstr>
      <vt:lpstr>Expressions</vt:lpstr>
      <vt:lpstr>Math commands</vt:lpstr>
      <vt:lpstr>Variables</vt:lpstr>
      <vt:lpstr>Repetition (loops) and Selection (if/else)</vt:lpstr>
      <vt:lpstr>The for loop</vt:lpstr>
      <vt:lpstr>range</vt:lpstr>
      <vt:lpstr>Cumulative loops</vt:lpstr>
      <vt:lpstr>if</vt:lpstr>
      <vt:lpstr>if/else</vt:lpstr>
      <vt:lpstr>while</vt:lpstr>
      <vt:lpstr>Logic</vt:lpstr>
      <vt:lpstr>Text and File Processing</vt:lpstr>
      <vt:lpstr>Strings</vt:lpstr>
      <vt:lpstr>Indexes</vt:lpstr>
      <vt:lpstr>String properties</vt:lpstr>
      <vt:lpstr>input</vt:lpstr>
      <vt:lpstr>Text processing</vt:lpstr>
      <vt:lpstr>Strings and numbers</vt:lpstr>
      <vt:lpstr>File processing</vt:lpstr>
      <vt:lpstr>Line-by-line processing</vt:lpstr>
      <vt:lpstr>Other Issues </vt:lpstr>
      <vt:lpstr>Whitespace</vt:lpstr>
      <vt:lpstr>Comments</vt:lpstr>
      <vt:lpstr>Look at a sample of code…</vt:lpstr>
      <vt:lpstr>Python and Types</vt:lpstr>
      <vt:lpstr>Naming Rules</vt:lpstr>
      <vt:lpstr>Accessing Non-existent Name</vt:lpstr>
      <vt:lpstr>Multiple Assignment</vt:lpstr>
      <vt:lpstr>Printing with Python</vt:lpstr>
      <vt:lpstr>Modules and Packages</vt:lpstr>
      <vt:lpstr>Modules and Packages: import</vt:lpstr>
      <vt:lpstr>Modules and Packages from…import</vt:lpstr>
      <vt:lpstr>Import vs. from…import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Yangqiu Song</dc:title>
  <dc:creator>yqsong</dc:creator>
  <cp:lastModifiedBy>CHANG YS</cp:lastModifiedBy>
  <cp:revision>164</cp:revision>
  <dcterms:created xsi:type="dcterms:W3CDTF">2006-08-16T00:00:00Z</dcterms:created>
  <dcterms:modified xsi:type="dcterms:W3CDTF">2018-10-19T01:24:54Z</dcterms:modified>
</cp:coreProperties>
</file>