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53"/>
  </p:notesMasterIdLst>
  <p:sldIdLst>
    <p:sldId id="257" r:id="rId2"/>
    <p:sldId id="258" r:id="rId3"/>
    <p:sldId id="339" r:id="rId4"/>
    <p:sldId id="340" r:id="rId5"/>
    <p:sldId id="341" r:id="rId6"/>
    <p:sldId id="342" r:id="rId7"/>
    <p:sldId id="343" r:id="rId8"/>
    <p:sldId id="344" r:id="rId9"/>
    <p:sldId id="345" r:id="rId10"/>
    <p:sldId id="346" r:id="rId11"/>
    <p:sldId id="347" r:id="rId12"/>
    <p:sldId id="348" r:id="rId13"/>
    <p:sldId id="267" r:id="rId14"/>
    <p:sldId id="268" r:id="rId15"/>
    <p:sldId id="269" r:id="rId16"/>
    <p:sldId id="306" r:id="rId17"/>
    <p:sldId id="271" r:id="rId18"/>
    <p:sldId id="272" r:id="rId19"/>
    <p:sldId id="274" r:id="rId20"/>
    <p:sldId id="275" r:id="rId21"/>
    <p:sldId id="276" r:id="rId22"/>
    <p:sldId id="277" r:id="rId23"/>
    <p:sldId id="278" r:id="rId24"/>
    <p:sldId id="279" r:id="rId25"/>
    <p:sldId id="280" r:id="rId26"/>
    <p:sldId id="308" r:id="rId27"/>
    <p:sldId id="310" r:id="rId28"/>
    <p:sldId id="311" r:id="rId29"/>
    <p:sldId id="312" r:id="rId30"/>
    <p:sldId id="313" r:id="rId31"/>
    <p:sldId id="314" r:id="rId32"/>
    <p:sldId id="319" r:id="rId33"/>
    <p:sldId id="320" r:id="rId34"/>
    <p:sldId id="321" r:id="rId35"/>
    <p:sldId id="322" r:id="rId36"/>
    <p:sldId id="323" r:id="rId37"/>
    <p:sldId id="324" r:id="rId38"/>
    <p:sldId id="325" r:id="rId39"/>
    <p:sldId id="326" r:id="rId40"/>
    <p:sldId id="327" r:id="rId41"/>
    <p:sldId id="328" r:id="rId42"/>
    <p:sldId id="329" r:id="rId43"/>
    <p:sldId id="330" r:id="rId44"/>
    <p:sldId id="331" r:id="rId45"/>
    <p:sldId id="332" r:id="rId46"/>
    <p:sldId id="333" r:id="rId47"/>
    <p:sldId id="334" r:id="rId48"/>
    <p:sldId id="335" r:id="rId49"/>
    <p:sldId id="336" r:id="rId50"/>
    <p:sldId id="337" r:id="rId51"/>
    <p:sldId id="338"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EFFF"/>
    <a:srgbClr val="FEFB81"/>
    <a:srgbClr val="CC99FF"/>
    <a:srgbClr val="ECE1FF"/>
    <a:srgbClr val="E6E1FF"/>
    <a:srgbClr val="CCFFF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875" autoAdjust="0"/>
  </p:normalViewPr>
  <p:slideViewPr>
    <p:cSldViewPr>
      <p:cViewPr varScale="1">
        <p:scale>
          <a:sx n="68" d="100"/>
          <a:sy n="68" d="100"/>
        </p:scale>
        <p:origin x="1240" y="32"/>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67" d="100"/>
          <a:sy n="67" d="100"/>
        </p:scale>
        <p:origin x="-3154"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9F9785-B714-4355-9128-4C9AFF94E816}" type="datetimeFigureOut">
              <a:rPr lang="en-US" smtClean="0"/>
              <a:pPr/>
              <a:t>10/19/2018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BCD5C7-AD7F-4FAA-B7B9-A09C6EEE6F7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BCD5C7-AD7F-4FAA-B7B9-A09C6EEE6F73}" type="slidenum">
              <a:rPr lang="en-US" smtClean="0"/>
              <a:pPr/>
              <a:t>1</a:t>
            </a:fld>
            <a:endParaRPr lang="en-US"/>
          </a:p>
        </p:txBody>
      </p:sp>
    </p:spTree>
    <p:extLst>
      <p:ext uri="{BB962C8B-B14F-4D97-AF65-F5344CB8AC3E}">
        <p14:creationId xmlns:p14="http://schemas.microsoft.com/office/powerpoint/2010/main" val="815809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B82BF9-3B24-44AB-B5E2-04B2357962CC}" type="slidenum">
              <a:rPr lang="en-US" altLang="en-US"/>
              <a:pPr/>
              <a:t>3</a:t>
            </a:fld>
            <a:endParaRPr lang="en-US" altLang="en-US"/>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37220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7785EA-57B9-45C5-A8C0-74C82ACEEC03}" type="slidenum">
              <a:rPr lang="en-US" altLang="en-US"/>
              <a:pPr/>
              <a:t>6</a:t>
            </a:fld>
            <a:endParaRPr lang="en-US" alt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xfrm>
            <a:off x="914400" y="4424363"/>
            <a:ext cx="5029200" cy="4191000"/>
          </a:xfrm>
        </p:spPr>
        <p:txBody>
          <a:bodyPr/>
          <a:lstStyle/>
          <a:p>
            <a:endParaRPr lang="en-US" altLang="en-US"/>
          </a:p>
        </p:txBody>
      </p:sp>
    </p:spTree>
    <p:extLst>
      <p:ext uri="{BB962C8B-B14F-4D97-AF65-F5344CB8AC3E}">
        <p14:creationId xmlns:p14="http://schemas.microsoft.com/office/powerpoint/2010/main" val="385429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9A2193-29AC-4735-8D13-DC01E70160E5}" type="slidenum">
              <a:rPr lang="en-US" altLang="en-US"/>
              <a:pPr/>
              <a:t>7</a:t>
            </a:fld>
            <a:endParaRPr lang="en-US" alt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xfrm>
            <a:off x="914400" y="4424363"/>
            <a:ext cx="5029200" cy="4191000"/>
          </a:xfrm>
        </p:spPr>
        <p:txBody>
          <a:bodyPr/>
          <a:lstStyle/>
          <a:p>
            <a:endParaRPr lang="en-US" altLang="en-US"/>
          </a:p>
        </p:txBody>
      </p:sp>
    </p:spTree>
    <p:extLst>
      <p:ext uri="{BB962C8B-B14F-4D97-AF65-F5344CB8AC3E}">
        <p14:creationId xmlns:p14="http://schemas.microsoft.com/office/powerpoint/2010/main" val="137854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7D85FE6-750C-4732-8770-3764C3886B79}" type="datetime1">
              <a:rPr lang="en-US" smtClean="0"/>
              <a:pPr/>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2D26E3-24CA-473D-94AE-BEF5424C6745}" type="datetime1">
              <a:rPr lang="en-US" smtClean="0"/>
              <a:pPr/>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543CEE-FB3B-438F-9EBB-73B9AC10250C}" type="datetime1">
              <a:rPr lang="en-US" smtClean="0"/>
              <a:pPr/>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a:xfrm>
            <a:off x="228600" y="1295400"/>
            <a:ext cx="8686800" cy="525780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E3FA034-9655-43B8-B3BD-88402095BDE4}" type="datetime1">
              <a:rPr lang="en-US" smtClean="0"/>
              <a:pPr/>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958B27-60EC-44D9-BAB5-30CBA8DEF1DF}" type="datetime1">
              <a:rPr lang="en-US" smtClean="0"/>
              <a:pPr/>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lvl1pPr>
              <a:defRPr sz="4000"/>
            </a:lvl1pPr>
          </a:lstStyle>
          <a:p>
            <a:r>
              <a:rPr lang="en-US" dirty="0"/>
              <a:t>Click to edit Master title style</a:t>
            </a:r>
          </a:p>
        </p:txBody>
      </p:sp>
      <p:sp>
        <p:nvSpPr>
          <p:cNvPr id="3" name="Content Placeholder 2"/>
          <p:cNvSpPr>
            <a:spLocks noGrp="1"/>
          </p:cNvSpPr>
          <p:nvPr>
            <p:ph sz="half" idx="1"/>
          </p:nvPr>
        </p:nvSpPr>
        <p:spPr>
          <a:xfrm>
            <a:off x="152400" y="1295400"/>
            <a:ext cx="4267200" cy="5257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0" y="1295400"/>
            <a:ext cx="4419600" cy="5257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C80E438-2669-4C13-BC32-057F4D8A6A64}" type="datetime1">
              <a:rPr lang="en-US" smtClean="0"/>
              <a:pPr/>
              <a:t>10/19/2018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6200" y="1371600"/>
            <a:ext cx="4421189" cy="803275"/>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6200" y="2174874"/>
            <a:ext cx="4421189" cy="4225925"/>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371600"/>
            <a:ext cx="4422774" cy="803275"/>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422774" cy="4225924"/>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22A8CF2-C308-4240-827B-DA5E5EF10773}" type="datetime1">
              <a:rPr lang="en-US" smtClean="0"/>
              <a:pPr/>
              <a:t>10/19/2018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dirty="0"/>
              <a:t>Click to edit Master title style</a:t>
            </a:r>
          </a:p>
        </p:txBody>
      </p:sp>
      <p:sp>
        <p:nvSpPr>
          <p:cNvPr id="3" name="Date Placeholder 2"/>
          <p:cNvSpPr>
            <a:spLocks noGrp="1"/>
          </p:cNvSpPr>
          <p:nvPr>
            <p:ph type="dt" sz="half" idx="10"/>
          </p:nvPr>
        </p:nvSpPr>
        <p:spPr/>
        <p:txBody>
          <a:bodyPr/>
          <a:lstStyle/>
          <a:p>
            <a:fld id="{C27829BF-A21A-4829-82BB-D4F1052F34BD}" type="datetime1">
              <a:rPr lang="en-US" smtClean="0"/>
              <a:pPr/>
              <a:t>10/19/2018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608305-5630-46F6-B0A9-82A3FB37D1B9}" type="datetime1">
              <a:rPr lang="en-US" smtClean="0"/>
              <a:pPr/>
              <a:t>10/19/2018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8B31D5-19F5-4FF9-AAAF-C9E151ED526F}" type="datetime1">
              <a:rPr lang="en-US" smtClean="0"/>
              <a:pPr/>
              <a:t>10/19/2018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188D69-AA0B-497A-9110-118DC585578D}" type="datetime1">
              <a:rPr lang="en-US" smtClean="0"/>
              <a:pPr/>
              <a:t>10/19/2018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28600" y="1219200"/>
            <a:ext cx="8610600" cy="5181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28600" y="6629400"/>
            <a:ext cx="2133600" cy="228600"/>
          </a:xfrm>
          <a:prstGeom prst="rect">
            <a:avLst/>
          </a:prstGeom>
        </p:spPr>
        <p:txBody>
          <a:bodyPr vert="horz" lIns="91440" tIns="45720" rIns="91440" bIns="45720" rtlCol="0" anchor="ctr"/>
          <a:lstStyle>
            <a:lvl1pPr algn="l">
              <a:defRPr sz="1200">
                <a:solidFill>
                  <a:schemeClr val="tx1">
                    <a:tint val="75000"/>
                  </a:schemeClr>
                </a:solidFill>
              </a:defRPr>
            </a:lvl1pPr>
          </a:lstStyle>
          <a:p>
            <a:fld id="{7BBBB4C8-4A74-4DEC-ACCB-294E44CF7D2F}" type="datetime1">
              <a:rPr lang="en-US" smtClean="0"/>
              <a:pPr/>
              <a:t>10/19/2018</a:t>
            </a:fld>
            <a:endParaRPr lang="en-US"/>
          </a:p>
        </p:txBody>
      </p:sp>
      <p:sp>
        <p:nvSpPr>
          <p:cNvPr id="5" name="Footer Placeholder 4"/>
          <p:cNvSpPr>
            <a:spLocks noGrp="1"/>
          </p:cNvSpPr>
          <p:nvPr>
            <p:ph type="ftr" sz="quarter" idx="3"/>
          </p:nvPr>
        </p:nvSpPr>
        <p:spPr>
          <a:xfrm>
            <a:off x="3124200" y="6629400"/>
            <a:ext cx="2895600" cy="2286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010400" y="6629400"/>
            <a:ext cx="2133600" cy="228600"/>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b="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text-processing.com/demo/"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gutenberg.or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nltk.org/book/ch02.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www.nltk.org/nltk_dat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ordnet.princeton.edu/"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books.google.com/ngram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6"/>
            <a:ext cx="9144000" cy="1470025"/>
          </a:xfrm>
        </p:spPr>
        <p:txBody>
          <a:bodyPr>
            <a:normAutofit/>
          </a:bodyPr>
          <a:lstStyle/>
          <a:p>
            <a:r>
              <a:rPr lang="en-US" altLang="zh-CN" sz="3200" dirty="0"/>
              <a:t>COMP4901K/Math4824B</a:t>
            </a:r>
            <a:br>
              <a:rPr lang="en-US" altLang="zh-CN" sz="3200" dirty="0"/>
            </a:br>
            <a:r>
              <a:rPr lang="en-US" altLang="zh-CN" sz="3200" dirty="0"/>
              <a:t>Machine Learning for Natural Language Processing</a:t>
            </a:r>
            <a:endParaRPr lang="en-US" sz="3200" dirty="0"/>
          </a:p>
        </p:txBody>
      </p:sp>
      <p:sp>
        <p:nvSpPr>
          <p:cNvPr id="3" name="Subtitle 2"/>
          <p:cNvSpPr>
            <a:spLocks noGrp="1"/>
          </p:cNvSpPr>
          <p:nvPr>
            <p:ph type="subTitle" idx="1"/>
          </p:nvPr>
        </p:nvSpPr>
        <p:spPr/>
        <p:txBody>
          <a:bodyPr>
            <a:normAutofit/>
          </a:bodyPr>
          <a:lstStyle/>
          <a:p>
            <a:r>
              <a:rPr lang="en-US" altLang="zh-CN" dirty="0"/>
              <a:t>Lecture 4: Introduction to NLTK</a:t>
            </a:r>
          </a:p>
          <a:p>
            <a:r>
              <a:rPr lang="en-US" dirty="0">
                <a:solidFill>
                  <a:srgbClr val="CC99FF"/>
                </a:solidFill>
              </a:rPr>
              <a:t>Natural Language Toolkit</a:t>
            </a:r>
          </a:p>
          <a:p>
            <a:r>
              <a:rPr lang="en-US" dirty="0"/>
              <a:t>Instructor: </a:t>
            </a:r>
            <a:r>
              <a:rPr lang="en-US" dirty="0" err="1"/>
              <a:t>Yangqiu</a:t>
            </a:r>
            <a:r>
              <a:rPr lang="en-US" dirty="0"/>
              <a:t> Song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988202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Interesting Search from Google Books</a:t>
            </a:r>
          </a:p>
        </p:txBody>
      </p:sp>
      <p:sp>
        <p:nvSpPr>
          <p:cNvPr id="3" name="Content Placeholder 2"/>
          <p:cNvSpPr>
            <a:spLocks noGrp="1"/>
          </p:cNvSpPr>
          <p:nvPr>
            <p:ph idx="1"/>
          </p:nvPr>
        </p:nvSpPr>
        <p:spPr/>
        <p:txBody>
          <a:bodyPr/>
          <a:lstStyle/>
          <a:p>
            <a:r>
              <a:rPr lang="en-US" b="1" dirty="0"/>
              <a:t>Wildcard search</a:t>
            </a:r>
          </a:p>
          <a:p>
            <a:pPr lvl="1"/>
            <a:r>
              <a:rPr lang="en-US" dirty="0"/>
              <a:t>to find the most popular words following "University of", search for "University of *". </a:t>
            </a:r>
            <a:r>
              <a:rPr lang="en-US" dirty="0">
                <a:solidFill>
                  <a:srgbClr val="CC99FF"/>
                </a:solidFill>
              </a:rPr>
              <a:t>(accordance with migration pattern of the USA </a:t>
            </a:r>
            <a:r>
              <a:rPr lang="en-US" altLang="zh-CN" dirty="0">
                <a:solidFill>
                  <a:srgbClr val="CC99FF"/>
                </a:solidFill>
              </a:rPr>
              <a:t>—— people are moving from east to west coast)</a:t>
            </a:r>
            <a:endParaRPr lang="en-US" dirty="0">
              <a:solidFill>
                <a:srgbClr val="CC99FF"/>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pic>
        <p:nvPicPr>
          <p:cNvPr id="5" name="Picture 4"/>
          <p:cNvPicPr>
            <a:picLocks noChangeAspect="1"/>
          </p:cNvPicPr>
          <p:nvPr/>
        </p:nvPicPr>
        <p:blipFill>
          <a:blip r:embed="rId2"/>
          <a:stretch>
            <a:fillRect/>
          </a:stretch>
        </p:blipFill>
        <p:spPr>
          <a:xfrm>
            <a:off x="28575" y="2971800"/>
            <a:ext cx="9086850" cy="3162284"/>
          </a:xfrm>
          <a:prstGeom prst="rect">
            <a:avLst/>
          </a:prstGeom>
        </p:spPr>
      </p:pic>
    </p:spTree>
    <p:extLst>
      <p:ext uri="{BB962C8B-B14F-4D97-AF65-F5344CB8AC3E}">
        <p14:creationId xmlns:p14="http://schemas.microsoft.com/office/powerpoint/2010/main" val="1660529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Interesting Search from Google Books</a:t>
            </a:r>
          </a:p>
        </p:txBody>
      </p:sp>
      <p:sp>
        <p:nvSpPr>
          <p:cNvPr id="3" name="Content Placeholder 2"/>
          <p:cNvSpPr>
            <a:spLocks noGrp="1"/>
          </p:cNvSpPr>
          <p:nvPr>
            <p:ph idx="1"/>
          </p:nvPr>
        </p:nvSpPr>
        <p:spPr/>
        <p:txBody>
          <a:bodyPr/>
          <a:lstStyle/>
          <a:p>
            <a:r>
              <a:rPr lang="en-US" b="1" dirty="0"/>
              <a:t>Inflection search</a:t>
            </a:r>
          </a:p>
          <a:p>
            <a:r>
              <a:rPr lang="en-US" dirty="0">
                <a:solidFill>
                  <a:srgbClr val="CC99FF"/>
                </a:solidFill>
              </a:rPr>
              <a:t>Indicate: people are spending more time on travelling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pic>
        <p:nvPicPr>
          <p:cNvPr id="5" name="Picture 4"/>
          <p:cNvPicPr>
            <a:picLocks noChangeAspect="1"/>
          </p:cNvPicPr>
          <p:nvPr/>
        </p:nvPicPr>
        <p:blipFill>
          <a:blip r:embed="rId2"/>
          <a:stretch>
            <a:fillRect/>
          </a:stretch>
        </p:blipFill>
        <p:spPr>
          <a:xfrm>
            <a:off x="147317" y="2438400"/>
            <a:ext cx="8849366" cy="3156748"/>
          </a:xfrm>
          <a:prstGeom prst="rect">
            <a:avLst/>
          </a:prstGeom>
        </p:spPr>
      </p:pic>
    </p:spTree>
    <p:extLst>
      <p:ext uri="{BB962C8B-B14F-4D97-AF65-F5344CB8AC3E}">
        <p14:creationId xmlns:p14="http://schemas.microsoft.com/office/powerpoint/2010/main" val="1502465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Interesting Search from Google Books</a:t>
            </a:r>
          </a:p>
        </p:txBody>
      </p:sp>
      <p:sp>
        <p:nvSpPr>
          <p:cNvPr id="3" name="Content Placeholder 2"/>
          <p:cNvSpPr>
            <a:spLocks noGrp="1"/>
          </p:cNvSpPr>
          <p:nvPr>
            <p:ph idx="1"/>
          </p:nvPr>
        </p:nvSpPr>
        <p:spPr>
          <a:xfrm>
            <a:off x="228600" y="838200"/>
            <a:ext cx="8686800" cy="5257800"/>
          </a:xfrm>
        </p:spPr>
        <p:txBody>
          <a:bodyPr/>
          <a:lstStyle/>
          <a:p>
            <a:r>
              <a:rPr lang="en-US" b="1" dirty="0"/>
              <a:t>Part-of-speech Tags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pic>
        <p:nvPicPr>
          <p:cNvPr id="5" name="Picture 4"/>
          <p:cNvPicPr>
            <a:picLocks noChangeAspect="1"/>
          </p:cNvPicPr>
          <p:nvPr/>
        </p:nvPicPr>
        <p:blipFill>
          <a:blip r:embed="rId2"/>
          <a:stretch>
            <a:fillRect/>
          </a:stretch>
        </p:blipFill>
        <p:spPr>
          <a:xfrm>
            <a:off x="1028982" y="1371600"/>
            <a:ext cx="7084794" cy="2590800"/>
          </a:xfrm>
          <a:prstGeom prst="rect">
            <a:avLst/>
          </a:prstGeom>
        </p:spPr>
      </p:pic>
      <p:pic>
        <p:nvPicPr>
          <p:cNvPr id="6" name="Picture 5"/>
          <p:cNvPicPr>
            <a:picLocks noChangeAspect="1"/>
          </p:cNvPicPr>
          <p:nvPr/>
        </p:nvPicPr>
        <p:blipFill>
          <a:blip r:embed="rId3"/>
          <a:stretch>
            <a:fillRect/>
          </a:stretch>
        </p:blipFill>
        <p:spPr>
          <a:xfrm>
            <a:off x="1028982" y="3962399"/>
            <a:ext cx="7084794" cy="2599007"/>
          </a:xfrm>
          <a:prstGeom prst="rect">
            <a:avLst/>
          </a:prstGeom>
        </p:spPr>
      </p:pic>
    </p:spTree>
    <p:extLst>
      <p:ext uri="{BB962C8B-B14F-4D97-AF65-F5344CB8AC3E}">
        <p14:creationId xmlns:p14="http://schemas.microsoft.com/office/powerpoint/2010/main" val="2630894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Introduction to NLTK</a:t>
            </a:r>
          </a:p>
        </p:txBody>
      </p:sp>
      <p:sp>
        <p:nvSpPr>
          <p:cNvPr id="14339" name="Rectangle 3"/>
          <p:cNvSpPr>
            <a:spLocks noGrp="1" noChangeArrowheads="1"/>
          </p:cNvSpPr>
          <p:nvPr>
            <p:ph type="body" idx="1"/>
          </p:nvPr>
        </p:nvSpPr>
        <p:spPr/>
        <p:txBody>
          <a:bodyPr/>
          <a:lstStyle/>
          <a:p>
            <a:r>
              <a:rPr lang="en-US" altLang="en-US" sz="2800" dirty="0"/>
              <a:t>The Natural Language Toolkit (NLTK) provides:</a:t>
            </a:r>
          </a:p>
          <a:p>
            <a:pPr lvl="1"/>
            <a:r>
              <a:rPr lang="en-US" altLang="en-US" sz="2400" dirty="0"/>
              <a:t>Basic classes for </a:t>
            </a:r>
            <a:r>
              <a:rPr lang="en-US" altLang="en-US" sz="2400" dirty="0">
                <a:solidFill>
                  <a:srgbClr val="FF0000"/>
                </a:solidFill>
              </a:rPr>
              <a:t>representing data</a:t>
            </a:r>
            <a:r>
              <a:rPr lang="en-US" altLang="en-US" sz="2400" dirty="0"/>
              <a:t> relevant to natural language processing.</a:t>
            </a:r>
          </a:p>
          <a:p>
            <a:pPr lvl="1"/>
            <a:r>
              <a:rPr lang="en-US" altLang="en-US" sz="2400" dirty="0">
                <a:solidFill>
                  <a:srgbClr val="FF0000"/>
                </a:solidFill>
              </a:rPr>
              <a:t>Standard interfaces</a:t>
            </a:r>
            <a:r>
              <a:rPr lang="en-US" altLang="en-US" sz="2400" dirty="0"/>
              <a:t> for performing tasks, such as tokenization, tagging, and parsing.</a:t>
            </a:r>
          </a:p>
          <a:p>
            <a:pPr lvl="1"/>
            <a:r>
              <a:rPr lang="en-US" altLang="en-US" sz="2400" dirty="0">
                <a:solidFill>
                  <a:srgbClr val="FF0000"/>
                </a:solidFill>
              </a:rPr>
              <a:t>Standard implementations</a:t>
            </a:r>
            <a:r>
              <a:rPr lang="en-US" altLang="en-US" sz="2400" dirty="0"/>
              <a:t> of each task, which can be combined to solve complex problems.</a:t>
            </a:r>
          </a:p>
        </p:txBody>
      </p:sp>
    </p:spTree>
    <p:extLst>
      <p:ext uri="{BB962C8B-B14F-4D97-AF65-F5344CB8AC3E}">
        <p14:creationId xmlns:p14="http://schemas.microsoft.com/office/powerpoint/2010/main" val="2043857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sz="3600"/>
              <a:t>NLTK: Example Modules</a:t>
            </a:r>
            <a:r>
              <a:rPr lang="en-US" altLang="en-US"/>
              <a:t> </a:t>
            </a:r>
          </a:p>
        </p:txBody>
      </p:sp>
      <p:sp>
        <p:nvSpPr>
          <p:cNvPr id="15363" name="Rectangle 3"/>
          <p:cNvSpPr>
            <a:spLocks noGrp="1" noChangeArrowheads="1"/>
          </p:cNvSpPr>
          <p:nvPr>
            <p:ph type="body" idx="1"/>
          </p:nvPr>
        </p:nvSpPr>
        <p:spPr>
          <a:xfrm>
            <a:off x="533400" y="1262390"/>
            <a:ext cx="8001000" cy="4343400"/>
          </a:xfrm>
        </p:spPr>
        <p:txBody>
          <a:bodyPr>
            <a:normAutofit/>
          </a:bodyPr>
          <a:lstStyle/>
          <a:p>
            <a:pPr>
              <a:lnSpc>
                <a:spcPct val="90000"/>
              </a:lnSpc>
            </a:pPr>
            <a:r>
              <a:rPr lang="en-US" altLang="en-US" sz="2400" b="1" dirty="0" err="1">
                <a:latin typeface="Courier New" panose="02070309020205020404" pitchFamily="49" charset="0"/>
              </a:rPr>
              <a:t>nltk.tokenize</a:t>
            </a:r>
            <a:r>
              <a:rPr lang="en-US" altLang="en-US" sz="2400" dirty="0"/>
              <a:t>: processing individual elements of text, such as words or sentences.</a:t>
            </a:r>
          </a:p>
          <a:p>
            <a:pPr>
              <a:lnSpc>
                <a:spcPct val="90000"/>
              </a:lnSpc>
            </a:pPr>
            <a:r>
              <a:rPr lang="en-US" altLang="en-US" sz="2400" b="1" dirty="0" err="1">
                <a:latin typeface="Courier New" panose="02070309020205020404" pitchFamily="49" charset="0"/>
              </a:rPr>
              <a:t>nltk.probability</a:t>
            </a:r>
            <a:r>
              <a:rPr lang="en-US" altLang="en-US" sz="2400" b="1" dirty="0"/>
              <a:t>: </a:t>
            </a:r>
            <a:r>
              <a:rPr lang="en-US" altLang="en-US" sz="2400" dirty="0"/>
              <a:t>modeling frequency distributions and probabilistic systems.</a:t>
            </a:r>
          </a:p>
          <a:p>
            <a:pPr>
              <a:lnSpc>
                <a:spcPct val="90000"/>
              </a:lnSpc>
            </a:pPr>
            <a:r>
              <a:rPr lang="en-US" altLang="en-US" sz="2400" b="1" dirty="0" err="1">
                <a:latin typeface="Courier New" panose="02070309020205020404" pitchFamily="49" charset="0"/>
              </a:rPr>
              <a:t>nltk.tag</a:t>
            </a:r>
            <a:r>
              <a:rPr lang="en-US" altLang="en-US" sz="2400" dirty="0"/>
              <a:t>: tagging tokens with supplemental information, such as parts of speech or </a:t>
            </a:r>
            <a:r>
              <a:rPr lang="en-US" altLang="en-US" sz="2400" dirty="0" err="1"/>
              <a:t>wordnet</a:t>
            </a:r>
            <a:r>
              <a:rPr lang="en-US" altLang="en-US" sz="2400" dirty="0"/>
              <a:t> sense tags.</a:t>
            </a:r>
            <a:endParaRPr lang="en-US" altLang="en-US" sz="2400" b="1" dirty="0">
              <a:latin typeface="Courier New" panose="02070309020205020404" pitchFamily="49" charset="0"/>
            </a:endParaRPr>
          </a:p>
          <a:p>
            <a:pPr>
              <a:lnSpc>
                <a:spcPct val="90000"/>
              </a:lnSpc>
            </a:pPr>
            <a:r>
              <a:rPr lang="en-US" altLang="en-US" sz="2400" b="1" dirty="0" err="1">
                <a:latin typeface="Courier New" panose="02070309020205020404" pitchFamily="49" charset="0"/>
              </a:rPr>
              <a:t>nltk.parse</a:t>
            </a:r>
            <a:r>
              <a:rPr lang="en-US" altLang="en-US" sz="2400" b="1" dirty="0"/>
              <a:t>: </a:t>
            </a:r>
            <a:r>
              <a:rPr lang="en-US" altLang="en-US" sz="2400" dirty="0"/>
              <a:t>high-level interface for parsing texts.</a:t>
            </a:r>
          </a:p>
          <a:p>
            <a:pPr>
              <a:lnSpc>
                <a:spcPct val="90000"/>
              </a:lnSpc>
            </a:pPr>
            <a:r>
              <a:rPr lang="en-US" altLang="en-US" sz="2400" b="1" dirty="0" err="1">
                <a:latin typeface="Courier New" panose="02070309020205020404" pitchFamily="49" charset="0"/>
              </a:rPr>
              <a:t>nltk.app.chartparser</a:t>
            </a:r>
            <a:r>
              <a:rPr lang="en-US" altLang="en-US" sz="2400" dirty="0"/>
              <a:t>: a chart-based implementation of the parser interface.</a:t>
            </a:r>
          </a:p>
          <a:p>
            <a:pPr>
              <a:lnSpc>
                <a:spcPct val="90000"/>
              </a:lnSpc>
            </a:pPr>
            <a:r>
              <a:rPr lang="en-US" altLang="en-US" sz="2400" b="1" dirty="0" err="1">
                <a:latin typeface="Courier New" panose="02070309020205020404" pitchFamily="49" charset="0"/>
              </a:rPr>
              <a:t>nltk.chunk</a:t>
            </a:r>
            <a:r>
              <a:rPr lang="en-US" altLang="en-US" sz="2400" dirty="0"/>
              <a:t>: a regular-expression based surface parser.</a:t>
            </a:r>
            <a:endParaRPr lang="en-US" altLang="en-US" sz="2400" dirty="0">
              <a:latin typeface="Courier New" panose="02070309020205020404" pitchFamily="49" charset="0"/>
            </a:endParaRPr>
          </a:p>
        </p:txBody>
      </p:sp>
      <p:sp>
        <p:nvSpPr>
          <p:cNvPr id="2" name="Rectangle 1"/>
          <p:cNvSpPr/>
          <p:nvPr/>
        </p:nvSpPr>
        <p:spPr>
          <a:xfrm>
            <a:off x="1752600" y="5486400"/>
            <a:ext cx="5143652" cy="523220"/>
          </a:xfrm>
          <a:prstGeom prst="rect">
            <a:avLst/>
          </a:prstGeom>
        </p:spPr>
        <p:txBody>
          <a:bodyPr wrap="none">
            <a:spAutoFit/>
          </a:bodyPr>
          <a:lstStyle/>
          <a:p>
            <a:r>
              <a:rPr lang="en-US" sz="2800" dirty="0">
                <a:hlinkClick r:id="rId2"/>
              </a:rPr>
              <a:t>http://text-processing.com/demo/</a:t>
            </a:r>
            <a:endParaRPr lang="en-US" sz="2800" dirty="0"/>
          </a:p>
        </p:txBody>
      </p:sp>
    </p:spTree>
    <p:extLst>
      <p:ext uri="{BB962C8B-B14F-4D97-AF65-F5344CB8AC3E}">
        <p14:creationId xmlns:p14="http://schemas.microsoft.com/office/powerpoint/2010/main" val="215388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sz="4000"/>
              <a:t>NLTK: Top-Level Organization</a:t>
            </a:r>
          </a:p>
        </p:txBody>
      </p:sp>
      <p:sp>
        <p:nvSpPr>
          <p:cNvPr id="16387" name="Rectangle 3"/>
          <p:cNvSpPr>
            <a:spLocks noGrp="1" noChangeArrowheads="1"/>
          </p:cNvSpPr>
          <p:nvPr>
            <p:ph type="body" idx="1"/>
          </p:nvPr>
        </p:nvSpPr>
        <p:spPr/>
        <p:txBody>
          <a:bodyPr/>
          <a:lstStyle/>
          <a:p>
            <a:r>
              <a:rPr lang="en-US" altLang="en-US" sz="2800" dirty="0"/>
              <a:t>NLTK is organized as a flat hierarchy of packages and modules.</a:t>
            </a:r>
          </a:p>
          <a:p>
            <a:r>
              <a:rPr lang="en-US" altLang="en-US" sz="2800" dirty="0"/>
              <a:t>Each module provides the tools necessary to address a specific task</a:t>
            </a:r>
          </a:p>
          <a:p>
            <a:r>
              <a:rPr lang="en-US" altLang="en-US" sz="2800" dirty="0"/>
              <a:t>Modules contain two types of classes:</a:t>
            </a:r>
          </a:p>
          <a:p>
            <a:pPr lvl="1"/>
            <a:r>
              <a:rPr lang="en-US" altLang="en-US" sz="2400" b="1" dirty="0">
                <a:solidFill>
                  <a:srgbClr val="FF0000"/>
                </a:solidFill>
              </a:rPr>
              <a:t>Data-oriented classes</a:t>
            </a:r>
            <a:r>
              <a:rPr lang="en-US" altLang="en-US" sz="2400" dirty="0"/>
              <a:t> are used to represent information relevant to natural language processing.</a:t>
            </a:r>
          </a:p>
          <a:p>
            <a:pPr lvl="1"/>
            <a:r>
              <a:rPr lang="en-US" altLang="en-US" sz="2400" b="1" dirty="0">
                <a:solidFill>
                  <a:srgbClr val="FF0000"/>
                </a:solidFill>
              </a:rPr>
              <a:t>Task-oriented classes</a:t>
            </a:r>
            <a:r>
              <a:rPr lang="en-US" altLang="en-US" sz="2400" dirty="0"/>
              <a:t> encapsulate the resources and methods needed to perform a specific task.</a:t>
            </a:r>
          </a:p>
        </p:txBody>
      </p:sp>
    </p:spTree>
    <p:extLst>
      <p:ext uri="{BB962C8B-B14F-4D97-AF65-F5344CB8AC3E}">
        <p14:creationId xmlns:p14="http://schemas.microsoft.com/office/powerpoint/2010/main" val="55687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sz="4000" dirty="0"/>
              <a:t>The First Trial</a:t>
            </a:r>
          </a:p>
        </p:txBody>
      </p:sp>
      <p:sp>
        <p:nvSpPr>
          <p:cNvPr id="30723" name="Rectangle 3"/>
          <p:cNvSpPr>
            <a:spLocks noGrp="1" noChangeArrowheads="1"/>
          </p:cNvSpPr>
          <p:nvPr>
            <p:ph type="body" idx="1"/>
          </p:nvPr>
        </p:nvSpPr>
        <p:spPr/>
        <p:txBody>
          <a:bodyPr/>
          <a:lstStyle/>
          <a:p>
            <a:r>
              <a:rPr lang="en-US" altLang="en-US" sz="2800"/>
              <a:t>Tokens and Tokenization</a:t>
            </a:r>
          </a:p>
          <a:p>
            <a:r>
              <a:rPr lang="en-US" altLang="en-US" sz="2800"/>
              <a:t>Frequency Distributions</a:t>
            </a:r>
          </a:p>
        </p:txBody>
      </p:sp>
    </p:spTree>
    <p:extLst>
      <p:ext uri="{BB962C8B-B14F-4D97-AF65-F5344CB8AC3E}">
        <p14:creationId xmlns:p14="http://schemas.microsoft.com/office/powerpoint/2010/main" val="1953734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sz="4000" dirty="0"/>
              <a:t>The Tokenize Module</a:t>
            </a:r>
          </a:p>
        </p:txBody>
      </p:sp>
      <p:sp>
        <p:nvSpPr>
          <p:cNvPr id="17411" name="Rectangle 3"/>
          <p:cNvSpPr>
            <a:spLocks noGrp="1" noChangeArrowheads="1"/>
          </p:cNvSpPr>
          <p:nvPr>
            <p:ph type="body" idx="1"/>
          </p:nvPr>
        </p:nvSpPr>
        <p:spPr/>
        <p:txBody>
          <a:bodyPr/>
          <a:lstStyle/>
          <a:p>
            <a:r>
              <a:rPr lang="en-US" altLang="en-US" sz="2800" dirty="0"/>
              <a:t>It is often useful to think of a text in terms of smaller elements, such as words or sentences.</a:t>
            </a:r>
          </a:p>
          <a:p>
            <a:r>
              <a:rPr lang="en-US" altLang="en-US" sz="2800" dirty="0"/>
              <a:t>The </a:t>
            </a:r>
            <a:r>
              <a:rPr lang="en-US" altLang="en-US" sz="2800" dirty="0" err="1">
                <a:latin typeface="Courier New" panose="02070309020205020404" pitchFamily="49" charset="0"/>
              </a:rPr>
              <a:t>nltk.tokenize</a:t>
            </a:r>
            <a:r>
              <a:rPr lang="en-US" altLang="en-US" sz="2800" dirty="0"/>
              <a:t> module defines classes for representing and processing these smaller elements.</a:t>
            </a:r>
          </a:p>
          <a:p>
            <a:r>
              <a:rPr lang="en-US" altLang="en-US" sz="2800" dirty="0"/>
              <a:t>What might be other useful smaller elements?</a:t>
            </a:r>
          </a:p>
        </p:txBody>
      </p:sp>
    </p:spTree>
    <p:extLst>
      <p:ext uri="{BB962C8B-B14F-4D97-AF65-F5344CB8AC3E}">
        <p14:creationId xmlns:p14="http://schemas.microsoft.com/office/powerpoint/2010/main" val="210156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t>Tokens and Types	</a:t>
            </a:r>
          </a:p>
        </p:txBody>
      </p:sp>
      <p:sp>
        <p:nvSpPr>
          <p:cNvPr id="2" name="矩形: 圆角 1">
            <a:extLst>
              <a:ext uri="{FF2B5EF4-FFF2-40B4-BE49-F238E27FC236}">
                <a16:creationId xmlns:a16="http://schemas.microsoft.com/office/drawing/2014/main" id="{ACE93DBE-9CC4-4433-A3ED-5D9F07F12C7C}"/>
              </a:ext>
            </a:extLst>
          </p:cNvPr>
          <p:cNvSpPr/>
          <p:nvPr/>
        </p:nvSpPr>
        <p:spPr>
          <a:xfrm>
            <a:off x="533400" y="4572000"/>
            <a:ext cx="8153400" cy="838200"/>
          </a:xfrm>
          <a:prstGeom prst="roundRect">
            <a:avLst/>
          </a:prstGeom>
          <a:solidFill>
            <a:srgbClr val="ECE1FF"/>
          </a:solidFill>
          <a:ln>
            <a:solidFill>
              <a:srgbClr val="ECE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E6E1FF"/>
                </a:solidFill>
              </a:ln>
            </a:endParaRPr>
          </a:p>
        </p:txBody>
      </p:sp>
      <p:sp>
        <p:nvSpPr>
          <p:cNvPr id="18435" name="Rectangle 3"/>
          <p:cNvSpPr>
            <a:spLocks noGrp="1" noChangeArrowheads="1"/>
          </p:cNvSpPr>
          <p:nvPr>
            <p:ph type="body" idx="1"/>
          </p:nvPr>
        </p:nvSpPr>
        <p:spPr>
          <a:xfrm>
            <a:off x="228600" y="1295400"/>
            <a:ext cx="8686800" cy="5257800"/>
          </a:xfrm>
        </p:spPr>
        <p:txBody>
          <a:bodyPr>
            <a:normAutofit/>
          </a:bodyPr>
          <a:lstStyle/>
          <a:p>
            <a:pPr marL="609600" indent="-609600"/>
            <a:r>
              <a:rPr lang="en-US" altLang="en-US" dirty="0"/>
              <a:t>The term </a:t>
            </a:r>
            <a:r>
              <a:rPr lang="en-US" altLang="en-US" i="1" dirty="0"/>
              <a:t>word</a:t>
            </a:r>
            <a:r>
              <a:rPr lang="en-US" altLang="en-US" dirty="0"/>
              <a:t> can be used in two different ways:</a:t>
            </a:r>
          </a:p>
          <a:p>
            <a:pPr marL="990600" lvl="1" indent="-533400">
              <a:buFontTx/>
              <a:buAutoNum type="arabicPeriod"/>
            </a:pPr>
            <a:r>
              <a:rPr lang="en-US" altLang="en-US" dirty="0"/>
              <a:t>To refer to an individual occurrence of a word</a:t>
            </a:r>
          </a:p>
          <a:p>
            <a:pPr marL="990600" lvl="1" indent="-533400">
              <a:buFontTx/>
              <a:buAutoNum type="arabicPeriod"/>
            </a:pPr>
            <a:r>
              <a:rPr lang="en-US" altLang="en-US" dirty="0"/>
              <a:t>To refer to an abstract vocabulary item</a:t>
            </a:r>
          </a:p>
          <a:p>
            <a:pPr marL="609600" indent="-609600"/>
            <a:r>
              <a:rPr lang="en-US" altLang="en-US" dirty="0"/>
              <a:t>For example, the sentence “</a:t>
            </a:r>
            <a:r>
              <a:rPr lang="en-US" altLang="en-US" i="1" dirty="0"/>
              <a:t>my dog likes his dog” </a:t>
            </a:r>
            <a:r>
              <a:rPr lang="en-US" altLang="en-US" dirty="0"/>
              <a:t>contains five occurrences of words, but four vocabulary items.</a:t>
            </a:r>
          </a:p>
          <a:p>
            <a:pPr marL="609600" indent="-609600"/>
            <a:r>
              <a:rPr lang="en-US" altLang="en-US" dirty="0"/>
              <a:t>To avoid confusion use more precise terminology:</a:t>
            </a:r>
          </a:p>
          <a:p>
            <a:pPr marL="990600" lvl="1" indent="-533400">
              <a:buFontTx/>
              <a:buAutoNum type="arabicPeriod"/>
            </a:pPr>
            <a:r>
              <a:rPr lang="en-US" altLang="en-US" b="1" i="1" dirty="0">
                <a:solidFill>
                  <a:srgbClr val="FF0000"/>
                </a:solidFill>
              </a:rPr>
              <a:t>Word token</a:t>
            </a:r>
            <a:r>
              <a:rPr lang="en-US" altLang="en-US" b="1" i="1" dirty="0"/>
              <a:t>:</a:t>
            </a:r>
            <a:r>
              <a:rPr lang="en-US" altLang="en-US" dirty="0"/>
              <a:t> an occurrence of a word</a:t>
            </a:r>
          </a:p>
          <a:p>
            <a:pPr marL="990600" lvl="1" indent="-533400">
              <a:buFontTx/>
              <a:buAutoNum type="arabicPeriod"/>
            </a:pPr>
            <a:r>
              <a:rPr lang="en-US" altLang="en-US" b="1" i="1" dirty="0">
                <a:solidFill>
                  <a:srgbClr val="FF0000"/>
                </a:solidFill>
              </a:rPr>
              <a:t>Word Type</a:t>
            </a:r>
            <a:r>
              <a:rPr lang="en-US" altLang="en-US" b="1" i="1" dirty="0"/>
              <a:t>:  </a:t>
            </a:r>
            <a:r>
              <a:rPr lang="en-US" altLang="en-US" dirty="0"/>
              <a:t>a vocabulary item (a lexical word in vocabulary)</a:t>
            </a:r>
          </a:p>
        </p:txBody>
      </p:sp>
    </p:spTree>
    <p:extLst>
      <p:ext uri="{BB962C8B-B14F-4D97-AF65-F5344CB8AC3E}">
        <p14:creationId xmlns:p14="http://schemas.microsoft.com/office/powerpoint/2010/main" val="2868457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4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t>Text Locations	</a:t>
            </a:r>
          </a:p>
        </p:txBody>
      </p:sp>
      <p:sp>
        <p:nvSpPr>
          <p:cNvPr id="20483" name="Rectangle 3"/>
          <p:cNvSpPr>
            <a:spLocks noGrp="1" noChangeArrowheads="1"/>
          </p:cNvSpPr>
          <p:nvPr>
            <p:ph type="body" idx="1"/>
          </p:nvPr>
        </p:nvSpPr>
        <p:spPr>
          <a:xfrm>
            <a:off x="304800" y="1600200"/>
            <a:ext cx="8534400" cy="4114800"/>
          </a:xfrm>
        </p:spPr>
        <p:txBody>
          <a:bodyPr>
            <a:normAutofit fontScale="92500" lnSpcReduction="10000"/>
          </a:bodyPr>
          <a:lstStyle/>
          <a:p>
            <a:pPr>
              <a:lnSpc>
                <a:spcPct val="90000"/>
              </a:lnSpc>
            </a:pPr>
            <a:r>
              <a:rPr lang="en-US" altLang="en-US" sz="2800" dirty="0"/>
              <a:t>A </a:t>
            </a:r>
            <a:r>
              <a:rPr lang="en-US" altLang="en-US" sz="2800" i="1" dirty="0"/>
              <a:t>text </a:t>
            </a:r>
            <a:r>
              <a:rPr lang="en-US" altLang="en-US" sz="2800" i="1" dirty="0">
                <a:solidFill>
                  <a:srgbClr val="FF0000"/>
                </a:solidFill>
              </a:rPr>
              <a:t>location </a:t>
            </a:r>
            <a:r>
              <a:rPr lang="en-US" altLang="en-US" sz="2800" dirty="0">
                <a:solidFill>
                  <a:srgbClr val="FF0000"/>
                </a:solidFill>
              </a:rPr>
              <a:t>@ </a:t>
            </a:r>
            <a:r>
              <a:rPr lang="en-US" altLang="en-US" sz="2800" dirty="0">
                <a:solidFill>
                  <a:srgbClr val="FF0000"/>
                </a:solidFill>
                <a:latin typeface="Courier New" panose="02070309020205020404" pitchFamily="49" charset="0"/>
              </a:rPr>
              <a:t>[</a:t>
            </a:r>
            <a:r>
              <a:rPr lang="en-US" altLang="en-US" sz="2800" dirty="0" err="1">
                <a:solidFill>
                  <a:srgbClr val="FF0000"/>
                </a:solidFill>
                <a:latin typeface="Courier New" panose="02070309020205020404" pitchFamily="49" charset="0"/>
              </a:rPr>
              <a:t>s:e</a:t>
            </a:r>
            <a:r>
              <a:rPr lang="en-US" altLang="en-US" sz="2800" dirty="0">
                <a:solidFill>
                  <a:srgbClr val="FF0000"/>
                </a:solidFill>
                <a:latin typeface="Courier New" panose="02070309020205020404" pitchFamily="49" charset="0"/>
              </a:rPr>
              <a:t>]</a:t>
            </a:r>
            <a:r>
              <a:rPr lang="en-US" altLang="en-US" sz="2800" dirty="0">
                <a:solidFill>
                  <a:srgbClr val="FF0000"/>
                </a:solidFill>
              </a:rPr>
              <a:t> </a:t>
            </a:r>
            <a:r>
              <a:rPr lang="en-US" altLang="en-US" sz="2800" dirty="0"/>
              <a:t>specifies a region of a text:</a:t>
            </a:r>
          </a:p>
          <a:p>
            <a:pPr lvl="1">
              <a:lnSpc>
                <a:spcPct val="90000"/>
              </a:lnSpc>
            </a:pPr>
            <a:r>
              <a:rPr lang="en-US" altLang="en-US" sz="2400" dirty="0">
                <a:latin typeface="Courier New" panose="02070309020205020404" pitchFamily="49" charset="0"/>
              </a:rPr>
              <a:t>s </a:t>
            </a:r>
            <a:r>
              <a:rPr lang="en-US" altLang="en-US" sz="2400" dirty="0"/>
              <a:t>is the </a:t>
            </a:r>
            <a:r>
              <a:rPr lang="en-US" altLang="en-US" sz="2400" i="1" dirty="0"/>
              <a:t>start index</a:t>
            </a:r>
          </a:p>
          <a:p>
            <a:pPr lvl="1">
              <a:lnSpc>
                <a:spcPct val="90000"/>
              </a:lnSpc>
            </a:pPr>
            <a:r>
              <a:rPr lang="en-US" altLang="en-US" sz="2400" dirty="0">
                <a:latin typeface="Courier New" panose="02070309020205020404" pitchFamily="49" charset="0"/>
              </a:rPr>
              <a:t>e </a:t>
            </a:r>
            <a:r>
              <a:rPr lang="en-US" altLang="en-US" sz="2400" dirty="0"/>
              <a:t>is the end index</a:t>
            </a:r>
            <a:endParaRPr lang="en-US" altLang="en-US" sz="2400" dirty="0">
              <a:latin typeface="Courier New" panose="02070309020205020404" pitchFamily="49" charset="0"/>
            </a:endParaRPr>
          </a:p>
          <a:p>
            <a:pPr>
              <a:lnSpc>
                <a:spcPct val="90000"/>
              </a:lnSpc>
            </a:pPr>
            <a:r>
              <a:rPr lang="en-US" altLang="en-US" sz="2800" dirty="0"/>
              <a:t>The text location @ </a:t>
            </a:r>
            <a:r>
              <a:rPr lang="en-US" altLang="en-US" sz="2800" dirty="0">
                <a:latin typeface="Courier New" panose="02070309020205020404" pitchFamily="49" charset="0"/>
              </a:rPr>
              <a:t>[</a:t>
            </a:r>
            <a:r>
              <a:rPr lang="en-US" altLang="en-US" sz="2800" dirty="0" err="1">
                <a:latin typeface="Courier New" panose="02070309020205020404" pitchFamily="49" charset="0"/>
              </a:rPr>
              <a:t>s:e</a:t>
            </a:r>
            <a:r>
              <a:rPr lang="en-US" altLang="en-US" sz="2800" dirty="0">
                <a:latin typeface="Courier New" panose="02070309020205020404" pitchFamily="49" charset="0"/>
              </a:rPr>
              <a:t>]</a:t>
            </a:r>
            <a:r>
              <a:rPr lang="en-US" altLang="en-US" sz="2800" dirty="0"/>
              <a:t>specifies  the text beginning at </a:t>
            </a:r>
            <a:r>
              <a:rPr lang="en-US" altLang="en-US" sz="2800" dirty="0">
                <a:latin typeface="Courier New" panose="02070309020205020404" pitchFamily="49" charset="0"/>
              </a:rPr>
              <a:t>s</a:t>
            </a:r>
            <a:r>
              <a:rPr lang="en-US" altLang="en-US" sz="2800" dirty="0"/>
              <a:t>, and including everything </a:t>
            </a:r>
            <a:r>
              <a:rPr lang="en-US" altLang="en-US" sz="2800" b="1" dirty="0">
                <a:solidFill>
                  <a:srgbClr val="CC99FF"/>
                </a:solidFill>
              </a:rPr>
              <a:t>up to (but not including) </a:t>
            </a:r>
            <a:r>
              <a:rPr lang="en-US" altLang="en-US" sz="2800" dirty="0"/>
              <a:t>the text at </a:t>
            </a:r>
            <a:r>
              <a:rPr lang="en-US" altLang="en-US" sz="2800" dirty="0">
                <a:latin typeface="Courier New" panose="02070309020205020404" pitchFamily="49" charset="0"/>
              </a:rPr>
              <a:t>e.</a:t>
            </a:r>
          </a:p>
          <a:p>
            <a:pPr>
              <a:lnSpc>
                <a:spcPct val="90000"/>
              </a:lnSpc>
            </a:pPr>
            <a:r>
              <a:rPr lang="en-US" altLang="en-US" sz="2800" dirty="0"/>
              <a:t>This definition is </a:t>
            </a:r>
            <a:r>
              <a:rPr lang="en-US" altLang="en-US" sz="2800" b="1" dirty="0">
                <a:solidFill>
                  <a:srgbClr val="CC99FF"/>
                </a:solidFill>
              </a:rPr>
              <a:t>consistent with Python </a:t>
            </a:r>
            <a:r>
              <a:rPr lang="en-US" altLang="en-US" sz="2800" b="1" i="1" dirty="0">
                <a:solidFill>
                  <a:srgbClr val="CC99FF"/>
                </a:solidFill>
              </a:rPr>
              <a:t>slice</a:t>
            </a:r>
            <a:r>
              <a:rPr lang="en-US" altLang="en-US" sz="2800" i="1" dirty="0"/>
              <a:t>.</a:t>
            </a:r>
            <a:endParaRPr lang="en-US" altLang="en-US" sz="2800" dirty="0"/>
          </a:p>
          <a:p>
            <a:pPr>
              <a:lnSpc>
                <a:spcPct val="90000"/>
              </a:lnSpc>
            </a:pPr>
            <a:r>
              <a:rPr lang="en-US" altLang="en-US" sz="2800" dirty="0"/>
              <a:t>Think of indices as appearing </a:t>
            </a:r>
            <a:r>
              <a:rPr lang="en-US" altLang="en-US" sz="2800" i="1" dirty="0"/>
              <a:t>between</a:t>
            </a:r>
            <a:r>
              <a:rPr lang="en-US" altLang="en-US" sz="2800" dirty="0"/>
              <a:t> elements:                                	I 		saw 		a 		man        </a:t>
            </a:r>
          </a:p>
          <a:p>
            <a:pPr marL="0" indent="0">
              <a:lnSpc>
                <a:spcPct val="90000"/>
              </a:lnSpc>
              <a:buNone/>
            </a:pPr>
            <a:r>
              <a:rPr lang="en-US" altLang="en-US" dirty="0"/>
              <a:t>   </a:t>
            </a:r>
            <a:r>
              <a:rPr lang="en-US" altLang="en-US" sz="2800" dirty="0"/>
              <a:t>0		1		2		3		4</a:t>
            </a:r>
          </a:p>
          <a:p>
            <a:pPr>
              <a:lnSpc>
                <a:spcPct val="90000"/>
              </a:lnSpc>
            </a:pPr>
            <a:r>
              <a:rPr lang="en-US" altLang="en-US" sz="2800" dirty="0"/>
              <a:t>Shorthand notation when location width = 1.</a:t>
            </a:r>
          </a:p>
          <a:p>
            <a:pPr lvl="1">
              <a:lnSpc>
                <a:spcPct val="90000"/>
              </a:lnSpc>
            </a:pPr>
            <a:endParaRPr lang="en-US" altLang="en-US" dirty="0"/>
          </a:p>
        </p:txBody>
      </p:sp>
    </p:spTree>
    <p:extLst>
      <p:ext uri="{BB962C8B-B14F-4D97-AF65-F5344CB8AC3E}">
        <p14:creationId xmlns:p14="http://schemas.microsoft.com/office/powerpoint/2010/main" val="28528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4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ChangeArrowheads="1"/>
          </p:cNvSpPr>
          <p:nvPr>
            <p:ph type="title"/>
          </p:nvPr>
        </p:nvSpPr>
        <p:spPr/>
        <p:txBody>
          <a:bodyPr>
            <a:normAutofit/>
          </a:bodyPr>
          <a:lstStyle/>
          <a:p>
            <a:r>
              <a:rPr lang="en-US" altLang="en-US" dirty="0"/>
              <a:t>Today</a:t>
            </a:r>
          </a:p>
        </p:txBody>
      </p:sp>
      <p:sp>
        <p:nvSpPr>
          <p:cNvPr id="774147" name="Rectangle 3"/>
          <p:cNvSpPr>
            <a:spLocks noGrp="1" noChangeArrowheads="1"/>
          </p:cNvSpPr>
          <p:nvPr>
            <p:ph type="body" idx="1"/>
          </p:nvPr>
        </p:nvSpPr>
        <p:spPr/>
        <p:txBody>
          <a:bodyPr>
            <a:normAutofit/>
          </a:bodyPr>
          <a:lstStyle/>
          <a:p>
            <a:r>
              <a:rPr lang="en-US" altLang="en-US" sz="3200" dirty="0"/>
              <a:t>How shall we transform a huge text collection?</a:t>
            </a:r>
          </a:p>
          <a:p>
            <a:r>
              <a:rPr lang="en-US" altLang="en-US" sz="3200" dirty="0"/>
              <a:t>Intro to NLTK</a:t>
            </a:r>
          </a:p>
          <a:p>
            <a:r>
              <a:rPr lang="en-US" altLang="en-US" sz="3200" dirty="0">
                <a:solidFill>
                  <a:schemeClr val="bg1">
                    <a:lumMod val="65000"/>
                  </a:schemeClr>
                </a:solidFill>
              </a:rPr>
              <a:t>(modified from Edward </a:t>
            </a:r>
            <a:r>
              <a:rPr lang="en-US" altLang="en-US" sz="3200" dirty="0" err="1">
                <a:solidFill>
                  <a:schemeClr val="bg1">
                    <a:lumMod val="65000"/>
                  </a:schemeClr>
                </a:solidFill>
              </a:rPr>
              <a:t>Loper’s</a:t>
            </a:r>
            <a:r>
              <a:rPr lang="en-US" altLang="en-US" sz="3200" dirty="0">
                <a:solidFill>
                  <a:schemeClr val="bg1">
                    <a:lumMod val="65000"/>
                  </a:schemeClr>
                </a:solidFill>
              </a:rPr>
              <a:t> notes)</a:t>
            </a:r>
          </a:p>
          <a:p>
            <a:endParaRPr lang="en-US" altLang="en-US" sz="3200" dirty="0"/>
          </a:p>
        </p:txBody>
      </p:sp>
    </p:spTree>
    <p:extLst>
      <p:ext uri="{BB962C8B-B14F-4D97-AF65-F5344CB8AC3E}">
        <p14:creationId xmlns:p14="http://schemas.microsoft.com/office/powerpoint/2010/main" val="1614974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dirty="0"/>
              <a:t>Text Locations (continued)</a:t>
            </a:r>
          </a:p>
        </p:txBody>
      </p:sp>
      <p:sp>
        <p:nvSpPr>
          <p:cNvPr id="32771" name="Rectangle 3"/>
          <p:cNvSpPr>
            <a:spLocks noGrp="1" noChangeArrowheads="1"/>
          </p:cNvSpPr>
          <p:nvPr>
            <p:ph type="body" idx="1"/>
          </p:nvPr>
        </p:nvSpPr>
        <p:spPr>
          <a:xfrm>
            <a:off x="381000" y="1066800"/>
            <a:ext cx="8382000" cy="5334000"/>
          </a:xfrm>
        </p:spPr>
        <p:txBody>
          <a:bodyPr>
            <a:normAutofit/>
          </a:bodyPr>
          <a:lstStyle/>
          <a:p>
            <a:pPr>
              <a:lnSpc>
                <a:spcPct val="90000"/>
              </a:lnSpc>
            </a:pPr>
            <a:r>
              <a:rPr lang="en-US" altLang="en-US" sz="2800" dirty="0"/>
              <a:t>Indices can be based on different </a:t>
            </a:r>
            <a:r>
              <a:rPr lang="en-US" altLang="en-US" sz="2800" i="1" dirty="0"/>
              <a:t>units</a:t>
            </a:r>
            <a:r>
              <a:rPr lang="en-US" altLang="en-US" sz="2800" dirty="0"/>
              <a:t>:</a:t>
            </a:r>
          </a:p>
          <a:p>
            <a:pPr lvl="1">
              <a:lnSpc>
                <a:spcPct val="90000"/>
              </a:lnSpc>
            </a:pPr>
            <a:r>
              <a:rPr lang="en-US" altLang="en-US" sz="2400" dirty="0">
                <a:latin typeface="Courier New" panose="02070309020205020404" pitchFamily="49" charset="0"/>
              </a:rPr>
              <a:t>character</a:t>
            </a:r>
          </a:p>
          <a:p>
            <a:pPr lvl="1">
              <a:lnSpc>
                <a:spcPct val="90000"/>
              </a:lnSpc>
            </a:pPr>
            <a:r>
              <a:rPr lang="en-US" altLang="en-US" sz="2400" dirty="0">
                <a:latin typeface="Courier New" panose="02070309020205020404" pitchFamily="49" charset="0"/>
              </a:rPr>
              <a:t>word </a:t>
            </a:r>
            <a:endParaRPr lang="en-US" altLang="en-US" sz="2400" i="1" dirty="0"/>
          </a:p>
          <a:p>
            <a:pPr lvl="1">
              <a:lnSpc>
                <a:spcPct val="90000"/>
              </a:lnSpc>
            </a:pPr>
            <a:r>
              <a:rPr lang="en-US" altLang="en-US" sz="2400" dirty="0">
                <a:latin typeface="Courier New" panose="02070309020205020404" pitchFamily="49" charset="0"/>
              </a:rPr>
              <a:t>sentence</a:t>
            </a:r>
          </a:p>
          <a:p>
            <a:pPr>
              <a:lnSpc>
                <a:spcPct val="90000"/>
              </a:lnSpc>
            </a:pPr>
            <a:r>
              <a:rPr lang="en-US" altLang="en-US" sz="2800" dirty="0"/>
              <a:t>Locations can be tagged with </a:t>
            </a:r>
            <a:r>
              <a:rPr lang="en-US" altLang="en-US" sz="2800" i="1" dirty="0"/>
              <a:t>sources </a:t>
            </a:r>
            <a:r>
              <a:rPr lang="en-US" altLang="en-US" sz="2800" dirty="0"/>
              <a:t>(files, other text locations – e.g., the first word of the first sentence in the file) </a:t>
            </a:r>
            <a:endParaRPr lang="en-US" altLang="en-US" sz="2800" i="1" dirty="0"/>
          </a:p>
          <a:p>
            <a:pPr>
              <a:lnSpc>
                <a:spcPct val="90000"/>
              </a:lnSpc>
            </a:pPr>
            <a:r>
              <a:rPr lang="en-US" altLang="en-US" sz="2800" dirty="0"/>
              <a:t>Location member functions:</a:t>
            </a:r>
          </a:p>
          <a:p>
            <a:pPr lvl="1">
              <a:lnSpc>
                <a:spcPct val="90000"/>
              </a:lnSpc>
            </a:pPr>
            <a:r>
              <a:rPr lang="en-US" altLang="en-US" sz="2400" dirty="0">
                <a:latin typeface="Courier New" panose="02070309020205020404" pitchFamily="49" charset="0"/>
              </a:rPr>
              <a:t>start</a:t>
            </a:r>
          </a:p>
          <a:p>
            <a:pPr lvl="1">
              <a:lnSpc>
                <a:spcPct val="90000"/>
              </a:lnSpc>
            </a:pPr>
            <a:r>
              <a:rPr lang="en-US" altLang="en-US" sz="2400" dirty="0">
                <a:latin typeface="Courier New" panose="02070309020205020404" pitchFamily="49" charset="0"/>
              </a:rPr>
              <a:t>end </a:t>
            </a:r>
            <a:endParaRPr lang="en-US" altLang="en-US" sz="2400" i="1" dirty="0"/>
          </a:p>
          <a:p>
            <a:pPr lvl="1">
              <a:lnSpc>
                <a:spcPct val="90000"/>
              </a:lnSpc>
            </a:pPr>
            <a:r>
              <a:rPr lang="en-US" altLang="en-US" sz="2400" dirty="0">
                <a:latin typeface="Courier New" panose="02070309020205020404" pitchFamily="49" charset="0"/>
              </a:rPr>
              <a:t>unit</a:t>
            </a:r>
          </a:p>
          <a:p>
            <a:pPr lvl="1">
              <a:lnSpc>
                <a:spcPct val="90000"/>
              </a:lnSpc>
            </a:pPr>
            <a:r>
              <a:rPr lang="en-US" altLang="en-US" sz="2400" dirty="0">
                <a:latin typeface="Courier New" panose="02070309020205020404" pitchFamily="49" charset="0"/>
              </a:rPr>
              <a:t>source</a:t>
            </a:r>
          </a:p>
          <a:p>
            <a:pPr lvl="1">
              <a:lnSpc>
                <a:spcPct val="90000"/>
              </a:lnSpc>
            </a:pPr>
            <a:endParaRPr lang="en-US" altLang="en-US" dirty="0"/>
          </a:p>
        </p:txBody>
      </p:sp>
    </p:spTree>
    <p:extLst>
      <p:ext uri="{BB962C8B-B14F-4D97-AF65-F5344CB8AC3E}">
        <p14:creationId xmlns:p14="http://schemas.microsoft.com/office/powerpoint/2010/main" val="299178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7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277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77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77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77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7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z="4000"/>
              <a:t>Tokenization</a:t>
            </a:r>
          </a:p>
        </p:txBody>
      </p:sp>
      <p:sp>
        <p:nvSpPr>
          <p:cNvPr id="21507" name="Rectangle 3"/>
          <p:cNvSpPr>
            <a:spLocks noGrp="1" noChangeArrowheads="1"/>
          </p:cNvSpPr>
          <p:nvPr>
            <p:ph type="body" idx="1"/>
          </p:nvPr>
        </p:nvSpPr>
        <p:spPr/>
        <p:txBody>
          <a:bodyPr/>
          <a:lstStyle/>
          <a:p>
            <a:r>
              <a:rPr lang="en-US" altLang="en-US" sz="2800" dirty="0"/>
              <a:t>The simplest way to represent a </a:t>
            </a:r>
            <a:r>
              <a:rPr lang="en-US" altLang="en-US" sz="2800" b="1" dirty="0"/>
              <a:t>text</a:t>
            </a:r>
            <a:r>
              <a:rPr lang="en-US" altLang="en-US" sz="2800" dirty="0"/>
              <a:t> is with a single string.</a:t>
            </a:r>
          </a:p>
          <a:p>
            <a:r>
              <a:rPr lang="en-US" altLang="en-US" sz="2800" dirty="0"/>
              <a:t>Difficult to process text in this format.</a:t>
            </a:r>
          </a:p>
          <a:p>
            <a:r>
              <a:rPr lang="en-US" altLang="en-US" sz="2800" dirty="0"/>
              <a:t>Often, it is more convenient to work with a list of tokens.</a:t>
            </a:r>
          </a:p>
          <a:p>
            <a:r>
              <a:rPr lang="en-US" altLang="en-US" sz="2800" dirty="0"/>
              <a:t>The task of </a:t>
            </a:r>
            <a:r>
              <a:rPr lang="en-US" altLang="en-US" sz="2800" b="1" dirty="0">
                <a:solidFill>
                  <a:srgbClr val="CC99FF"/>
                </a:solidFill>
                <a:effectLst>
                  <a:outerShdw blurRad="38100" dist="38100" dir="2700000" algn="tl">
                    <a:srgbClr val="000000">
                      <a:alpha val="43137"/>
                    </a:srgbClr>
                  </a:outerShdw>
                </a:effectLst>
              </a:rPr>
              <a:t>converting a text from a single string to a list of tokens</a:t>
            </a:r>
            <a:r>
              <a:rPr lang="en-US" altLang="en-US" sz="2800" dirty="0"/>
              <a:t> is known as </a:t>
            </a:r>
            <a:r>
              <a:rPr lang="en-US" altLang="en-US" sz="2800" b="1" i="1" dirty="0"/>
              <a:t>tokenization</a:t>
            </a:r>
            <a:r>
              <a:rPr lang="en-US" altLang="en-US" sz="2800" dirty="0"/>
              <a:t>.</a:t>
            </a:r>
          </a:p>
        </p:txBody>
      </p:sp>
    </p:spTree>
    <p:extLst>
      <p:ext uri="{BB962C8B-B14F-4D97-AF65-F5344CB8AC3E}">
        <p14:creationId xmlns:p14="http://schemas.microsoft.com/office/powerpoint/2010/main" val="37585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sz="4000"/>
              <a:t>Tokenization (continued)</a:t>
            </a:r>
          </a:p>
        </p:txBody>
      </p:sp>
      <p:sp>
        <p:nvSpPr>
          <p:cNvPr id="22531" name="Rectangle 3"/>
          <p:cNvSpPr>
            <a:spLocks noGrp="1" noChangeArrowheads="1"/>
          </p:cNvSpPr>
          <p:nvPr>
            <p:ph type="body" idx="1"/>
          </p:nvPr>
        </p:nvSpPr>
        <p:spPr/>
        <p:txBody>
          <a:bodyPr/>
          <a:lstStyle/>
          <a:p>
            <a:r>
              <a:rPr lang="en-US" altLang="en-US" sz="2800" dirty="0"/>
              <a:t>Tokenization is harder that it seems</a:t>
            </a:r>
          </a:p>
          <a:p>
            <a:pPr lvl="2">
              <a:buFontTx/>
              <a:buNone/>
            </a:pPr>
            <a:r>
              <a:rPr lang="en-US" altLang="en-US" sz="2400" dirty="0">
                <a:solidFill>
                  <a:srgbClr val="00B0F0"/>
                </a:solidFill>
              </a:rPr>
              <a:t>I’ll see you in New York.</a:t>
            </a:r>
          </a:p>
          <a:p>
            <a:pPr lvl="2">
              <a:buFontTx/>
              <a:buNone/>
            </a:pPr>
            <a:r>
              <a:rPr lang="en-US" altLang="en-US" sz="2400" dirty="0">
                <a:solidFill>
                  <a:srgbClr val="00B0F0"/>
                </a:solidFill>
              </a:rPr>
              <a:t>The aluminum-export ban.</a:t>
            </a:r>
          </a:p>
          <a:p>
            <a:r>
              <a:rPr lang="en-US" altLang="en-US" sz="2800" dirty="0"/>
              <a:t>The simplest approach is to use “graphic words” (i.e., separate words using whitespace)</a:t>
            </a:r>
          </a:p>
          <a:p>
            <a:r>
              <a:rPr lang="en-US" altLang="en-US" sz="2800" dirty="0"/>
              <a:t>Another approach is to use regular expressions to specify which substrings are valid words.</a:t>
            </a:r>
          </a:p>
          <a:p>
            <a:r>
              <a:rPr lang="en-US" altLang="en-US" sz="2800" dirty="0"/>
              <a:t>NLTK provides a generic tokenization interface: </a:t>
            </a:r>
            <a:r>
              <a:rPr lang="en-US" altLang="en-US" sz="2800" i="1" dirty="0" err="1">
                <a:latin typeface="Courier New" panose="02070309020205020404" pitchFamily="49" charset="0"/>
              </a:rPr>
              <a:t>TokenizerI</a:t>
            </a:r>
            <a:endParaRPr lang="en-US" altLang="en-US" sz="2800" i="1" dirty="0">
              <a:latin typeface="Courier New" panose="02070309020205020404" pitchFamily="49" charset="0"/>
            </a:endParaRPr>
          </a:p>
        </p:txBody>
      </p:sp>
    </p:spTree>
    <p:extLst>
      <p:ext uri="{BB962C8B-B14F-4D97-AF65-F5344CB8AC3E}">
        <p14:creationId xmlns:p14="http://schemas.microsoft.com/office/powerpoint/2010/main" val="323266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5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5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sz="4000" dirty="0"/>
              <a:t>Tokenizer I</a:t>
            </a:r>
          </a:p>
        </p:txBody>
      </p:sp>
      <p:sp>
        <p:nvSpPr>
          <p:cNvPr id="33795" name="Rectangle 3"/>
          <p:cNvSpPr>
            <a:spLocks noGrp="1" noChangeArrowheads="1"/>
          </p:cNvSpPr>
          <p:nvPr>
            <p:ph type="body" idx="1"/>
          </p:nvPr>
        </p:nvSpPr>
        <p:spPr/>
        <p:txBody>
          <a:bodyPr/>
          <a:lstStyle/>
          <a:p>
            <a:r>
              <a:rPr lang="en-US" altLang="en-US" dirty="0"/>
              <a:t>Defines a single method, tokenize, which takes a string and returns a list of tokens</a:t>
            </a:r>
          </a:p>
          <a:p>
            <a:r>
              <a:rPr lang="en-US" altLang="en-US" dirty="0"/>
              <a:t>Tokenize is independent of the level of tokenization and the implementation algorithm</a:t>
            </a:r>
          </a:p>
        </p:txBody>
      </p:sp>
    </p:spTree>
    <p:extLst>
      <p:ext uri="{BB962C8B-B14F-4D97-AF65-F5344CB8AC3E}">
        <p14:creationId xmlns:p14="http://schemas.microsoft.com/office/powerpoint/2010/main" val="2684250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152400"/>
            <a:ext cx="7772400" cy="1143000"/>
          </a:xfrm>
        </p:spPr>
        <p:txBody>
          <a:bodyPr/>
          <a:lstStyle/>
          <a:p>
            <a:r>
              <a:rPr lang="en-US" altLang="en-US" sz="4000" dirty="0"/>
              <a:t>Example</a:t>
            </a:r>
          </a:p>
        </p:txBody>
      </p:sp>
      <p:sp>
        <p:nvSpPr>
          <p:cNvPr id="4" name="Rectangle 3"/>
          <p:cNvSpPr>
            <a:spLocks noChangeArrowheads="1"/>
          </p:cNvSpPr>
          <p:nvPr/>
        </p:nvSpPr>
        <p:spPr bwMode="auto">
          <a:xfrm>
            <a:off x="304800" y="1434870"/>
            <a:ext cx="4772140" cy="553998"/>
          </a:xfrm>
          <a:prstGeom prst="rect">
            <a:avLst/>
          </a:prstGeom>
          <a:solidFill>
            <a:srgbClr val="EEEE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9B0000"/>
                </a:solidFill>
                <a:effectLst/>
                <a:latin typeface="Courier New" panose="02070309020205020404" pitchFamily="49" charset="0"/>
                <a:cs typeface="Courier New" panose="02070309020205020404" pitchFamily="49" charset="0"/>
              </a:rPr>
              <a:t>&gt;&gt;&gt; </a:t>
            </a:r>
            <a:r>
              <a:rPr kumimoji="0" lang="en-US" altLang="en-US" b="1" i="0" u="none" strike="noStrike" cap="none" normalizeH="0" baseline="0" dirty="0">
                <a:ln>
                  <a:noFill/>
                </a:ln>
                <a:solidFill>
                  <a:srgbClr val="E06000"/>
                </a:solidFill>
                <a:effectLst/>
                <a:latin typeface="Courier New" panose="02070309020205020404" pitchFamily="49" charset="0"/>
                <a:cs typeface="Courier New" panose="02070309020205020404" pitchFamily="49" charset="0"/>
              </a:rPr>
              <a:t>import</a:t>
            </a:r>
            <a:r>
              <a:rPr kumimoji="0" lang="en-US" altLang="en-US"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nltk</a:t>
            </a:r>
            <a:r>
              <a:rPr kumimoji="0" lang="en-US" altLang="en-US"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 </a:t>
            </a:r>
            <a:r>
              <a:rPr kumimoji="0" lang="en-US" altLang="en-US"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pprint</a:t>
            </a:r>
            <a:endParaRPr kumimoji="0" lang="en-US" altLang="en-US"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9B0000"/>
                </a:solidFill>
                <a:effectLst/>
                <a:latin typeface="Courier New" panose="02070309020205020404" pitchFamily="49" charset="0"/>
                <a:cs typeface="Courier New" panose="02070309020205020404" pitchFamily="49" charset="0"/>
              </a:rPr>
              <a:t>&gt;&gt;&gt; </a:t>
            </a:r>
            <a:r>
              <a:rPr kumimoji="0" lang="en-US" altLang="en-US" b="1" i="0" u="none" strike="noStrike" cap="none" normalizeH="0" baseline="0" dirty="0">
                <a:ln>
                  <a:noFill/>
                </a:ln>
                <a:solidFill>
                  <a:srgbClr val="E06000"/>
                </a:solidFill>
                <a:effectLst/>
                <a:latin typeface="Courier New" panose="02070309020205020404" pitchFamily="49" charset="0"/>
                <a:cs typeface="Courier New" panose="02070309020205020404" pitchFamily="49" charset="0"/>
              </a:rPr>
              <a:t>from</a:t>
            </a:r>
            <a:r>
              <a:rPr kumimoji="0" lang="en-US" altLang="en-US"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nltk</a:t>
            </a:r>
            <a:r>
              <a:rPr kumimoji="0" lang="en-US" altLang="en-US"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E06000"/>
                </a:solidFill>
                <a:effectLst/>
                <a:latin typeface="Courier New" panose="02070309020205020404" pitchFamily="49" charset="0"/>
                <a:cs typeface="Courier New" panose="02070309020205020404" pitchFamily="49" charset="0"/>
              </a:rPr>
              <a:t>import</a:t>
            </a:r>
            <a:r>
              <a:rPr kumimoji="0" lang="en-US" altLang="en-US"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word_tokenize</a:t>
            </a:r>
            <a:r>
              <a:rPr kumimoji="0" lang="en-US" altLang="en-US"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en-US" altLang="en-US" sz="4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5" name="Rectangle 3"/>
          <p:cNvSpPr>
            <a:spLocks noChangeArrowheads="1"/>
          </p:cNvSpPr>
          <p:nvPr/>
        </p:nvSpPr>
        <p:spPr bwMode="auto">
          <a:xfrm>
            <a:off x="304800" y="2133600"/>
            <a:ext cx="8549640" cy="1107996"/>
          </a:xfrm>
          <a:prstGeom prst="rect">
            <a:avLst/>
          </a:prstGeom>
          <a:solidFill>
            <a:srgbClr val="EEEE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9B0000"/>
                </a:solidFill>
                <a:effectLst/>
                <a:latin typeface="Courier New" panose="02070309020205020404" pitchFamily="49" charset="0"/>
                <a:cs typeface="Courier New" panose="02070309020205020404" pitchFamily="49" charset="0"/>
              </a:rPr>
              <a:t>&gt;&gt;&gt; </a:t>
            </a:r>
            <a:r>
              <a:rPr kumimoji="0" lang="en-US" altLang="en-US"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raw = </a:t>
            </a:r>
            <a:r>
              <a:rPr kumimoji="0" lang="en-US" altLang="en-US" b="1" i="0" u="none" strike="noStrike" cap="none" normalizeH="0" baseline="0" dirty="0">
                <a:ln>
                  <a:noFill/>
                </a:ln>
                <a:solidFill>
                  <a:srgbClr val="00AA00"/>
                </a:solidFill>
                <a:effectLst/>
                <a:latin typeface="Courier New" panose="02070309020205020404" pitchFamily="49" charset="0"/>
                <a:cs typeface="Courier New" panose="02070309020205020404" pitchFamily="49" charset="0"/>
              </a:rPr>
              <a:t>"""DENNIS: Listen, strange women lying in ponds distributing swords</a:t>
            </a:r>
            <a:r>
              <a:rPr kumimoji="0" lang="en-US" altLang="en-US"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9B00FF"/>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AA00"/>
                </a:solidFill>
                <a:effectLst/>
                <a:latin typeface="Courier New" panose="02070309020205020404" pitchFamily="49" charset="0"/>
                <a:cs typeface="Courier New" panose="02070309020205020404" pitchFamily="49" charset="0"/>
              </a:rPr>
              <a:t>is no basis for a system of government. Supreme executive power derives from</a:t>
            </a:r>
            <a:r>
              <a:rPr kumimoji="0" lang="en-US" altLang="en-US"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9B00FF"/>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AA00"/>
                </a:solidFill>
                <a:effectLst/>
                <a:latin typeface="Courier New" panose="02070309020205020404" pitchFamily="49" charset="0"/>
                <a:cs typeface="Courier New" panose="02070309020205020404" pitchFamily="49" charset="0"/>
              </a:rPr>
              <a:t>a mandate from the masses, not from some farcical aquatic ceremony."""</a:t>
            </a:r>
            <a:r>
              <a:rPr kumimoji="0" lang="en-US" altLang="en-US" sz="11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en-US" altLang="en-US" sz="4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6" name="Rectangle 4"/>
          <p:cNvSpPr>
            <a:spLocks noChangeArrowheads="1"/>
          </p:cNvSpPr>
          <p:nvPr/>
        </p:nvSpPr>
        <p:spPr bwMode="auto">
          <a:xfrm>
            <a:off x="304800" y="3386328"/>
            <a:ext cx="8549640" cy="2215991"/>
          </a:xfrm>
          <a:prstGeom prst="rect">
            <a:avLst/>
          </a:prstGeom>
          <a:solidFill>
            <a:srgbClr val="EEEE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9B0000"/>
                </a:solidFill>
                <a:effectLst/>
                <a:latin typeface="Courier New" panose="02070309020205020404" pitchFamily="49" charset="0"/>
                <a:cs typeface="Courier New" panose="02070309020205020404" pitchFamily="49" charset="0"/>
              </a:rPr>
              <a:t>&gt;&gt;&gt; </a:t>
            </a:r>
            <a:r>
              <a:rPr kumimoji="0" lang="en-US" altLang="en-US"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tokens = </a:t>
            </a:r>
            <a:r>
              <a:rPr kumimoji="0" lang="en-US" altLang="en-US" b="1" i="0" u="none" strike="noStrike" cap="none" normalizeH="0" baseline="0" dirty="0" err="1">
                <a:ln>
                  <a:noFill/>
                </a:ln>
                <a:solidFill>
                  <a:srgbClr val="00B0F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word_tokenize</a:t>
            </a:r>
            <a:r>
              <a:rPr kumimoji="0" lang="en-US" altLang="en-US" b="1" i="0" u="none" strike="noStrike" cap="none" normalizeH="0" baseline="0" dirty="0">
                <a:ln>
                  <a:noFill/>
                </a:ln>
                <a:solidFill>
                  <a:srgbClr val="00B0F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(raw) </a:t>
            </a:r>
          </a:p>
          <a:p>
            <a:pPr lvl="0" eaLnBrk="0" fontAlgn="base" hangingPunct="0">
              <a:spcBef>
                <a:spcPct val="0"/>
              </a:spcBef>
              <a:spcAft>
                <a:spcPct val="0"/>
              </a:spcAft>
            </a:pPr>
            <a:r>
              <a:rPr lang="en-US" altLang="en-US" b="1" dirty="0">
                <a:solidFill>
                  <a:srgbClr val="9B0000"/>
                </a:solidFill>
                <a:latin typeface="Courier New" panose="02070309020205020404" pitchFamily="49" charset="0"/>
                <a:cs typeface="Courier New" panose="02070309020205020404" pitchFamily="49" charset="0"/>
              </a:rPr>
              <a:t>&gt;&gt;&gt; </a:t>
            </a:r>
            <a:r>
              <a:rPr lang="en-US" altLang="en-US" b="1" dirty="0">
                <a:solidFill>
                  <a:srgbClr val="000000"/>
                </a:solidFill>
                <a:latin typeface="Courier New" panose="02070309020205020404" pitchFamily="49" charset="0"/>
                <a:cs typeface="Courier New" panose="02070309020205020404" pitchFamily="49" charset="0"/>
              </a:rPr>
              <a:t>tokens </a:t>
            </a:r>
            <a:r>
              <a:rPr lang="en-US" altLang="zh-CN" b="1" dirty="0">
                <a:solidFill>
                  <a:srgbClr val="FF0000"/>
                </a:solidFill>
                <a:latin typeface="Courier New" panose="02070309020205020404" pitchFamily="49" charset="0"/>
                <a:cs typeface="Courier New" panose="02070309020205020404" pitchFamily="49" charset="0"/>
              </a:rPr>
              <a:t># array of words</a:t>
            </a:r>
            <a:endParaRPr lang="en-US" altLang="en-US" b="1" dirty="0">
              <a:solidFill>
                <a:srgbClr val="FF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b="1" dirty="0">
                <a:solidFill>
                  <a:srgbClr val="9B0000"/>
                </a:solidFill>
                <a:latin typeface="Courier New" panose="02070309020205020404" pitchFamily="49" charset="0"/>
                <a:cs typeface="Courier New" panose="02070309020205020404" pitchFamily="49" charset="0"/>
              </a:rPr>
              <a:t>&gt;&gt;&gt; </a:t>
            </a:r>
            <a:r>
              <a:rPr lang="en-US" b="1" dirty="0">
                <a:latin typeface="Courier New" panose="02070309020205020404" pitchFamily="49" charset="0"/>
                <a:cs typeface="Courier New" panose="02070309020205020404" pitchFamily="49" charset="0"/>
              </a:rPr>
              <a:t>['DENNIS', ':', 'Listen', ',', 'strange', 'women', 'lying', 'in', 'ponds', 'distributing', 'swords', '...', 'is', 'no', 'basis', 'for', 'a', 'system', 'of', 'government', '.', 'Supreme', 'executive', 'power', 'derives', 'from', '...', 'a', 'mandate', 'from', 'the', 'masses', ',', 'not', 'from', 'some', 'farcical', 'aquatic', 'ceremony', '.']</a:t>
            </a:r>
            <a:endParaRPr kumimoji="0" lang="en-US" altLang="en-US"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6670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r>
              <a:rPr lang="en-US" altLang="en-US" sz="4000" dirty="0"/>
              <a:t>Next: </a:t>
            </a:r>
            <a:r>
              <a:rPr lang="en-US" altLang="en-US" dirty="0"/>
              <a:t>Corpus Statistics</a:t>
            </a:r>
            <a:endParaRPr lang="en-US" altLang="en-US" sz="4000" dirty="0"/>
          </a:p>
        </p:txBody>
      </p:sp>
      <p:sp>
        <p:nvSpPr>
          <p:cNvPr id="35843" name="Rectangle 3"/>
          <p:cNvSpPr>
            <a:spLocks noGrp="1" noChangeArrowheads="1"/>
          </p:cNvSpPr>
          <p:nvPr>
            <p:ph type="body" idx="1"/>
          </p:nvPr>
        </p:nvSpPr>
        <p:spPr/>
        <p:txBody>
          <a:bodyPr/>
          <a:lstStyle/>
          <a:p>
            <a:r>
              <a:rPr lang="en-US" altLang="en-US" dirty="0"/>
              <a:t>Corpus-based statistical approaches to tackle NLP problem</a:t>
            </a:r>
          </a:p>
          <a:p>
            <a:pPr lvl="1"/>
            <a:r>
              <a:rPr lang="en-US" altLang="en-US" b="1" dirty="0"/>
              <a:t>Feature extractions (linguistics motivated, deep learning)</a:t>
            </a:r>
          </a:p>
          <a:p>
            <a:pPr lvl="1"/>
            <a:endParaRPr lang="en-US" altLang="en-US" b="1" dirty="0"/>
          </a:p>
          <a:p>
            <a:pPr lvl="1"/>
            <a:r>
              <a:rPr lang="en-US" altLang="en-US" b="1" dirty="0"/>
              <a:t>Statistical models</a:t>
            </a:r>
          </a:p>
          <a:p>
            <a:pPr lvl="1">
              <a:buFontTx/>
              <a:buNone/>
            </a:pPr>
            <a:endParaRPr lang="en-US" altLang="en-US" b="1" dirty="0"/>
          </a:p>
          <a:p>
            <a:pPr lvl="1"/>
            <a:r>
              <a:rPr lang="en-US" altLang="en-US" b="1" dirty="0"/>
              <a:t>Data (corpora, labels, linguistic resources)</a:t>
            </a:r>
          </a:p>
          <a:p>
            <a:endParaRPr lang="en-US" altLang="en-US" dirty="0"/>
          </a:p>
          <a:p>
            <a:r>
              <a:rPr lang="en-US" altLang="en-US" dirty="0"/>
              <a:t>NLTK provides several corpora which are easy to access and use</a:t>
            </a:r>
          </a:p>
        </p:txBody>
      </p:sp>
    </p:spTree>
    <p:extLst>
      <p:ext uri="{BB962C8B-B14F-4D97-AF65-F5344CB8AC3E}">
        <p14:creationId xmlns:p14="http://schemas.microsoft.com/office/powerpoint/2010/main" val="171302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4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8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Gutenberg Corpus</a:t>
            </a:r>
          </a:p>
        </p:txBody>
      </p:sp>
      <p:sp>
        <p:nvSpPr>
          <p:cNvPr id="3" name="Content Placeholder 2"/>
          <p:cNvSpPr>
            <a:spLocks noGrp="1"/>
          </p:cNvSpPr>
          <p:nvPr>
            <p:ph idx="1"/>
          </p:nvPr>
        </p:nvSpPr>
        <p:spPr>
          <a:xfrm>
            <a:off x="228600" y="990600"/>
            <a:ext cx="8686800" cy="5257800"/>
          </a:xfrm>
        </p:spPr>
        <p:txBody>
          <a:bodyPr/>
          <a:lstStyle/>
          <a:p>
            <a:r>
              <a:rPr lang="en-US" dirty="0"/>
              <a:t>NLTK includes </a:t>
            </a:r>
            <a:r>
              <a:rPr lang="en-US" dirty="0">
                <a:solidFill>
                  <a:srgbClr val="CC99FF"/>
                </a:solidFill>
              </a:rPr>
              <a:t>a small selection of texts from the Project Gutenberg electronic text archive</a:t>
            </a:r>
          </a:p>
          <a:p>
            <a:pPr lvl="1"/>
            <a:r>
              <a:rPr lang="en-US" dirty="0"/>
              <a:t>25,000 free electronic books</a:t>
            </a:r>
          </a:p>
          <a:p>
            <a:pPr lvl="1"/>
            <a:r>
              <a:rPr lang="en-US" dirty="0"/>
              <a:t>hosted at </a:t>
            </a:r>
            <a:r>
              <a:rPr lang="en-US" dirty="0">
                <a:hlinkClick r:id="rId2"/>
              </a:rPr>
              <a:t>http://www.gutenberg.org/</a:t>
            </a:r>
            <a:endParaRPr lang="en-US" dirty="0"/>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9" name="Rectangle 2"/>
          <p:cNvSpPr>
            <a:spLocks noChangeArrowheads="1"/>
          </p:cNvSpPr>
          <p:nvPr/>
        </p:nvSpPr>
        <p:spPr bwMode="auto">
          <a:xfrm>
            <a:off x="228600" y="3681055"/>
            <a:ext cx="8686800" cy="1107996"/>
          </a:xfrm>
          <a:prstGeom prst="rect">
            <a:avLst/>
          </a:prstGeom>
          <a:solidFill>
            <a:srgbClr val="EEEE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9B0000"/>
                </a:solidFill>
                <a:effectLst/>
                <a:latin typeface="Courier New" panose="02070309020205020404" pitchFamily="49" charset="0"/>
                <a:cs typeface="Courier New" panose="02070309020205020404" pitchFamily="49" charset="0"/>
              </a:rPr>
              <a:t>&gt;&gt;&gt; </a:t>
            </a:r>
            <a:r>
              <a:rPr kumimoji="0" lang="en-US" altLang="en-US" b="1" i="0" u="none" strike="noStrike" cap="none" normalizeH="0" baseline="0" dirty="0">
                <a:ln>
                  <a:noFill/>
                </a:ln>
                <a:solidFill>
                  <a:srgbClr val="E06000"/>
                </a:solidFill>
                <a:effectLst/>
                <a:latin typeface="Courier New" panose="02070309020205020404" pitchFamily="49" charset="0"/>
                <a:cs typeface="Courier New" panose="02070309020205020404" pitchFamily="49" charset="0"/>
              </a:rPr>
              <a:t>from</a:t>
            </a:r>
            <a:r>
              <a:rPr kumimoji="0" lang="en-US" altLang="en-US"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nltk.corpus</a:t>
            </a:r>
            <a:r>
              <a:rPr kumimoji="0" lang="en-US" altLang="en-US"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E06000"/>
                </a:solidFill>
                <a:effectLst/>
                <a:latin typeface="Courier New" panose="02070309020205020404" pitchFamily="49" charset="0"/>
                <a:cs typeface="Courier New" panose="02070309020205020404" pitchFamily="49" charset="0"/>
              </a:rPr>
              <a:t>import</a:t>
            </a:r>
            <a:r>
              <a:rPr kumimoji="0" lang="en-US" altLang="en-US"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gutenberg</a:t>
            </a:r>
            <a:r>
              <a:rPr kumimoji="0" lang="en-US" altLang="en-US"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9B0000"/>
                </a:solidFill>
                <a:effectLst/>
                <a:latin typeface="Courier New" panose="02070309020205020404" pitchFamily="49" charset="0"/>
                <a:cs typeface="Courier New" panose="02070309020205020404" pitchFamily="49" charset="0"/>
              </a:rPr>
              <a:t>&gt;&gt;&gt; </a:t>
            </a:r>
            <a:r>
              <a:rPr kumimoji="0" lang="en-US" altLang="en-US"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gutenberg.fileids</a:t>
            </a:r>
            <a:r>
              <a:rPr kumimoji="0" lang="en-US" altLang="en-US"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['austen-emma.txt', 'austen-persuasion.txt', 'austen-sense.txt', ...]</a:t>
            </a:r>
            <a:r>
              <a:rPr kumimoji="0" lang="en-US" altLang="en-US"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9B0000"/>
                </a:solidFill>
                <a:effectLst/>
                <a:latin typeface="Courier New" panose="02070309020205020404" pitchFamily="49" charset="0"/>
                <a:cs typeface="Courier New" panose="02070309020205020404" pitchFamily="49" charset="0"/>
              </a:rPr>
              <a:t>&gt;&gt;&gt; </a:t>
            </a:r>
            <a:r>
              <a:rPr kumimoji="0" lang="en-US" altLang="en-US"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emma</a:t>
            </a:r>
            <a:r>
              <a:rPr kumimoji="0" lang="en-US" altLang="en-US"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gutenberg.words</a:t>
            </a:r>
            <a:r>
              <a:rPr kumimoji="0" lang="en-US" altLang="en-US"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AA00"/>
                </a:solidFill>
                <a:effectLst/>
                <a:latin typeface="Courier New" panose="02070309020205020404" pitchFamily="49" charset="0"/>
                <a:cs typeface="Courier New" panose="02070309020205020404" pitchFamily="49" charset="0"/>
              </a:rPr>
              <a:t>'austen-emma.txt'</a:t>
            </a:r>
            <a:r>
              <a:rPr kumimoji="0" lang="en-US" altLang="en-US"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en-US" altLang="en-US" sz="4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181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detailed look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
        <p:nvSpPr>
          <p:cNvPr id="5" name="Rectangle 1"/>
          <p:cNvSpPr>
            <a:spLocks noChangeArrowheads="1"/>
          </p:cNvSpPr>
          <p:nvPr/>
        </p:nvSpPr>
        <p:spPr bwMode="auto">
          <a:xfrm>
            <a:off x="76200" y="1752600"/>
            <a:ext cx="8991600" cy="3693319"/>
          </a:xfrm>
          <a:prstGeom prst="rect">
            <a:avLst/>
          </a:prstGeom>
          <a:solidFill>
            <a:srgbClr val="EEEE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9B0000"/>
                </a:solidFill>
                <a:effectLst/>
                <a:latin typeface="Courier New" panose="02070309020205020404" pitchFamily="49" charset="0"/>
                <a:cs typeface="Courier New" panose="02070309020205020404" pitchFamily="49" charset="0"/>
              </a:rPr>
              <a:t>&gt;&gt;&gt; </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macbeth_sentences</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gutenberg.sents</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AA00"/>
                </a:solidFill>
                <a:effectLst/>
                <a:latin typeface="Courier New" panose="02070309020205020404" pitchFamily="49" charset="0"/>
                <a:cs typeface="Courier New" panose="02070309020205020404" pitchFamily="49" charset="0"/>
              </a:rPr>
              <a:t>'shakespeare-macbeth.txt'</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9B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9B0000"/>
                </a:solidFill>
                <a:effectLst/>
                <a:latin typeface="Courier New" panose="02070309020205020404" pitchFamily="49" charset="0"/>
                <a:cs typeface="Courier New" panose="02070309020205020404" pitchFamily="49" charset="0"/>
              </a:rPr>
              <a:t>&gt;&gt;&gt; </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macbeth_sentences</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'The', '</a:t>
            </a:r>
            <a:r>
              <a:rPr kumimoji="0" lang="en-US" altLang="en-US" sz="16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Tragedie</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'of', 'Macbeth', 'by', 'William', 'Shakespeare',</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'1603', ']'], ['</a:t>
            </a:r>
            <a:r>
              <a:rPr kumimoji="0" lang="en-US" altLang="en-US" sz="16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Actus</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'Primus', '.'], ...]</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9B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9B0000"/>
                </a:solidFill>
                <a:effectLst/>
                <a:latin typeface="Courier New" panose="02070309020205020404" pitchFamily="49" charset="0"/>
                <a:cs typeface="Courier New" panose="02070309020205020404" pitchFamily="49" charset="0"/>
              </a:rPr>
              <a:t>&gt;&gt;&gt; </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macbeth_sentences</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[1116] </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['Double', ',', 'double', ',', 'toile', 'and', 'trouble', ';',</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'Fire', '</a:t>
            </a:r>
            <a:r>
              <a:rPr kumimoji="0" lang="en-US" altLang="en-US" sz="16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burne</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 'and', 'Cauldron', 'bubble']</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9B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9B0000"/>
                </a:solidFill>
                <a:effectLst/>
                <a:latin typeface="Courier New" panose="02070309020205020404" pitchFamily="49" charset="0"/>
                <a:cs typeface="Courier New" panose="02070309020205020404" pitchFamily="49" charset="0"/>
              </a:rPr>
              <a:t>&gt;&gt;&gt; </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longest_len</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max(</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len</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a:t>
            </a:r>
            <a:r>
              <a:rPr kumimoji="0" lang="en-US" altLang="en-US" sz="1600" b="1" i="0" u="none" strike="noStrike" cap="none" normalizeH="0" baseline="0" dirty="0">
                <a:ln>
                  <a:noFill/>
                </a:ln>
                <a:solidFill>
                  <a:srgbClr val="E06000"/>
                </a:solidFill>
                <a:effectLst/>
                <a:latin typeface="Courier New" panose="02070309020205020404" pitchFamily="49" charset="0"/>
                <a:cs typeface="Courier New" panose="02070309020205020404" pitchFamily="49" charset="0"/>
              </a:rPr>
              <a:t>for</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 </a:t>
            </a:r>
            <a:r>
              <a:rPr kumimoji="0" lang="en-US" altLang="en-US" sz="1600" b="1" i="0" u="none" strike="noStrike" cap="none" normalizeH="0" baseline="0" dirty="0">
                <a:ln>
                  <a:noFill/>
                </a:ln>
                <a:solidFill>
                  <a:srgbClr val="E06000"/>
                </a:solidFill>
                <a:effectLst/>
                <a:latin typeface="Courier New" panose="02070309020205020404" pitchFamily="49" charset="0"/>
                <a:cs typeface="Courier New" panose="02070309020205020404" pitchFamily="49" charset="0"/>
              </a:rPr>
              <a:t>in</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macbeth_sentences</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9B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9B0000"/>
                </a:solidFill>
                <a:effectLst/>
                <a:latin typeface="Courier New" panose="02070309020205020404" pitchFamily="49" charset="0"/>
                <a:cs typeface="Courier New" panose="02070309020205020404" pitchFamily="49" charset="0"/>
              </a:rPr>
              <a:t>&gt;&gt;&gt; </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a:t>
            </a:r>
            <a:r>
              <a:rPr kumimoji="0" lang="en-US" altLang="en-US" sz="1600" b="1" i="0" u="none" strike="noStrike" cap="none" normalizeH="0" baseline="0" dirty="0">
                <a:ln>
                  <a:noFill/>
                </a:ln>
                <a:solidFill>
                  <a:srgbClr val="E06000"/>
                </a:solidFill>
                <a:effectLst/>
                <a:latin typeface="Courier New" panose="02070309020205020404" pitchFamily="49" charset="0"/>
                <a:cs typeface="Courier New" panose="02070309020205020404" pitchFamily="49" charset="0"/>
              </a:rPr>
              <a:t>for</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 </a:t>
            </a:r>
            <a:r>
              <a:rPr kumimoji="0" lang="en-US" altLang="en-US" sz="1600" b="1" i="0" u="none" strike="noStrike" cap="none" normalizeH="0" baseline="0" dirty="0">
                <a:ln>
                  <a:noFill/>
                </a:ln>
                <a:solidFill>
                  <a:srgbClr val="E06000"/>
                </a:solidFill>
                <a:effectLst/>
                <a:latin typeface="Courier New" panose="02070309020205020404" pitchFamily="49" charset="0"/>
                <a:cs typeface="Courier New" panose="02070309020205020404" pitchFamily="49" charset="0"/>
              </a:rPr>
              <a:t>in</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macbeth_sentences</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E06000"/>
                </a:solidFill>
                <a:effectLst/>
                <a:latin typeface="Courier New" panose="02070309020205020404" pitchFamily="49" charset="0"/>
                <a:cs typeface="Courier New" panose="02070309020205020404" pitchFamily="49" charset="0"/>
              </a:rPr>
              <a:t>if</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len</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 </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longest_len</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Doubtfull</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'it', 'stood', ',', 'As', 'two', 'spent', 'Swimmers', ',', 'that',</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'doe', 'cling', 'together', ',', 'And', '</a:t>
            </a:r>
            <a:r>
              <a:rPr kumimoji="0" lang="en-US" altLang="en-US" sz="16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choake</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'their', 'Art', ':', 'The',</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mercilesse</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Macdonwald</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en-US" altLang="en-US" sz="3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41084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Typical Corpora </a:t>
            </a:r>
          </a:p>
        </p:txBody>
      </p:sp>
      <p:sp>
        <p:nvSpPr>
          <p:cNvPr id="3" name="Content Placeholder 2"/>
          <p:cNvSpPr>
            <a:spLocks noGrp="1"/>
          </p:cNvSpPr>
          <p:nvPr>
            <p:ph idx="1"/>
          </p:nvPr>
        </p:nvSpPr>
        <p:spPr/>
        <p:txBody>
          <a:bodyPr/>
          <a:lstStyle/>
          <a:p>
            <a:r>
              <a:rPr lang="en-US" b="1" dirty="0"/>
              <a:t>Web and Chat Text</a:t>
            </a:r>
          </a:p>
          <a:p>
            <a:pPr lvl="1"/>
            <a:r>
              <a:rPr lang="en-US" dirty="0"/>
              <a:t>less formal language</a:t>
            </a:r>
          </a:p>
          <a:p>
            <a:pPr lvl="1"/>
            <a:r>
              <a:rPr lang="en-US" dirty="0"/>
              <a:t>content from a Firefox discussion forum</a:t>
            </a:r>
          </a:p>
          <a:p>
            <a:pPr lvl="1"/>
            <a:r>
              <a:rPr lang="en-US" dirty="0"/>
              <a:t>conversations overheard in New York</a:t>
            </a:r>
          </a:p>
          <a:p>
            <a:pPr lvl="1"/>
            <a:r>
              <a:rPr lang="en-US" dirty="0"/>
              <a:t>the movie script of </a:t>
            </a:r>
            <a:r>
              <a:rPr lang="en-US" i="1" dirty="0"/>
              <a:t>Pirates of the </a:t>
            </a:r>
            <a:r>
              <a:rPr lang="en-US" i="1" dirty="0" err="1"/>
              <a:t>Carribean</a:t>
            </a:r>
            <a:endParaRPr lang="en-US" i="1" dirty="0"/>
          </a:p>
          <a:p>
            <a:pPr lvl="1"/>
            <a:r>
              <a:rPr lang="en-US" dirty="0"/>
              <a:t>personal advertisements</a:t>
            </a:r>
          </a:p>
          <a:p>
            <a:pPr lvl="1"/>
            <a:r>
              <a:rPr lang="en-US" dirty="0"/>
              <a:t>and wine reviews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997796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Typical Corpora </a:t>
            </a:r>
          </a:p>
        </p:txBody>
      </p:sp>
      <p:sp>
        <p:nvSpPr>
          <p:cNvPr id="3" name="Content Placeholder 2"/>
          <p:cNvSpPr>
            <a:spLocks noGrp="1"/>
          </p:cNvSpPr>
          <p:nvPr>
            <p:ph idx="1"/>
          </p:nvPr>
        </p:nvSpPr>
        <p:spPr>
          <a:xfrm>
            <a:off x="228600" y="838200"/>
            <a:ext cx="8686800" cy="5257800"/>
          </a:xfrm>
        </p:spPr>
        <p:txBody>
          <a:bodyPr/>
          <a:lstStyle/>
          <a:p>
            <a:r>
              <a:rPr lang="en-US" b="1" dirty="0"/>
              <a:t>Brown Corpus</a:t>
            </a:r>
          </a:p>
          <a:p>
            <a:pPr lvl="1"/>
            <a:r>
              <a:rPr lang="en-US" dirty="0"/>
              <a:t>the first million-word electronic corpus of English</a:t>
            </a:r>
          </a:p>
          <a:p>
            <a:pPr lvl="1"/>
            <a:r>
              <a:rPr lang="en-US" dirty="0"/>
              <a:t>created in 1961 at Brown University</a:t>
            </a:r>
          </a:p>
          <a:p>
            <a:pPr lvl="1"/>
            <a:r>
              <a:rPr lang="en-US" dirty="0"/>
              <a:t>contains text from 500 sources, </a:t>
            </a:r>
          </a:p>
          <a:p>
            <a:pPr lvl="1"/>
            <a:r>
              <a:rPr lang="en-US" dirty="0"/>
              <a:t>and the sources have been categorized by genre, such as </a:t>
            </a:r>
            <a:r>
              <a:rPr lang="en-US" i="1" dirty="0"/>
              <a:t>news</a:t>
            </a:r>
            <a:r>
              <a:rPr lang="en-US" dirty="0"/>
              <a:t>, </a:t>
            </a:r>
            <a:r>
              <a:rPr lang="en-US" i="1" dirty="0"/>
              <a:t>editorial</a:t>
            </a:r>
            <a:r>
              <a:rPr lang="en-US" dirty="0"/>
              <a:t>, and so on</a:t>
            </a:r>
            <a:endParaRPr lang="en-US" b="1"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83210317"/>
              </p:ext>
            </p:extLst>
          </p:nvPr>
        </p:nvGraphicFramePr>
        <p:xfrm>
          <a:off x="762000" y="3445956"/>
          <a:ext cx="7962900" cy="3322128"/>
        </p:xfrm>
        <a:graphic>
          <a:graphicData uri="http://schemas.openxmlformats.org/drawingml/2006/table">
            <a:tbl>
              <a:tblPr/>
              <a:tblGrid>
                <a:gridCol w="963684">
                  <a:extLst>
                    <a:ext uri="{9D8B030D-6E8A-4147-A177-3AD203B41FA5}">
                      <a16:colId xmlns:a16="http://schemas.microsoft.com/office/drawing/2014/main" val="3103513379"/>
                    </a:ext>
                  </a:extLst>
                </a:gridCol>
                <a:gridCol w="963684">
                  <a:extLst>
                    <a:ext uri="{9D8B030D-6E8A-4147-A177-3AD203B41FA5}">
                      <a16:colId xmlns:a16="http://schemas.microsoft.com/office/drawing/2014/main" val="3881052981"/>
                    </a:ext>
                  </a:extLst>
                </a:gridCol>
                <a:gridCol w="1364904">
                  <a:extLst>
                    <a:ext uri="{9D8B030D-6E8A-4147-A177-3AD203B41FA5}">
                      <a16:colId xmlns:a16="http://schemas.microsoft.com/office/drawing/2014/main" val="4187106202"/>
                    </a:ext>
                  </a:extLst>
                </a:gridCol>
                <a:gridCol w="4670628">
                  <a:extLst>
                    <a:ext uri="{9D8B030D-6E8A-4147-A177-3AD203B41FA5}">
                      <a16:colId xmlns:a16="http://schemas.microsoft.com/office/drawing/2014/main" val="3842800556"/>
                    </a:ext>
                  </a:extLst>
                </a:gridCol>
              </a:tblGrid>
              <a:tr h="194102">
                <a:tc>
                  <a:txBody>
                    <a:bodyPr/>
                    <a:lstStyle/>
                    <a:p>
                      <a:pPr fontAlgn="t"/>
                      <a:r>
                        <a:rPr lang="en-US" sz="1600" dirty="0">
                          <a:effectLst/>
                        </a:rPr>
                        <a:t>ID</a:t>
                      </a:r>
                    </a:p>
                  </a:txBody>
                  <a:tcPr marL="33004" marR="33004" marT="16502" marB="16502">
                    <a:lnL>
                      <a:noFill/>
                    </a:lnL>
                    <a:lnR>
                      <a:noFill/>
                    </a:lnR>
                    <a:lnT>
                      <a:noFill/>
                    </a:lnT>
                    <a:lnB>
                      <a:noFill/>
                    </a:lnB>
                  </a:tcPr>
                </a:tc>
                <a:tc>
                  <a:txBody>
                    <a:bodyPr/>
                    <a:lstStyle/>
                    <a:p>
                      <a:pPr fontAlgn="t"/>
                      <a:r>
                        <a:rPr lang="en-US" sz="1600" dirty="0">
                          <a:effectLst/>
                        </a:rPr>
                        <a:t>File</a:t>
                      </a:r>
                    </a:p>
                  </a:txBody>
                  <a:tcPr marL="33004" marR="33004" marT="16502" marB="16502">
                    <a:lnL>
                      <a:noFill/>
                    </a:lnL>
                    <a:lnR>
                      <a:noFill/>
                    </a:lnR>
                    <a:lnT>
                      <a:noFill/>
                    </a:lnT>
                    <a:lnB>
                      <a:noFill/>
                    </a:lnB>
                  </a:tcPr>
                </a:tc>
                <a:tc>
                  <a:txBody>
                    <a:bodyPr/>
                    <a:lstStyle/>
                    <a:p>
                      <a:pPr fontAlgn="t"/>
                      <a:r>
                        <a:rPr lang="en-US" sz="1600">
                          <a:effectLst/>
                        </a:rPr>
                        <a:t>Genre</a:t>
                      </a:r>
                    </a:p>
                  </a:txBody>
                  <a:tcPr marL="33004" marR="33004" marT="16502" marB="16502">
                    <a:lnL>
                      <a:noFill/>
                    </a:lnL>
                    <a:lnR>
                      <a:noFill/>
                    </a:lnR>
                    <a:lnT>
                      <a:noFill/>
                    </a:lnT>
                    <a:lnB>
                      <a:noFill/>
                    </a:lnB>
                  </a:tcPr>
                </a:tc>
                <a:tc>
                  <a:txBody>
                    <a:bodyPr/>
                    <a:lstStyle/>
                    <a:p>
                      <a:pPr fontAlgn="t"/>
                      <a:r>
                        <a:rPr lang="en-US" sz="1600">
                          <a:effectLst/>
                        </a:rPr>
                        <a:t>Description</a:t>
                      </a:r>
                    </a:p>
                  </a:txBody>
                  <a:tcPr marL="33004" marR="33004" marT="16502" marB="16502">
                    <a:lnL>
                      <a:noFill/>
                    </a:lnL>
                    <a:lnR>
                      <a:noFill/>
                    </a:lnR>
                    <a:lnT>
                      <a:noFill/>
                    </a:lnT>
                    <a:lnB>
                      <a:noFill/>
                    </a:lnB>
                  </a:tcPr>
                </a:tc>
                <a:extLst>
                  <a:ext uri="{0D108BD9-81ED-4DB2-BD59-A6C34878D82A}">
                    <a16:rowId xmlns:a16="http://schemas.microsoft.com/office/drawing/2014/main" val="2373464094"/>
                  </a:ext>
                </a:extLst>
              </a:tr>
              <a:tr h="194102">
                <a:tc>
                  <a:txBody>
                    <a:bodyPr/>
                    <a:lstStyle/>
                    <a:p>
                      <a:pPr fontAlgn="t"/>
                      <a:r>
                        <a:rPr lang="en-US" sz="1600">
                          <a:effectLst/>
                        </a:rPr>
                        <a:t>A16</a:t>
                      </a:r>
                    </a:p>
                  </a:txBody>
                  <a:tcPr marL="33004" marR="33004" marT="16502" marB="16502">
                    <a:lnL>
                      <a:noFill/>
                    </a:lnL>
                    <a:lnR>
                      <a:noFill/>
                    </a:lnR>
                    <a:lnT>
                      <a:noFill/>
                    </a:lnT>
                    <a:lnB>
                      <a:noFill/>
                    </a:lnB>
                  </a:tcPr>
                </a:tc>
                <a:tc>
                  <a:txBody>
                    <a:bodyPr/>
                    <a:lstStyle/>
                    <a:p>
                      <a:pPr fontAlgn="t"/>
                      <a:r>
                        <a:rPr lang="en-US" sz="1600" dirty="0">
                          <a:effectLst/>
                        </a:rPr>
                        <a:t>ca16</a:t>
                      </a:r>
                    </a:p>
                  </a:txBody>
                  <a:tcPr marL="33004" marR="33004" marT="16502" marB="16502">
                    <a:lnL>
                      <a:noFill/>
                    </a:lnL>
                    <a:lnR>
                      <a:noFill/>
                    </a:lnR>
                    <a:lnT>
                      <a:noFill/>
                    </a:lnT>
                    <a:lnB>
                      <a:noFill/>
                    </a:lnB>
                  </a:tcPr>
                </a:tc>
                <a:tc>
                  <a:txBody>
                    <a:bodyPr/>
                    <a:lstStyle/>
                    <a:p>
                      <a:pPr fontAlgn="t"/>
                      <a:r>
                        <a:rPr lang="en-US" sz="1600" dirty="0">
                          <a:effectLst/>
                        </a:rPr>
                        <a:t>news</a:t>
                      </a:r>
                    </a:p>
                  </a:txBody>
                  <a:tcPr marL="33004" marR="33004" marT="16502" marB="16502">
                    <a:lnL>
                      <a:noFill/>
                    </a:lnL>
                    <a:lnR>
                      <a:noFill/>
                    </a:lnR>
                    <a:lnT>
                      <a:noFill/>
                    </a:lnT>
                    <a:lnB>
                      <a:noFill/>
                    </a:lnB>
                  </a:tcPr>
                </a:tc>
                <a:tc>
                  <a:txBody>
                    <a:bodyPr/>
                    <a:lstStyle/>
                    <a:p>
                      <a:pPr fontAlgn="t"/>
                      <a:r>
                        <a:rPr lang="en-US" sz="1600" dirty="0">
                          <a:effectLst/>
                        </a:rPr>
                        <a:t>Chicago Tribune: </a:t>
                      </a:r>
                      <a:r>
                        <a:rPr lang="en-US" sz="1600" i="1" dirty="0">
                          <a:effectLst/>
                        </a:rPr>
                        <a:t>Society Reportage</a:t>
                      </a:r>
                      <a:endParaRPr lang="en-US" sz="1600" dirty="0">
                        <a:effectLst/>
                      </a:endParaRPr>
                    </a:p>
                  </a:txBody>
                  <a:tcPr marL="33004" marR="33004" marT="16502" marB="16502">
                    <a:lnL>
                      <a:noFill/>
                    </a:lnL>
                    <a:lnR>
                      <a:noFill/>
                    </a:lnR>
                    <a:lnT>
                      <a:noFill/>
                    </a:lnT>
                    <a:lnB>
                      <a:noFill/>
                    </a:lnB>
                  </a:tcPr>
                </a:tc>
                <a:extLst>
                  <a:ext uri="{0D108BD9-81ED-4DB2-BD59-A6C34878D82A}">
                    <a16:rowId xmlns:a16="http://schemas.microsoft.com/office/drawing/2014/main" val="2565841552"/>
                  </a:ext>
                </a:extLst>
              </a:tr>
              <a:tr h="194102">
                <a:tc>
                  <a:txBody>
                    <a:bodyPr/>
                    <a:lstStyle/>
                    <a:p>
                      <a:pPr fontAlgn="t"/>
                      <a:r>
                        <a:rPr lang="en-US" sz="1600">
                          <a:effectLst/>
                        </a:rPr>
                        <a:t>B02</a:t>
                      </a:r>
                    </a:p>
                  </a:txBody>
                  <a:tcPr marL="33004" marR="33004" marT="16502" marB="16502">
                    <a:lnL>
                      <a:noFill/>
                    </a:lnL>
                    <a:lnR>
                      <a:noFill/>
                    </a:lnR>
                    <a:lnT>
                      <a:noFill/>
                    </a:lnT>
                    <a:lnB>
                      <a:noFill/>
                    </a:lnB>
                  </a:tcPr>
                </a:tc>
                <a:tc>
                  <a:txBody>
                    <a:bodyPr/>
                    <a:lstStyle/>
                    <a:p>
                      <a:pPr fontAlgn="t"/>
                      <a:r>
                        <a:rPr lang="en-US" sz="1600" dirty="0">
                          <a:effectLst/>
                        </a:rPr>
                        <a:t>cb02</a:t>
                      </a:r>
                    </a:p>
                  </a:txBody>
                  <a:tcPr marL="33004" marR="33004" marT="16502" marB="16502">
                    <a:lnL>
                      <a:noFill/>
                    </a:lnL>
                    <a:lnR>
                      <a:noFill/>
                    </a:lnR>
                    <a:lnT>
                      <a:noFill/>
                    </a:lnT>
                    <a:lnB>
                      <a:noFill/>
                    </a:lnB>
                  </a:tcPr>
                </a:tc>
                <a:tc>
                  <a:txBody>
                    <a:bodyPr/>
                    <a:lstStyle/>
                    <a:p>
                      <a:pPr fontAlgn="t"/>
                      <a:r>
                        <a:rPr lang="en-US" sz="1600">
                          <a:effectLst/>
                        </a:rPr>
                        <a:t>editorial</a:t>
                      </a:r>
                    </a:p>
                  </a:txBody>
                  <a:tcPr marL="33004" marR="33004" marT="16502" marB="16502">
                    <a:lnL>
                      <a:noFill/>
                    </a:lnL>
                    <a:lnR>
                      <a:noFill/>
                    </a:lnR>
                    <a:lnT>
                      <a:noFill/>
                    </a:lnT>
                    <a:lnB>
                      <a:noFill/>
                    </a:lnB>
                  </a:tcPr>
                </a:tc>
                <a:tc>
                  <a:txBody>
                    <a:bodyPr/>
                    <a:lstStyle/>
                    <a:p>
                      <a:pPr fontAlgn="t"/>
                      <a:r>
                        <a:rPr lang="en-US" sz="1600" dirty="0">
                          <a:effectLst/>
                        </a:rPr>
                        <a:t>Christian Science Monitor: </a:t>
                      </a:r>
                      <a:r>
                        <a:rPr lang="en-US" sz="1600" i="1" dirty="0">
                          <a:effectLst/>
                        </a:rPr>
                        <a:t>Editorials</a:t>
                      </a:r>
                      <a:endParaRPr lang="en-US" sz="1600" dirty="0">
                        <a:effectLst/>
                      </a:endParaRPr>
                    </a:p>
                  </a:txBody>
                  <a:tcPr marL="33004" marR="33004" marT="16502" marB="16502">
                    <a:lnL>
                      <a:noFill/>
                    </a:lnL>
                    <a:lnR>
                      <a:noFill/>
                    </a:lnR>
                    <a:lnT>
                      <a:noFill/>
                    </a:lnT>
                    <a:lnB>
                      <a:noFill/>
                    </a:lnB>
                  </a:tcPr>
                </a:tc>
                <a:extLst>
                  <a:ext uri="{0D108BD9-81ED-4DB2-BD59-A6C34878D82A}">
                    <a16:rowId xmlns:a16="http://schemas.microsoft.com/office/drawing/2014/main" val="1705818725"/>
                  </a:ext>
                </a:extLst>
              </a:tr>
              <a:tr h="194102">
                <a:tc>
                  <a:txBody>
                    <a:bodyPr/>
                    <a:lstStyle/>
                    <a:p>
                      <a:pPr fontAlgn="t"/>
                      <a:r>
                        <a:rPr lang="en-US" sz="1600">
                          <a:effectLst/>
                        </a:rPr>
                        <a:t>C17</a:t>
                      </a:r>
                    </a:p>
                  </a:txBody>
                  <a:tcPr marL="33004" marR="33004" marT="16502" marB="16502">
                    <a:lnL>
                      <a:noFill/>
                    </a:lnL>
                    <a:lnR>
                      <a:noFill/>
                    </a:lnR>
                    <a:lnT>
                      <a:noFill/>
                    </a:lnT>
                    <a:lnB>
                      <a:noFill/>
                    </a:lnB>
                  </a:tcPr>
                </a:tc>
                <a:tc>
                  <a:txBody>
                    <a:bodyPr/>
                    <a:lstStyle/>
                    <a:p>
                      <a:pPr fontAlgn="t"/>
                      <a:r>
                        <a:rPr lang="en-US" sz="1600">
                          <a:effectLst/>
                        </a:rPr>
                        <a:t>cc17</a:t>
                      </a:r>
                    </a:p>
                  </a:txBody>
                  <a:tcPr marL="33004" marR="33004" marT="16502" marB="16502">
                    <a:lnL>
                      <a:noFill/>
                    </a:lnL>
                    <a:lnR>
                      <a:noFill/>
                    </a:lnR>
                    <a:lnT>
                      <a:noFill/>
                    </a:lnT>
                    <a:lnB>
                      <a:noFill/>
                    </a:lnB>
                  </a:tcPr>
                </a:tc>
                <a:tc>
                  <a:txBody>
                    <a:bodyPr/>
                    <a:lstStyle/>
                    <a:p>
                      <a:pPr fontAlgn="t"/>
                      <a:r>
                        <a:rPr lang="en-US" sz="1600">
                          <a:effectLst/>
                        </a:rPr>
                        <a:t>reviews</a:t>
                      </a:r>
                    </a:p>
                  </a:txBody>
                  <a:tcPr marL="33004" marR="33004" marT="16502" marB="16502">
                    <a:lnL>
                      <a:noFill/>
                    </a:lnL>
                    <a:lnR>
                      <a:noFill/>
                    </a:lnR>
                    <a:lnT>
                      <a:noFill/>
                    </a:lnT>
                    <a:lnB>
                      <a:noFill/>
                    </a:lnB>
                  </a:tcPr>
                </a:tc>
                <a:tc>
                  <a:txBody>
                    <a:bodyPr/>
                    <a:lstStyle/>
                    <a:p>
                      <a:pPr fontAlgn="t"/>
                      <a:r>
                        <a:rPr lang="en-US" sz="1600">
                          <a:effectLst/>
                        </a:rPr>
                        <a:t>Time Magazine: </a:t>
                      </a:r>
                      <a:r>
                        <a:rPr lang="en-US" sz="1600" i="1">
                          <a:effectLst/>
                        </a:rPr>
                        <a:t>Reviews</a:t>
                      </a:r>
                      <a:endParaRPr lang="en-US" sz="1600">
                        <a:effectLst/>
                      </a:endParaRPr>
                    </a:p>
                  </a:txBody>
                  <a:tcPr marL="33004" marR="33004" marT="16502" marB="16502">
                    <a:lnL>
                      <a:noFill/>
                    </a:lnL>
                    <a:lnR>
                      <a:noFill/>
                    </a:lnR>
                    <a:lnT>
                      <a:noFill/>
                    </a:lnT>
                    <a:lnB>
                      <a:noFill/>
                    </a:lnB>
                  </a:tcPr>
                </a:tc>
                <a:extLst>
                  <a:ext uri="{0D108BD9-81ED-4DB2-BD59-A6C34878D82A}">
                    <a16:rowId xmlns:a16="http://schemas.microsoft.com/office/drawing/2014/main" val="3846238855"/>
                  </a:ext>
                </a:extLst>
              </a:tr>
              <a:tr h="194102">
                <a:tc>
                  <a:txBody>
                    <a:bodyPr/>
                    <a:lstStyle/>
                    <a:p>
                      <a:pPr fontAlgn="t"/>
                      <a:r>
                        <a:rPr lang="en-US" sz="1600">
                          <a:effectLst/>
                        </a:rPr>
                        <a:t>D12</a:t>
                      </a:r>
                    </a:p>
                  </a:txBody>
                  <a:tcPr marL="33004" marR="33004" marT="16502" marB="16502">
                    <a:lnL>
                      <a:noFill/>
                    </a:lnL>
                    <a:lnR>
                      <a:noFill/>
                    </a:lnR>
                    <a:lnT>
                      <a:noFill/>
                    </a:lnT>
                    <a:lnB>
                      <a:noFill/>
                    </a:lnB>
                  </a:tcPr>
                </a:tc>
                <a:tc>
                  <a:txBody>
                    <a:bodyPr/>
                    <a:lstStyle/>
                    <a:p>
                      <a:pPr fontAlgn="t"/>
                      <a:r>
                        <a:rPr lang="en-US" sz="1600">
                          <a:effectLst/>
                        </a:rPr>
                        <a:t>cd12</a:t>
                      </a:r>
                    </a:p>
                  </a:txBody>
                  <a:tcPr marL="33004" marR="33004" marT="16502" marB="16502">
                    <a:lnL>
                      <a:noFill/>
                    </a:lnL>
                    <a:lnR>
                      <a:noFill/>
                    </a:lnR>
                    <a:lnT>
                      <a:noFill/>
                    </a:lnT>
                    <a:lnB>
                      <a:noFill/>
                    </a:lnB>
                  </a:tcPr>
                </a:tc>
                <a:tc>
                  <a:txBody>
                    <a:bodyPr/>
                    <a:lstStyle/>
                    <a:p>
                      <a:pPr fontAlgn="t"/>
                      <a:r>
                        <a:rPr lang="en-US" sz="1600">
                          <a:effectLst/>
                        </a:rPr>
                        <a:t>religion</a:t>
                      </a:r>
                    </a:p>
                  </a:txBody>
                  <a:tcPr marL="33004" marR="33004" marT="16502" marB="16502">
                    <a:lnL>
                      <a:noFill/>
                    </a:lnL>
                    <a:lnR>
                      <a:noFill/>
                    </a:lnR>
                    <a:lnT>
                      <a:noFill/>
                    </a:lnT>
                    <a:lnB>
                      <a:noFill/>
                    </a:lnB>
                  </a:tcPr>
                </a:tc>
                <a:tc>
                  <a:txBody>
                    <a:bodyPr/>
                    <a:lstStyle/>
                    <a:p>
                      <a:pPr fontAlgn="t"/>
                      <a:r>
                        <a:rPr lang="en-US" sz="1600">
                          <a:effectLst/>
                        </a:rPr>
                        <a:t>Underwood: </a:t>
                      </a:r>
                      <a:r>
                        <a:rPr lang="en-US" sz="1600" i="1">
                          <a:effectLst/>
                        </a:rPr>
                        <a:t>Probing the Ethics of Realtors</a:t>
                      </a:r>
                      <a:endParaRPr lang="en-US" sz="1600">
                        <a:effectLst/>
                      </a:endParaRPr>
                    </a:p>
                  </a:txBody>
                  <a:tcPr marL="33004" marR="33004" marT="16502" marB="16502">
                    <a:lnL>
                      <a:noFill/>
                    </a:lnL>
                    <a:lnR>
                      <a:noFill/>
                    </a:lnR>
                    <a:lnT>
                      <a:noFill/>
                    </a:lnT>
                    <a:lnB>
                      <a:noFill/>
                    </a:lnB>
                  </a:tcPr>
                </a:tc>
                <a:extLst>
                  <a:ext uri="{0D108BD9-81ED-4DB2-BD59-A6C34878D82A}">
                    <a16:rowId xmlns:a16="http://schemas.microsoft.com/office/drawing/2014/main" val="3658182148"/>
                  </a:ext>
                </a:extLst>
              </a:tr>
              <a:tr h="194102">
                <a:tc>
                  <a:txBody>
                    <a:bodyPr/>
                    <a:lstStyle/>
                    <a:p>
                      <a:pPr fontAlgn="t"/>
                      <a:r>
                        <a:rPr lang="en-US" sz="1600">
                          <a:effectLst/>
                        </a:rPr>
                        <a:t>E36</a:t>
                      </a:r>
                    </a:p>
                  </a:txBody>
                  <a:tcPr marL="33004" marR="33004" marT="16502" marB="16502">
                    <a:lnL>
                      <a:noFill/>
                    </a:lnL>
                    <a:lnR>
                      <a:noFill/>
                    </a:lnR>
                    <a:lnT>
                      <a:noFill/>
                    </a:lnT>
                    <a:lnB>
                      <a:noFill/>
                    </a:lnB>
                  </a:tcPr>
                </a:tc>
                <a:tc>
                  <a:txBody>
                    <a:bodyPr/>
                    <a:lstStyle/>
                    <a:p>
                      <a:pPr fontAlgn="t"/>
                      <a:r>
                        <a:rPr lang="en-US" sz="1600">
                          <a:effectLst/>
                        </a:rPr>
                        <a:t>ce36</a:t>
                      </a:r>
                    </a:p>
                  </a:txBody>
                  <a:tcPr marL="33004" marR="33004" marT="16502" marB="16502">
                    <a:lnL>
                      <a:noFill/>
                    </a:lnL>
                    <a:lnR>
                      <a:noFill/>
                    </a:lnR>
                    <a:lnT>
                      <a:noFill/>
                    </a:lnT>
                    <a:lnB>
                      <a:noFill/>
                    </a:lnB>
                  </a:tcPr>
                </a:tc>
                <a:tc>
                  <a:txBody>
                    <a:bodyPr/>
                    <a:lstStyle/>
                    <a:p>
                      <a:pPr fontAlgn="t"/>
                      <a:r>
                        <a:rPr lang="en-US" sz="1600">
                          <a:effectLst/>
                        </a:rPr>
                        <a:t>hobbies</a:t>
                      </a:r>
                    </a:p>
                  </a:txBody>
                  <a:tcPr marL="33004" marR="33004" marT="16502" marB="16502">
                    <a:lnL>
                      <a:noFill/>
                    </a:lnL>
                    <a:lnR>
                      <a:noFill/>
                    </a:lnR>
                    <a:lnT>
                      <a:noFill/>
                    </a:lnT>
                    <a:lnB>
                      <a:noFill/>
                    </a:lnB>
                  </a:tcPr>
                </a:tc>
                <a:tc>
                  <a:txBody>
                    <a:bodyPr/>
                    <a:lstStyle/>
                    <a:p>
                      <a:pPr fontAlgn="t"/>
                      <a:r>
                        <a:rPr lang="en-US" sz="1600" dirty="0" err="1">
                          <a:effectLst/>
                        </a:rPr>
                        <a:t>Norling</a:t>
                      </a:r>
                      <a:r>
                        <a:rPr lang="en-US" sz="1600" dirty="0">
                          <a:effectLst/>
                        </a:rPr>
                        <a:t>: </a:t>
                      </a:r>
                      <a:r>
                        <a:rPr lang="en-US" sz="1600" i="1" dirty="0">
                          <a:effectLst/>
                        </a:rPr>
                        <a:t>Renting a Car in Europe</a:t>
                      </a:r>
                      <a:endParaRPr lang="en-US" sz="1600" dirty="0">
                        <a:effectLst/>
                      </a:endParaRPr>
                    </a:p>
                  </a:txBody>
                  <a:tcPr marL="33004" marR="33004" marT="16502" marB="16502">
                    <a:lnL>
                      <a:noFill/>
                    </a:lnL>
                    <a:lnR>
                      <a:noFill/>
                    </a:lnR>
                    <a:lnT>
                      <a:noFill/>
                    </a:lnT>
                    <a:lnB>
                      <a:noFill/>
                    </a:lnB>
                  </a:tcPr>
                </a:tc>
                <a:extLst>
                  <a:ext uri="{0D108BD9-81ED-4DB2-BD59-A6C34878D82A}">
                    <a16:rowId xmlns:a16="http://schemas.microsoft.com/office/drawing/2014/main" val="3631245900"/>
                  </a:ext>
                </a:extLst>
              </a:tr>
              <a:tr h="194102">
                <a:tc>
                  <a:txBody>
                    <a:bodyPr/>
                    <a:lstStyle/>
                    <a:p>
                      <a:pPr fontAlgn="t"/>
                      <a:r>
                        <a:rPr lang="en-US" sz="1600" dirty="0">
                          <a:effectLst/>
                        </a:rPr>
                        <a:t>K04</a:t>
                      </a:r>
                    </a:p>
                  </a:txBody>
                  <a:tcPr marL="33004" marR="33004" marT="16502" marB="16502">
                    <a:lnL>
                      <a:noFill/>
                    </a:lnL>
                    <a:lnR>
                      <a:noFill/>
                    </a:lnR>
                    <a:lnT>
                      <a:noFill/>
                    </a:lnT>
                    <a:lnB>
                      <a:noFill/>
                    </a:lnB>
                  </a:tcPr>
                </a:tc>
                <a:tc>
                  <a:txBody>
                    <a:bodyPr/>
                    <a:lstStyle/>
                    <a:p>
                      <a:pPr fontAlgn="t"/>
                      <a:r>
                        <a:rPr lang="en-US" sz="1600">
                          <a:effectLst/>
                        </a:rPr>
                        <a:t>ck04</a:t>
                      </a:r>
                    </a:p>
                  </a:txBody>
                  <a:tcPr marL="33004" marR="33004" marT="16502" marB="16502">
                    <a:lnL>
                      <a:noFill/>
                    </a:lnL>
                    <a:lnR>
                      <a:noFill/>
                    </a:lnR>
                    <a:lnT>
                      <a:noFill/>
                    </a:lnT>
                    <a:lnB>
                      <a:noFill/>
                    </a:lnB>
                  </a:tcPr>
                </a:tc>
                <a:tc>
                  <a:txBody>
                    <a:bodyPr/>
                    <a:lstStyle/>
                    <a:p>
                      <a:pPr fontAlgn="t"/>
                      <a:r>
                        <a:rPr lang="en-US" sz="1600">
                          <a:effectLst/>
                        </a:rPr>
                        <a:t>fiction</a:t>
                      </a:r>
                    </a:p>
                  </a:txBody>
                  <a:tcPr marL="33004" marR="33004" marT="16502" marB="16502">
                    <a:lnL>
                      <a:noFill/>
                    </a:lnL>
                    <a:lnR>
                      <a:noFill/>
                    </a:lnR>
                    <a:lnT>
                      <a:noFill/>
                    </a:lnT>
                    <a:lnB>
                      <a:noFill/>
                    </a:lnB>
                  </a:tcPr>
                </a:tc>
                <a:tc>
                  <a:txBody>
                    <a:bodyPr/>
                    <a:lstStyle/>
                    <a:p>
                      <a:pPr fontAlgn="t"/>
                      <a:r>
                        <a:rPr lang="en-US" sz="1600">
                          <a:effectLst/>
                        </a:rPr>
                        <a:t>W.E.B. Du Bois: </a:t>
                      </a:r>
                      <a:r>
                        <a:rPr lang="en-US" sz="1600" i="1">
                          <a:effectLst/>
                        </a:rPr>
                        <a:t>Worlds of Color</a:t>
                      </a:r>
                      <a:endParaRPr lang="en-US" sz="1600">
                        <a:effectLst/>
                      </a:endParaRPr>
                    </a:p>
                  </a:txBody>
                  <a:tcPr marL="33004" marR="33004" marT="16502" marB="16502">
                    <a:lnL>
                      <a:noFill/>
                    </a:lnL>
                    <a:lnR>
                      <a:noFill/>
                    </a:lnR>
                    <a:lnT>
                      <a:noFill/>
                    </a:lnT>
                    <a:lnB>
                      <a:noFill/>
                    </a:lnB>
                  </a:tcPr>
                </a:tc>
                <a:extLst>
                  <a:ext uri="{0D108BD9-81ED-4DB2-BD59-A6C34878D82A}">
                    <a16:rowId xmlns:a16="http://schemas.microsoft.com/office/drawing/2014/main" val="298742379"/>
                  </a:ext>
                </a:extLst>
              </a:tr>
              <a:tr h="194102">
                <a:tc>
                  <a:txBody>
                    <a:bodyPr/>
                    <a:lstStyle/>
                    <a:p>
                      <a:pPr fontAlgn="t"/>
                      <a:r>
                        <a:rPr lang="en-US" sz="1600">
                          <a:effectLst/>
                        </a:rPr>
                        <a:t>L13</a:t>
                      </a:r>
                    </a:p>
                  </a:txBody>
                  <a:tcPr marL="33004" marR="33004" marT="16502" marB="16502">
                    <a:lnL>
                      <a:noFill/>
                    </a:lnL>
                    <a:lnR>
                      <a:noFill/>
                    </a:lnR>
                    <a:lnT>
                      <a:noFill/>
                    </a:lnT>
                    <a:lnB>
                      <a:noFill/>
                    </a:lnB>
                  </a:tcPr>
                </a:tc>
                <a:tc>
                  <a:txBody>
                    <a:bodyPr/>
                    <a:lstStyle/>
                    <a:p>
                      <a:pPr fontAlgn="t"/>
                      <a:r>
                        <a:rPr lang="en-US" sz="1600">
                          <a:effectLst/>
                        </a:rPr>
                        <a:t>cl13</a:t>
                      </a:r>
                    </a:p>
                  </a:txBody>
                  <a:tcPr marL="33004" marR="33004" marT="16502" marB="16502">
                    <a:lnL>
                      <a:noFill/>
                    </a:lnL>
                    <a:lnR>
                      <a:noFill/>
                    </a:lnR>
                    <a:lnT>
                      <a:noFill/>
                    </a:lnT>
                    <a:lnB>
                      <a:noFill/>
                    </a:lnB>
                  </a:tcPr>
                </a:tc>
                <a:tc>
                  <a:txBody>
                    <a:bodyPr/>
                    <a:lstStyle/>
                    <a:p>
                      <a:pPr fontAlgn="t"/>
                      <a:r>
                        <a:rPr lang="en-US" sz="1600">
                          <a:effectLst/>
                        </a:rPr>
                        <a:t>mystery</a:t>
                      </a:r>
                    </a:p>
                  </a:txBody>
                  <a:tcPr marL="33004" marR="33004" marT="16502" marB="16502">
                    <a:lnL>
                      <a:noFill/>
                    </a:lnL>
                    <a:lnR>
                      <a:noFill/>
                    </a:lnR>
                    <a:lnT>
                      <a:noFill/>
                    </a:lnT>
                    <a:lnB>
                      <a:noFill/>
                    </a:lnB>
                  </a:tcPr>
                </a:tc>
                <a:tc>
                  <a:txBody>
                    <a:bodyPr/>
                    <a:lstStyle/>
                    <a:p>
                      <a:pPr fontAlgn="t"/>
                      <a:r>
                        <a:rPr lang="en-US" sz="1600">
                          <a:effectLst/>
                        </a:rPr>
                        <a:t>Hitchens: </a:t>
                      </a:r>
                      <a:r>
                        <a:rPr lang="en-US" sz="1600" i="1">
                          <a:effectLst/>
                        </a:rPr>
                        <a:t>Footsteps in the Night</a:t>
                      </a:r>
                      <a:endParaRPr lang="en-US" sz="1600">
                        <a:effectLst/>
                      </a:endParaRPr>
                    </a:p>
                  </a:txBody>
                  <a:tcPr marL="33004" marR="33004" marT="16502" marB="16502">
                    <a:lnL>
                      <a:noFill/>
                    </a:lnL>
                    <a:lnR>
                      <a:noFill/>
                    </a:lnR>
                    <a:lnT>
                      <a:noFill/>
                    </a:lnT>
                    <a:lnB>
                      <a:noFill/>
                    </a:lnB>
                  </a:tcPr>
                </a:tc>
                <a:extLst>
                  <a:ext uri="{0D108BD9-81ED-4DB2-BD59-A6C34878D82A}">
                    <a16:rowId xmlns:a16="http://schemas.microsoft.com/office/drawing/2014/main" val="380011662"/>
                  </a:ext>
                </a:extLst>
              </a:tr>
              <a:tr h="194102">
                <a:tc>
                  <a:txBody>
                    <a:bodyPr/>
                    <a:lstStyle/>
                    <a:p>
                      <a:pPr fontAlgn="t"/>
                      <a:r>
                        <a:rPr lang="en-US" sz="1600">
                          <a:effectLst/>
                        </a:rPr>
                        <a:t>M01</a:t>
                      </a:r>
                    </a:p>
                  </a:txBody>
                  <a:tcPr marL="33004" marR="33004" marT="16502" marB="16502">
                    <a:lnL>
                      <a:noFill/>
                    </a:lnL>
                    <a:lnR>
                      <a:noFill/>
                    </a:lnR>
                    <a:lnT>
                      <a:noFill/>
                    </a:lnT>
                    <a:lnB>
                      <a:noFill/>
                    </a:lnB>
                  </a:tcPr>
                </a:tc>
                <a:tc>
                  <a:txBody>
                    <a:bodyPr/>
                    <a:lstStyle/>
                    <a:p>
                      <a:pPr fontAlgn="t"/>
                      <a:r>
                        <a:rPr lang="en-US" sz="1600">
                          <a:effectLst/>
                        </a:rPr>
                        <a:t>cm01</a:t>
                      </a:r>
                    </a:p>
                  </a:txBody>
                  <a:tcPr marL="33004" marR="33004" marT="16502" marB="16502">
                    <a:lnL>
                      <a:noFill/>
                    </a:lnL>
                    <a:lnR>
                      <a:noFill/>
                    </a:lnR>
                    <a:lnT>
                      <a:noFill/>
                    </a:lnT>
                    <a:lnB>
                      <a:noFill/>
                    </a:lnB>
                  </a:tcPr>
                </a:tc>
                <a:tc>
                  <a:txBody>
                    <a:bodyPr/>
                    <a:lstStyle/>
                    <a:p>
                      <a:pPr fontAlgn="t"/>
                      <a:r>
                        <a:rPr lang="en-US" sz="1600">
                          <a:effectLst/>
                        </a:rPr>
                        <a:t>science_fiction</a:t>
                      </a:r>
                    </a:p>
                  </a:txBody>
                  <a:tcPr marL="33004" marR="33004" marT="16502" marB="16502">
                    <a:lnL>
                      <a:noFill/>
                    </a:lnL>
                    <a:lnR>
                      <a:noFill/>
                    </a:lnR>
                    <a:lnT>
                      <a:noFill/>
                    </a:lnT>
                    <a:lnB>
                      <a:noFill/>
                    </a:lnB>
                  </a:tcPr>
                </a:tc>
                <a:tc>
                  <a:txBody>
                    <a:bodyPr/>
                    <a:lstStyle/>
                    <a:p>
                      <a:pPr fontAlgn="t"/>
                      <a:r>
                        <a:rPr lang="de-DE" sz="1600">
                          <a:effectLst/>
                        </a:rPr>
                        <a:t>Heinlein: </a:t>
                      </a:r>
                      <a:r>
                        <a:rPr lang="de-DE" sz="1600" i="1">
                          <a:effectLst/>
                        </a:rPr>
                        <a:t>Stranger in a Strange Land</a:t>
                      </a:r>
                      <a:endParaRPr lang="de-DE" sz="1600">
                        <a:effectLst/>
                      </a:endParaRPr>
                    </a:p>
                  </a:txBody>
                  <a:tcPr marL="33004" marR="33004" marT="16502" marB="16502">
                    <a:lnL>
                      <a:noFill/>
                    </a:lnL>
                    <a:lnR>
                      <a:noFill/>
                    </a:lnR>
                    <a:lnT>
                      <a:noFill/>
                    </a:lnT>
                    <a:lnB>
                      <a:noFill/>
                    </a:lnB>
                  </a:tcPr>
                </a:tc>
                <a:extLst>
                  <a:ext uri="{0D108BD9-81ED-4DB2-BD59-A6C34878D82A}">
                    <a16:rowId xmlns:a16="http://schemas.microsoft.com/office/drawing/2014/main" val="3438993503"/>
                  </a:ext>
                </a:extLst>
              </a:tr>
              <a:tr h="194102">
                <a:tc>
                  <a:txBody>
                    <a:bodyPr/>
                    <a:lstStyle/>
                    <a:p>
                      <a:pPr fontAlgn="t"/>
                      <a:r>
                        <a:rPr lang="en-US" sz="1600">
                          <a:effectLst/>
                        </a:rPr>
                        <a:t>N14</a:t>
                      </a:r>
                    </a:p>
                  </a:txBody>
                  <a:tcPr marL="33004" marR="33004" marT="16502" marB="16502">
                    <a:lnL>
                      <a:noFill/>
                    </a:lnL>
                    <a:lnR>
                      <a:noFill/>
                    </a:lnR>
                    <a:lnT>
                      <a:noFill/>
                    </a:lnT>
                    <a:lnB>
                      <a:noFill/>
                    </a:lnB>
                  </a:tcPr>
                </a:tc>
                <a:tc>
                  <a:txBody>
                    <a:bodyPr/>
                    <a:lstStyle/>
                    <a:p>
                      <a:pPr fontAlgn="t"/>
                      <a:r>
                        <a:rPr lang="en-US" sz="1600">
                          <a:effectLst/>
                        </a:rPr>
                        <a:t>cn15</a:t>
                      </a:r>
                    </a:p>
                  </a:txBody>
                  <a:tcPr marL="33004" marR="33004" marT="16502" marB="16502">
                    <a:lnL>
                      <a:noFill/>
                    </a:lnL>
                    <a:lnR>
                      <a:noFill/>
                    </a:lnR>
                    <a:lnT>
                      <a:noFill/>
                    </a:lnT>
                    <a:lnB>
                      <a:noFill/>
                    </a:lnB>
                  </a:tcPr>
                </a:tc>
                <a:tc>
                  <a:txBody>
                    <a:bodyPr/>
                    <a:lstStyle/>
                    <a:p>
                      <a:pPr fontAlgn="t"/>
                      <a:r>
                        <a:rPr lang="en-US" sz="1600">
                          <a:effectLst/>
                        </a:rPr>
                        <a:t>adventure</a:t>
                      </a:r>
                    </a:p>
                  </a:txBody>
                  <a:tcPr marL="33004" marR="33004" marT="16502" marB="16502">
                    <a:lnL>
                      <a:noFill/>
                    </a:lnL>
                    <a:lnR>
                      <a:noFill/>
                    </a:lnR>
                    <a:lnT>
                      <a:noFill/>
                    </a:lnT>
                    <a:lnB>
                      <a:noFill/>
                    </a:lnB>
                  </a:tcPr>
                </a:tc>
                <a:tc>
                  <a:txBody>
                    <a:bodyPr/>
                    <a:lstStyle/>
                    <a:p>
                      <a:pPr fontAlgn="t"/>
                      <a:r>
                        <a:rPr lang="en-US" sz="1600">
                          <a:effectLst/>
                        </a:rPr>
                        <a:t>Field: </a:t>
                      </a:r>
                      <a:r>
                        <a:rPr lang="en-US" sz="1600" i="1">
                          <a:effectLst/>
                        </a:rPr>
                        <a:t>Rattlesnake Ridge</a:t>
                      </a:r>
                      <a:endParaRPr lang="en-US" sz="1600">
                        <a:effectLst/>
                      </a:endParaRPr>
                    </a:p>
                  </a:txBody>
                  <a:tcPr marL="33004" marR="33004" marT="16502" marB="16502">
                    <a:lnL>
                      <a:noFill/>
                    </a:lnL>
                    <a:lnR>
                      <a:noFill/>
                    </a:lnR>
                    <a:lnT>
                      <a:noFill/>
                    </a:lnT>
                    <a:lnB>
                      <a:noFill/>
                    </a:lnB>
                  </a:tcPr>
                </a:tc>
                <a:extLst>
                  <a:ext uri="{0D108BD9-81ED-4DB2-BD59-A6C34878D82A}">
                    <a16:rowId xmlns:a16="http://schemas.microsoft.com/office/drawing/2014/main" val="279547807"/>
                  </a:ext>
                </a:extLst>
              </a:tr>
              <a:tr h="194102">
                <a:tc>
                  <a:txBody>
                    <a:bodyPr/>
                    <a:lstStyle/>
                    <a:p>
                      <a:pPr fontAlgn="t"/>
                      <a:r>
                        <a:rPr lang="en-US" sz="1600">
                          <a:effectLst/>
                        </a:rPr>
                        <a:t>P12</a:t>
                      </a:r>
                    </a:p>
                  </a:txBody>
                  <a:tcPr marL="33004" marR="33004" marT="16502" marB="16502">
                    <a:lnL>
                      <a:noFill/>
                    </a:lnL>
                    <a:lnR>
                      <a:noFill/>
                    </a:lnR>
                    <a:lnT>
                      <a:noFill/>
                    </a:lnT>
                    <a:lnB>
                      <a:noFill/>
                    </a:lnB>
                  </a:tcPr>
                </a:tc>
                <a:tc>
                  <a:txBody>
                    <a:bodyPr/>
                    <a:lstStyle/>
                    <a:p>
                      <a:pPr fontAlgn="t"/>
                      <a:r>
                        <a:rPr lang="en-US" sz="1600">
                          <a:effectLst/>
                        </a:rPr>
                        <a:t>cp12</a:t>
                      </a:r>
                    </a:p>
                  </a:txBody>
                  <a:tcPr marL="33004" marR="33004" marT="16502" marB="16502">
                    <a:lnL>
                      <a:noFill/>
                    </a:lnL>
                    <a:lnR>
                      <a:noFill/>
                    </a:lnR>
                    <a:lnT>
                      <a:noFill/>
                    </a:lnT>
                    <a:lnB>
                      <a:noFill/>
                    </a:lnB>
                  </a:tcPr>
                </a:tc>
                <a:tc>
                  <a:txBody>
                    <a:bodyPr/>
                    <a:lstStyle/>
                    <a:p>
                      <a:pPr fontAlgn="t"/>
                      <a:r>
                        <a:rPr lang="en-US" sz="1600">
                          <a:effectLst/>
                        </a:rPr>
                        <a:t>romance</a:t>
                      </a:r>
                    </a:p>
                  </a:txBody>
                  <a:tcPr marL="33004" marR="33004" marT="16502" marB="16502">
                    <a:lnL>
                      <a:noFill/>
                    </a:lnL>
                    <a:lnR>
                      <a:noFill/>
                    </a:lnR>
                    <a:lnT>
                      <a:noFill/>
                    </a:lnT>
                    <a:lnB>
                      <a:noFill/>
                    </a:lnB>
                  </a:tcPr>
                </a:tc>
                <a:tc>
                  <a:txBody>
                    <a:bodyPr/>
                    <a:lstStyle/>
                    <a:p>
                      <a:pPr fontAlgn="t"/>
                      <a:r>
                        <a:rPr lang="en-US" sz="1600">
                          <a:effectLst/>
                        </a:rPr>
                        <a:t>Callaghan: </a:t>
                      </a:r>
                      <a:r>
                        <a:rPr lang="en-US" sz="1600" i="1">
                          <a:effectLst/>
                        </a:rPr>
                        <a:t>A Passion in Rome</a:t>
                      </a:r>
                      <a:endParaRPr lang="en-US" sz="1600">
                        <a:effectLst/>
                      </a:endParaRPr>
                    </a:p>
                  </a:txBody>
                  <a:tcPr marL="33004" marR="33004" marT="16502" marB="16502">
                    <a:lnL>
                      <a:noFill/>
                    </a:lnL>
                    <a:lnR>
                      <a:noFill/>
                    </a:lnR>
                    <a:lnT>
                      <a:noFill/>
                    </a:lnT>
                    <a:lnB>
                      <a:noFill/>
                    </a:lnB>
                  </a:tcPr>
                </a:tc>
                <a:extLst>
                  <a:ext uri="{0D108BD9-81ED-4DB2-BD59-A6C34878D82A}">
                    <a16:rowId xmlns:a16="http://schemas.microsoft.com/office/drawing/2014/main" val="3327868407"/>
                  </a:ext>
                </a:extLst>
              </a:tr>
              <a:tr h="194102">
                <a:tc>
                  <a:txBody>
                    <a:bodyPr/>
                    <a:lstStyle/>
                    <a:p>
                      <a:pPr fontAlgn="t"/>
                      <a:r>
                        <a:rPr lang="en-US" sz="1600">
                          <a:effectLst/>
                        </a:rPr>
                        <a:t>R06</a:t>
                      </a:r>
                    </a:p>
                  </a:txBody>
                  <a:tcPr marL="33004" marR="33004" marT="16502" marB="16502">
                    <a:lnL>
                      <a:noFill/>
                    </a:lnL>
                    <a:lnR>
                      <a:noFill/>
                    </a:lnR>
                    <a:lnT>
                      <a:noFill/>
                    </a:lnT>
                    <a:lnB>
                      <a:noFill/>
                    </a:lnB>
                  </a:tcPr>
                </a:tc>
                <a:tc>
                  <a:txBody>
                    <a:bodyPr/>
                    <a:lstStyle/>
                    <a:p>
                      <a:pPr fontAlgn="t"/>
                      <a:r>
                        <a:rPr lang="en-US" sz="1600">
                          <a:effectLst/>
                        </a:rPr>
                        <a:t>cr06</a:t>
                      </a:r>
                    </a:p>
                  </a:txBody>
                  <a:tcPr marL="33004" marR="33004" marT="16502" marB="16502">
                    <a:lnL>
                      <a:noFill/>
                    </a:lnL>
                    <a:lnR>
                      <a:noFill/>
                    </a:lnR>
                    <a:lnT>
                      <a:noFill/>
                    </a:lnT>
                    <a:lnB>
                      <a:noFill/>
                    </a:lnB>
                  </a:tcPr>
                </a:tc>
                <a:tc>
                  <a:txBody>
                    <a:bodyPr/>
                    <a:lstStyle/>
                    <a:p>
                      <a:pPr fontAlgn="t"/>
                      <a:r>
                        <a:rPr lang="en-US" sz="1600">
                          <a:effectLst/>
                        </a:rPr>
                        <a:t>humor</a:t>
                      </a:r>
                    </a:p>
                  </a:txBody>
                  <a:tcPr marL="33004" marR="33004" marT="16502" marB="16502">
                    <a:lnL>
                      <a:noFill/>
                    </a:lnL>
                    <a:lnR>
                      <a:noFill/>
                    </a:lnR>
                    <a:lnT>
                      <a:noFill/>
                    </a:lnT>
                    <a:lnB>
                      <a:noFill/>
                    </a:lnB>
                  </a:tcPr>
                </a:tc>
                <a:tc>
                  <a:txBody>
                    <a:bodyPr/>
                    <a:lstStyle/>
                    <a:p>
                      <a:pPr fontAlgn="t"/>
                      <a:r>
                        <a:rPr lang="en-US" sz="1600" dirty="0">
                          <a:effectLst/>
                        </a:rPr>
                        <a:t>Thurber: </a:t>
                      </a:r>
                      <a:r>
                        <a:rPr lang="en-US" sz="1600" i="1" dirty="0">
                          <a:effectLst/>
                        </a:rPr>
                        <a:t>The Future, If Any, of Comedy</a:t>
                      </a:r>
                      <a:endParaRPr lang="en-US" sz="1600" dirty="0">
                        <a:effectLst/>
                      </a:endParaRPr>
                    </a:p>
                  </a:txBody>
                  <a:tcPr marL="33004" marR="33004" marT="16502" marB="16502">
                    <a:lnL>
                      <a:noFill/>
                    </a:lnL>
                    <a:lnR>
                      <a:noFill/>
                    </a:lnR>
                    <a:lnT>
                      <a:noFill/>
                    </a:lnT>
                    <a:lnB>
                      <a:noFill/>
                    </a:lnB>
                  </a:tcPr>
                </a:tc>
                <a:extLst>
                  <a:ext uri="{0D108BD9-81ED-4DB2-BD59-A6C34878D82A}">
                    <a16:rowId xmlns:a16="http://schemas.microsoft.com/office/drawing/2014/main" val="2766463667"/>
                  </a:ext>
                </a:extLst>
              </a:tr>
            </a:tbl>
          </a:graphicData>
        </a:graphic>
      </p:graphicFrame>
    </p:spTree>
    <p:extLst>
      <p:ext uri="{BB962C8B-B14F-4D97-AF65-F5344CB8AC3E}">
        <p14:creationId xmlns:p14="http://schemas.microsoft.com/office/powerpoint/2010/main" val="2481867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r>
              <a:rPr lang="en-US" altLang="en-US" sz="4000" dirty="0"/>
              <a:t>Corpus</a:t>
            </a:r>
            <a:r>
              <a:rPr lang="zh-CN" altLang="en-US" sz="2700" dirty="0"/>
              <a:t>文集</a:t>
            </a:r>
            <a:r>
              <a:rPr lang="en-US" altLang="en-US" sz="4000" dirty="0"/>
              <a:t>-based statistical approaches to tackle NLP problem</a:t>
            </a:r>
          </a:p>
        </p:txBody>
      </p:sp>
      <p:sp>
        <p:nvSpPr>
          <p:cNvPr id="50179" name="Rectangle 3"/>
          <p:cNvSpPr>
            <a:spLocks noGrp="1" noChangeArrowheads="1"/>
          </p:cNvSpPr>
          <p:nvPr>
            <p:ph type="body" idx="1"/>
          </p:nvPr>
        </p:nvSpPr>
        <p:spPr>
          <a:xfrm>
            <a:off x="228600" y="1295400"/>
            <a:ext cx="8763000" cy="5257800"/>
          </a:xfrm>
        </p:spPr>
        <p:txBody>
          <a:bodyPr>
            <a:normAutofit fontScale="92500" lnSpcReduction="10000"/>
          </a:bodyPr>
          <a:lstStyle/>
          <a:p>
            <a:pPr>
              <a:lnSpc>
                <a:spcPct val="80000"/>
              </a:lnSpc>
            </a:pPr>
            <a:r>
              <a:rPr lang="en-US" altLang="en-US" dirty="0"/>
              <a:t>How can a machine understand these differences? </a:t>
            </a:r>
          </a:p>
          <a:p>
            <a:pPr lvl="1">
              <a:lnSpc>
                <a:spcPct val="80000"/>
              </a:lnSpc>
            </a:pPr>
            <a:r>
              <a:rPr lang="en-US" altLang="en-US" dirty="0"/>
              <a:t>Decorate the cake with the </a:t>
            </a:r>
            <a:r>
              <a:rPr lang="en-US" altLang="en-US" dirty="0">
                <a:solidFill>
                  <a:srgbClr val="FF0000"/>
                </a:solidFill>
              </a:rPr>
              <a:t>frosting</a:t>
            </a:r>
          </a:p>
          <a:p>
            <a:pPr lvl="1">
              <a:lnSpc>
                <a:spcPct val="80000"/>
              </a:lnSpc>
            </a:pPr>
            <a:r>
              <a:rPr lang="en-US" altLang="en-US" dirty="0"/>
              <a:t>Decorate the cake with the </a:t>
            </a:r>
            <a:r>
              <a:rPr lang="en-US" altLang="en-US" dirty="0">
                <a:solidFill>
                  <a:srgbClr val="FF0000"/>
                </a:solidFill>
              </a:rPr>
              <a:t>kids</a:t>
            </a:r>
          </a:p>
          <a:p>
            <a:pPr>
              <a:lnSpc>
                <a:spcPct val="80000"/>
              </a:lnSpc>
            </a:pPr>
            <a:endParaRPr lang="en-US" altLang="en-US" dirty="0"/>
          </a:p>
          <a:p>
            <a:pPr>
              <a:lnSpc>
                <a:spcPct val="80000"/>
              </a:lnSpc>
            </a:pPr>
            <a:r>
              <a:rPr lang="en-US" altLang="en-US" dirty="0"/>
              <a:t>Rules based approaches, i.e. hand coded syntactic constraints and preference rules: </a:t>
            </a:r>
          </a:p>
          <a:p>
            <a:pPr lvl="1">
              <a:lnSpc>
                <a:spcPct val="80000"/>
              </a:lnSpc>
            </a:pPr>
            <a:r>
              <a:rPr lang="en-US" altLang="en-US" dirty="0"/>
              <a:t>The verb </a:t>
            </a:r>
            <a:r>
              <a:rPr lang="en-US" altLang="en-US" i="1" dirty="0">
                <a:solidFill>
                  <a:srgbClr val="FF0000"/>
                </a:solidFill>
              </a:rPr>
              <a:t>decorate</a:t>
            </a:r>
            <a:r>
              <a:rPr lang="en-US" altLang="en-US" dirty="0"/>
              <a:t> require an animate being as agent</a:t>
            </a:r>
          </a:p>
          <a:p>
            <a:pPr lvl="1">
              <a:lnSpc>
                <a:spcPct val="80000"/>
              </a:lnSpc>
            </a:pPr>
            <a:r>
              <a:rPr lang="en-US" altLang="en-US" dirty="0"/>
              <a:t>The object </a:t>
            </a:r>
            <a:r>
              <a:rPr lang="en-US" altLang="en-US" i="1" dirty="0">
                <a:solidFill>
                  <a:srgbClr val="FF0000"/>
                </a:solidFill>
              </a:rPr>
              <a:t>cake</a:t>
            </a:r>
            <a:r>
              <a:rPr lang="en-US" altLang="en-US" dirty="0"/>
              <a:t> is formed by any of the following, inanimate entities (cream, dough, frosting…..)</a:t>
            </a:r>
          </a:p>
          <a:p>
            <a:pPr>
              <a:lnSpc>
                <a:spcPct val="80000"/>
              </a:lnSpc>
            </a:pPr>
            <a:endParaRPr lang="en-US" altLang="en-US" dirty="0"/>
          </a:p>
          <a:p>
            <a:pPr>
              <a:lnSpc>
                <a:spcPct val="80000"/>
              </a:lnSpc>
            </a:pPr>
            <a:r>
              <a:rPr lang="en-US" altLang="en-US" dirty="0"/>
              <a:t>Such approaches have been showed to be </a:t>
            </a:r>
            <a:r>
              <a:rPr lang="en-US" altLang="en-US" b="1" dirty="0">
                <a:solidFill>
                  <a:srgbClr val="CC99FF"/>
                </a:solidFill>
              </a:rPr>
              <a:t>time consuming to build</a:t>
            </a:r>
            <a:r>
              <a:rPr lang="en-US" altLang="en-US" dirty="0"/>
              <a:t>, do not scale up well and are </a:t>
            </a:r>
            <a:r>
              <a:rPr lang="en-US" altLang="en-US" b="1" dirty="0">
                <a:solidFill>
                  <a:srgbClr val="CC99FF"/>
                </a:solidFill>
              </a:rPr>
              <a:t>very brittle to new, unusual, metaphorical use of language</a:t>
            </a:r>
          </a:p>
          <a:p>
            <a:pPr lvl="1">
              <a:lnSpc>
                <a:spcPct val="80000"/>
              </a:lnSpc>
            </a:pPr>
            <a:r>
              <a:rPr lang="en-US" altLang="en-US" i="1" dirty="0"/>
              <a:t>To </a:t>
            </a:r>
            <a:r>
              <a:rPr lang="en-US" altLang="en-US" i="1" dirty="0">
                <a:solidFill>
                  <a:srgbClr val="FF0000"/>
                </a:solidFill>
              </a:rPr>
              <a:t>swallow</a:t>
            </a:r>
            <a:r>
              <a:rPr lang="en-US" altLang="en-US" dirty="0"/>
              <a:t> requires an animate being as agent/subject and a physical object as object</a:t>
            </a:r>
          </a:p>
          <a:p>
            <a:pPr lvl="2">
              <a:lnSpc>
                <a:spcPct val="80000"/>
              </a:lnSpc>
            </a:pPr>
            <a:r>
              <a:rPr lang="en-US" altLang="en-US" dirty="0"/>
              <a:t>I swallowed his story</a:t>
            </a:r>
          </a:p>
          <a:p>
            <a:pPr lvl="2">
              <a:lnSpc>
                <a:spcPct val="80000"/>
              </a:lnSpc>
            </a:pPr>
            <a:r>
              <a:rPr lang="en-US" altLang="en-US" dirty="0"/>
              <a:t>The supernova swallowed the planet</a:t>
            </a:r>
          </a:p>
          <a:p>
            <a:pPr lvl="1">
              <a:lnSpc>
                <a:spcPct val="80000"/>
              </a:lnSpc>
            </a:pPr>
            <a:endParaRPr lang="en-US" altLang="en-US" dirty="0"/>
          </a:p>
        </p:txBody>
      </p:sp>
      <p:sp>
        <p:nvSpPr>
          <p:cNvPr id="3" name="Rectangle 2"/>
          <p:cNvSpPr/>
          <p:nvPr/>
        </p:nvSpPr>
        <p:spPr>
          <a:xfrm>
            <a:off x="3048000" y="6595872"/>
            <a:ext cx="1992212" cy="258532"/>
          </a:xfrm>
          <a:prstGeom prst="rect">
            <a:avLst/>
          </a:prstGeom>
        </p:spPr>
        <p:txBody>
          <a:bodyPr wrap="none">
            <a:spAutoFit/>
          </a:bodyPr>
          <a:lstStyle/>
          <a:p>
            <a:pPr>
              <a:lnSpc>
                <a:spcPct val="90000"/>
              </a:lnSpc>
            </a:pPr>
            <a:r>
              <a:rPr lang="en-US" altLang="zh-CN" sz="1200" dirty="0">
                <a:solidFill>
                  <a:schemeClr val="bg1">
                    <a:lumMod val="65000"/>
                  </a:schemeClr>
                </a:solidFill>
              </a:rPr>
              <a:t>Slides Credit: </a:t>
            </a:r>
            <a:r>
              <a:rPr lang="en-US" altLang="en-US" sz="1200" dirty="0">
                <a:solidFill>
                  <a:schemeClr val="bg1">
                    <a:lumMod val="65000"/>
                  </a:schemeClr>
                </a:solidFill>
              </a:rPr>
              <a:t>Barbara Rosario</a:t>
            </a:r>
          </a:p>
        </p:txBody>
      </p:sp>
    </p:spTree>
    <p:extLst>
      <p:ext uri="{BB962C8B-B14F-4D97-AF65-F5344CB8AC3E}">
        <p14:creationId xmlns:p14="http://schemas.microsoft.com/office/powerpoint/2010/main" val="125719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1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1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17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17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17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17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179">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179">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17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Other Typical Corpora </a:t>
            </a:r>
          </a:p>
        </p:txBody>
      </p:sp>
      <p:sp>
        <p:nvSpPr>
          <p:cNvPr id="3" name="Content Placeholder 2"/>
          <p:cNvSpPr>
            <a:spLocks noGrp="1"/>
          </p:cNvSpPr>
          <p:nvPr>
            <p:ph idx="1"/>
          </p:nvPr>
        </p:nvSpPr>
        <p:spPr/>
        <p:txBody>
          <a:bodyPr/>
          <a:lstStyle/>
          <a:p>
            <a:r>
              <a:rPr lang="en-US" b="1" dirty="0"/>
              <a:t>Reuters Corpus </a:t>
            </a:r>
            <a:r>
              <a:rPr lang="en-US" b="1" dirty="0">
                <a:solidFill>
                  <a:srgbClr val="CC99FF"/>
                </a:solidFill>
              </a:rPr>
              <a:t>(used for topic classification)</a:t>
            </a:r>
          </a:p>
          <a:p>
            <a:pPr lvl="1"/>
            <a:r>
              <a:rPr lang="en-US" dirty="0"/>
              <a:t>contains 10,788 news documents totaling 1.3 million words. </a:t>
            </a:r>
          </a:p>
          <a:p>
            <a:pPr lvl="1"/>
            <a:r>
              <a:rPr lang="en-US" dirty="0"/>
              <a:t>The documents have been classified into 90 topics, </a:t>
            </a:r>
          </a:p>
          <a:p>
            <a:pPr lvl="1"/>
            <a:r>
              <a:rPr lang="en-US" dirty="0"/>
              <a:t>and grouped into two sets, called "training" and "test"; </a:t>
            </a:r>
          </a:p>
          <a:p>
            <a:pPr lvl="1"/>
            <a:r>
              <a:rPr lang="en-US" dirty="0">
                <a:solidFill>
                  <a:srgbClr val="CC99FF"/>
                </a:solidFill>
              </a:rPr>
              <a:t>Train with training set, report accuracy using testing set.</a:t>
            </a:r>
          </a:p>
          <a:p>
            <a:pPr lvl="1"/>
            <a:r>
              <a:rPr lang="en-US" dirty="0"/>
              <a:t>thus, the text with </a:t>
            </a:r>
            <a:r>
              <a:rPr lang="en-US" dirty="0" err="1"/>
              <a:t>fileid</a:t>
            </a:r>
            <a:r>
              <a:rPr lang="en-US" dirty="0"/>
              <a:t> 'test/14826' is a document drawn from the test set.</a:t>
            </a:r>
          </a:p>
          <a:p>
            <a:pPr lvl="1"/>
            <a:r>
              <a:rPr lang="en-US" dirty="0"/>
              <a:t>A widely used text classification benchmark dataset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2619042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Typical Corpora </a:t>
            </a:r>
          </a:p>
        </p:txBody>
      </p:sp>
      <p:sp>
        <p:nvSpPr>
          <p:cNvPr id="3" name="Content Placeholder 2"/>
          <p:cNvSpPr>
            <a:spLocks noGrp="1"/>
          </p:cNvSpPr>
          <p:nvPr>
            <p:ph idx="1"/>
          </p:nvPr>
        </p:nvSpPr>
        <p:spPr>
          <a:xfrm>
            <a:off x="152399" y="990600"/>
            <a:ext cx="8686800" cy="5867400"/>
          </a:xfrm>
        </p:spPr>
        <p:txBody>
          <a:bodyPr>
            <a:normAutofit lnSpcReduction="10000"/>
          </a:bodyPr>
          <a:lstStyle/>
          <a:p>
            <a:r>
              <a:rPr lang="en-US" b="1" dirty="0"/>
              <a:t>Inaugural Address Corpus</a:t>
            </a:r>
          </a:p>
          <a:p>
            <a:pPr lvl="1"/>
            <a:r>
              <a:rPr lang="en-US" dirty="0"/>
              <a:t>U.S. Presidential Inaugural Addresses</a:t>
            </a:r>
          </a:p>
          <a:p>
            <a:pPr lvl="1"/>
            <a:endParaRPr lang="en-US" dirty="0">
              <a:hlinkClick r:id="rId2"/>
            </a:endParaRPr>
          </a:p>
          <a:p>
            <a:pPr lvl="1"/>
            <a:endParaRPr lang="en-US" dirty="0">
              <a:hlinkClick r:id="rId2"/>
            </a:endParaRPr>
          </a:p>
          <a:p>
            <a:pPr lvl="1"/>
            <a:endParaRPr lang="en-US" dirty="0">
              <a:hlinkClick r:id="rId2"/>
            </a:endParaRPr>
          </a:p>
          <a:p>
            <a:pPr lvl="1"/>
            <a:endParaRPr lang="en-US" dirty="0">
              <a:hlinkClick r:id="rId2"/>
            </a:endParaRPr>
          </a:p>
          <a:p>
            <a:pPr lvl="1"/>
            <a:endParaRPr lang="en-US" dirty="0">
              <a:hlinkClick r:id="rId2"/>
            </a:endParaRPr>
          </a:p>
          <a:p>
            <a:pPr lvl="1"/>
            <a:endParaRPr lang="en-US" dirty="0">
              <a:hlinkClick r:id="rId2"/>
            </a:endParaRPr>
          </a:p>
          <a:p>
            <a:pPr lvl="1"/>
            <a:endParaRPr lang="en-US" dirty="0">
              <a:hlinkClick r:id="rId2"/>
            </a:endParaRPr>
          </a:p>
          <a:p>
            <a:pPr lvl="1"/>
            <a:endParaRPr lang="en-US" dirty="0">
              <a:hlinkClick r:id="rId2"/>
            </a:endParaRPr>
          </a:p>
          <a:p>
            <a:pPr lvl="1"/>
            <a:endParaRPr lang="en-US" dirty="0">
              <a:hlinkClick r:id="rId2"/>
            </a:endParaRPr>
          </a:p>
          <a:p>
            <a:pPr lvl="1"/>
            <a:endParaRPr lang="en-US" dirty="0">
              <a:hlinkClick r:id="rId2"/>
            </a:endParaRPr>
          </a:p>
          <a:p>
            <a:pPr lvl="1"/>
            <a:endParaRPr lang="en-US" dirty="0">
              <a:hlinkClick r:id="rId2"/>
            </a:endParaRPr>
          </a:p>
          <a:p>
            <a:pPr lvl="1"/>
            <a:r>
              <a:rPr lang="en-US" dirty="0">
                <a:hlinkClick r:id="rId2"/>
              </a:rPr>
              <a:t>https://www.nltk.org/book/ch02.html</a:t>
            </a:r>
            <a:endParaRPr lang="en-US" dirty="0"/>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
        <p:nvSpPr>
          <p:cNvPr id="5" name="Rectangle 4"/>
          <p:cNvSpPr/>
          <p:nvPr/>
        </p:nvSpPr>
        <p:spPr>
          <a:xfrm>
            <a:off x="152399" y="4933771"/>
            <a:ext cx="8839199" cy="1200329"/>
          </a:xfrm>
          <a:prstGeom prst="rect">
            <a:avLst/>
          </a:prstGeom>
        </p:spPr>
        <p:txBody>
          <a:bodyPr wrap="square">
            <a:spAutoFit/>
          </a:bodyPr>
          <a:lstStyle/>
          <a:p>
            <a:r>
              <a:rPr lang="en-US" i="1" dirty="0">
                <a:solidFill>
                  <a:srgbClr val="000000"/>
                </a:solidFill>
                <a:latin typeface="Times New Roman" panose="02020603050405020304" pitchFamily="18" charset="0"/>
              </a:rPr>
              <a:t>Plot of a Conditional Frequency Distribution: all words in the Inaugural Address Corpus that begin with </a:t>
            </a:r>
            <a:r>
              <a:rPr lang="en-US" i="1" dirty="0" err="1">
                <a:solidFill>
                  <a:srgbClr val="000000"/>
                </a:solidFill>
                <a:latin typeface="Times New Roman" panose="02020603050405020304" pitchFamily="18" charset="0"/>
              </a:rPr>
              <a:t>america</a:t>
            </a:r>
            <a:r>
              <a:rPr lang="en-US" i="1" dirty="0">
                <a:solidFill>
                  <a:srgbClr val="000000"/>
                </a:solidFill>
                <a:latin typeface="Times New Roman" panose="02020603050405020304" pitchFamily="18" charset="0"/>
              </a:rPr>
              <a:t> or citizen are counted; separate counts are kept for each address; these are plotted so that trends in usage over time can be observed; counts are not normalized for document length.</a:t>
            </a:r>
            <a:endParaRPr lang="en-US" dirty="0"/>
          </a:p>
        </p:txBody>
      </p:sp>
      <p:pic>
        <p:nvPicPr>
          <p:cNvPr id="55300" name="Picture 4" descr="../images/inaugural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8737" y="1953185"/>
            <a:ext cx="6486525" cy="2931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347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3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Typical Corpora </a:t>
            </a:r>
          </a:p>
        </p:txBody>
      </p:sp>
      <p:sp>
        <p:nvSpPr>
          <p:cNvPr id="3" name="Content Placeholder 2"/>
          <p:cNvSpPr>
            <a:spLocks noGrp="1"/>
          </p:cNvSpPr>
          <p:nvPr>
            <p:ph idx="1"/>
          </p:nvPr>
        </p:nvSpPr>
        <p:spPr>
          <a:xfrm>
            <a:off x="228600" y="990600"/>
            <a:ext cx="8686800" cy="5257800"/>
          </a:xfrm>
        </p:spPr>
        <p:txBody>
          <a:bodyPr/>
          <a:lstStyle/>
          <a:p>
            <a:r>
              <a:rPr lang="en-US" b="1" dirty="0"/>
              <a:t>Annotated Text Corpora</a:t>
            </a:r>
          </a:p>
          <a:p>
            <a:pPr lvl="1"/>
            <a:r>
              <a:rPr lang="en-US" dirty="0"/>
              <a:t>Many text corpora </a:t>
            </a:r>
            <a:r>
              <a:rPr lang="en-US" b="1" dirty="0">
                <a:solidFill>
                  <a:srgbClr val="CC99FF"/>
                </a:solidFill>
              </a:rPr>
              <a:t>contain linguistic annotations</a:t>
            </a:r>
            <a:r>
              <a:rPr lang="en-US" dirty="0"/>
              <a:t>, </a:t>
            </a:r>
          </a:p>
          <a:p>
            <a:pPr lvl="2"/>
            <a:r>
              <a:rPr lang="en-US" dirty="0"/>
              <a:t>POS tags, </a:t>
            </a:r>
          </a:p>
          <a:p>
            <a:pPr lvl="2"/>
            <a:r>
              <a:rPr lang="en-US" dirty="0"/>
              <a:t>named entities, </a:t>
            </a:r>
          </a:p>
          <a:p>
            <a:pPr lvl="2"/>
            <a:r>
              <a:rPr lang="en-US" dirty="0"/>
              <a:t>syntactic structures, </a:t>
            </a:r>
          </a:p>
          <a:p>
            <a:pPr lvl="2"/>
            <a:r>
              <a:rPr lang="en-US" dirty="0"/>
              <a:t>semantic roles, </a:t>
            </a:r>
          </a:p>
          <a:p>
            <a:pPr lvl="2"/>
            <a:r>
              <a:rPr lang="en-US" dirty="0"/>
              <a:t>and so forth. </a:t>
            </a:r>
          </a:p>
          <a:p>
            <a:pPr lvl="1"/>
            <a:r>
              <a:rPr lang="en-US" dirty="0"/>
              <a:t>convenient to access several of these corpora, </a:t>
            </a:r>
          </a:p>
          <a:p>
            <a:pPr lvl="1"/>
            <a:r>
              <a:rPr lang="en-US" dirty="0"/>
              <a:t>has data packages containing corpora and corpus samples, </a:t>
            </a:r>
          </a:p>
          <a:p>
            <a:pPr lvl="1"/>
            <a:r>
              <a:rPr lang="en-US" dirty="0"/>
              <a:t>freely downloadable for use in teaching and research.</a:t>
            </a:r>
          </a:p>
          <a:p>
            <a:pPr lvl="1"/>
            <a:r>
              <a:rPr lang="en-US" dirty="0">
                <a:hlinkClick r:id="rId2"/>
              </a:rPr>
              <a:t>http://www.nltk.org/nltk_data/</a:t>
            </a:r>
            <a:endParaRPr lang="en-US" dirty="0"/>
          </a:p>
          <a:p>
            <a:pPr lvl="1"/>
            <a:endParaRPr lang="en-US" b="1"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23835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4761503" y="2039236"/>
            <a:ext cx="4343400" cy="5791200"/>
          </a:xfrm>
          <a:prstGeom prst="rect">
            <a:avLst/>
          </a:prstGeom>
          <a:solidFill>
            <a:schemeClr val="bg1"/>
          </a:solidFill>
        </p:spPr>
        <p:txBody>
          <a:bodyPr wrap="square">
            <a:spAutoFit/>
          </a:bodyPr>
          <a:lstStyle/>
          <a:p>
            <a:pPr algn="just"/>
            <a:r>
              <a:rPr lang="en-US" dirty="0"/>
              <a:t>7 February 2014 is going to be a great day in the history of Russia with the upcoming XXII Winter Olympics 2014 in Sochi. As the climate in Russia is subtropical, hence you would love to watch ice capped mountains from the beautiful beaches of Sochi. 2014 Winter Olympics would be an ultimate event for you to share your joys, emotions and the winning moments of your </a:t>
            </a:r>
            <a:r>
              <a:rPr lang="en-US" dirty="0" err="1"/>
              <a:t>favourite</a:t>
            </a:r>
            <a:r>
              <a:rPr lang="en-US" dirty="0"/>
              <a:t> sports champions. If you are really an obsessive fan of Winter Olympics games then you should definitely book your ticket to confirm your presence in winter Olympics 2014 which are going to be held in the provincial town, Sochi. Sochi Organizing committee (SOOC) would be responsible for the organization of this great international multi sport event from 7 to 23 February 2014.</a:t>
            </a:r>
          </a:p>
        </p:txBody>
      </p:sp>
      <p:sp>
        <p:nvSpPr>
          <p:cNvPr id="2" name="Title 1"/>
          <p:cNvSpPr>
            <a:spLocks noGrp="1"/>
          </p:cNvSpPr>
          <p:nvPr>
            <p:ph type="title"/>
          </p:nvPr>
        </p:nvSpPr>
        <p:spPr/>
        <p:txBody>
          <a:bodyPr>
            <a:normAutofit/>
          </a:bodyPr>
          <a:lstStyle/>
          <a:p>
            <a:r>
              <a:rPr lang="en-US" dirty="0"/>
              <a:t>Frequency Distributions</a:t>
            </a:r>
          </a:p>
        </p:txBody>
      </p:sp>
      <p:sp>
        <p:nvSpPr>
          <p:cNvPr id="3" name="Content Placeholder 2"/>
          <p:cNvSpPr>
            <a:spLocks noGrp="1"/>
          </p:cNvSpPr>
          <p:nvPr>
            <p:ph idx="1"/>
          </p:nvPr>
        </p:nvSpPr>
        <p:spPr>
          <a:xfrm>
            <a:off x="228600" y="755504"/>
            <a:ext cx="8686800" cy="5486400"/>
          </a:xfrm>
        </p:spPr>
        <p:txBody>
          <a:bodyPr>
            <a:normAutofit/>
          </a:bodyPr>
          <a:lstStyle/>
          <a:p>
            <a:r>
              <a:rPr lang="en-US" sz="2400" dirty="0"/>
              <a:t>How can we identify the words of a text that are most informative about the topic and genre of the text?</a:t>
            </a:r>
          </a:p>
          <a:p>
            <a:pPr lvl="1"/>
            <a:r>
              <a:rPr lang="en-US" altLang="zh-CN" sz="2000" dirty="0"/>
              <a:t>Y</a:t>
            </a:r>
            <a:r>
              <a:rPr lang="en-US" sz="2000" dirty="0"/>
              <a:t>ou might go about finding the 50 most frequent words of a book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
        <p:nvSpPr>
          <p:cNvPr id="5" name="TextBox 4"/>
          <p:cNvSpPr txBox="1"/>
          <p:nvPr/>
        </p:nvSpPr>
        <p:spPr>
          <a:xfrm>
            <a:off x="0" y="2050904"/>
            <a:ext cx="4343400" cy="5355312"/>
          </a:xfrm>
          <a:prstGeom prst="rect">
            <a:avLst/>
          </a:prstGeom>
          <a:solidFill>
            <a:schemeClr val="bg1"/>
          </a:solidFill>
        </p:spPr>
        <p:txBody>
          <a:bodyPr wrap="square" rtlCol="0">
            <a:spAutoFit/>
          </a:bodyPr>
          <a:lstStyle/>
          <a:p>
            <a:pPr algn="just"/>
            <a:r>
              <a:rPr lang="en-US" dirty="0"/>
              <a:t>On Feb. 8, Dong Nguyen announced that he would be removing his hit game </a:t>
            </a:r>
            <a:r>
              <a:rPr lang="en-US" dirty="0" err="1"/>
              <a:t>Flappy</a:t>
            </a:r>
            <a:r>
              <a:rPr lang="en-US" dirty="0"/>
              <a:t> Bird from both the </a:t>
            </a:r>
            <a:r>
              <a:rPr lang="en-US" dirty="0" err="1"/>
              <a:t>iOS</a:t>
            </a:r>
            <a:r>
              <a:rPr lang="en-US" dirty="0"/>
              <a:t> and Android app stores, saying that the success of the game is something he never wanted. Some fans of the game took it personally, replying that they would either kill Nguyen or kill themselves if he followed through with his decision.</a:t>
            </a:r>
          </a:p>
          <a:p>
            <a:pPr algn="just"/>
            <a:endParaRPr lang="en-US" dirty="0"/>
          </a:p>
          <a:p>
            <a:pPr algn="just"/>
            <a:r>
              <a:rPr lang="en-US" dirty="0"/>
              <a:t>Frank Lantz, the director of the New York University Game Center, said that Nguyen's meltdown resembles how some actors or musicians behave. "People like that can go a little bonkers after being exposed to this kind of interest and attention," he told ABC News. "Especially when there's a healthy dose of Internet trolls."</a:t>
            </a:r>
          </a:p>
          <a:p>
            <a:pPr algn="just"/>
            <a:endParaRPr lang="en-US" dirty="0"/>
          </a:p>
        </p:txBody>
      </p:sp>
      <p:pic>
        <p:nvPicPr>
          <p:cNvPr id="6" name="Picture 5"/>
          <p:cNvPicPr>
            <a:picLocks noChangeAspect="1" noChangeArrowheads="1"/>
          </p:cNvPicPr>
          <p:nvPr/>
        </p:nvPicPr>
        <p:blipFill>
          <a:blip r:embed="rId2" cstate="email"/>
          <a:srcRect/>
          <a:stretch>
            <a:fillRect/>
          </a:stretch>
        </p:blipFill>
        <p:spPr bwMode="auto">
          <a:xfrm>
            <a:off x="58297" y="2279503"/>
            <a:ext cx="4272775" cy="4504049"/>
          </a:xfrm>
          <a:prstGeom prst="rect">
            <a:avLst/>
          </a:prstGeom>
          <a:noFill/>
          <a:ln w="9525">
            <a:noFill/>
            <a:miter lim="800000"/>
            <a:headEnd/>
            <a:tailEnd/>
          </a:ln>
          <a:effectLst/>
        </p:spPr>
      </p:pic>
      <p:pic>
        <p:nvPicPr>
          <p:cNvPr id="7" name="Picture 3"/>
          <p:cNvPicPr>
            <a:picLocks noChangeAspect="1" noChangeArrowheads="1"/>
          </p:cNvPicPr>
          <p:nvPr/>
        </p:nvPicPr>
        <p:blipFill>
          <a:blip r:embed="rId3" cstate="email"/>
          <a:srcRect/>
          <a:stretch>
            <a:fillRect/>
          </a:stretch>
        </p:blipFill>
        <p:spPr bwMode="auto">
          <a:xfrm>
            <a:off x="4800600" y="2279503"/>
            <a:ext cx="4343400" cy="4578497"/>
          </a:xfrm>
          <a:prstGeom prst="rect">
            <a:avLst/>
          </a:prstGeom>
          <a:noFill/>
          <a:ln w="9525">
            <a:noFill/>
            <a:miter lim="800000"/>
            <a:headEnd/>
            <a:tailEnd/>
          </a:ln>
          <a:effectLst/>
        </p:spPr>
      </p:pic>
      <p:sp>
        <p:nvSpPr>
          <p:cNvPr id="8" name="Rectangle 7"/>
          <p:cNvSpPr/>
          <p:nvPr/>
        </p:nvSpPr>
        <p:spPr>
          <a:xfrm>
            <a:off x="1524000" y="3117704"/>
            <a:ext cx="1230337" cy="369332"/>
          </a:xfrm>
          <a:prstGeom prst="rect">
            <a:avLst/>
          </a:prstGeom>
        </p:spPr>
        <p:txBody>
          <a:bodyPr wrap="none">
            <a:spAutoFit/>
          </a:bodyPr>
          <a:lstStyle/>
          <a:p>
            <a:r>
              <a:rPr lang="en-US" dirty="0" err="1"/>
              <a:t>Flappy</a:t>
            </a:r>
            <a:r>
              <a:rPr lang="en-US" dirty="0"/>
              <a:t> Bird</a:t>
            </a:r>
          </a:p>
        </p:txBody>
      </p:sp>
      <p:sp>
        <p:nvSpPr>
          <p:cNvPr id="9" name="Rectangle 8"/>
          <p:cNvSpPr/>
          <p:nvPr/>
        </p:nvSpPr>
        <p:spPr>
          <a:xfrm>
            <a:off x="2971800" y="3270104"/>
            <a:ext cx="548548" cy="369332"/>
          </a:xfrm>
          <a:prstGeom prst="rect">
            <a:avLst/>
          </a:prstGeom>
        </p:spPr>
        <p:txBody>
          <a:bodyPr wrap="none">
            <a:spAutoFit/>
          </a:bodyPr>
          <a:lstStyle/>
          <a:p>
            <a:r>
              <a:rPr lang="en-US" dirty="0" err="1"/>
              <a:t>iOS</a:t>
            </a:r>
            <a:r>
              <a:rPr lang="en-US" dirty="0"/>
              <a:t> </a:t>
            </a:r>
          </a:p>
        </p:txBody>
      </p:sp>
      <p:sp>
        <p:nvSpPr>
          <p:cNvPr id="10" name="Rectangle 9"/>
          <p:cNvSpPr/>
          <p:nvPr/>
        </p:nvSpPr>
        <p:spPr>
          <a:xfrm>
            <a:off x="1371600" y="3803504"/>
            <a:ext cx="987258" cy="369332"/>
          </a:xfrm>
          <a:prstGeom prst="rect">
            <a:avLst/>
          </a:prstGeom>
        </p:spPr>
        <p:txBody>
          <a:bodyPr wrap="none">
            <a:spAutoFit/>
          </a:bodyPr>
          <a:lstStyle/>
          <a:p>
            <a:r>
              <a:rPr lang="en-US" dirty="0"/>
              <a:t>Android </a:t>
            </a:r>
          </a:p>
        </p:txBody>
      </p:sp>
      <p:sp>
        <p:nvSpPr>
          <p:cNvPr id="11" name="Rectangle 10"/>
          <p:cNvSpPr/>
          <p:nvPr/>
        </p:nvSpPr>
        <p:spPr>
          <a:xfrm>
            <a:off x="2743200" y="3727304"/>
            <a:ext cx="680443" cy="369332"/>
          </a:xfrm>
          <a:prstGeom prst="rect">
            <a:avLst/>
          </a:prstGeom>
        </p:spPr>
        <p:txBody>
          <a:bodyPr wrap="none">
            <a:spAutoFit/>
          </a:bodyPr>
          <a:lstStyle/>
          <a:p>
            <a:r>
              <a:rPr lang="en-US" dirty="0"/>
              <a:t>apps </a:t>
            </a:r>
          </a:p>
        </p:txBody>
      </p:sp>
      <p:sp>
        <p:nvSpPr>
          <p:cNvPr id="12" name="Rectangle 11"/>
          <p:cNvSpPr/>
          <p:nvPr/>
        </p:nvSpPr>
        <p:spPr>
          <a:xfrm>
            <a:off x="1295400" y="4260704"/>
            <a:ext cx="750718" cy="369332"/>
          </a:xfrm>
          <a:prstGeom prst="rect">
            <a:avLst/>
          </a:prstGeom>
        </p:spPr>
        <p:txBody>
          <a:bodyPr wrap="none">
            <a:spAutoFit/>
          </a:bodyPr>
          <a:lstStyle/>
          <a:p>
            <a:r>
              <a:rPr lang="en-US" dirty="0"/>
              <a:t>stores</a:t>
            </a:r>
          </a:p>
        </p:txBody>
      </p:sp>
      <p:sp>
        <p:nvSpPr>
          <p:cNvPr id="13" name="Rectangle 12"/>
          <p:cNvSpPr/>
          <p:nvPr/>
        </p:nvSpPr>
        <p:spPr>
          <a:xfrm>
            <a:off x="3048000" y="4260704"/>
            <a:ext cx="752642" cy="369332"/>
          </a:xfrm>
          <a:prstGeom prst="rect">
            <a:avLst/>
          </a:prstGeom>
        </p:spPr>
        <p:txBody>
          <a:bodyPr wrap="none">
            <a:spAutoFit/>
          </a:bodyPr>
          <a:lstStyle/>
          <a:p>
            <a:r>
              <a:rPr lang="en-US" dirty="0"/>
              <a:t>game </a:t>
            </a:r>
          </a:p>
        </p:txBody>
      </p:sp>
      <p:sp>
        <p:nvSpPr>
          <p:cNvPr id="14" name="Rectangle 13"/>
          <p:cNvSpPr/>
          <p:nvPr/>
        </p:nvSpPr>
        <p:spPr>
          <a:xfrm>
            <a:off x="2057400" y="4717904"/>
            <a:ext cx="1159292" cy="369332"/>
          </a:xfrm>
          <a:prstGeom prst="rect">
            <a:avLst/>
          </a:prstGeom>
        </p:spPr>
        <p:txBody>
          <a:bodyPr wrap="none">
            <a:spAutoFit/>
          </a:bodyPr>
          <a:lstStyle/>
          <a:p>
            <a:r>
              <a:rPr lang="en-US" dirty="0"/>
              <a:t>musicians </a:t>
            </a:r>
          </a:p>
        </p:txBody>
      </p:sp>
      <p:sp>
        <p:nvSpPr>
          <p:cNvPr id="15" name="Rectangle 14"/>
          <p:cNvSpPr/>
          <p:nvPr/>
        </p:nvSpPr>
        <p:spPr>
          <a:xfrm>
            <a:off x="6553200" y="3041504"/>
            <a:ext cx="827471" cy="369332"/>
          </a:xfrm>
          <a:prstGeom prst="rect">
            <a:avLst/>
          </a:prstGeom>
        </p:spPr>
        <p:txBody>
          <a:bodyPr wrap="none">
            <a:spAutoFit/>
          </a:bodyPr>
          <a:lstStyle/>
          <a:p>
            <a:r>
              <a:rPr lang="en-US" dirty="0"/>
              <a:t>Russia </a:t>
            </a:r>
          </a:p>
        </p:txBody>
      </p:sp>
      <p:sp>
        <p:nvSpPr>
          <p:cNvPr id="16" name="Rectangle 15"/>
          <p:cNvSpPr/>
          <p:nvPr/>
        </p:nvSpPr>
        <p:spPr>
          <a:xfrm>
            <a:off x="6019800" y="3498704"/>
            <a:ext cx="885371" cy="369332"/>
          </a:xfrm>
          <a:prstGeom prst="rect">
            <a:avLst/>
          </a:prstGeom>
        </p:spPr>
        <p:txBody>
          <a:bodyPr wrap="none">
            <a:spAutoFit/>
          </a:bodyPr>
          <a:lstStyle/>
          <a:p>
            <a:r>
              <a:rPr lang="en-US" dirty="0"/>
              <a:t>Winter </a:t>
            </a:r>
          </a:p>
        </p:txBody>
      </p:sp>
      <p:sp>
        <p:nvSpPr>
          <p:cNvPr id="17" name="Rectangle 16"/>
          <p:cNvSpPr/>
          <p:nvPr/>
        </p:nvSpPr>
        <p:spPr>
          <a:xfrm>
            <a:off x="7391400" y="3270104"/>
            <a:ext cx="1093569" cy="369332"/>
          </a:xfrm>
          <a:prstGeom prst="rect">
            <a:avLst/>
          </a:prstGeom>
        </p:spPr>
        <p:txBody>
          <a:bodyPr wrap="none">
            <a:spAutoFit/>
          </a:bodyPr>
          <a:lstStyle/>
          <a:p>
            <a:r>
              <a:rPr lang="en-US" dirty="0"/>
              <a:t>Olympics </a:t>
            </a:r>
          </a:p>
        </p:txBody>
      </p:sp>
      <p:sp>
        <p:nvSpPr>
          <p:cNvPr id="18" name="Rectangle 17"/>
          <p:cNvSpPr/>
          <p:nvPr/>
        </p:nvSpPr>
        <p:spPr>
          <a:xfrm>
            <a:off x="6248400" y="4032104"/>
            <a:ext cx="684803" cy="369332"/>
          </a:xfrm>
          <a:prstGeom prst="rect">
            <a:avLst/>
          </a:prstGeom>
        </p:spPr>
        <p:txBody>
          <a:bodyPr wrap="none">
            <a:spAutoFit/>
          </a:bodyPr>
          <a:lstStyle/>
          <a:p>
            <a:r>
              <a:rPr lang="en-US"/>
              <a:t>Sochi</a:t>
            </a:r>
            <a:endParaRPr lang="en-US" dirty="0"/>
          </a:p>
        </p:txBody>
      </p:sp>
      <p:sp>
        <p:nvSpPr>
          <p:cNvPr id="19" name="Rectangle 18"/>
          <p:cNvSpPr/>
          <p:nvPr/>
        </p:nvSpPr>
        <p:spPr>
          <a:xfrm>
            <a:off x="7162800" y="4413104"/>
            <a:ext cx="1234505" cy="369332"/>
          </a:xfrm>
          <a:prstGeom prst="rect">
            <a:avLst/>
          </a:prstGeom>
        </p:spPr>
        <p:txBody>
          <a:bodyPr wrap="none">
            <a:spAutoFit/>
          </a:bodyPr>
          <a:lstStyle/>
          <a:p>
            <a:r>
              <a:rPr lang="en-US" dirty="0"/>
              <a:t>mountains </a:t>
            </a:r>
          </a:p>
        </p:txBody>
      </p:sp>
      <p:sp>
        <p:nvSpPr>
          <p:cNvPr id="20" name="Rectangle 19"/>
          <p:cNvSpPr/>
          <p:nvPr/>
        </p:nvSpPr>
        <p:spPr>
          <a:xfrm>
            <a:off x="5867400" y="4565504"/>
            <a:ext cx="1010213" cy="369332"/>
          </a:xfrm>
          <a:prstGeom prst="rect">
            <a:avLst/>
          </a:prstGeom>
        </p:spPr>
        <p:txBody>
          <a:bodyPr wrap="none">
            <a:spAutoFit/>
          </a:bodyPr>
          <a:lstStyle/>
          <a:p>
            <a:r>
              <a:rPr lang="en-US" dirty="0"/>
              <a:t>beaches </a:t>
            </a:r>
          </a:p>
        </p:txBody>
      </p:sp>
      <p:sp>
        <p:nvSpPr>
          <p:cNvPr id="21" name="Rectangle 20"/>
          <p:cNvSpPr/>
          <p:nvPr/>
        </p:nvSpPr>
        <p:spPr>
          <a:xfrm>
            <a:off x="7086600" y="4870304"/>
            <a:ext cx="817853" cy="369332"/>
          </a:xfrm>
          <a:prstGeom prst="rect">
            <a:avLst/>
          </a:prstGeom>
        </p:spPr>
        <p:txBody>
          <a:bodyPr wrap="none">
            <a:spAutoFit/>
          </a:bodyPr>
          <a:lstStyle/>
          <a:p>
            <a:r>
              <a:rPr lang="en-US" dirty="0"/>
              <a:t>sports </a:t>
            </a:r>
          </a:p>
        </p:txBody>
      </p:sp>
      <p:sp>
        <p:nvSpPr>
          <p:cNvPr id="22" name="Rectangle 21"/>
          <p:cNvSpPr/>
          <p:nvPr/>
        </p:nvSpPr>
        <p:spPr>
          <a:xfrm>
            <a:off x="7162800" y="3803504"/>
            <a:ext cx="1207382" cy="369332"/>
          </a:xfrm>
          <a:prstGeom prst="rect">
            <a:avLst/>
          </a:prstGeom>
        </p:spPr>
        <p:txBody>
          <a:bodyPr wrap="none">
            <a:spAutoFit/>
          </a:bodyPr>
          <a:lstStyle/>
          <a:p>
            <a:r>
              <a:rPr lang="en-US" dirty="0"/>
              <a:t>champions</a:t>
            </a:r>
          </a:p>
        </p:txBody>
      </p:sp>
      <p:sp>
        <p:nvSpPr>
          <p:cNvPr id="23" name="Rounded Rectangle 22"/>
          <p:cNvSpPr/>
          <p:nvPr/>
        </p:nvSpPr>
        <p:spPr>
          <a:xfrm>
            <a:off x="1524000" y="2050904"/>
            <a:ext cx="1828800" cy="609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Mobile Games</a:t>
            </a:r>
            <a:endParaRPr lang="en-US" dirty="0"/>
          </a:p>
        </p:txBody>
      </p:sp>
      <p:sp>
        <p:nvSpPr>
          <p:cNvPr id="24" name="Rounded Rectangle 23"/>
          <p:cNvSpPr/>
          <p:nvPr/>
        </p:nvSpPr>
        <p:spPr>
          <a:xfrm>
            <a:off x="6248400" y="2050904"/>
            <a:ext cx="1828800" cy="609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Sports</a:t>
            </a:r>
            <a:endParaRPr lang="en-US" dirty="0"/>
          </a:p>
        </p:txBody>
      </p:sp>
    </p:spTree>
    <p:extLst>
      <p:ext uri="{BB962C8B-B14F-4D97-AF65-F5344CB8AC3E}">
        <p14:creationId xmlns:p14="http://schemas.microsoft.com/office/powerpoint/2010/main" val="3943724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par>
                                <p:cTn id="18" presetID="5" presetClass="entr" presetSubtype="1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checkerboard(across)">
                                      <p:cBhvr>
                                        <p:cTn id="20" dur="500"/>
                                        <p:tgtEl>
                                          <p:spTgt spid="7"/>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checkerboard(across)">
                                      <p:cBhvr>
                                        <p:cTn id="23" dur="500"/>
                                        <p:tgtEl>
                                          <p:spTgt spid="8"/>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checkerboard(across)">
                                      <p:cBhvr>
                                        <p:cTn id="26" dur="500"/>
                                        <p:tgtEl>
                                          <p:spTgt spid="9"/>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checkerboard(across)">
                                      <p:cBhvr>
                                        <p:cTn id="29" dur="500"/>
                                        <p:tgtEl>
                                          <p:spTgt spid="10"/>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checkerboard(across)">
                                      <p:cBhvr>
                                        <p:cTn id="32" dur="500"/>
                                        <p:tgtEl>
                                          <p:spTgt spid="11"/>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checkerboard(across)">
                                      <p:cBhvr>
                                        <p:cTn id="35" dur="500"/>
                                        <p:tgtEl>
                                          <p:spTgt spid="12"/>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checkerboard(across)">
                                      <p:cBhvr>
                                        <p:cTn id="38" dur="500"/>
                                        <p:tgtEl>
                                          <p:spTgt spid="13"/>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checkerboard(across)">
                                      <p:cBhvr>
                                        <p:cTn id="41" dur="500"/>
                                        <p:tgtEl>
                                          <p:spTgt spid="14"/>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checkerboard(across)">
                                      <p:cBhvr>
                                        <p:cTn id="44" dur="500"/>
                                        <p:tgtEl>
                                          <p:spTgt spid="15"/>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checkerboard(across)">
                                      <p:cBhvr>
                                        <p:cTn id="47" dur="500"/>
                                        <p:tgtEl>
                                          <p:spTgt spid="16"/>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checkerboard(across)">
                                      <p:cBhvr>
                                        <p:cTn id="50" dur="500"/>
                                        <p:tgtEl>
                                          <p:spTgt spid="17"/>
                                        </p:tgtEl>
                                      </p:cBhvr>
                                    </p:animEffect>
                                  </p:childTnLst>
                                </p:cTn>
                              </p:par>
                              <p:par>
                                <p:cTn id="51" presetID="5" presetClass="entr" presetSubtype="1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checkerboard(across)">
                                      <p:cBhvr>
                                        <p:cTn id="53" dur="500"/>
                                        <p:tgtEl>
                                          <p:spTgt spid="18"/>
                                        </p:tgtEl>
                                      </p:cBhvr>
                                    </p:animEffect>
                                  </p:childTnLst>
                                </p:cTn>
                              </p:par>
                              <p:par>
                                <p:cTn id="54" presetID="5" presetClass="entr" presetSubtype="1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checkerboard(across)">
                                      <p:cBhvr>
                                        <p:cTn id="56" dur="500"/>
                                        <p:tgtEl>
                                          <p:spTgt spid="19"/>
                                        </p:tgtEl>
                                      </p:cBhvr>
                                    </p:animEffect>
                                  </p:childTnLst>
                                </p:cTn>
                              </p:par>
                              <p:par>
                                <p:cTn id="57" presetID="5" presetClass="entr" presetSubtype="10"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checkerboard(across)">
                                      <p:cBhvr>
                                        <p:cTn id="59" dur="500"/>
                                        <p:tgtEl>
                                          <p:spTgt spid="20"/>
                                        </p:tgtEl>
                                      </p:cBhvr>
                                    </p:animEffect>
                                  </p:childTnLst>
                                </p:cTn>
                              </p:par>
                              <p:par>
                                <p:cTn id="60" presetID="5" presetClass="entr" presetSubtype="1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checkerboard(across)">
                                      <p:cBhvr>
                                        <p:cTn id="62" dur="500"/>
                                        <p:tgtEl>
                                          <p:spTgt spid="21"/>
                                        </p:tgtEl>
                                      </p:cBhvr>
                                    </p:animEffect>
                                  </p:childTnLst>
                                </p:cTn>
                              </p:par>
                              <p:par>
                                <p:cTn id="63" presetID="5" presetClass="entr" presetSubtype="10"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checkerboard(across)">
                                      <p:cBhvr>
                                        <p:cTn id="65" dur="500"/>
                                        <p:tgtEl>
                                          <p:spTgt spid="22"/>
                                        </p:tgtEl>
                                      </p:cBhvr>
                                    </p:animEffect>
                                  </p:childTnLst>
                                </p:cTn>
                              </p:par>
                              <p:par>
                                <p:cTn id="66" presetID="5" presetClass="entr" presetSubtype="10" fill="hold" grpId="0"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checkerboard(across)">
                                      <p:cBhvr>
                                        <p:cTn id="68" dur="500"/>
                                        <p:tgtEl>
                                          <p:spTgt spid="23"/>
                                        </p:tgtEl>
                                      </p:cBhvr>
                                    </p:animEffect>
                                  </p:childTnLst>
                                </p:cTn>
                              </p:par>
                              <p:par>
                                <p:cTn id="69" presetID="5" presetClass="entr" presetSubtype="10"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checkerboard(across)">
                                      <p:cBhvr>
                                        <p:cTn id="7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5" grpId="0" animBg="1"/>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animBg="1"/>
      <p:bldP spid="2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Counting Words Appearing in a Text</a:t>
            </a:r>
          </a:p>
        </p:txBody>
      </p:sp>
      <p:sp>
        <p:nvSpPr>
          <p:cNvPr id="3" name="Content Placeholder 2"/>
          <p:cNvSpPr>
            <a:spLocks noGrp="1"/>
          </p:cNvSpPr>
          <p:nvPr>
            <p:ph idx="1"/>
          </p:nvPr>
        </p:nvSpPr>
        <p:spPr/>
        <p:txBody>
          <a:bodyPr/>
          <a:lstStyle/>
          <a:p>
            <a:r>
              <a:rPr lang="en-US" dirty="0"/>
              <a:t>A frequency distribution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pic>
        <p:nvPicPr>
          <p:cNvPr id="56322" name="Picture 2" descr="../images/tall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262" y="2209800"/>
            <a:ext cx="5705476" cy="3815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66517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NLTK provides built-in support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
        <p:nvSpPr>
          <p:cNvPr id="15" name="Rectangle 14"/>
          <p:cNvSpPr/>
          <p:nvPr/>
        </p:nvSpPr>
        <p:spPr>
          <a:xfrm>
            <a:off x="304800" y="997089"/>
            <a:ext cx="8534400" cy="5632311"/>
          </a:xfrm>
          <a:prstGeom prst="rect">
            <a:avLst/>
          </a:prstGeom>
        </p:spPr>
        <p:txBody>
          <a:bodyPr wrap="square">
            <a:spAutoFit/>
          </a:bodyPr>
          <a:lstStyle/>
          <a:p>
            <a:r>
              <a:rPr lang="en-US" b="1" dirty="0">
                <a:solidFill>
                  <a:srgbClr val="9B0000"/>
                </a:solidFill>
                <a:latin typeface="Courier New" panose="02070309020205020404" pitchFamily="49" charset="0"/>
                <a:cs typeface="Courier New" panose="02070309020205020404" pitchFamily="49" charset="0"/>
              </a:rPr>
              <a:t>&gt;&gt;&gt; </a:t>
            </a:r>
            <a:r>
              <a:rPr lang="en-US" b="1" dirty="0">
                <a:latin typeface="Courier New" panose="02070309020205020404" pitchFamily="49" charset="0"/>
                <a:cs typeface="Courier New" panose="02070309020205020404" pitchFamily="49" charset="0"/>
              </a:rPr>
              <a:t>fdist1 = </a:t>
            </a:r>
            <a:r>
              <a:rPr lang="en-US" b="1" dirty="0" err="1">
                <a:latin typeface="Courier New" panose="02070309020205020404" pitchFamily="49" charset="0"/>
                <a:cs typeface="Courier New" panose="02070309020205020404" pitchFamily="49" charset="0"/>
              </a:rPr>
              <a:t>FreqDist</a:t>
            </a:r>
            <a:r>
              <a:rPr lang="en-US" b="1" dirty="0">
                <a:latin typeface="Courier New" panose="02070309020205020404" pitchFamily="49" charset="0"/>
                <a:cs typeface="Courier New" panose="02070309020205020404" pitchFamily="49" charset="0"/>
              </a:rPr>
              <a:t>(text1) </a:t>
            </a:r>
            <a:r>
              <a:rPr lang="en-US" b="1" dirty="0">
                <a:solidFill>
                  <a:srgbClr val="FF0000"/>
                </a:solidFill>
                <a:latin typeface="Courier New" panose="02070309020205020404" pitchFamily="49" charset="0"/>
                <a:cs typeface="Courier New" panose="02070309020205020404" pitchFamily="49" charset="0"/>
              </a:rPr>
              <a:t># return </a:t>
            </a:r>
            <a:r>
              <a:rPr lang="zh-CN" altLang="en-US" b="1" dirty="0">
                <a:solidFill>
                  <a:srgbClr val="FF0000"/>
                </a:solidFill>
                <a:latin typeface="Courier New" panose="02070309020205020404" pitchFamily="49" charset="0"/>
                <a:cs typeface="Courier New" panose="02070309020205020404" pitchFamily="49" charset="0"/>
              </a:rPr>
              <a:t>一个 </a:t>
            </a:r>
            <a:r>
              <a:rPr lang="en-US" altLang="zh-CN" b="1" dirty="0">
                <a:solidFill>
                  <a:srgbClr val="FF0000"/>
                </a:solidFill>
                <a:latin typeface="Courier New" panose="02070309020205020404" pitchFamily="49" charset="0"/>
                <a:cs typeface="Courier New" panose="02070309020205020404" pitchFamily="49" charset="0"/>
              </a:rPr>
              <a:t>dictionary, (</a:t>
            </a:r>
            <a:r>
              <a:rPr lang="en-US" altLang="zh-CN" b="1" dirty="0" err="1">
                <a:solidFill>
                  <a:srgbClr val="FF0000"/>
                </a:solidFill>
                <a:latin typeface="Courier New" panose="02070309020205020404" pitchFamily="49" charset="0"/>
                <a:cs typeface="Courier New" panose="02070309020205020404" pitchFamily="49" charset="0"/>
              </a:rPr>
              <a:t>fdist</a:t>
            </a:r>
            <a:r>
              <a:rPr lang="en-US" altLang="zh-CN" b="1" dirty="0">
                <a:solidFill>
                  <a:srgbClr val="FF0000"/>
                </a:solidFill>
                <a:latin typeface="Courier New" panose="02070309020205020404" pitchFamily="49" charset="0"/>
                <a:cs typeface="Courier New" panose="02070309020205020404" pitchFamily="49" charset="0"/>
              </a:rPr>
              <a:t>)</a:t>
            </a:r>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9B0000"/>
                </a:solidFill>
                <a:latin typeface="Courier New" panose="02070309020205020404" pitchFamily="49" charset="0"/>
                <a:cs typeface="Courier New" panose="02070309020205020404" pitchFamily="49" charset="0"/>
              </a:rPr>
              <a:t>&gt;&gt;&gt; </a:t>
            </a:r>
            <a:r>
              <a:rPr lang="en-US" b="1" dirty="0">
                <a:solidFill>
                  <a:srgbClr val="E06000"/>
                </a:solidFill>
                <a:latin typeface="Courier New" panose="02070309020205020404" pitchFamily="49" charset="0"/>
                <a:cs typeface="Courier New" panose="02070309020205020404" pitchFamily="49" charset="0"/>
              </a:rPr>
              <a:t>print</a:t>
            </a:r>
            <a:r>
              <a:rPr lang="en-US" b="1" dirty="0">
                <a:latin typeface="Courier New" panose="02070309020205020404" pitchFamily="49" charset="0"/>
                <a:cs typeface="Courier New" panose="02070309020205020404" pitchFamily="49" charset="0"/>
              </a:rPr>
              <a:t>(fdist1) </a:t>
            </a:r>
          </a:p>
          <a:p>
            <a:r>
              <a:rPr lang="en-US" b="1" dirty="0">
                <a:solidFill>
                  <a:srgbClr val="0000FF"/>
                </a:solidFill>
                <a:latin typeface="Courier New" panose="02070309020205020404" pitchFamily="49" charset="0"/>
                <a:cs typeface="Courier New" panose="02070309020205020404" pitchFamily="49" charset="0"/>
              </a:rPr>
              <a:t>&lt;</a:t>
            </a:r>
            <a:r>
              <a:rPr lang="en-US" b="1" dirty="0" err="1">
                <a:solidFill>
                  <a:srgbClr val="0000FF"/>
                </a:solidFill>
                <a:latin typeface="Courier New" panose="02070309020205020404" pitchFamily="49" charset="0"/>
                <a:cs typeface="Courier New" panose="02070309020205020404" pitchFamily="49" charset="0"/>
              </a:rPr>
              <a:t>FreqDist</a:t>
            </a:r>
            <a:r>
              <a:rPr lang="en-US" b="1" dirty="0">
                <a:solidFill>
                  <a:srgbClr val="0000FF"/>
                </a:solidFill>
                <a:latin typeface="Courier New" panose="02070309020205020404" pitchFamily="49" charset="0"/>
                <a:cs typeface="Courier New" panose="02070309020205020404" pitchFamily="49" charset="0"/>
              </a:rPr>
              <a:t> with 19317 samples and 260819 outcomes&gt;</a:t>
            </a:r>
            <a:r>
              <a:rPr lang="en-US" b="1" dirty="0">
                <a:latin typeface="Courier New" panose="02070309020205020404" pitchFamily="49" charset="0"/>
                <a:cs typeface="Courier New" panose="02070309020205020404" pitchFamily="49" charset="0"/>
              </a:rPr>
              <a:t> </a:t>
            </a:r>
          </a:p>
          <a:p>
            <a:r>
              <a:rPr lang="en-US" b="1" dirty="0">
                <a:solidFill>
                  <a:srgbClr val="9B0000"/>
                </a:solidFill>
                <a:latin typeface="Courier New" panose="02070309020205020404" pitchFamily="49" charset="0"/>
                <a:cs typeface="Courier New" panose="02070309020205020404" pitchFamily="49" charset="0"/>
              </a:rPr>
              <a:t>&gt;&gt;&gt; </a:t>
            </a:r>
            <a:r>
              <a:rPr lang="en-US" b="1" dirty="0">
                <a:latin typeface="Courier New" panose="02070309020205020404" pitchFamily="49" charset="0"/>
                <a:cs typeface="Courier New" panose="02070309020205020404" pitchFamily="49" charset="0"/>
              </a:rPr>
              <a:t>fdist1.most_common(50) </a:t>
            </a:r>
          </a:p>
          <a:p>
            <a:r>
              <a:rPr lang="en-US" b="1" dirty="0">
                <a:solidFill>
                  <a:srgbClr val="0000FF"/>
                </a:solidFill>
                <a:latin typeface="Courier New" panose="02070309020205020404" pitchFamily="49" charset="0"/>
                <a:cs typeface="Courier New" panose="02070309020205020404" pitchFamily="49" charset="0"/>
              </a:rPr>
              <a:t>[(',', 18713), ('the', 13721), ('.', 6862), ('of', 6536), ('and', 6024),</a:t>
            </a:r>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('a', 4569), ('to', 4542), (';', 4072), ('in', 3916), ('that', 2982),</a:t>
            </a:r>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 2684), ('-', 2552), ('his', 2459), ('it', 2209), ('I', 2124),</a:t>
            </a:r>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('s', 1739), ('is', 1695), ('he', 1661), ('with', 1659), ('was', 1632),</a:t>
            </a:r>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('as', 1620), ('"', 1478), ('all', 1462), ('for', 1414), ('this', 1280),</a:t>
            </a:r>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 1269), ('at', 1231), ('by', 1137), ('but', 1113), ('not', 1103),</a:t>
            </a:r>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 1070), ('him', 1058), ('from', 1052), ('be', 1030), ('on', 1005),</a:t>
            </a:r>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('so', 918), ('whale', 906), ('one', 889), ('you', 841), ('had', 767),</a:t>
            </a:r>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('have', 760), ('there', 715), ('But', 705), ('or', 697), ('were', 680),</a:t>
            </a:r>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('now', 646), ('which', 640), ('?', 637), ('me', 627), ('like', 624)]</a:t>
            </a:r>
            <a:r>
              <a:rPr lang="en-US" b="1" dirty="0">
                <a:latin typeface="Courier New" panose="02070309020205020404" pitchFamily="49" charset="0"/>
                <a:cs typeface="Courier New" panose="02070309020205020404" pitchFamily="49" charset="0"/>
              </a:rPr>
              <a:t> </a:t>
            </a:r>
          </a:p>
          <a:p>
            <a:r>
              <a:rPr lang="en-US" b="1" dirty="0">
                <a:solidFill>
                  <a:srgbClr val="9B0000"/>
                </a:solidFill>
                <a:latin typeface="Courier New" panose="02070309020205020404" pitchFamily="49" charset="0"/>
                <a:cs typeface="Courier New" panose="02070309020205020404" pitchFamily="49" charset="0"/>
              </a:rPr>
              <a:t>&gt;&gt;&gt; </a:t>
            </a:r>
            <a:r>
              <a:rPr lang="en-US" b="1" dirty="0">
                <a:latin typeface="Courier New" panose="02070309020205020404" pitchFamily="49" charset="0"/>
                <a:cs typeface="Courier New" panose="02070309020205020404" pitchFamily="49" charset="0"/>
              </a:rPr>
              <a:t>fdist1[</a:t>
            </a:r>
            <a:r>
              <a:rPr lang="en-US" b="1" dirty="0">
                <a:solidFill>
                  <a:srgbClr val="00AA00"/>
                </a:solidFill>
                <a:latin typeface="Courier New" panose="02070309020205020404" pitchFamily="49" charset="0"/>
                <a:cs typeface="Courier New" panose="02070309020205020404" pitchFamily="49" charset="0"/>
              </a:rPr>
              <a:t>'whale'</a:t>
            </a:r>
            <a:r>
              <a:rPr lang="en-US" b="1" dirty="0">
                <a:latin typeface="Courier New" panose="02070309020205020404" pitchFamily="49" charset="0"/>
                <a:cs typeface="Courier New" panose="02070309020205020404" pitchFamily="49" charset="0"/>
              </a:rPr>
              <a:t>] </a:t>
            </a:r>
          </a:p>
          <a:p>
            <a:r>
              <a:rPr lang="en-US" b="1" dirty="0">
                <a:solidFill>
                  <a:srgbClr val="0000FF"/>
                </a:solidFill>
                <a:latin typeface="Courier New" panose="02070309020205020404" pitchFamily="49" charset="0"/>
                <a:cs typeface="Courier New" panose="02070309020205020404" pitchFamily="49" charset="0"/>
              </a:rPr>
              <a:t>906</a:t>
            </a:r>
            <a:r>
              <a:rPr lang="en-US" b="1" dirty="0">
                <a:latin typeface="Courier New" panose="02070309020205020404" pitchFamily="49" charset="0"/>
                <a:cs typeface="Courier New" panose="02070309020205020404" pitchFamily="49" charset="0"/>
              </a:rPr>
              <a:t> </a:t>
            </a:r>
          </a:p>
          <a:p>
            <a:r>
              <a:rPr lang="en-US" b="1" dirty="0">
                <a:solidFill>
                  <a:srgbClr val="9B0000"/>
                </a:solidFill>
                <a:latin typeface="Courier New" panose="02070309020205020404" pitchFamily="49" charset="0"/>
                <a:cs typeface="Courier New" panose="02070309020205020404" pitchFamily="49" charset="0"/>
              </a:rPr>
              <a:t>&gt;&gt;&gt;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66390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 word length distribution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
        <p:nvSpPr>
          <p:cNvPr id="10" name="Rectangle 9"/>
          <p:cNvSpPr/>
          <p:nvPr/>
        </p:nvSpPr>
        <p:spPr>
          <a:xfrm>
            <a:off x="457200" y="1219200"/>
            <a:ext cx="8229600" cy="3970318"/>
          </a:xfrm>
          <a:prstGeom prst="rect">
            <a:avLst/>
          </a:prstGeom>
        </p:spPr>
        <p:txBody>
          <a:bodyPr wrap="square">
            <a:spAutoFit/>
          </a:bodyPr>
          <a:lstStyle/>
          <a:p>
            <a:r>
              <a:rPr lang="en-US" b="1" dirty="0">
                <a:solidFill>
                  <a:srgbClr val="9B0000"/>
                </a:solidFill>
                <a:latin typeface="Courier New" panose="02070309020205020404" pitchFamily="49" charset="0"/>
                <a:cs typeface="Courier New" panose="02070309020205020404" pitchFamily="49" charset="0"/>
              </a:rPr>
              <a:t>&gt;&gt;&gt;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len</a:t>
            </a:r>
            <a:r>
              <a:rPr lang="en-US" b="1" dirty="0">
                <a:latin typeface="Courier New" panose="02070309020205020404" pitchFamily="49" charset="0"/>
                <a:cs typeface="Courier New" panose="02070309020205020404" pitchFamily="49" charset="0"/>
              </a:rPr>
              <a:t>(w) </a:t>
            </a:r>
            <a:r>
              <a:rPr lang="en-US" b="1" dirty="0">
                <a:solidFill>
                  <a:srgbClr val="E06000"/>
                </a:solidFill>
                <a:latin typeface="Courier New" panose="02070309020205020404" pitchFamily="49" charset="0"/>
                <a:cs typeface="Courier New" panose="02070309020205020404" pitchFamily="49" charset="0"/>
              </a:rPr>
              <a:t>for</a:t>
            </a:r>
            <a:r>
              <a:rPr lang="en-US" b="1" dirty="0">
                <a:latin typeface="Courier New" panose="02070309020205020404" pitchFamily="49" charset="0"/>
                <a:cs typeface="Courier New" panose="02070309020205020404" pitchFamily="49" charset="0"/>
              </a:rPr>
              <a:t> w </a:t>
            </a:r>
            <a:r>
              <a:rPr lang="en-US" b="1" dirty="0">
                <a:solidFill>
                  <a:srgbClr val="E06000"/>
                </a:solidFill>
                <a:latin typeface="Courier New" panose="02070309020205020404" pitchFamily="49" charset="0"/>
                <a:cs typeface="Courier New" panose="02070309020205020404" pitchFamily="49" charset="0"/>
              </a:rPr>
              <a:t>in</a:t>
            </a:r>
            <a:r>
              <a:rPr lang="en-US" b="1" dirty="0">
                <a:latin typeface="Courier New" panose="02070309020205020404" pitchFamily="49" charset="0"/>
                <a:cs typeface="Courier New" panose="02070309020205020404" pitchFamily="49" charset="0"/>
              </a:rPr>
              <a:t> text1] </a:t>
            </a:r>
          </a:p>
          <a:p>
            <a:r>
              <a:rPr lang="en-US" b="1" dirty="0">
                <a:solidFill>
                  <a:srgbClr val="0000FF"/>
                </a:solidFill>
                <a:latin typeface="Courier New" panose="02070309020205020404" pitchFamily="49" charset="0"/>
                <a:cs typeface="Courier New" panose="02070309020205020404" pitchFamily="49" charset="0"/>
              </a:rPr>
              <a:t>[1, 4, 4, 2, 6, 8, 4, 1, 9, 1, 1, 8, 2, 1, 4, 11, 5, 2, 1, 7, 6, 1, 3, 4, 5, 2, ...]</a:t>
            </a:r>
            <a:r>
              <a:rPr lang="en-US" b="1" dirty="0">
                <a:latin typeface="Courier New" panose="02070309020205020404" pitchFamily="49" charset="0"/>
                <a:cs typeface="Courier New" panose="02070309020205020404" pitchFamily="49" charset="0"/>
              </a:rPr>
              <a:t> </a:t>
            </a:r>
          </a:p>
          <a:p>
            <a:endParaRPr lang="en-US" b="1" dirty="0">
              <a:solidFill>
                <a:srgbClr val="9B0000"/>
              </a:solidFill>
              <a:latin typeface="Courier New" panose="02070309020205020404" pitchFamily="49" charset="0"/>
              <a:cs typeface="Courier New" panose="02070309020205020404" pitchFamily="49" charset="0"/>
            </a:endParaRPr>
          </a:p>
          <a:p>
            <a:r>
              <a:rPr lang="en-US" b="1" dirty="0">
                <a:solidFill>
                  <a:srgbClr val="9B0000"/>
                </a:solidFill>
                <a:latin typeface="Courier New" panose="02070309020205020404" pitchFamily="49" charset="0"/>
                <a:cs typeface="Courier New" panose="02070309020205020404" pitchFamily="49" charset="0"/>
              </a:rPr>
              <a:t>&gt;&gt;&gt; </a:t>
            </a:r>
            <a:r>
              <a:rPr lang="en-US" b="1" dirty="0" err="1">
                <a:latin typeface="Courier New" panose="02070309020205020404" pitchFamily="49" charset="0"/>
                <a:cs typeface="Courier New" panose="02070309020205020404" pitchFamily="49" charset="0"/>
              </a:rPr>
              <a:t>fdist</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FreqDist</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len</a:t>
            </a:r>
            <a:r>
              <a:rPr lang="en-US" b="1" dirty="0">
                <a:latin typeface="Courier New" panose="02070309020205020404" pitchFamily="49" charset="0"/>
                <a:cs typeface="Courier New" panose="02070309020205020404" pitchFamily="49" charset="0"/>
              </a:rPr>
              <a:t>(w) </a:t>
            </a:r>
            <a:r>
              <a:rPr lang="en-US" b="1" dirty="0">
                <a:solidFill>
                  <a:srgbClr val="E06000"/>
                </a:solidFill>
                <a:latin typeface="Courier New" panose="02070309020205020404" pitchFamily="49" charset="0"/>
                <a:cs typeface="Courier New" panose="02070309020205020404" pitchFamily="49" charset="0"/>
              </a:rPr>
              <a:t>for</a:t>
            </a:r>
            <a:r>
              <a:rPr lang="en-US" b="1" dirty="0">
                <a:latin typeface="Courier New" panose="02070309020205020404" pitchFamily="49" charset="0"/>
                <a:cs typeface="Courier New" panose="02070309020205020404" pitchFamily="49" charset="0"/>
              </a:rPr>
              <a:t> w </a:t>
            </a:r>
            <a:r>
              <a:rPr lang="en-US" b="1" dirty="0">
                <a:solidFill>
                  <a:srgbClr val="E06000"/>
                </a:solidFill>
                <a:latin typeface="Courier New" panose="02070309020205020404" pitchFamily="49" charset="0"/>
                <a:cs typeface="Courier New" panose="02070309020205020404" pitchFamily="49" charset="0"/>
              </a:rPr>
              <a:t>in</a:t>
            </a:r>
            <a:r>
              <a:rPr lang="en-US" b="1" dirty="0">
                <a:latin typeface="Courier New" panose="02070309020205020404" pitchFamily="49" charset="0"/>
                <a:cs typeface="Courier New" panose="02070309020205020404" pitchFamily="49" charset="0"/>
              </a:rPr>
              <a:t> text1) </a:t>
            </a:r>
          </a:p>
          <a:p>
            <a:r>
              <a:rPr lang="en-US" b="1" dirty="0">
                <a:solidFill>
                  <a:srgbClr val="FF0000"/>
                </a:solidFill>
                <a:latin typeface="Courier New" panose="02070309020205020404" pitchFamily="49" charset="0"/>
                <a:cs typeface="Courier New" panose="02070309020205020404" pitchFamily="49" charset="0"/>
              </a:rPr>
              <a:t>	# </a:t>
            </a:r>
            <a:r>
              <a:rPr lang="zh-CN" altLang="en-US" b="1" dirty="0">
                <a:solidFill>
                  <a:srgbClr val="FF0000"/>
                </a:solidFill>
                <a:latin typeface="Courier New" panose="02070309020205020404" pitchFamily="49" charset="0"/>
                <a:cs typeface="Courier New" panose="02070309020205020404" pitchFamily="49" charset="0"/>
              </a:rPr>
              <a:t>不同长度的</a:t>
            </a:r>
            <a:r>
              <a:rPr lang="en-US" altLang="zh-CN" b="1" dirty="0">
                <a:solidFill>
                  <a:srgbClr val="FF0000"/>
                </a:solidFill>
                <a:latin typeface="Courier New" panose="02070309020205020404" pitchFamily="49" charset="0"/>
                <a:cs typeface="Courier New" panose="02070309020205020404" pitchFamily="49" charset="0"/>
              </a:rPr>
              <a:t>Word</a:t>
            </a:r>
            <a:r>
              <a:rPr lang="zh-CN" altLang="en-US" b="1" dirty="0">
                <a:solidFill>
                  <a:srgbClr val="FF0000"/>
                </a:solidFill>
                <a:latin typeface="Courier New" panose="02070309020205020404" pitchFamily="49" charset="0"/>
                <a:cs typeface="Courier New" panose="02070309020205020404" pitchFamily="49" charset="0"/>
              </a:rPr>
              <a:t>出现了几次</a:t>
            </a:r>
            <a:endParaRPr lang="en-US" b="1" dirty="0">
              <a:solidFill>
                <a:srgbClr val="FF0000"/>
              </a:solidFill>
              <a:latin typeface="Courier New" panose="02070309020205020404" pitchFamily="49" charset="0"/>
              <a:cs typeface="Courier New" panose="02070309020205020404" pitchFamily="49" charset="0"/>
            </a:endParaRPr>
          </a:p>
          <a:p>
            <a:endParaRPr lang="en-US" b="1" dirty="0">
              <a:solidFill>
                <a:srgbClr val="9B0000"/>
              </a:solidFill>
              <a:latin typeface="Courier New" panose="02070309020205020404" pitchFamily="49" charset="0"/>
              <a:cs typeface="Courier New" panose="02070309020205020404" pitchFamily="49" charset="0"/>
            </a:endParaRPr>
          </a:p>
          <a:p>
            <a:r>
              <a:rPr lang="en-US" b="1" dirty="0">
                <a:solidFill>
                  <a:srgbClr val="9B0000"/>
                </a:solidFill>
                <a:latin typeface="Courier New" panose="02070309020205020404" pitchFamily="49" charset="0"/>
                <a:cs typeface="Courier New" panose="02070309020205020404" pitchFamily="49" charset="0"/>
              </a:rPr>
              <a:t>&gt;&gt;&gt; </a:t>
            </a:r>
            <a:r>
              <a:rPr lang="en-US" b="1" dirty="0">
                <a:solidFill>
                  <a:srgbClr val="E06000"/>
                </a:solidFill>
                <a:latin typeface="Courier New" panose="02070309020205020404" pitchFamily="49" charset="0"/>
                <a:cs typeface="Courier New" panose="02070309020205020404" pitchFamily="49" charset="0"/>
              </a:rPr>
              <a:t>print</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fdist</a:t>
            </a:r>
            <a:r>
              <a:rPr lang="en-US" b="1" dirty="0">
                <a:latin typeface="Courier New" panose="02070309020205020404" pitchFamily="49" charset="0"/>
                <a:cs typeface="Courier New" panose="02070309020205020404" pitchFamily="49" charset="0"/>
              </a:rPr>
              <a:t>) </a:t>
            </a:r>
          </a:p>
          <a:p>
            <a:r>
              <a:rPr lang="en-US" b="1" dirty="0">
                <a:solidFill>
                  <a:srgbClr val="0000FF"/>
                </a:solidFill>
                <a:latin typeface="Courier New" panose="02070309020205020404" pitchFamily="49" charset="0"/>
                <a:cs typeface="Courier New" panose="02070309020205020404" pitchFamily="49" charset="0"/>
              </a:rPr>
              <a:t>&lt;</a:t>
            </a:r>
            <a:r>
              <a:rPr lang="en-US" b="1" dirty="0" err="1">
                <a:solidFill>
                  <a:srgbClr val="0000FF"/>
                </a:solidFill>
                <a:latin typeface="Courier New" panose="02070309020205020404" pitchFamily="49" charset="0"/>
                <a:cs typeface="Courier New" panose="02070309020205020404" pitchFamily="49" charset="0"/>
              </a:rPr>
              <a:t>FreqDist</a:t>
            </a:r>
            <a:r>
              <a:rPr lang="en-US" b="1" dirty="0">
                <a:solidFill>
                  <a:srgbClr val="0000FF"/>
                </a:solidFill>
                <a:latin typeface="Courier New" panose="02070309020205020404" pitchFamily="49" charset="0"/>
                <a:cs typeface="Courier New" panose="02070309020205020404" pitchFamily="49" charset="0"/>
              </a:rPr>
              <a:t> with 19 samples and 260819 outcomes&gt;</a:t>
            </a:r>
            <a:r>
              <a:rPr lang="en-US" b="1" dirty="0">
                <a:latin typeface="Courier New" panose="02070309020205020404" pitchFamily="49" charset="0"/>
                <a:cs typeface="Courier New" panose="02070309020205020404" pitchFamily="49" charset="0"/>
              </a:rPr>
              <a:t> </a:t>
            </a:r>
          </a:p>
          <a:p>
            <a:endParaRPr lang="en-US" b="1" dirty="0">
              <a:solidFill>
                <a:srgbClr val="9B0000"/>
              </a:solidFill>
              <a:latin typeface="Courier New" panose="02070309020205020404" pitchFamily="49" charset="0"/>
              <a:cs typeface="Courier New" panose="02070309020205020404" pitchFamily="49" charset="0"/>
            </a:endParaRPr>
          </a:p>
          <a:p>
            <a:r>
              <a:rPr lang="en-US" b="1" dirty="0">
                <a:solidFill>
                  <a:srgbClr val="9B0000"/>
                </a:solidFill>
                <a:latin typeface="Courier New" panose="02070309020205020404" pitchFamily="49" charset="0"/>
                <a:cs typeface="Courier New" panose="02070309020205020404" pitchFamily="49" charset="0"/>
              </a:rPr>
              <a:t>&gt;&gt;&gt; </a:t>
            </a:r>
            <a:r>
              <a:rPr lang="en-US" b="1" dirty="0" err="1">
                <a:latin typeface="Courier New" panose="02070309020205020404" pitchFamily="49" charset="0"/>
                <a:cs typeface="Courier New" panose="02070309020205020404" pitchFamily="49" charset="0"/>
              </a:rPr>
              <a:t>fdist</a:t>
            </a:r>
            <a:r>
              <a:rPr lang="en-US" b="1" dirty="0">
                <a:latin typeface="Courier New" panose="02070309020205020404" pitchFamily="49" charset="0"/>
                <a:cs typeface="Courier New" panose="02070309020205020404" pitchFamily="49" charset="0"/>
              </a:rPr>
              <a:t> </a:t>
            </a:r>
          </a:p>
          <a:p>
            <a:r>
              <a:rPr lang="en-US" b="1" dirty="0" err="1">
                <a:solidFill>
                  <a:srgbClr val="0000FF"/>
                </a:solidFill>
                <a:latin typeface="Courier New" panose="02070309020205020404" pitchFamily="49" charset="0"/>
                <a:cs typeface="Courier New" panose="02070309020205020404" pitchFamily="49" charset="0"/>
              </a:rPr>
              <a:t>FreqDist</a:t>
            </a:r>
            <a:r>
              <a:rPr lang="en-US" b="1" dirty="0">
                <a:solidFill>
                  <a:srgbClr val="0000FF"/>
                </a:solidFill>
                <a:latin typeface="Courier New" panose="02070309020205020404" pitchFamily="49" charset="0"/>
                <a:cs typeface="Courier New" panose="02070309020205020404" pitchFamily="49" charset="0"/>
              </a:rPr>
              <a:t>({3: 50223, 1: 47933, 4: 42345, 2: 38513, 5: 26597, 6: 17111, 7: 14399,</a:t>
            </a:r>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8: 9966, 9: 6428, 10: 3528, ...})</a:t>
            </a:r>
            <a:r>
              <a:rPr lang="en-US" b="1" dirty="0">
                <a:latin typeface="Courier New" panose="02070309020205020404" pitchFamily="49" charset="0"/>
                <a:cs typeface="Courier New" panose="02070309020205020404" pitchFamily="49" charset="0"/>
              </a:rPr>
              <a:t> </a:t>
            </a:r>
          </a:p>
        </p:txBody>
      </p:sp>
      <p:sp>
        <p:nvSpPr>
          <p:cNvPr id="17" name="Content Placeholder 2"/>
          <p:cNvSpPr>
            <a:spLocks noGrp="1"/>
          </p:cNvSpPr>
          <p:nvPr>
            <p:ph idx="1"/>
          </p:nvPr>
        </p:nvSpPr>
        <p:spPr>
          <a:xfrm>
            <a:off x="228600" y="5141118"/>
            <a:ext cx="8686800" cy="1412081"/>
          </a:xfrm>
        </p:spPr>
        <p:txBody>
          <a:bodyPr/>
          <a:lstStyle/>
          <a:p>
            <a:endParaRPr lang="en-US" dirty="0"/>
          </a:p>
          <a:p>
            <a:r>
              <a:rPr lang="en-US" altLang="zh-CN" dirty="0"/>
              <a:t>Note that </a:t>
            </a:r>
            <a:r>
              <a:rPr lang="en-US" altLang="zh-CN" dirty="0" err="1"/>
              <a:t>len</a:t>
            </a:r>
            <a:r>
              <a:rPr lang="en-US" altLang="zh-CN" dirty="0"/>
              <a:t>(w) is applied for every word in text1</a:t>
            </a:r>
            <a:endParaRPr lang="en-US" dirty="0"/>
          </a:p>
          <a:p>
            <a:endParaRPr lang="en-US" dirty="0"/>
          </a:p>
        </p:txBody>
      </p:sp>
    </p:spTree>
    <p:extLst>
      <p:ext uri="{BB962C8B-B14F-4D97-AF65-F5344CB8AC3E}">
        <p14:creationId xmlns:p14="http://schemas.microsoft.com/office/powerpoint/2010/main" val="42757567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External Lexical/Knowledge Sources</a:t>
            </a:r>
          </a:p>
        </p:txBody>
      </p:sp>
      <p:sp>
        <p:nvSpPr>
          <p:cNvPr id="3" name="Content Placeholder 2"/>
          <p:cNvSpPr>
            <a:spLocks noGrp="1"/>
          </p:cNvSpPr>
          <p:nvPr>
            <p:ph idx="1"/>
          </p:nvPr>
        </p:nvSpPr>
        <p:spPr/>
        <p:txBody>
          <a:bodyPr/>
          <a:lstStyle/>
          <a:p>
            <a:r>
              <a:rPr lang="en-US" dirty="0"/>
              <a:t>NLTK also provide several useful lexical/knowledge sources.</a:t>
            </a:r>
          </a:p>
          <a:p>
            <a:pPr lvl="1"/>
            <a:r>
              <a:rPr lang="en-US" dirty="0"/>
              <a:t>Wordlist Corpora: list of words such as </a:t>
            </a:r>
            <a:r>
              <a:rPr lang="en-US" dirty="0">
                <a:solidFill>
                  <a:srgbClr val="CC99FF"/>
                </a:solidFill>
              </a:rPr>
              <a:t>stop words </a:t>
            </a:r>
            <a:r>
              <a:rPr lang="en-US" dirty="0"/>
              <a:t>(we will introduce later)</a:t>
            </a:r>
          </a:p>
          <a:p>
            <a:pPr lvl="1"/>
            <a:r>
              <a:rPr lang="en-US" dirty="0"/>
              <a:t>A Pronouncing Dictionary: for </a:t>
            </a:r>
            <a:r>
              <a:rPr lang="en-US" dirty="0">
                <a:solidFill>
                  <a:srgbClr val="CC99FF"/>
                </a:solidFill>
              </a:rPr>
              <a:t>speech generation</a:t>
            </a:r>
          </a:p>
          <a:p>
            <a:pPr lvl="1"/>
            <a:r>
              <a:rPr lang="en-US" dirty="0"/>
              <a:t>Comparative Wordlists: words in different languages</a:t>
            </a:r>
          </a:p>
          <a:p>
            <a:pPr lvl="1"/>
            <a:r>
              <a:rPr lang="en-US" dirty="0"/>
              <a:t>WordNet</a:t>
            </a:r>
          </a:p>
          <a:p>
            <a:pPr lvl="2"/>
            <a:r>
              <a:rPr lang="en-US" dirty="0"/>
              <a:t>a semantically-oriented dictionary of English, </a:t>
            </a:r>
          </a:p>
          <a:p>
            <a:pPr lvl="2"/>
            <a:r>
              <a:rPr lang="en-US" dirty="0"/>
              <a:t>similar to a traditional thesaurus (</a:t>
            </a:r>
            <a:r>
              <a:rPr lang="zh-CN" altLang="en-US" sz="1800" dirty="0"/>
              <a:t>词库</a:t>
            </a:r>
            <a:r>
              <a:rPr lang="en-US" dirty="0"/>
              <a:t>) but with a richer structure</a:t>
            </a:r>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709247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Meaning of Words</a:t>
            </a:r>
          </a:p>
        </p:txBody>
      </p:sp>
      <p:sp>
        <p:nvSpPr>
          <p:cNvPr id="3" name="Content Placeholder 2"/>
          <p:cNvSpPr>
            <a:spLocks noGrp="1"/>
          </p:cNvSpPr>
          <p:nvPr>
            <p:ph idx="1"/>
          </p:nvPr>
        </p:nvSpPr>
        <p:spPr/>
        <p:txBody>
          <a:bodyPr/>
          <a:lstStyle/>
          <a:p>
            <a:r>
              <a:rPr lang="en-US" dirty="0"/>
              <a:t>Polysemy and Synonym</a:t>
            </a:r>
          </a:p>
          <a:p>
            <a:r>
              <a:rPr lang="en-US" b="1" dirty="0">
                <a:solidFill>
                  <a:srgbClr val="CC99FF"/>
                </a:solidFill>
              </a:rPr>
              <a:t>The same word can be shown in different “</a:t>
            </a:r>
            <a:r>
              <a:rPr lang="en-US" b="1" dirty="0" err="1">
                <a:solidFill>
                  <a:srgbClr val="CC99FF"/>
                </a:solidFill>
              </a:rPr>
              <a:t>synset</a:t>
            </a:r>
            <a:r>
              <a:rPr lang="en-US" b="1" dirty="0">
                <a:solidFill>
                  <a:srgbClr val="CC99FF"/>
                </a:solidFill>
              </a:rPr>
              <a:t>”.</a:t>
            </a:r>
          </a:p>
        </p:txBody>
      </p:sp>
      <p:sp>
        <p:nvSpPr>
          <p:cNvPr id="5" name="Oval 4"/>
          <p:cNvSpPr/>
          <p:nvPr/>
        </p:nvSpPr>
        <p:spPr>
          <a:xfrm>
            <a:off x="2743200" y="2971800"/>
            <a:ext cx="3810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 name="Oval 5"/>
          <p:cNvSpPr/>
          <p:nvPr/>
        </p:nvSpPr>
        <p:spPr>
          <a:xfrm>
            <a:off x="4267200" y="2971800"/>
            <a:ext cx="3810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 name="Oval 6"/>
          <p:cNvSpPr/>
          <p:nvPr/>
        </p:nvSpPr>
        <p:spPr>
          <a:xfrm>
            <a:off x="5867400" y="2971800"/>
            <a:ext cx="3810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 name="Oval 7"/>
          <p:cNvSpPr/>
          <p:nvPr/>
        </p:nvSpPr>
        <p:spPr>
          <a:xfrm>
            <a:off x="7543800" y="2971800"/>
            <a:ext cx="3810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 name="Oval 8"/>
          <p:cNvSpPr/>
          <p:nvPr/>
        </p:nvSpPr>
        <p:spPr>
          <a:xfrm>
            <a:off x="2286000" y="4953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 name="Oval 9"/>
          <p:cNvSpPr/>
          <p:nvPr/>
        </p:nvSpPr>
        <p:spPr>
          <a:xfrm>
            <a:off x="3657600" y="4953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 name="Oval 10"/>
          <p:cNvSpPr/>
          <p:nvPr/>
        </p:nvSpPr>
        <p:spPr>
          <a:xfrm>
            <a:off x="5181600" y="4953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 name="Oval 11"/>
          <p:cNvSpPr/>
          <p:nvPr/>
        </p:nvSpPr>
        <p:spPr>
          <a:xfrm>
            <a:off x="6705600" y="4953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Oval 12"/>
          <p:cNvSpPr/>
          <p:nvPr/>
        </p:nvSpPr>
        <p:spPr>
          <a:xfrm>
            <a:off x="8153400" y="4953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 name="TextBox 13"/>
          <p:cNvSpPr txBox="1"/>
          <p:nvPr/>
        </p:nvSpPr>
        <p:spPr>
          <a:xfrm>
            <a:off x="381000" y="4724400"/>
            <a:ext cx="1163845" cy="400110"/>
          </a:xfrm>
          <a:prstGeom prst="rect">
            <a:avLst/>
          </a:prstGeom>
          <a:noFill/>
        </p:spPr>
        <p:txBody>
          <a:bodyPr wrap="none" rtlCol="0">
            <a:spAutoFit/>
          </a:bodyPr>
          <a:lstStyle/>
          <a:p>
            <a:r>
              <a:rPr lang="en-US" altLang="zh-CN" sz="2000" dirty="0"/>
              <a:t>Language</a:t>
            </a:r>
            <a:endParaRPr lang="en-US" sz="2000" dirty="0"/>
          </a:p>
        </p:txBody>
      </p:sp>
      <p:sp>
        <p:nvSpPr>
          <p:cNvPr id="15" name="TextBox 14"/>
          <p:cNvSpPr txBox="1"/>
          <p:nvPr/>
        </p:nvSpPr>
        <p:spPr>
          <a:xfrm>
            <a:off x="457200" y="2819400"/>
            <a:ext cx="1090363" cy="400110"/>
          </a:xfrm>
          <a:prstGeom prst="rect">
            <a:avLst/>
          </a:prstGeom>
          <a:noFill/>
        </p:spPr>
        <p:txBody>
          <a:bodyPr wrap="none" rtlCol="0">
            <a:spAutoFit/>
          </a:bodyPr>
          <a:lstStyle/>
          <a:p>
            <a:r>
              <a:rPr lang="en-US" sz="2000" dirty="0"/>
              <a:t>Meaning</a:t>
            </a:r>
          </a:p>
        </p:txBody>
      </p:sp>
      <p:cxnSp>
        <p:nvCxnSpPr>
          <p:cNvPr id="16" name="Straight Arrow Connector 15"/>
          <p:cNvCxnSpPr>
            <a:stCxn id="13" idx="0"/>
            <a:endCxn id="6" idx="4"/>
          </p:cNvCxnSpPr>
          <p:nvPr/>
        </p:nvCxnSpPr>
        <p:spPr>
          <a:xfrm flipH="1" flipV="1">
            <a:off x="4457700" y="3352800"/>
            <a:ext cx="3886200" cy="1600200"/>
          </a:xfrm>
          <a:prstGeom prst="straightConnector1">
            <a:avLst/>
          </a:prstGeom>
          <a:ln w="31750">
            <a:solidFill>
              <a:schemeClr val="accent6"/>
            </a:solidFill>
            <a:tailEnd type="arrow"/>
          </a:ln>
        </p:spPr>
        <p:style>
          <a:lnRef idx="3">
            <a:schemeClr val="accent5"/>
          </a:lnRef>
          <a:fillRef idx="0">
            <a:schemeClr val="accent5"/>
          </a:fillRef>
          <a:effectRef idx="2">
            <a:schemeClr val="accent5"/>
          </a:effectRef>
          <a:fontRef idx="minor">
            <a:schemeClr val="tx1"/>
          </a:fontRef>
        </p:style>
      </p:cxnSp>
      <p:cxnSp>
        <p:nvCxnSpPr>
          <p:cNvPr id="17" name="Straight Arrow Connector 16"/>
          <p:cNvCxnSpPr>
            <a:stCxn id="13" idx="0"/>
            <a:endCxn id="7" idx="4"/>
          </p:cNvCxnSpPr>
          <p:nvPr/>
        </p:nvCxnSpPr>
        <p:spPr>
          <a:xfrm flipH="1" flipV="1">
            <a:off x="6057900" y="3352800"/>
            <a:ext cx="2286000" cy="1600200"/>
          </a:xfrm>
          <a:prstGeom prst="straightConnector1">
            <a:avLst/>
          </a:prstGeom>
          <a:ln w="31750">
            <a:solidFill>
              <a:schemeClr val="accent6"/>
            </a:solidFill>
            <a:tailEnd type="arrow"/>
          </a:ln>
        </p:spPr>
        <p:style>
          <a:lnRef idx="3">
            <a:schemeClr val="accent5"/>
          </a:lnRef>
          <a:fillRef idx="0">
            <a:schemeClr val="accent5"/>
          </a:fillRef>
          <a:effectRef idx="2">
            <a:schemeClr val="accent5"/>
          </a:effectRef>
          <a:fontRef idx="minor">
            <a:schemeClr val="tx1"/>
          </a:fontRef>
        </p:style>
      </p:cxnSp>
      <p:cxnSp>
        <p:nvCxnSpPr>
          <p:cNvPr id="18" name="Straight Arrow Connector 17"/>
          <p:cNvCxnSpPr>
            <a:stCxn id="13" idx="0"/>
            <a:endCxn id="8" idx="4"/>
          </p:cNvCxnSpPr>
          <p:nvPr/>
        </p:nvCxnSpPr>
        <p:spPr>
          <a:xfrm flipH="1" flipV="1">
            <a:off x="7734300" y="3352800"/>
            <a:ext cx="609600" cy="1600200"/>
          </a:xfrm>
          <a:prstGeom prst="straightConnector1">
            <a:avLst/>
          </a:prstGeom>
          <a:ln w="31750">
            <a:solidFill>
              <a:schemeClr val="accent6"/>
            </a:solidFill>
            <a:tailEnd type="arrow"/>
          </a:ln>
        </p:spPr>
        <p:style>
          <a:lnRef idx="3">
            <a:schemeClr val="accent5"/>
          </a:lnRef>
          <a:fillRef idx="0">
            <a:schemeClr val="accent5"/>
          </a:fillRef>
          <a:effectRef idx="2">
            <a:schemeClr val="accent5"/>
          </a:effectRef>
          <a:fontRef idx="minor">
            <a:schemeClr val="tx1"/>
          </a:fontRef>
        </p:style>
      </p:cxnSp>
      <p:cxnSp>
        <p:nvCxnSpPr>
          <p:cNvPr id="19" name="Straight Arrow Connector 18"/>
          <p:cNvCxnSpPr>
            <a:stCxn id="5" idx="4"/>
            <a:endCxn id="9" idx="0"/>
          </p:cNvCxnSpPr>
          <p:nvPr/>
        </p:nvCxnSpPr>
        <p:spPr>
          <a:xfrm flipH="1">
            <a:off x="2476500" y="3352800"/>
            <a:ext cx="457200" cy="1600200"/>
          </a:xfrm>
          <a:prstGeom prst="straightConnector1">
            <a:avLst/>
          </a:prstGeom>
          <a:ln w="31750">
            <a:solidFill>
              <a:srgbClr val="00B0F0"/>
            </a:solidFill>
            <a:tailEnd type="arrow"/>
          </a:ln>
        </p:spPr>
        <p:style>
          <a:lnRef idx="3">
            <a:schemeClr val="accent5"/>
          </a:lnRef>
          <a:fillRef idx="0">
            <a:schemeClr val="accent5"/>
          </a:fillRef>
          <a:effectRef idx="2">
            <a:schemeClr val="accent5"/>
          </a:effectRef>
          <a:fontRef idx="minor">
            <a:schemeClr val="tx1"/>
          </a:fontRef>
        </p:style>
      </p:cxnSp>
      <p:cxnSp>
        <p:nvCxnSpPr>
          <p:cNvPr id="20" name="Straight Arrow Connector 19"/>
          <p:cNvCxnSpPr>
            <a:stCxn id="5" idx="4"/>
            <a:endCxn id="10" idx="0"/>
          </p:cNvCxnSpPr>
          <p:nvPr/>
        </p:nvCxnSpPr>
        <p:spPr>
          <a:xfrm>
            <a:off x="2933700" y="3352800"/>
            <a:ext cx="914400" cy="1600200"/>
          </a:xfrm>
          <a:prstGeom prst="straightConnector1">
            <a:avLst/>
          </a:prstGeom>
          <a:ln w="31750">
            <a:solidFill>
              <a:srgbClr val="00B0F0"/>
            </a:solidFill>
            <a:tailEnd type="arrow"/>
          </a:ln>
        </p:spPr>
        <p:style>
          <a:lnRef idx="3">
            <a:schemeClr val="accent5"/>
          </a:lnRef>
          <a:fillRef idx="0">
            <a:schemeClr val="accent5"/>
          </a:fillRef>
          <a:effectRef idx="2">
            <a:schemeClr val="accent5"/>
          </a:effectRef>
          <a:fontRef idx="minor">
            <a:schemeClr val="tx1"/>
          </a:fontRef>
        </p:style>
      </p:cxnSp>
      <p:cxnSp>
        <p:nvCxnSpPr>
          <p:cNvPr id="21" name="Straight Arrow Connector 20"/>
          <p:cNvCxnSpPr>
            <a:stCxn id="5" idx="4"/>
            <a:endCxn id="11" idx="0"/>
          </p:cNvCxnSpPr>
          <p:nvPr/>
        </p:nvCxnSpPr>
        <p:spPr>
          <a:xfrm>
            <a:off x="2933700" y="3352800"/>
            <a:ext cx="2438400" cy="1600200"/>
          </a:xfrm>
          <a:prstGeom prst="straightConnector1">
            <a:avLst/>
          </a:prstGeom>
          <a:ln w="31750">
            <a:solidFill>
              <a:srgbClr val="00B0F0"/>
            </a:solidFill>
            <a:tailEnd type="arrow"/>
          </a:ln>
        </p:spPr>
        <p:style>
          <a:lnRef idx="3">
            <a:schemeClr val="accent5"/>
          </a:lnRef>
          <a:fillRef idx="0">
            <a:schemeClr val="accent5"/>
          </a:fillRef>
          <a:effectRef idx="2">
            <a:schemeClr val="accent5"/>
          </a:effectRef>
          <a:fontRef idx="minor">
            <a:schemeClr val="tx1"/>
          </a:fontRef>
        </p:style>
      </p:cxnSp>
      <p:cxnSp>
        <p:nvCxnSpPr>
          <p:cNvPr id="22" name="Straight Arrow Connector 21"/>
          <p:cNvCxnSpPr>
            <a:stCxn id="5" idx="4"/>
            <a:endCxn id="12" idx="0"/>
          </p:cNvCxnSpPr>
          <p:nvPr/>
        </p:nvCxnSpPr>
        <p:spPr>
          <a:xfrm>
            <a:off x="2933700" y="3352800"/>
            <a:ext cx="3962400" cy="1600200"/>
          </a:xfrm>
          <a:prstGeom prst="straightConnector1">
            <a:avLst/>
          </a:prstGeom>
          <a:ln w="31750">
            <a:solidFill>
              <a:srgbClr val="00B0F0"/>
            </a:solidFill>
            <a:tailEnd type="arrow"/>
          </a:ln>
        </p:spPr>
        <p:style>
          <a:lnRef idx="3">
            <a:schemeClr val="accent5"/>
          </a:lnRef>
          <a:fillRef idx="0">
            <a:schemeClr val="accent5"/>
          </a:fillRef>
          <a:effectRef idx="2">
            <a:schemeClr val="accent5"/>
          </a:effectRef>
          <a:fontRef idx="minor">
            <a:schemeClr val="tx1"/>
          </a:fontRef>
        </p:style>
      </p:cxnSp>
      <p:sp>
        <p:nvSpPr>
          <p:cNvPr id="23" name="TextBox 22"/>
          <p:cNvSpPr txBox="1"/>
          <p:nvPr/>
        </p:nvSpPr>
        <p:spPr>
          <a:xfrm>
            <a:off x="6324600" y="3657600"/>
            <a:ext cx="1229824" cy="707886"/>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2000" dirty="0"/>
              <a:t>Ambiguity</a:t>
            </a:r>
          </a:p>
          <a:p>
            <a:r>
              <a:rPr lang="en-US" sz="2000" dirty="0" err="1"/>
              <a:t>Polysemy</a:t>
            </a:r>
            <a:endParaRPr lang="en-US" sz="2000" dirty="0"/>
          </a:p>
        </p:txBody>
      </p:sp>
      <p:sp>
        <p:nvSpPr>
          <p:cNvPr id="24" name="TextBox 23"/>
          <p:cNvSpPr txBox="1"/>
          <p:nvPr/>
        </p:nvSpPr>
        <p:spPr>
          <a:xfrm>
            <a:off x="2514600" y="3657600"/>
            <a:ext cx="1231106" cy="707886"/>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2000" dirty="0"/>
              <a:t>Variability</a:t>
            </a:r>
          </a:p>
          <a:p>
            <a:r>
              <a:rPr lang="en-US" sz="2000" dirty="0"/>
              <a:t>Synonymy</a:t>
            </a:r>
          </a:p>
        </p:txBody>
      </p:sp>
      <p:sp>
        <p:nvSpPr>
          <p:cNvPr id="27" name="TextBox 26"/>
          <p:cNvSpPr txBox="1"/>
          <p:nvPr/>
        </p:nvSpPr>
        <p:spPr>
          <a:xfrm>
            <a:off x="7954995" y="5435025"/>
            <a:ext cx="753732" cy="400110"/>
          </a:xfrm>
          <a:prstGeom prst="rect">
            <a:avLst/>
          </a:prstGeom>
          <a:noFill/>
        </p:spPr>
        <p:txBody>
          <a:bodyPr wrap="none" rtlCol="0">
            <a:spAutoFit/>
          </a:bodyPr>
          <a:lstStyle/>
          <a:p>
            <a:r>
              <a:rPr lang="en-US" altLang="zh-CN" sz="2000" dirty="0">
                <a:solidFill>
                  <a:srgbClr val="FF0000"/>
                </a:solidFill>
              </a:rPr>
              <a:t>apple</a:t>
            </a:r>
            <a:endParaRPr lang="en-US" sz="2000" dirty="0">
              <a:solidFill>
                <a:srgbClr val="FF0000"/>
              </a:solidFill>
            </a:endParaRPr>
          </a:p>
        </p:txBody>
      </p:sp>
      <p:sp>
        <p:nvSpPr>
          <p:cNvPr id="28" name="TextBox 27"/>
          <p:cNvSpPr txBox="1"/>
          <p:nvPr/>
        </p:nvSpPr>
        <p:spPr>
          <a:xfrm>
            <a:off x="3581400" y="2133600"/>
            <a:ext cx="1122936" cy="400110"/>
          </a:xfrm>
          <a:prstGeom prst="rect">
            <a:avLst/>
          </a:prstGeom>
          <a:noFill/>
        </p:spPr>
        <p:txBody>
          <a:bodyPr wrap="none" rtlCol="0">
            <a:spAutoFit/>
          </a:bodyPr>
          <a:lstStyle/>
          <a:p>
            <a:r>
              <a:rPr lang="en-US" altLang="zh-CN" sz="2000" dirty="0">
                <a:solidFill>
                  <a:srgbClr val="FF0000"/>
                </a:solidFill>
              </a:rPr>
              <a:t>company</a:t>
            </a:r>
            <a:endParaRPr lang="en-US" sz="2000" dirty="0">
              <a:solidFill>
                <a:srgbClr val="FF0000"/>
              </a:solidFill>
            </a:endParaRPr>
          </a:p>
        </p:txBody>
      </p:sp>
      <p:sp>
        <p:nvSpPr>
          <p:cNvPr id="29" name="TextBox 28"/>
          <p:cNvSpPr txBox="1"/>
          <p:nvPr/>
        </p:nvSpPr>
        <p:spPr>
          <a:xfrm>
            <a:off x="5638800" y="2133600"/>
            <a:ext cx="623889" cy="400110"/>
          </a:xfrm>
          <a:prstGeom prst="rect">
            <a:avLst/>
          </a:prstGeom>
          <a:noFill/>
        </p:spPr>
        <p:txBody>
          <a:bodyPr wrap="none" rtlCol="0">
            <a:spAutoFit/>
          </a:bodyPr>
          <a:lstStyle/>
          <a:p>
            <a:r>
              <a:rPr lang="en-US" altLang="zh-CN" sz="2000" dirty="0">
                <a:solidFill>
                  <a:srgbClr val="FF0000"/>
                </a:solidFill>
              </a:rPr>
              <a:t>fruit</a:t>
            </a:r>
            <a:endParaRPr lang="en-US" sz="2000" dirty="0">
              <a:solidFill>
                <a:srgbClr val="FF0000"/>
              </a:solidFill>
            </a:endParaRPr>
          </a:p>
        </p:txBody>
      </p:sp>
      <p:sp>
        <p:nvSpPr>
          <p:cNvPr id="30" name="TextBox 29"/>
          <p:cNvSpPr txBox="1"/>
          <p:nvPr/>
        </p:nvSpPr>
        <p:spPr>
          <a:xfrm>
            <a:off x="7239000" y="2133600"/>
            <a:ext cx="607282" cy="400110"/>
          </a:xfrm>
          <a:prstGeom prst="rect">
            <a:avLst/>
          </a:prstGeom>
          <a:noFill/>
        </p:spPr>
        <p:txBody>
          <a:bodyPr wrap="none" rtlCol="0">
            <a:spAutoFit/>
          </a:bodyPr>
          <a:lstStyle/>
          <a:p>
            <a:r>
              <a:rPr lang="en-US" altLang="zh-CN" sz="2000" dirty="0">
                <a:solidFill>
                  <a:srgbClr val="FF0000"/>
                </a:solidFill>
              </a:rPr>
              <a:t>tree</a:t>
            </a:r>
            <a:endParaRPr lang="en-US" sz="2000" dirty="0">
              <a:solidFill>
                <a:srgbClr val="FF0000"/>
              </a:solidFill>
            </a:endParaRPr>
          </a:p>
        </p:txBody>
      </p:sp>
      <p:sp>
        <p:nvSpPr>
          <p:cNvPr id="31" name="TextBox 30"/>
          <p:cNvSpPr txBox="1"/>
          <p:nvPr/>
        </p:nvSpPr>
        <p:spPr>
          <a:xfrm>
            <a:off x="2514600" y="2133600"/>
            <a:ext cx="493853" cy="400110"/>
          </a:xfrm>
          <a:prstGeom prst="rect">
            <a:avLst/>
          </a:prstGeom>
          <a:noFill/>
        </p:spPr>
        <p:txBody>
          <a:bodyPr wrap="none" rtlCol="0">
            <a:spAutoFit/>
          </a:bodyPr>
          <a:lstStyle/>
          <a:p>
            <a:r>
              <a:rPr lang="en-US" altLang="zh-CN" sz="2000" dirty="0">
                <a:solidFill>
                  <a:srgbClr val="002060"/>
                </a:solidFill>
              </a:rPr>
              <a:t>cat</a:t>
            </a:r>
            <a:endParaRPr lang="en-US" sz="2000" dirty="0">
              <a:solidFill>
                <a:srgbClr val="002060"/>
              </a:solidFill>
            </a:endParaRPr>
          </a:p>
        </p:txBody>
      </p:sp>
      <p:sp>
        <p:nvSpPr>
          <p:cNvPr id="32" name="TextBox 31"/>
          <p:cNvSpPr txBox="1"/>
          <p:nvPr/>
        </p:nvSpPr>
        <p:spPr>
          <a:xfrm>
            <a:off x="2057400" y="5486400"/>
            <a:ext cx="493853" cy="400110"/>
          </a:xfrm>
          <a:prstGeom prst="rect">
            <a:avLst/>
          </a:prstGeom>
          <a:noFill/>
        </p:spPr>
        <p:txBody>
          <a:bodyPr wrap="none" rtlCol="0">
            <a:spAutoFit/>
          </a:bodyPr>
          <a:lstStyle/>
          <a:p>
            <a:r>
              <a:rPr lang="en-US" altLang="zh-CN" sz="2000" dirty="0">
                <a:solidFill>
                  <a:srgbClr val="002060"/>
                </a:solidFill>
              </a:rPr>
              <a:t>cat</a:t>
            </a:r>
            <a:endParaRPr lang="en-US" sz="2000" dirty="0">
              <a:solidFill>
                <a:srgbClr val="002060"/>
              </a:solidFill>
            </a:endParaRPr>
          </a:p>
        </p:txBody>
      </p:sp>
      <p:sp>
        <p:nvSpPr>
          <p:cNvPr id="33" name="TextBox 32"/>
          <p:cNvSpPr txBox="1"/>
          <p:nvPr/>
        </p:nvSpPr>
        <p:spPr>
          <a:xfrm>
            <a:off x="3276600" y="5486400"/>
            <a:ext cx="752642" cy="400110"/>
          </a:xfrm>
          <a:prstGeom prst="rect">
            <a:avLst/>
          </a:prstGeom>
          <a:noFill/>
        </p:spPr>
        <p:txBody>
          <a:bodyPr wrap="none" rtlCol="0">
            <a:spAutoFit/>
          </a:bodyPr>
          <a:lstStyle/>
          <a:p>
            <a:r>
              <a:rPr lang="en-US" altLang="zh-CN" sz="2000" dirty="0">
                <a:solidFill>
                  <a:srgbClr val="002060"/>
                </a:solidFill>
              </a:rPr>
              <a:t>feline</a:t>
            </a:r>
            <a:endParaRPr lang="en-US" sz="2000" dirty="0">
              <a:solidFill>
                <a:srgbClr val="002060"/>
              </a:solidFill>
            </a:endParaRPr>
          </a:p>
        </p:txBody>
      </p:sp>
      <p:sp>
        <p:nvSpPr>
          <p:cNvPr id="34" name="TextBox 33"/>
          <p:cNvSpPr txBox="1"/>
          <p:nvPr/>
        </p:nvSpPr>
        <p:spPr>
          <a:xfrm>
            <a:off x="4953000" y="5486400"/>
            <a:ext cx="634533" cy="400110"/>
          </a:xfrm>
          <a:prstGeom prst="rect">
            <a:avLst/>
          </a:prstGeom>
          <a:noFill/>
        </p:spPr>
        <p:txBody>
          <a:bodyPr wrap="none" rtlCol="0">
            <a:spAutoFit/>
          </a:bodyPr>
          <a:lstStyle/>
          <a:p>
            <a:r>
              <a:rPr lang="en-US" altLang="zh-CN" sz="2000" dirty="0">
                <a:solidFill>
                  <a:srgbClr val="002060"/>
                </a:solidFill>
              </a:rPr>
              <a:t>kitty</a:t>
            </a:r>
            <a:endParaRPr lang="en-US" sz="2000" dirty="0">
              <a:solidFill>
                <a:srgbClr val="002060"/>
              </a:solidFill>
            </a:endParaRPr>
          </a:p>
        </p:txBody>
      </p:sp>
      <p:sp>
        <p:nvSpPr>
          <p:cNvPr id="35" name="TextBox 34"/>
          <p:cNvSpPr txBox="1"/>
          <p:nvPr/>
        </p:nvSpPr>
        <p:spPr>
          <a:xfrm>
            <a:off x="6388854" y="5435025"/>
            <a:ext cx="878061" cy="400110"/>
          </a:xfrm>
          <a:prstGeom prst="rect">
            <a:avLst/>
          </a:prstGeom>
          <a:noFill/>
        </p:spPr>
        <p:txBody>
          <a:bodyPr wrap="none" rtlCol="0">
            <a:spAutoFit/>
          </a:bodyPr>
          <a:lstStyle/>
          <a:p>
            <a:r>
              <a:rPr lang="en-US" altLang="zh-CN" sz="2000" dirty="0" err="1">
                <a:solidFill>
                  <a:srgbClr val="002060"/>
                </a:solidFill>
              </a:rPr>
              <a:t>moggy</a:t>
            </a:r>
            <a:endParaRPr lang="en-US" sz="2000" dirty="0">
              <a:solidFill>
                <a:srgbClr val="00206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37179153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Word </a:t>
            </a:r>
            <a:r>
              <a:rPr lang="en-US" altLang="zh-CN" dirty="0"/>
              <a:t>S</a:t>
            </a:r>
            <a:r>
              <a:rPr lang="en-US" dirty="0"/>
              <a:t>enses</a:t>
            </a:r>
          </a:p>
        </p:txBody>
      </p:sp>
      <p:sp>
        <p:nvSpPr>
          <p:cNvPr id="3" name="Content Placeholder 2"/>
          <p:cNvSpPr>
            <a:spLocks noGrp="1"/>
          </p:cNvSpPr>
          <p:nvPr>
            <p:ph idx="1"/>
          </p:nvPr>
        </p:nvSpPr>
        <p:spPr>
          <a:xfrm>
            <a:off x="228600" y="1143000"/>
            <a:ext cx="8686800" cy="5257800"/>
          </a:xfrm>
        </p:spPr>
        <p:txBody>
          <a:bodyPr>
            <a:normAutofit/>
          </a:bodyPr>
          <a:lstStyle/>
          <a:p>
            <a:r>
              <a:rPr lang="en-US" dirty="0"/>
              <a:t>What does ‘bank’ mean?</a:t>
            </a:r>
          </a:p>
          <a:p>
            <a:pPr lvl="1"/>
            <a:r>
              <a:rPr lang="en-US" dirty="0"/>
              <a:t>A financial institution</a:t>
            </a:r>
          </a:p>
          <a:p>
            <a:pPr lvl="2"/>
            <a:r>
              <a:rPr lang="en-US" dirty="0"/>
              <a:t>E.g., “</a:t>
            </a:r>
            <a:r>
              <a:rPr lang="en-US" u="sng" dirty="0"/>
              <a:t>US bank</a:t>
            </a:r>
            <a:r>
              <a:rPr lang="en-US" dirty="0"/>
              <a:t> has raised interest rates.”</a:t>
            </a:r>
          </a:p>
          <a:p>
            <a:pPr lvl="2"/>
            <a:endParaRPr lang="en-US" dirty="0"/>
          </a:p>
          <a:p>
            <a:pPr lvl="1"/>
            <a:r>
              <a:rPr lang="en-US" dirty="0"/>
              <a:t>A particular branch of a financial institution</a:t>
            </a:r>
          </a:p>
          <a:p>
            <a:pPr lvl="2"/>
            <a:r>
              <a:rPr lang="en-US" dirty="0"/>
              <a:t>E.g., “The </a:t>
            </a:r>
            <a:r>
              <a:rPr lang="en-US" u="sng" dirty="0"/>
              <a:t>bank on Main Street</a:t>
            </a:r>
            <a:r>
              <a:rPr lang="en-US" dirty="0"/>
              <a:t> closes at 5pm.”</a:t>
            </a:r>
          </a:p>
          <a:p>
            <a:pPr lvl="2"/>
            <a:endParaRPr lang="en-US" dirty="0"/>
          </a:p>
          <a:p>
            <a:pPr lvl="1"/>
            <a:r>
              <a:rPr lang="en-US" dirty="0"/>
              <a:t>The sloping side of any hollow in the ground, especially when bordering a river</a:t>
            </a:r>
          </a:p>
          <a:p>
            <a:pPr lvl="2"/>
            <a:r>
              <a:rPr lang="en-US" dirty="0"/>
              <a:t>E.g., “In 1927, the </a:t>
            </a:r>
            <a:r>
              <a:rPr lang="en-US" u="sng" dirty="0"/>
              <a:t>bank of the Mississippi</a:t>
            </a:r>
            <a:r>
              <a:rPr lang="en-US" dirty="0"/>
              <a:t> flooded.”</a:t>
            </a:r>
          </a:p>
          <a:p>
            <a:pPr lvl="2"/>
            <a:endParaRPr lang="en-US" dirty="0"/>
          </a:p>
          <a:p>
            <a:pPr lvl="1"/>
            <a:r>
              <a:rPr lang="en-US" dirty="0"/>
              <a:t>A ‘repository’</a:t>
            </a:r>
          </a:p>
          <a:p>
            <a:pPr lvl="2"/>
            <a:r>
              <a:rPr lang="en-US" dirty="0"/>
              <a:t>E.g., “I donate blood to a </a:t>
            </a:r>
            <a:r>
              <a:rPr lang="en-US" u="sng" dirty="0"/>
              <a:t>blood bank</a:t>
            </a:r>
            <a:r>
              <a:rPr lang="en-US" dirty="0"/>
              <a:t>.”</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1381966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altLang="en-US" sz="4000" dirty="0"/>
              <a:t>Corpus-based statistical approaches to tackle NLP problem</a:t>
            </a:r>
          </a:p>
        </p:txBody>
      </p:sp>
      <p:sp>
        <p:nvSpPr>
          <p:cNvPr id="13315" name="Rectangle 3"/>
          <p:cNvSpPr>
            <a:spLocks noGrp="1" noChangeArrowheads="1"/>
          </p:cNvSpPr>
          <p:nvPr>
            <p:ph type="body" idx="1"/>
          </p:nvPr>
        </p:nvSpPr>
        <p:spPr>
          <a:xfrm>
            <a:off x="457200" y="1600200"/>
            <a:ext cx="8229600" cy="4953000"/>
          </a:xfrm>
        </p:spPr>
        <p:txBody>
          <a:bodyPr/>
          <a:lstStyle/>
          <a:p>
            <a:pPr>
              <a:lnSpc>
                <a:spcPct val="90000"/>
              </a:lnSpc>
            </a:pPr>
            <a:r>
              <a:rPr lang="en-US" altLang="en-US" sz="2800" dirty="0"/>
              <a:t>A Statistical NLP approach seeks to solve these problems by automatically learning lexical and structural preferences from text collections (corpora)</a:t>
            </a:r>
          </a:p>
          <a:p>
            <a:pPr>
              <a:lnSpc>
                <a:spcPct val="90000"/>
              </a:lnSpc>
            </a:pPr>
            <a:r>
              <a:rPr lang="en-US" altLang="en-US" sz="2800" dirty="0"/>
              <a:t>Statistical models are robust, generalize well and behave gracefully in the presence of errors and new data.</a:t>
            </a:r>
          </a:p>
          <a:p>
            <a:pPr>
              <a:lnSpc>
                <a:spcPct val="90000"/>
              </a:lnSpc>
            </a:pPr>
            <a:r>
              <a:rPr lang="en-US" altLang="en-US" sz="2800" dirty="0"/>
              <a:t>So: </a:t>
            </a:r>
          </a:p>
          <a:p>
            <a:pPr lvl="1">
              <a:lnSpc>
                <a:spcPct val="90000"/>
              </a:lnSpc>
            </a:pPr>
            <a:r>
              <a:rPr lang="en-US" altLang="en-US" sz="2400" dirty="0"/>
              <a:t>Get large text collections </a:t>
            </a:r>
          </a:p>
          <a:p>
            <a:pPr lvl="1">
              <a:lnSpc>
                <a:spcPct val="90000"/>
              </a:lnSpc>
            </a:pPr>
            <a:r>
              <a:rPr lang="en-US" altLang="en-US" sz="2400" dirty="0"/>
              <a:t>Compute statistics over those collections</a:t>
            </a:r>
          </a:p>
          <a:p>
            <a:pPr lvl="1">
              <a:lnSpc>
                <a:spcPct val="90000"/>
              </a:lnSpc>
            </a:pPr>
            <a:r>
              <a:rPr lang="en-US" altLang="en-US" sz="2400" dirty="0"/>
              <a:t>(The bigger the collections, the better the statistics)</a:t>
            </a:r>
          </a:p>
          <a:p>
            <a:pPr>
              <a:lnSpc>
                <a:spcPct val="90000"/>
              </a:lnSpc>
            </a:pPr>
            <a:endParaRPr lang="en-US" altLang="en-US" sz="2800" dirty="0"/>
          </a:p>
        </p:txBody>
      </p:sp>
      <p:sp>
        <p:nvSpPr>
          <p:cNvPr id="4" name="Rectangle 3"/>
          <p:cNvSpPr/>
          <p:nvPr/>
        </p:nvSpPr>
        <p:spPr>
          <a:xfrm>
            <a:off x="3048000" y="6595872"/>
            <a:ext cx="1992212" cy="258532"/>
          </a:xfrm>
          <a:prstGeom prst="rect">
            <a:avLst/>
          </a:prstGeom>
        </p:spPr>
        <p:txBody>
          <a:bodyPr wrap="none">
            <a:spAutoFit/>
          </a:bodyPr>
          <a:lstStyle/>
          <a:p>
            <a:pPr>
              <a:lnSpc>
                <a:spcPct val="90000"/>
              </a:lnSpc>
            </a:pPr>
            <a:r>
              <a:rPr lang="en-US" altLang="zh-CN" sz="1200" dirty="0">
                <a:solidFill>
                  <a:schemeClr val="bg1">
                    <a:lumMod val="65000"/>
                  </a:schemeClr>
                </a:solidFill>
              </a:rPr>
              <a:t>Slides Credit: </a:t>
            </a:r>
            <a:r>
              <a:rPr lang="en-US" altLang="en-US" sz="1200" dirty="0">
                <a:solidFill>
                  <a:schemeClr val="bg1">
                    <a:lumMod val="65000"/>
                  </a:schemeClr>
                </a:solidFill>
              </a:rPr>
              <a:t>Barbara Rosario</a:t>
            </a:r>
          </a:p>
        </p:txBody>
      </p:sp>
    </p:spTree>
    <p:extLst>
      <p:ext uri="{BB962C8B-B14F-4D97-AF65-F5344CB8AC3E}">
        <p14:creationId xmlns:p14="http://schemas.microsoft.com/office/powerpoint/2010/main" val="2223362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31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31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WordNet</a:t>
            </a:r>
            <a:r>
              <a:rPr lang="en-US" dirty="0"/>
              <a:t> (Starting from 1985)</a:t>
            </a:r>
          </a:p>
        </p:txBody>
      </p:sp>
      <p:sp>
        <p:nvSpPr>
          <p:cNvPr id="3" name="Content Placeholder 2"/>
          <p:cNvSpPr>
            <a:spLocks noGrp="1"/>
          </p:cNvSpPr>
          <p:nvPr>
            <p:ph idx="1"/>
          </p:nvPr>
        </p:nvSpPr>
        <p:spPr/>
        <p:txBody>
          <a:bodyPr>
            <a:normAutofit fontScale="92500" lnSpcReduction="20000"/>
          </a:bodyPr>
          <a:lstStyle/>
          <a:p>
            <a:r>
              <a:rPr lang="en-US" dirty="0"/>
              <a:t>A machine readable lexical database of English:</a:t>
            </a:r>
          </a:p>
          <a:p>
            <a:pPr lvl="1"/>
            <a:r>
              <a:rPr lang="en-US" dirty="0"/>
              <a:t>117K nouns, 11K verbs, 22K adjectives, 4.5K adverbs</a:t>
            </a:r>
          </a:p>
          <a:p>
            <a:pPr lvl="1"/>
            <a:endParaRPr lang="en-US" dirty="0"/>
          </a:p>
          <a:p>
            <a:r>
              <a:rPr lang="en-US" b="1" dirty="0">
                <a:solidFill>
                  <a:srgbClr val="CC99FF"/>
                </a:solidFill>
              </a:rPr>
              <a:t>Word senses grouped into </a:t>
            </a:r>
            <a:r>
              <a:rPr lang="en-US" b="1" dirty="0">
                <a:solidFill>
                  <a:srgbClr val="CC99FF"/>
                </a:solidFill>
                <a:effectLst>
                  <a:outerShdw blurRad="38100" dist="38100" dir="2700000" algn="tl">
                    <a:srgbClr val="000000">
                      <a:alpha val="43137"/>
                    </a:srgbClr>
                  </a:outerShdw>
                </a:effectLst>
              </a:rPr>
              <a:t>synonym sets </a:t>
            </a:r>
            <a:r>
              <a:rPr lang="en-US" dirty="0"/>
              <a:t>(“</a:t>
            </a:r>
            <a:r>
              <a:rPr lang="en-US" dirty="0" err="1"/>
              <a:t>synsets</a:t>
            </a:r>
            <a:r>
              <a:rPr lang="en-US" dirty="0"/>
              <a:t>”) linked into a conceptual-semantic hierarchy</a:t>
            </a:r>
          </a:p>
          <a:p>
            <a:pPr lvl="1"/>
            <a:r>
              <a:rPr lang="en-US" dirty="0"/>
              <a:t>82K noun </a:t>
            </a:r>
            <a:r>
              <a:rPr lang="en-US" dirty="0" err="1"/>
              <a:t>synsets</a:t>
            </a:r>
            <a:r>
              <a:rPr lang="en-US" dirty="0"/>
              <a:t>, </a:t>
            </a:r>
          </a:p>
          <a:p>
            <a:pPr lvl="1"/>
            <a:r>
              <a:rPr lang="en-US" dirty="0"/>
              <a:t>13K verb </a:t>
            </a:r>
            <a:r>
              <a:rPr lang="en-US" dirty="0" err="1"/>
              <a:t>synsets</a:t>
            </a:r>
            <a:r>
              <a:rPr lang="en-US" dirty="0"/>
              <a:t>, </a:t>
            </a:r>
          </a:p>
          <a:p>
            <a:pPr lvl="1"/>
            <a:r>
              <a:rPr lang="en-US" dirty="0"/>
              <a:t>18K adjectives </a:t>
            </a:r>
            <a:r>
              <a:rPr lang="en-US" dirty="0" err="1"/>
              <a:t>synsets</a:t>
            </a:r>
            <a:r>
              <a:rPr lang="en-US" dirty="0"/>
              <a:t>, </a:t>
            </a:r>
          </a:p>
          <a:p>
            <a:pPr lvl="1"/>
            <a:r>
              <a:rPr lang="en-US" dirty="0"/>
              <a:t>3.6K adverb </a:t>
            </a:r>
            <a:r>
              <a:rPr lang="en-US" dirty="0" err="1"/>
              <a:t>synsets</a:t>
            </a:r>
            <a:endParaRPr lang="en-US" dirty="0"/>
          </a:p>
          <a:p>
            <a:pPr lvl="1"/>
            <a:r>
              <a:rPr lang="en-US" dirty="0"/>
              <a:t>Avg. # of senses: </a:t>
            </a:r>
          </a:p>
          <a:p>
            <a:pPr lvl="2"/>
            <a:r>
              <a:rPr lang="en-US" dirty="0"/>
              <a:t>1.23/noun, 2.16/verb, 1.41/</a:t>
            </a:r>
            <a:r>
              <a:rPr lang="en-US" dirty="0" err="1"/>
              <a:t>adj</a:t>
            </a:r>
            <a:r>
              <a:rPr lang="en-US" dirty="0"/>
              <a:t>, 1.24/adverb</a:t>
            </a:r>
          </a:p>
          <a:p>
            <a:pPr lvl="1"/>
            <a:endParaRPr lang="en-US" dirty="0"/>
          </a:p>
          <a:p>
            <a:r>
              <a:rPr lang="en-US" dirty="0"/>
              <a:t>Conceptual-semantic relations</a:t>
            </a:r>
          </a:p>
          <a:p>
            <a:pPr lvl="1"/>
            <a:r>
              <a:rPr lang="en-US" dirty="0" err="1"/>
              <a:t>hypernym</a:t>
            </a:r>
            <a:r>
              <a:rPr lang="en-US" dirty="0"/>
              <a:t>/hyponym</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3586646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“bank”</a:t>
            </a:r>
          </a:p>
        </p:txBody>
      </p:sp>
      <p:sp>
        <p:nvSpPr>
          <p:cNvPr id="3" name="Content Placeholder 2"/>
          <p:cNvSpPr>
            <a:spLocks noGrp="1"/>
          </p:cNvSpPr>
          <p:nvPr>
            <p:ph idx="1"/>
          </p:nvPr>
        </p:nvSpPr>
        <p:spPr>
          <a:xfrm>
            <a:off x="152400" y="762000"/>
            <a:ext cx="8839200" cy="5715000"/>
          </a:xfrm>
        </p:spPr>
        <p:txBody>
          <a:bodyPr/>
          <a:lstStyle/>
          <a:p>
            <a:r>
              <a:rPr lang="en-US" dirty="0">
                <a:hlinkClick r:id="rId2"/>
              </a:rPr>
              <a:t>http://wordnet.princeton.edu/</a:t>
            </a:r>
            <a:endParaRPr lang="en-US" dirty="0"/>
          </a:p>
          <a:p>
            <a:r>
              <a:rPr lang="en-US" b="1" dirty="0">
                <a:solidFill>
                  <a:srgbClr val="CC99FF"/>
                </a:solidFill>
              </a:rPr>
              <a:t>Click a </a:t>
            </a:r>
            <a:r>
              <a:rPr lang="en-US" b="1" dirty="0" err="1">
                <a:solidFill>
                  <a:srgbClr val="CC99FF"/>
                </a:solidFill>
              </a:rPr>
              <a:t>synset</a:t>
            </a:r>
            <a:r>
              <a:rPr lang="en-US" b="1" dirty="0">
                <a:solidFill>
                  <a:srgbClr val="CC99FF"/>
                </a:solidFill>
              </a:rPr>
              <a:t> </a:t>
            </a:r>
            <a:r>
              <a:rPr lang="en-US" altLang="zh-CN" b="1" dirty="0">
                <a:solidFill>
                  <a:srgbClr val="CC99FF"/>
                </a:solidFill>
              </a:rPr>
              <a:t>—— return you different word with the same meaning.</a:t>
            </a:r>
            <a:endParaRPr lang="en-US" b="1" dirty="0">
              <a:solidFill>
                <a:srgbClr val="CC99FF"/>
              </a:solidFill>
            </a:endParaRPr>
          </a:p>
          <a:p>
            <a:endParaRPr lang="en-US" dirty="0"/>
          </a:p>
        </p:txBody>
      </p:sp>
      <p:pic>
        <p:nvPicPr>
          <p:cNvPr id="5" name="Picture 4"/>
          <p:cNvPicPr>
            <a:picLocks noChangeAspect="1"/>
          </p:cNvPicPr>
          <p:nvPr/>
        </p:nvPicPr>
        <p:blipFill>
          <a:blip r:embed="rId3" cstate="email"/>
          <a:stretch>
            <a:fillRect/>
          </a:stretch>
        </p:blipFill>
        <p:spPr>
          <a:xfrm>
            <a:off x="2819400" y="1752599"/>
            <a:ext cx="6172200" cy="4954121"/>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11567028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at.png"/>
          <p:cNvPicPr>
            <a:picLocks noChangeAspect="1"/>
          </p:cNvPicPr>
          <p:nvPr/>
        </p:nvPicPr>
        <p:blipFill>
          <a:blip r:embed="rId2" cstate="print"/>
          <a:stretch>
            <a:fillRect/>
          </a:stretch>
        </p:blipFill>
        <p:spPr>
          <a:xfrm>
            <a:off x="1076246" y="0"/>
            <a:ext cx="6991507" cy="6858000"/>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27248495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a:t>Lexical Relations between Nouns</a:t>
            </a:r>
          </a:p>
        </p:txBody>
      </p:sp>
      <p:sp>
        <p:nvSpPr>
          <p:cNvPr id="3" name="Content Placeholder 2"/>
          <p:cNvSpPr>
            <a:spLocks noGrp="1"/>
          </p:cNvSpPr>
          <p:nvPr>
            <p:ph idx="1"/>
          </p:nvPr>
        </p:nvSpPr>
        <p:spPr>
          <a:xfrm>
            <a:off x="152400" y="838200"/>
            <a:ext cx="8839200" cy="6019800"/>
          </a:xfrm>
        </p:spPr>
        <p:txBody>
          <a:bodyPr>
            <a:normAutofit fontScale="92500" lnSpcReduction="10000"/>
          </a:bodyPr>
          <a:lstStyle/>
          <a:p>
            <a:r>
              <a:rPr lang="en-US" dirty="0" err="1"/>
              <a:t>Hypernym</a:t>
            </a:r>
            <a:r>
              <a:rPr lang="en-US" dirty="0"/>
              <a:t>/hyponym (between </a:t>
            </a:r>
            <a:r>
              <a:rPr lang="en-US" b="1" dirty="0"/>
              <a:t>concepts</a:t>
            </a:r>
            <a:r>
              <a:rPr lang="en-US" dirty="0"/>
              <a:t>)</a:t>
            </a:r>
          </a:p>
          <a:p>
            <a:pPr lvl="1"/>
            <a:r>
              <a:rPr lang="en-US" dirty="0"/>
              <a:t>The more general ‘</a:t>
            </a:r>
            <a:r>
              <a:rPr lang="en-US" dirty="0">
                <a:solidFill>
                  <a:srgbClr val="0070C0"/>
                </a:solidFill>
              </a:rPr>
              <a:t>meal</a:t>
            </a:r>
            <a:r>
              <a:rPr lang="en-US" dirty="0"/>
              <a:t>’ is a </a:t>
            </a:r>
            <a:r>
              <a:rPr lang="en-US" dirty="0" err="1"/>
              <a:t>hypernym</a:t>
            </a:r>
            <a:r>
              <a:rPr lang="en-US" dirty="0"/>
              <a:t> of the more specific ‘</a:t>
            </a:r>
            <a:r>
              <a:rPr lang="en-US" dirty="0">
                <a:solidFill>
                  <a:srgbClr val="0070C0"/>
                </a:solidFill>
              </a:rPr>
              <a:t>breakfast</a:t>
            </a:r>
            <a:r>
              <a:rPr lang="en-US" dirty="0"/>
              <a:t>’</a:t>
            </a:r>
          </a:p>
          <a:p>
            <a:pPr lvl="1"/>
            <a:endParaRPr lang="en-US" dirty="0"/>
          </a:p>
          <a:p>
            <a:r>
              <a:rPr lang="en-US" dirty="0"/>
              <a:t>Instance </a:t>
            </a:r>
            <a:r>
              <a:rPr lang="en-US" dirty="0" err="1"/>
              <a:t>hypernym</a:t>
            </a:r>
            <a:r>
              <a:rPr lang="en-US" dirty="0"/>
              <a:t>/hyponym (between </a:t>
            </a:r>
            <a:r>
              <a:rPr lang="en-US" b="1" dirty="0"/>
              <a:t>concepts</a:t>
            </a:r>
            <a:r>
              <a:rPr lang="en-US" dirty="0"/>
              <a:t> and </a:t>
            </a:r>
            <a:r>
              <a:rPr lang="en-US" b="1" dirty="0"/>
              <a:t>instances</a:t>
            </a:r>
            <a:r>
              <a:rPr lang="en-US" dirty="0"/>
              <a:t>)</a:t>
            </a:r>
          </a:p>
          <a:p>
            <a:pPr lvl="1"/>
            <a:r>
              <a:rPr lang="en-US" dirty="0">
                <a:solidFill>
                  <a:srgbClr val="0070C0"/>
                </a:solidFill>
              </a:rPr>
              <a:t>Austen</a:t>
            </a:r>
            <a:r>
              <a:rPr lang="en-US" dirty="0"/>
              <a:t> is an instance hyponym of </a:t>
            </a:r>
            <a:r>
              <a:rPr lang="en-US" dirty="0">
                <a:solidFill>
                  <a:srgbClr val="0070C0"/>
                </a:solidFill>
              </a:rPr>
              <a:t>author</a:t>
            </a:r>
          </a:p>
          <a:p>
            <a:pPr lvl="1"/>
            <a:endParaRPr lang="en-US" dirty="0"/>
          </a:p>
          <a:p>
            <a:r>
              <a:rPr lang="en-US" dirty="0"/>
              <a:t>Member </a:t>
            </a:r>
            <a:r>
              <a:rPr lang="en-US" dirty="0" err="1"/>
              <a:t>holonym</a:t>
            </a:r>
            <a:r>
              <a:rPr lang="en-US" dirty="0"/>
              <a:t>/</a:t>
            </a:r>
            <a:r>
              <a:rPr lang="en-US" dirty="0" err="1"/>
              <a:t>meronym</a:t>
            </a:r>
            <a:r>
              <a:rPr lang="en-US" dirty="0"/>
              <a:t> (</a:t>
            </a:r>
            <a:r>
              <a:rPr lang="en-US" b="1" dirty="0"/>
              <a:t>groups</a:t>
            </a:r>
            <a:r>
              <a:rPr lang="en-US" dirty="0"/>
              <a:t> and </a:t>
            </a:r>
            <a:r>
              <a:rPr lang="en-US" b="1" dirty="0"/>
              <a:t>members</a:t>
            </a:r>
            <a:r>
              <a:rPr lang="en-US" dirty="0"/>
              <a:t>)</a:t>
            </a:r>
          </a:p>
          <a:p>
            <a:pPr lvl="1"/>
            <a:r>
              <a:rPr lang="en-US" dirty="0">
                <a:solidFill>
                  <a:srgbClr val="0070C0"/>
                </a:solidFill>
              </a:rPr>
              <a:t>professor</a:t>
            </a:r>
            <a:r>
              <a:rPr lang="en-US" dirty="0"/>
              <a:t> is a member </a:t>
            </a:r>
            <a:r>
              <a:rPr lang="en-US" dirty="0" err="1"/>
              <a:t>meronym</a:t>
            </a:r>
            <a:r>
              <a:rPr lang="en-US" dirty="0"/>
              <a:t> of (a university’s) </a:t>
            </a:r>
            <a:r>
              <a:rPr lang="en-US" dirty="0">
                <a:solidFill>
                  <a:srgbClr val="0070C0"/>
                </a:solidFill>
              </a:rPr>
              <a:t>faculty</a:t>
            </a:r>
          </a:p>
          <a:p>
            <a:pPr lvl="1"/>
            <a:endParaRPr lang="en-US" dirty="0"/>
          </a:p>
          <a:p>
            <a:r>
              <a:rPr lang="en-US" dirty="0"/>
              <a:t>Part </a:t>
            </a:r>
            <a:r>
              <a:rPr lang="en-US" dirty="0" err="1"/>
              <a:t>holonym</a:t>
            </a:r>
            <a:r>
              <a:rPr lang="en-US" dirty="0"/>
              <a:t>/</a:t>
            </a:r>
            <a:r>
              <a:rPr lang="en-US" dirty="0" err="1"/>
              <a:t>meronym</a:t>
            </a:r>
            <a:r>
              <a:rPr lang="en-US" dirty="0"/>
              <a:t> (</a:t>
            </a:r>
            <a:r>
              <a:rPr lang="en-US" b="1" dirty="0"/>
              <a:t>wholes</a:t>
            </a:r>
            <a:r>
              <a:rPr lang="en-US" dirty="0"/>
              <a:t> and </a:t>
            </a:r>
            <a:r>
              <a:rPr lang="en-US" b="1" dirty="0"/>
              <a:t>parts</a:t>
            </a:r>
            <a:r>
              <a:rPr lang="en-US" dirty="0"/>
              <a:t>)</a:t>
            </a:r>
          </a:p>
          <a:p>
            <a:pPr lvl="1"/>
            <a:r>
              <a:rPr lang="en-US" dirty="0">
                <a:solidFill>
                  <a:srgbClr val="0070C0"/>
                </a:solidFill>
              </a:rPr>
              <a:t>wheel</a:t>
            </a:r>
            <a:r>
              <a:rPr lang="en-US" dirty="0"/>
              <a:t> is a part </a:t>
            </a:r>
            <a:r>
              <a:rPr lang="en-US" dirty="0" err="1"/>
              <a:t>meronym</a:t>
            </a:r>
            <a:r>
              <a:rPr lang="en-US" dirty="0"/>
              <a:t> of (</a:t>
            </a:r>
            <a:r>
              <a:rPr lang="en-US" b="1" dirty="0"/>
              <a:t>is a part of</a:t>
            </a:r>
            <a:r>
              <a:rPr lang="en-US" dirty="0"/>
              <a:t>) </a:t>
            </a:r>
            <a:r>
              <a:rPr lang="en-US" dirty="0">
                <a:solidFill>
                  <a:srgbClr val="0070C0"/>
                </a:solidFill>
              </a:rPr>
              <a:t>car</a:t>
            </a:r>
            <a:r>
              <a:rPr lang="en-US" dirty="0"/>
              <a:t>.</a:t>
            </a:r>
          </a:p>
          <a:p>
            <a:pPr lvl="1"/>
            <a:endParaRPr lang="en-US" dirty="0"/>
          </a:p>
          <a:p>
            <a:r>
              <a:rPr lang="en-US" dirty="0"/>
              <a:t>Substance </a:t>
            </a:r>
            <a:r>
              <a:rPr lang="en-US" dirty="0" err="1"/>
              <a:t>meronym</a:t>
            </a:r>
            <a:r>
              <a:rPr lang="en-US" dirty="0"/>
              <a:t>/</a:t>
            </a:r>
            <a:r>
              <a:rPr lang="en-US" dirty="0" err="1"/>
              <a:t>holonym</a:t>
            </a:r>
            <a:r>
              <a:rPr lang="en-US" dirty="0"/>
              <a:t> (</a:t>
            </a:r>
            <a:r>
              <a:rPr lang="en-US" b="1" dirty="0"/>
              <a:t>substances</a:t>
            </a:r>
            <a:r>
              <a:rPr lang="en-US" dirty="0"/>
              <a:t> and </a:t>
            </a:r>
            <a:r>
              <a:rPr lang="en-US" b="1" dirty="0"/>
              <a:t>components</a:t>
            </a:r>
            <a:r>
              <a:rPr lang="en-US" dirty="0"/>
              <a:t>)</a:t>
            </a:r>
          </a:p>
          <a:p>
            <a:pPr lvl="1"/>
            <a:r>
              <a:rPr lang="en-US" dirty="0">
                <a:solidFill>
                  <a:srgbClr val="0070C0"/>
                </a:solidFill>
              </a:rPr>
              <a:t>flour</a:t>
            </a:r>
            <a:r>
              <a:rPr lang="en-US" dirty="0"/>
              <a:t> is a substance </a:t>
            </a:r>
            <a:r>
              <a:rPr lang="en-US" dirty="0" err="1"/>
              <a:t>meronym</a:t>
            </a:r>
            <a:r>
              <a:rPr lang="en-US" dirty="0"/>
              <a:t> of (</a:t>
            </a:r>
            <a:r>
              <a:rPr lang="en-US" b="1" dirty="0"/>
              <a:t>is made of</a:t>
            </a:r>
            <a:r>
              <a:rPr lang="en-US" dirty="0"/>
              <a:t>) </a:t>
            </a:r>
            <a:r>
              <a:rPr lang="en-US" dirty="0">
                <a:solidFill>
                  <a:srgbClr val="0070C0"/>
                </a:solidFill>
              </a:rPr>
              <a:t>bread</a:t>
            </a:r>
          </a:p>
        </p:txBody>
      </p:sp>
      <p:sp>
        <p:nvSpPr>
          <p:cNvPr id="5" name="Rectangle 4"/>
          <p:cNvSpPr/>
          <p:nvPr/>
        </p:nvSpPr>
        <p:spPr>
          <a:xfrm>
            <a:off x="838200" y="3352800"/>
            <a:ext cx="3967112" cy="369332"/>
          </a:xfrm>
          <a:prstGeom prst="rect">
            <a:avLst/>
          </a:prstGeom>
        </p:spPr>
        <p:txBody>
          <a:bodyPr wrap="none">
            <a:spAutoFit/>
          </a:bodyPr>
          <a:lstStyle/>
          <a:p>
            <a:r>
              <a:rPr lang="en-US" i="1" dirty="0">
                <a:solidFill>
                  <a:srgbClr val="FF0000"/>
                </a:solidFill>
              </a:rPr>
              <a:t>Jane Austen, 1775–1817, English novelist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2592663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Lexical Relations between Verbs</a:t>
            </a:r>
          </a:p>
        </p:txBody>
      </p:sp>
      <p:sp>
        <p:nvSpPr>
          <p:cNvPr id="3" name="Content Placeholder 2"/>
          <p:cNvSpPr>
            <a:spLocks noGrp="1"/>
          </p:cNvSpPr>
          <p:nvPr>
            <p:ph idx="1"/>
          </p:nvPr>
        </p:nvSpPr>
        <p:spPr/>
        <p:txBody>
          <a:bodyPr/>
          <a:lstStyle/>
          <a:p>
            <a:r>
              <a:rPr lang="en-US" dirty="0" err="1"/>
              <a:t>Hypernym</a:t>
            </a:r>
            <a:r>
              <a:rPr lang="en-US" dirty="0"/>
              <a:t>/</a:t>
            </a:r>
            <a:r>
              <a:rPr lang="en-US" dirty="0" err="1"/>
              <a:t>troponym</a:t>
            </a:r>
            <a:r>
              <a:rPr lang="en-US" dirty="0"/>
              <a:t> (between events)</a:t>
            </a:r>
          </a:p>
          <a:p>
            <a:pPr lvl="1"/>
            <a:r>
              <a:rPr lang="en-US" dirty="0">
                <a:solidFill>
                  <a:srgbClr val="0070C0"/>
                </a:solidFill>
              </a:rPr>
              <a:t>travel/fly</a:t>
            </a:r>
            <a:r>
              <a:rPr lang="en-US" dirty="0"/>
              <a:t>, </a:t>
            </a:r>
            <a:r>
              <a:rPr lang="en-US" dirty="0">
                <a:solidFill>
                  <a:srgbClr val="0070C0"/>
                </a:solidFill>
              </a:rPr>
              <a:t>walk/stroll</a:t>
            </a:r>
          </a:p>
          <a:p>
            <a:pPr lvl="1"/>
            <a:r>
              <a:rPr lang="en-US" dirty="0">
                <a:solidFill>
                  <a:srgbClr val="0070C0"/>
                </a:solidFill>
              </a:rPr>
              <a:t>Flying</a:t>
            </a:r>
            <a:r>
              <a:rPr lang="en-US" dirty="0"/>
              <a:t> is a </a:t>
            </a:r>
            <a:r>
              <a:rPr lang="en-US" dirty="0" err="1"/>
              <a:t>troponym</a:t>
            </a:r>
            <a:r>
              <a:rPr lang="en-US" dirty="0"/>
              <a:t> of </a:t>
            </a:r>
            <a:r>
              <a:rPr lang="en-US" dirty="0">
                <a:solidFill>
                  <a:srgbClr val="0070C0"/>
                </a:solidFill>
              </a:rPr>
              <a:t>traveling</a:t>
            </a:r>
            <a:r>
              <a:rPr lang="en-US" dirty="0"/>
              <a:t>: it denotes </a:t>
            </a:r>
            <a:r>
              <a:rPr lang="en-US" b="1" dirty="0"/>
              <a:t>a specific manner of </a:t>
            </a:r>
            <a:r>
              <a:rPr lang="en-US" dirty="0"/>
              <a:t>traveling</a:t>
            </a:r>
          </a:p>
          <a:p>
            <a:pPr lvl="1"/>
            <a:endParaRPr lang="en-US" dirty="0"/>
          </a:p>
          <a:p>
            <a:r>
              <a:rPr lang="en-US" dirty="0"/>
              <a:t>Entailment (between events):</a:t>
            </a:r>
          </a:p>
          <a:p>
            <a:pPr lvl="1"/>
            <a:r>
              <a:rPr lang="en-US" dirty="0">
                <a:solidFill>
                  <a:srgbClr val="0070C0"/>
                </a:solidFill>
              </a:rPr>
              <a:t>snore/sleep</a:t>
            </a:r>
          </a:p>
          <a:p>
            <a:pPr lvl="2"/>
            <a:r>
              <a:rPr lang="en-US" dirty="0">
                <a:solidFill>
                  <a:srgbClr val="0070C0"/>
                </a:solidFill>
              </a:rPr>
              <a:t>Snoring</a:t>
            </a:r>
            <a:r>
              <a:rPr lang="en-US" dirty="0"/>
              <a:t> entails (</a:t>
            </a:r>
            <a:r>
              <a:rPr lang="en-US" b="1" dirty="0"/>
              <a:t>presupposes</a:t>
            </a:r>
            <a:r>
              <a:rPr lang="en-US" dirty="0"/>
              <a:t>) </a:t>
            </a:r>
            <a:r>
              <a:rPr lang="en-US" dirty="0">
                <a:solidFill>
                  <a:srgbClr val="0070C0"/>
                </a:solidFill>
              </a:rPr>
              <a:t>sleeping</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161206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of Sub-graph</a:t>
            </a:r>
          </a:p>
        </p:txBody>
      </p:sp>
      <p:grpSp>
        <p:nvGrpSpPr>
          <p:cNvPr id="48" name="Group 4"/>
          <p:cNvGrpSpPr>
            <a:grpSpLocks noGrp="1"/>
          </p:cNvGrpSpPr>
          <p:nvPr/>
        </p:nvGrpSpPr>
        <p:grpSpPr bwMode="auto">
          <a:xfrm>
            <a:off x="152400" y="838200"/>
            <a:ext cx="8839200" cy="5715000"/>
            <a:chOff x="1800" y="2880"/>
            <a:chExt cx="9540" cy="8460"/>
          </a:xfrm>
        </p:grpSpPr>
        <p:sp>
          <p:nvSpPr>
            <p:cNvPr id="49" name="Oval 5"/>
            <p:cNvSpPr>
              <a:spLocks noChangeArrowheads="1"/>
            </p:cNvSpPr>
            <p:nvPr/>
          </p:nvSpPr>
          <p:spPr bwMode="auto">
            <a:xfrm>
              <a:off x="7740" y="5220"/>
              <a:ext cx="1260" cy="540"/>
            </a:xfrm>
            <a:prstGeom prst="ellipse">
              <a:avLst/>
            </a:prstGeom>
            <a:solidFill>
              <a:srgbClr val="FFFFFF"/>
            </a:solidFill>
            <a:ln w="9525">
              <a:solidFill>
                <a:srgbClr val="000000"/>
              </a:solidFill>
              <a:round/>
              <a:headEnd/>
              <a:tailEnd/>
            </a:ln>
          </p:spPr>
          <p:txBody>
            <a:bodyPr/>
            <a:lstStyle/>
            <a:p>
              <a:endParaRPr lang="en-US" dirty="0"/>
            </a:p>
          </p:txBody>
        </p:sp>
        <p:sp>
          <p:nvSpPr>
            <p:cNvPr id="50" name="Text Box 6"/>
            <p:cNvSpPr txBox="1">
              <a:spLocks noChangeArrowheads="1"/>
            </p:cNvSpPr>
            <p:nvPr/>
          </p:nvSpPr>
          <p:spPr bwMode="auto">
            <a:xfrm>
              <a:off x="1800" y="9000"/>
              <a:ext cx="1620" cy="540"/>
            </a:xfrm>
            <a:prstGeom prst="rect">
              <a:avLst/>
            </a:prstGeom>
            <a:noFill/>
            <a:ln w="9525">
              <a:noFill/>
              <a:miter lim="800000"/>
              <a:headEnd/>
              <a:tailEnd/>
            </a:ln>
          </p:spPr>
          <p:txBody>
            <a:bodyPr/>
            <a:lstStyle/>
            <a:p>
              <a:pPr algn="ctr" eaLnBrk="0" hangingPunct="0"/>
              <a:r>
                <a:rPr lang="en-US" sz="1200" b="1" dirty="0">
                  <a:solidFill>
                    <a:srgbClr val="000000"/>
                  </a:solidFill>
                  <a:latin typeface="Times New Roman" pitchFamily="18" charset="0"/>
                  <a:cs typeface="Times New Roman" pitchFamily="18" charset="0"/>
                </a:rPr>
                <a:t>study</a:t>
              </a:r>
            </a:p>
          </p:txBody>
        </p:sp>
        <p:grpSp>
          <p:nvGrpSpPr>
            <p:cNvPr id="51" name="Group 7"/>
            <p:cNvGrpSpPr>
              <a:grpSpLocks/>
            </p:cNvGrpSpPr>
            <p:nvPr/>
          </p:nvGrpSpPr>
          <p:grpSpPr bwMode="auto">
            <a:xfrm>
              <a:off x="1980" y="2880"/>
              <a:ext cx="9360" cy="8460"/>
              <a:chOff x="1980" y="2880"/>
              <a:chExt cx="9360" cy="8460"/>
            </a:xfrm>
          </p:grpSpPr>
          <p:sp>
            <p:nvSpPr>
              <p:cNvPr id="52" name="Oval 8"/>
              <p:cNvSpPr>
                <a:spLocks noChangeArrowheads="1"/>
              </p:cNvSpPr>
              <p:nvPr/>
            </p:nvSpPr>
            <p:spPr bwMode="auto">
              <a:xfrm>
                <a:off x="4860" y="4320"/>
                <a:ext cx="1440" cy="540"/>
              </a:xfrm>
              <a:prstGeom prst="ellipse">
                <a:avLst/>
              </a:prstGeom>
              <a:solidFill>
                <a:srgbClr val="FFFFFF"/>
              </a:solidFill>
              <a:ln w="9525">
                <a:solidFill>
                  <a:srgbClr val="000000"/>
                </a:solidFill>
                <a:round/>
                <a:headEnd/>
                <a:tailEnd/>
              </a:ln>
            </p:spPr>
            <p:txBody>
              <a:bodyPr/>
              <a:lstStyle/>
              <a:p>
                <a:endParaRPr lang="en-US" dirty="0"/>
              </a:p>
            </p:txBody>
          </p:sp>
          <p:sp>
            <p:nvSpPr>
              <p:cNvPr id="53" name="Oval 9"/>
              <p:cNvSpPr>
                <a:spLocks noChangeArrowheads="1"/>
              </p:cNvSpPr>
              <p:nvPr/>
            </p:nvSpPr>
            <p:spPr bwMode="auto">
              <a:xfrm>
                <a:off x="7740" y="6300"/>
                <a:ext cx="1260" cy="540"/>
              </a:xfrm>
              <a:prstGeom prst="ellipse">
                <a:avLst/>
              </a:prstGeom>
              <a:solidFill>
                <a:srgbClr val="FFFFFF"/>
              </a:solidFill>
              <a:ln w="9525">
                <a:solidFill>
                  <a:srgbClr val="000000"/>
                </a:solidFill>
                <a:round/>
                <a:headEnd/>
                <a:tailEnd/>
              </a:ln>
            </p:spPr>
            <p:txBody>
              <a:bodyPr/>
              <a:lstStyle/>
              <a:p>
                <a:endParaRPr lang="en-US" dirty="0"/>
              </a:p>
            </p:txBody>
          </p:sp>
          <p:sp>
            <p:nvSpPr>
              <p:cNvPr id="54" name="Text Box 10"/>
              <p:cNvSpPr txBox="1">
                <a:spLocks noChangeArrowheads="1"/>
              </p:cNvSpPr>
              <p:nvPr/>
            </p:nvSpPr>
            <p:spPr bwMode="auto">
              <a:xfrm>
                <a:off x="4680" y="5580"/>
                <a:ext cx="1980" cy="540"/>
              </a:xfrm>
              <a:prstGeom prst="rect">
                <a:avLst/>
              </a:prstGeom>
              <a:noFill/>
              <a:ln w="9525">
                <a:noFill/>
                <a:miter lim="800000"/>
                <a:headEnd/>
                <a:tailEnd/>
              </a:ln>
            </p:spPr>
            <p:txBody>
              <a:bodyPr/>
              <a:lstStyle/>
              <a:p>
                <a:pPr algn="ctr" eaLnBrk="0" hangingPunct="0"/>
                <a:r>
                  <a:rPr lang="en-US" sz="1200" dirty="0">
                    <a:solidFill>
                      <a:srgbClr val="000000"/>
                    </a:solidFill>
                    <a:latin typeface="Times New Roman" pitchFamily="18" charset="0"/>
                  </a:rPr>
                  <a:t>Hyponymy</a:t>
                </a:r>
              </a:p>
            </p:txBody>
          </p:sp>
          <p:sp>
            <p:nvSpPr>
              <p:cNvPr id="55" name="Text Box 11"/>
              <p:cNvSpPr txBox="1">
                <a:spLocks noChangeArrowheads="1"/>
              </p:cNvSpPr>
              <p:nvPr/>
            </p:nvSpPr>
            <p:spPr bwMode="auto">
              <a:xfrm>
                <a:off x="4860" y="7740"/>
                <a:ext cx="1980" cy="540"/>
              </a:xfrm>
              <a:prstGeom prst="rect">
                <a:avLst/>
              </a:prstGeom>
              <a:noFill/>
              <a:ln w="9525">
                <a:noFill/>
                <a:miter lim="800000"/>
                <a:headEnd/>
                <a:tailEnd/>
              </a:ln>
            </p:spPr>
            <p:txBody>
              <a:bodyPr/>
              <a:lstStyle/>
              <a:p>
                <a:pPr algn="ctr" eaLnBrk="0" hangingPunct="0"/>
                <a:r>
                  <a:rPr lang="en-US" sz="1200" dirty="0">
                    <a:solidFill>
                      <a:srgbClr val="000000"/>
                    </a:solidFill>
                    <a:latin typeface="Times New Roman" pitchFamily="18" charset="0"/>
                  </a:rPr>
                  <a:t>Hyponymy</a:t>
                </a:r>
              </a:p>
            </p:txBody>
          </p:sp>
          <p:grpSp>
            <p:nvGrpSpPr>
              <p:cNvPr id="56" name="Group 12"/>
              <p:cNvGrpSpPr>
                <a:grpSpLocks/>
              </p:cNvGrpSpPr>
              <p:nvPr/>
            </p:nvGrpSpPr>
            <p:grpSpPr bwMode="auto">
              <a:xfrm>
                <a:off x="1980" y="2880"/>
                <a:ext cx="9360" cy="8460"/>
                <a:chOff x="1980" y="2880"/>
                <a:chExt cx="9360" cy="8460"/>
              </a:xfrm>
            </p:grpSpPr>
            <p:sp>
              <p:nvSpPr>
                <p:cNvPr id="58" name="Oval 57"/>
                <p:cNvSpPr>
                  <a:spLocks noChangeArrowheads="1"/>
                </p:cNvSpPr>
                <p:nvPr/>
              </p:nvSpPr>
              <p:spPr bwMode="auto">
                <a:xfrm>
                  <a:off x="5041" y="2880"/>
                  <a:ext cx="1079" cy="540"/>
                </a:xfrm>
                <a:prstGeom prst="ellipse">
                  <a:avLst/>
                </a:prstGeom>
                <a:solidFill>
                  <a:srgbClr val="FFFFFF">
                    <a:alpha val="50000"/>
                  </a:srgbClr>
                </a:solidFill>
                <a:ln w="9525">
                  <a:solidFill>
                    <a:srgbClr val="000000"/>
                  </a:solidFill>
                  <a:round/>
                  <a:headEnd/>
                  <a:tailEnd/>
                </a:ln>
              </p:spPr>
              <p:txBody>
                <a:bodyPr/>
                <a:lstStyle/>
                <a:p>
                  <a:pPr algn="r">
                    <a:defRPr/>
                  </a:pPr>
                  <a:endParaRPr lang="en-US" sz="2800" dirty="0">
                    <a:solidFill>
                      <a:srgbClr val="000000"/>
                    </a:solidFill>
                    <a:effectLst>
                      <a:outerShdw blurRad="38100" dist="38100" dir="2700000" algn="tl">
                        <a:srgbClr val="C0C0C0"/>
                      </a:outerShdw>
                    </a:effectLst>
                    <a:cs typeface="Times New Roman" pitchFamily="18" charset="0"/>
                  </a:endParaRPr>
                </a:p>
              </p:txBody>
            </p:sp>
            <p:sp>
              <p:nvSpPr>
                <p:cNvPr id="59" name="Oval 58"/>
                <p:cNvSpPr>
                  <a:spLocks noChangeArrowheads="1"/>
                </p:cNvSpPr>
                <p:nvPr/>
              </p:nvSpPr>
              <p:spPr bwMode="auto">
                <a:xfrm>
                  <a:off x="9180" y="10620"/>
                  <a:ext cx="1620" cy="540"/>
                </a:xfrm>
                <a:prstGeom prst="ellipse">
                  <a:avLst/>
                </a:prstGeom>
                <a:solidFill>
                  <a:srgbClr val="FFFFFF"/>
                </a:solidFill>
                <a:ln w="9525">
                  <a:solidFill>
                    <a:srgbClr val="000000"/>
                  </a:solidFill>
                  <a:round/>
                  <a:headEnd/>
                  <a:tailEnd/>
                </a:ln>
              </p:spPr>
              <p:txBody>
                <a:bodyPr/>
                <a:lstStyle/>
                <a:p>
                  <a:endParaRPr lang="en-US" dirty="0"/>
                </a:p>
              </p:txBody>
            </p:sp>
            <p:sp>
              <p:nvSpPr>
                <p:cNvPr id="60" name="Oval 59"/>
                <p:cNvSpPr>
                  <a:spLocks noChangeArrowheads="1"/>
                </p:cNvSpPr>
                <p:nvPr/>
              </p:nvSpPr>
              <p:spPr bwMode="auto">
                <a:xfrm>
                  <a:off x="6120" y="10620"/>
                  <a:ext cx="1440" cy="540"/>
                </a:xfrm>
                <a:prstGeom prst="ellipse">
                  <a:avLst/>
                </a:prstGeom>
                <a:solidFill>
                  <a:srgbClr val="FFFFFF"/>
                </a:solidFill>
                <a:ln w="9525">
                  <a:solidFill>
                    <a:srgbClr val="000000"/>
                  </a:solidFill>
                  <a:round/>
                  <a:headEnd/>
                  <a:tailEnd/>
                </a:ln>
              </p:spPr>
              <p:txBody>
                <a:bodyPr/>
                <a:lstStyle/>
                <a:p>
                  <a:endParaRPr lang="en-US" dirty="0"/>
                </a:p>
              </p:txBody>
            </p:sp>
            <p:sp>
              <p:nvSpPr>
                <p:cNvPr id="61" name="Oval 60"/>
                <p:cNvSpPr>
                  <a:spLocks noChangeArrowheads="1"/>
                </p:cNvSpPr>
                <p:nvPr/>
              </p:nvSpPr>
              <p:spPr bwMode="auto">
                <a:xfrm>
                  <a:off x="2880" y="10620"/>
                  <a:ext cx="1440" cy="540"/>
                </a:xfrm>
                <a:prstGeom prst="ellipse">
                  <a:avLst/>
                </a:prstGeom>
                <a:solidFill>
                  <a:srgbClr val="FFFFFF"/>
                </a:solidFill>
                <a:ln w="9525">
                  <a:solidFill>
                    <a:srgbClr val="000000"/>
                  </a:solidFill>
                  <a:round/>
                  <a:headEnd/>
                  <a:tailEnd/>
                </a:ln>
              </p:spPr>
              <p:txBody>
                <a:bodyPr/>
                <a:lstStyle/>
                <a:p>
                  <a:endParaRPr lang="en-US" dirty="0"/>
                </a:p>
              </p:txBody>
            </p:sp>
            <p:sp>
              <p:nvSpPr>
                <p:cNvPr id="62" name="Oval 61"/>
                <p:cNvSpPr>
                  <a:spLocks noChangeArrowheads="1"/>
                </p:cNvSpPr>
                <p:nvPr/>
              </p:nvSpPr>
              <p:spPr bwMode="auto">
                <a:xfrm>
                  <a:off x="1980" y="7560"/>
                  <a:ext cx="1440" cy="540"/>
                </a:xfrm>
                <a:prstGeom prst="ellipse">
                  <a:avLst/>
                </a:prstGeom>
                <a:solidFill>
                  <a:srgbClr val="FFFFFF"/>
                </a:solidFill>
                <a:ln w="9525">
                  <a:solidFill>
                    <a:srgbClr val="000000"/>
                  </a:solidFill>
                  <a:round/>
                  <a:headEnd/>
                  <a:tailEnd/>
                </a:ln>
              </p:spPr>
              <p:txBody>
                <a:bodyPr/>
                <a:lstStyle/>
                <a:p>
                  <a:endParaRPr lang="en-US" dirty="0"/>
                </a:p>
              </p:txBody>
            </p:sp>
            <p:sp>
              <p:nvSpPr>
                <p:cNvPr id="63" name="Oval 62"/>
                <p:cNvSpPr>
                  <a:spLocks noChangeArrowheads="1"/>
                </p:cNvSpPr>
                <p:nvPr/>
              </p:nvSpPr>
              <p:spPr bwMode="auto">
                <a:xfrm>
                  <a:off x="1980" y="6120"/>
                  <a:ext cx="1440" cy="540"/>
                </a:xfrm>
                <a:prstGeom prst="ellipse">
                  <a:avLst/>
                </a:prstGeom>
                <a:solidFill>
                  <a:srgbClr val="FFFFFF"/>
                </a:solidFill>
                <a:ln w="9525">
                  <a:solidFill>
                    <a:srgbClr val="000000"/>
                  </a:solidFill>
                  <a:round/>
                  <a:headEnd/>
                  <a:tailEnd/>
                </a:ln>
              </p:spPr>
              <p:txBody>
                <a:bodyPr/>
                <a:lstStyle/>
                <a:p>
                  <a:endParaRPr lang="en-US" dirty="0"/>
                </a:p>
              </p:txBody>
            </p:sp>
            <p:sp>
              <p:nvSpPr>
                <p:cNvPr id="64" name="Text Box 19"/>
                <p:cNvSpPr txBox="1">
                  <a:spLocks noChangeArrowheads="1"/>
                </p:cNvSpPr>
                <p:nvPr/>
              </p:nvSpPr>
              <p:spPr bwMode="auto">
                <a:xfrm>
                  <a:off x="4860" y="4320"/>
                  <a:ext cx="1620" cy="540"/>
                </a:xfrm>
                <a:prstGeom prst="rect">
                  <a:avLst/>
                </a:prstGeom>
                <a:noFill/>
                <a:ln w="9525">
                  <a:noFill/>
                  <a:miter lim="800000"/>
                  <a:headEnd/>
                  <a:tailEnd/>
                </a:ln>
              </p:spPr>
              <p:txBody>
                <a:bodyPr/>
                <a:lstStyle/>
                <a:p>
                  <a:pPr eaLnBrk="0" hangingPunct="0"/>
                  <a:r>
                    <a:rPr lang="en-US" sz="1200" b="1" dirty="0" err="1">
                      <a:solidFill>
                        <a:srgbClr val="000000"/>
                      </a:solidFill>
                      <a:latin typeface="Times New Roman" pitchFamily="18" charset="0"/>
                      <a:cs typeface="Times New Roman" pitchFamily="18" charset="0"/>
                    </a:rPr>
                    <a:t>Dwelling,abode</a:t>
                  </a:r>
                  <a:endParaRPr lang="en-US" sz="1200" b="1" dirty="0">
                    <a:solidFill>
                      <a:srgbClr val="000000"/>
                    </a:solidFill>
                    <a:latin typeface="Times New Roman" pitchFamily="18" charset="0"/>
                    <a:cs typeface="Times New Roman" pitchFamily="18" charset="0"/>
                  </a:endParaRPr>
                </a:p>
              </p:txBody>
            </p:sp>
            <p:sp>
              <p:nvSpPr>
                <p:cNvPr id="65" name="Text Box 20"/>
                <p:cNvSpPr txBox="1">
                  <a:spLocks noChangeArrowheads="1"/>
                </p:cNvSpPr>
                <p:nvPr/>
              </p:nvSpPr>
              <p:spPr bwMode="auto">
                <a:xfrm>
                  <a:off x="7920" y="6300"/>
                  <a:ext cx="1080" cy="540"/>
                </a:xfrm>
                <a:prstGeom prst="rect">
                  <a:avLst/>
                </a:prstGeom>
                <a:noFill/>
                <a:ln w="9525">
                  <a:noFill/>
                  <a:miter lim="800000"/>
                  <a:headEnd/>
                  <a:tailEnd/>
                </a:ln>
              </p:spPr>
              <p:txBody>
                <a:bodyPr/>
                <a:lstStyle/>
                <a:p>
                  <a:pPr eaLnBrk="0" hangingPunct="0"/>
                  <a:r>
                    <a:rPr lang="en-US" sz="1200" b="1">
                      <a:solidFill>
                        <a:srgbClr val="000000"/>
                      </a:solidFill>
                      <a:latin typeface="Times New Roman" pitchFamily="18" charset="0"/>
                      <a:cs typeface="Times New Roman" pitchFamily="18" charset="0"/>
                    </a:rPr>
                    <a:t>bedroom</a:t>
                  </a:r>
                </a:p>
              </p:txBody>
            </p:sp>
            <p:sp>
              <p:nvSpPr>
                <p:cNvPr id="66" name="Text Box 21"/>
                <p:cNvSpPr txBox="1">
                  <a:spLocks noChangeArrowheads="1"/>
                </p:cNvSpPr>
                <p:nvPr/>
              </p:nvSpPr>
              <p:spPr bwMode="auto">
                <a:xfrm>
                  <a:off x="7920" y="5220"/>
                  <a:ext cx="900" cy="540"/>
                </a:xfrm>
                <a:prstGeom prst="rect">
                  <a:avLst/>
                </a:prstGeom>
                <a:noFill/>
                <a:ln w="9525">
                  <a:noFill/>
                  <a:miter lim="800000"/>
                  <a:headEnd/>
                  <a:tailEnd/>
                </a:ln>
              </p:spPr>
              <p:txBody>
                <a:bodyPr/>
                <a:lstStyle/>
                <a:p>
                  <a:pPr eaLnBrk="0" hangingPunct="0"/>
                  <a:r>
                    <a:rPr lang="en-US" sz="1200">
                      <a:solidFill>
                        <a:srgbClr val="000000"/>
                      </a:solidFill>
                      <a:latin typeface="Times New Roman" pitchFamily="18" charset="0"/>
                      <a:cs typeface="Times New Roman" pitchFamily="18" charset="0"/>
                    </a:rPr>
                    <a:t>kitchen</a:t>
                  </a:r>
                  <a:endParaRPr lang="en-US" sz="1600" b="1">
                    <a:solidFill>
                      <a:srgbClr val="000000"/>
                    </a:solidFill>
                    <a:latin typeface="Times New Roman" pitchFamily="18" charset="0"/>
                    <a:cs typeface="Times New Roman" pitchFamily="18" charset="0"/>
                  </a:endParaRPr>
                </a:p>
                <a:p>
                  <a:pPr eaLnBrk="0" hangingPunct="0"/>
                  <a:endParaRPr lang="en-US" sz="1200">
                    <a:solidFill>
                      <a:srgbClr val="000000"/>
                    </a:solidFill>
                    <a:latin typeface="Shusha" pitchFamily="2" charset="0"/>
                  </a:endParaRPr>
                </a:p>
              </p:txBody>
            </p:sp>
            <p:sp>
              <p:nvSpPr>
                <p:cNvPr id="67" name="Oval 66"/>
                <p:cNvSpPr>
                  <a:spLocks noChangeArrowheads="1"/>
                </p:cNvSpPr>
                <p:nvPr/>
              </p:nvSpPr>
              <p:spPr bwMode="auto">
                <a:xfrm>
                  <a:off x="4860" y="7020"/>
                  <a:ext cx="1440" cy="540"/>
                </a:xfrm>
                <a:prstGeom prst="ellipse">
                  <a:avLst/>
                </a:prstGeom>
                <a:solidFill>
                  <a:srgbClr val="FFFFFF"/>
                </a:solidFill>
                <a:ln w="9525">
                  <a:solidFill>
                    <a:srgbClr val="000000"/>
                  </a:solidFill>
                  <a:round/>
                  <a:headEnd/>
                  <a:tailEnd/>
                </a:ln>
              </p:spPr>
              <p:txBody>
                <a:bodyPr/>
                <a:lstStyle/>
                <a:p>
                  <a:endParaRPr lang="en-US"/>
                </a:p>
              </p:txBody>
            </p:sp>
            <p:sp>
              <p:nvSpPr>
                <p:cNvPr id="68" name="Text Box 23"/>
                <p:cNvSpPr txBox="1">
                  <a:spLocks noChangeArrowheads="1"/>
                </p:cNvSpPr>
                <p:nvPr/>
              </p:nvSpPr>
              <p:spPr bwMode="auto">
                <a:xfrm>
                  <a:off x="4860" y="7020"/>
                  <a:ext cx="1440" cy="540"/>
                </a:xfrm>
                <a:prstGeom prst="rect">
                  <a:avLst/>
                </a:prstGeom>
                <a:noFill/>
                <a:ln w="9525">
                  <a:noFill/>
                  <a:miter lim="800000"/>
                  <a:headEnd/>
                  <a:tailEnd/>
                </a:ln>
              </p:spPr>
              <p:txBody>
                <a:bodyPr/>
                <a:lstStyle/>
                <a:p>
                  <a:pPr eaLnBrk="0" hangingPunct="0"/>
                  <a:r>
                    <a:rPr lang="en-US" b="1">
                      <a:solidFill>
                        <a:srgbClr val="000000"/>
                      </a:solidFill>
                      <a:latin typeface="Shusha" pitchFamily="2" charset="0"/>
                    </a:rPr>
                    <a:t> </a:t>
                  </a:r>
                  <a:r>
                    <a:rPr lang="en-US" sz="1400" b="1">
                      <a:solidFill>
                        <a:srgbClr val="000000"/>
                      </a:solidFill>
                      <a:latin typeface="Times New Roman" pitchFamily="18" charset="0"/>
                      <a:cs typeface="Times New Roman" pitchFamily="18" charset="0"/>
                    </a:rPr>
                    <a:t>house,home</a:t>
                  </a:r>
                  <a:endParaRPr lang="en-US" b="1">
                    <a:solidFill>
                      <a:srgbClr val="000000"/>
                    </a:solidFill>
                    <a:latin typeface="Times New Roman" pitchFamily="18" charset="0"/>
                    <a:cs typeface="Times New Roman" pitchFamily="18" charset="0"/>
                  </a:endParaRPr>
                </a:p>
              </p:txBody>
            </p:sp>
            <p:sp>
              <p:nvSpPr>
                <p:cNvPr id="69" name="Text Box 24"/>
                <p:cNvSpPr txBox="1">
                  <a:spLocks noChangeArrowheads="1"/>
                </p:cNvSpPr>
                <p:nvPr/>
              </p:nvSpPr>
              <p:spPr bwMode="auto">
                <a:xfrm>
                  <a:off x="8280" y="7560"/>
                  <a:ext cx="3060" cy="900"/>
                </a:xfrm>
                <a:prstGeom prst="rect">
                  <a:avLst/>
                </a:prstGeom>
                <a:noFill/>
                <a:ln w="3175">
                  <a:solidFill>
                    <a:srgbClr val="003300"/>
                  </a:solidFill>
                  <a:miter lim="800000"/>
                  <a:headEnd/>
                  <a:tailEnd/>
                </a:ln>
              </p:spPr>
              <p:txBody>
                <a:bodyPr/>
                <a:lstStyle/>
                <a:p>
                  <a:pPr eaLnBrk="0" hangingPunct="0"/>
                  <a:r>
                    <a:rPr lang="en-US" sz="1200" b="1">
                      <a:solidFill>
                        <a:srgbClr val="000000"/>
                      </a:solidFill>
                      <a:latin typeface="Times New Roman" pitchFamily="18" charset="0"/>
                      <a:cs typeface="Times New Roman" pitchFamily="18" charset="0"/>
                    </a:rPr>
                    <a:t>A place that serves as the living quarters of one or mor efamilies</a:t>
                  </a:r>
                </a:p>
              </p:txBody>
            </p:sp>
            <p:sp>
              <p:nvSpPr>
                <p:cNvPr id="70" name="Text Box 25"/>
                <p:cNvSpPr txBox="1">
                  <a:spLocks noChangeArrowheads="1"/>
                </p:cNvSpPr>
                <p:nvPr/>
              </p:nvSpPr>
              <p:spPr bwMode="auto">
                <a:xfrm>
                  <a:off x="3240" y="10620"/>
                  <a:ext cx="1080" cy="540"/>
                </a:xfrm>
                <a:prstGeom prst="rect">
                  <a:avLst/>
                </a:prstGeom>
                <a:noFill/>
                <a:ln w="9525">
                  <a:noFill/>
                  <a:miter lim="800000"/>
                  <a:headEnd/>
                  <a:tailEnd/>
                </a:ln>
              </p:spPr>
              <p:txBody>
                <a:bodyPr/>
                <a:lstStyle/>
                <a:p>
                  <a:pPr eaLnBrk="0" hangingPunct="0"/>
                  <a:r>
                    <a:rPr lang="en-US" sz="1200" b="1">
                      <a:solidFill>
                        <a:srgbClr val="000000"/>
                      </a:solidFill>
                      <a:latin typeface="Times New Roman" pitchFamily="18" charset="0"/>
                      <a:cs typeface="Times New Roman" pitchFamily="18" charset="0"/>
                    </a:rPr>
                    <a:t>guestroom</a:t>
                  </a:r>
                </a:p>
              </p:txBody>
            </p:sp>
            <p:sp>
              <p:nvSpPr>
                <p:cNvPr id="71" name="Text Box 26"/>
                <p:cNvSpPr txBox="1">
                  <a:spLocks noChangeArrowheads="1"/>
                </p:cNvSpPr>
                <p:nvPr/>
              </p:nvSpPr>
              <p:spPr bwMode="auto">
                <a:xfrm>
                  <a:off x="1980" y="7560"/>
                  <a:ext cx="1260" cy="540"/>
                </a:xfrm>
                <a:prstGeom prst="rect">
                  <a:avLst/>
                </a:prstGeom>
                <a:noFill/>
                <a:ln w="9525">
                  <a:noFill/>
                  <a:miter lim="800000"/>
                  <a:headEnd/>
                  <a:tailEnd/>
                </a:ln>
              </p:spPr>
              <p:txBody>
                <a:bodyPr/>
                <a:lstStyle/>
                <a:p>
                  <a:pPr algn="ctr" eaLnBrk="0" hangingPunct="0"/>
                  <a:r>
                    <a:rPr lang="en-US" sz="1200" b="1">
                      <a:solidFill>
                        <a:srgbClr val="000000"/>
                      </a:solidFill>
                      <a:latin typeface="Times New Roman" pitchFamily="18" charset="0"/>
                      <a:cs typeface="Times New Roman" pitchFamily="18" charset="0"/>
                    </a:rPr>
                    <a:t>veranda</a:t>
                  </a:r>
                </a:p>
              </p:txBody>
            </p:sp>
            <p:sp>
              <p:nvSpPr>
                <p:cNvPr id="72" name="Text Box 27"/>
                <p:cNvSpPr txBox="1">
                  <a:spLocks noChangeArrowheads="1"/>
                </p:cNvSpPr>
                <p:nvPr/>
              </p:nvSpPr>
              <p:spPr bwMode="auto">
                <a:xfrm>
                  <a:off x="2160" y="6120"/>
                  <a:ext cx="900" cy="540"/>
                </a:xfrm>
                <a:prstGeom prst="rect">
                  <a:avLst/>
                </a:prstGeom>
                <a:noFill/>
                <a:ln w="9525">
                  <a:noFill/>
                  <a:miter lim="800000"/>
                  <a:headEnd/>
                  <a:tailEnd/>
                </a:ln>
              </p:spPr>
              <p:txBody>
                <a:bodyPr/>
                <a:lstStyle/>
                <a:p>
                  <a:pPr algn="ctr" eaLnBrk="0" hangingPunct="0"/>
                  <a:r>
                    <a:rPr lang="en-US" sz="1200" b="1">
                      <a:solidFill>
                        <a:srgbClr val="000000"/>
                      </a:solidFill>
                      <a:latin typeface="Times New Roman" pitchFamily="18" charset="0"/>
                      <a:cs typeface="Times New Roman" pitchFamily="18" charset="0"/>
                    </a:rPr>
                    <a:t>bckyard</a:t>
                  </a:r>
                </a:p>
              </p:txBody>
            </p:sp>
            <p:sp>
              <p:nvSpPr>
                <p:cNvPr id="73" name="Text Box 28"/>
                <p:cNvSpPr txBox="1">
                  <a:spLocks noChangeArrowheads="1"/>
                </p:cNvSpPr>
                <p:nvPr/>
              </p:nvSpPr>
              <p:spPr bwMode="auto">
                <a:xfrm>
                  <a:off x="6300" y="10620"/>
                  <a:ext cx="1200" cy="540"/>
                </a:xfrm>
                <a:prstGeom prst="rect">
                  <a:avLst/>
                </a:prstGeom>
                <a:noFill/>
                <a:ln w="9525">
                  <a:noFill/>
                  <a:miter lim="800000"/>
                  <a:headEnd/>
                  <a:tailEnd/>
                </a:ln>
              </p:spPr>
              <p:txBody>
                <a:bodyPr/>
                <a:lstStyle/>
                <a:p>
                  <a:pPr eaLnBrk="0" hangingPunct="0"/>
                  <a:r>
                    <a:rPr lang="en-US" sz="1600" b="1">
                      <a:solidFill>
                        <a:srgbClr val="000000"/>
                      </a:solidFill>
                      <a:latin typeface="Shusha" pitchFamily="2" charset="0"/>
                    </a:rPr>
                    <a:t>  </a:t>
                  </a:r>
                  <a:r>
                    <a:rPr lang="en-US" sz="1200" b="1">
                      <a:solidFill>
                        <a:srgbClr val="000000"/>
                      </a:solidFill>
                      <a:latin typeface="Times New Roman" pitchFamily="18" charset="0"/>
                      <a:cs typeface="Times New Roman" pitchFamily="18" charset="0"/>
                    </a:rPr>
                    <a:t>hermitage</a:t>
                  </a:r>
                </a:p>
              </p:txBody>
            </p:sp>
            <p:sp>
              <p:nvSpPr>
                <p:cNvPr id="74" name="Text Box 29"/>
                <p:cNvSpPr txBox="1">
                  <a:spLocks noChangeArrowheads="1"/>
                </p:cNvSpPr>
                <p:nvPr/>
              </p:nvSpPr>
              <p:spPr bwMode="auto">
                <a:xfrm>
                  <a:off x="9360" y="10620"/>
                  <a:ext cx="1260" cy="720"/>
                </a:xfrm>
                <a:prstGeom prst="rect">
                  <a:avLst/>
                </a:prstGeom>
                <a:noFill/>
                <a:ln w="9525">
                  <a:noFill/>
                  <a:miter lim="800000"/>
                  <a:headEnd/>
                  <a:tailEnd/>
                </a:ln>
              </p:spPr>
              <p:txBody>
                <a:bodyPr/>
                <a:lstStyle/>
                <a:p>
                  <a:pPr algn="ctr" eaLnBrk="0" hangingPunct="0"/>
                  <a:r>
                    <a:rPr lang="en-US" sz="1200" b="1">
                      <a:solidFill>
                        <a:srgbClr val="000000"/>
                      </a:solidFill>
                      <a:latin typeface="Times New Roman" pitchFamily="18" charset="0"/>
                      <a:cs typeface="Times New Roman" pitchFamily="18" charset="0"/>
                    </a:rPr>
                    <a:t>cottage</a:t>
                  </a:r>
                </a:p>
              </p:txBody>
            </p:sp>
            <p:sp>
              <p:nvSpPr>
                <p:cNvPr id="75" name="Line 30"/>
                <p:cNvSpPr>
                  <a:spLocks noChangeShapeType="1"/>
                </p:cNvSpPr>
                <p:nvPr/>
              </p:nvSpPr>
              <p:spPr bwMode="auto">
                <a:xfrm>
                  <a:off x="5580" y="3420"/>
                  <a:ext cx="0" cy="900"/>
                </a:xfrm>
                <a:prstGeom prst="line">
                  <a:avLst/>
                </a:prstGeom>
                <a:noFill/>
                <a:ln w="9525">
                  <a:solidFill>
                    <a:srgbClr val="000000"/>
                  </a:solidFill>
                  <a:round/>
                  <a:headEnd/>
                  <a:tailEnd type="triangle" w="med" len="med"/>
                </a:ln>
              </p:spPr>
              <p:txBody>
                <a:bodyPr/>
                <a:lstStyle/>
                <a:p>
                  <a:endParaRPr lang="en-US"/>
                </a:p>
              </p:txBody>
            </p:sp>
            <p:sp>
              <p:nvSpPr>
                <p:cNvPr id="76" name="Line 31"/>
                <p:cNvSpPr>
                  <a:spLocks noChangeShapeType="1"/>
                </p:cNvSpPr>
                <p:nvPr/>
              </p:nvSpPr>
              <p:spPr bwMode="auto">
                <a:xfrm>
                  <a:off x="5580" y="4860"/>
                  <a:ext cx="0" cy="2160"/>
                </a:xfrm>
                <a:prstGeom prst="line">
                  <a:avLst/>
                </a:prstGeom>
                <a:noFill/>
                <a:ln w="9525">
                  <a:solidFill>
                    <a:srgbClr val="000000"/>
                  </a:solidFill>
                  <a:round/>
                  <a:headEnd/>
                  <a:tailEnd type="triangle" w="med" len="med"/>
                </a:ln>
              </p:spPr>
              <p:txBody>
                <a:bodyPr/>
                <a:lstStyle/>
                <a:p>
                  <a:endParaRPr lang="en-US"/>
                </a:p>
              </p:txBody>
            </p:sp>
            <p:sp>
              <p:nvSpPr>
                <p:cNvPr id="77" name="Line 32"/>
                <p:cNvSpPr>
                  <a:spLocks noChangeShapeType="1"/>
                </p:cNvSpPr>
                <p:nvPr/>
              </p:nvSpPr>
              <p:spPr bwMode="auto">
                <a:xfrm>
                  <a:off x="5940" y="4860"/>
                  <a:ext cx="1800" cy="540"/>
                </a:xfrm>
                <a:prstGeom prst="line">
                  <a:avLst/>
                </a:prstGeom>
                <a:noFill/>
                <a:ln w="9525">
                  <a:solidFill>
                    <a:srgbClr val="000000"/>
                  </a:solidFill>
                  <a:round/>
                  <a:headEnd/>
                  <a:tailEnd type="triangle" w="med" len="med"/>
                </a:ln>
              </p:spPr>
              <p:txBody>
                <a:bodyPr/>
                <a:lstStyle/>
                <a:p>
                  <a:endParaRPr lang="en-US"/>
                </a:p>
              </p:txBody>
            </p:sp>
            <p:sp>
              <p:nvSpPr>
                <p:cNvPr id="78" name="Line 33"/>
                <p:cNvSpPr>
                  <a:spLocks noChangeShapeType="1"/>
                </p:cNvSpPr>
                <p:nvPr/>
              </p:nvSpPr>
              <p:spPr bwMode="auto">
                <a:xfrm>
                  <a:off x="5940" y="4860"/>
                  <a:ext cx="1980" cy="1620"/>
                </a:xfrm>
                <a:prstGeom prst="line">
                  <a:avLst/>
                </a:prstGeom>
                <a:noFill/>
                <a:ln w="9525">
                  <a:solidFill>
                    <a:srgbClr val="000000"/>
                  </a:solidFill>
                  <a:round/>
                  <a:headEnd/>
                  <a:tailEnd type="triangle" w="med" len="med"/>
                </a:ln>
              </p:spPr>
              <p:txBody>
                <a:bodyPr/>
                <a:lstStyle/>
                <a:p>
                  <a:endParaRPr lang="en-US"/>
                </a:p>
              </p:txBody>
            </p:sp>
            <p:sp>
              <p:nvSpPr>
                <p:cNvPr id="79" name="Line 34"/>
                <p:cNvSpPr>
                  <a:spLocks noChangeShapeType="1"/>
                </p:cNvSpPr>
                <p:nvPr/>
              </p:nvSpPr>
              <p:spPr bwMode="auto">
                <a:xfrm flipH="1" flipV="1">
                  <a:off x="3420" y="6480"/>
                  <a:ext cx="1440" cy="720"/>
                </a:xfrm>
                <a:prstGeom prst="line">
                  <a:avLst/>
                </a:prstGeom>
                <a:noFill/>
                <a:ln w="9525">
                  <a:solidFill>
                    <a:srgbClr val="000000"/>
                  </a:solidFill>
                  <a:round/>
                  <a:headEnd/>
                  <a:tailEnd type="triangle" w="med" len="med"/>
                </a:ln>
              </p:spPr>
              <p:txBody>
                <a:bodyPr/>
                <a:lstStyle/>
                <a:p>
                  <a:endParaRPr lang="en-US"/>
                </a:p>
              </p:txBody>
            </p:sp>
            <p:sp>
              <p:nvSpPr>
                <p:cNvPr id="80" name="Line 35"/>
                <p:cNvSpPr>
                  <a:spLocks noChangeShapeType="1"/>
                </p:cNvSpPr>
                <p:nvPr/>
              </p:nvSpPr>
              <p:spPr bwMode="auto">
                <a:xfrm flipH="1">
                  <a:off x="3420" y="7200"/>
                  <a:ext cx="1440" cy="540"/>
                </a:xfrm>
                <a:prstGeom prst="line">
                  <a:avLst/>
                </a:prstGeom>
                <a:noFill/>
                <a:ln w="9525">
                  <a:solidFill>
                    <a:srgbClr val="000000"/>
                  </a:solidFill>
                  <a:round/>
                  <a:headEnd/>
                  <a:tailEnd type="triangle" w="med" len="med"/>
                </a:ln>
              </p:spPr>
              <p:txBody>
                <a:bodyPr/>
                <a:lstStyle/>
                <a:p>
                  <a:endParaRPr lang="en-US"/>
                </a:p>
              </p:txBody>
            </p:sp>
            <p:sp>
              <p:nvSpPr>
                <p:cNvPr id="81" name="Line 36"/>
                <p:cNvSpPr>
                  <a:spLocks noChangeShapeType="1"/>
                </p:cNvSpPr>
                <p:nvPr/>
              </p:nvSpPr>
              <p:spPr bwMode="auto">
                <a:xfrm flipH="1">
                  <a:off x="3420" y="7200"/>
                  <a:ext cx="1440" cy="1980"/>
                </a:xfrm>
                <a:prstGeom prst="line">
                  <a:avLst/>
                </a:prstGeom>
                <a:noFill/>
                <a:ln w="9525">
                  <a:solidFill>
                    <a:srgbClr val="000000"/>
                  </a:solidFill>
                  <a:round/>
                  <a:headEnd/>
                  <a:tailEnd type="triangle" w="med" len="med"/>
                </a:ln>
              </p:spPr>
              <p:txBody>
                <a:bodyPr/>
                <a:lstStyle/>
                <a:p>
                  <a:endParaRPr lang="en-US"/>
                </a:p>
              </p:txBody>
            </p:sp>
            <p:sp>
              <p:nvSpPr>
                <p:cNvPr id="82" name="Line 37"/>
                <p:cNvSpPr>
                  <a:spLocks noChangeShapeType="1"/>
                </p:cNvSpPr>
                <p:nvPr/>
              </p:nvSpPr>
              <p:spPr bwMode="auto">
                <a:xfrm flipH="1">
                  <a:off x="3960" y="7560"/>
                  <a:ext cx="1620" cy="3060"/>
                </a:xfrm>
                <a:prstGeom prst="line">
                  <a:avLst/>
                </a:prstGeom>
                <a:noFill/>
                <a:ln w="9525">
                  <a:solidFill>
                    <a:srgbClr val="000000"/>
                  </a:solidFill>
                  <a:round/>
                  <a:headEnd/>
                  <a:tailEnd type="triangle" w="med" len="med"/>
                </a:ln>
              </p:spPr>
              <p:txBody>
                <a:bodyPr/>
                <a:lstStyle/>
                <a:p>
                  <a:endParaRPr lang="en-US"/>
                </a:p>
              </p:txBody>
            </p:sp>
            <p:sp>
              <p:nvSpPr>
                <p:cNvPr id="83" name="Line 38"/>
                <p:cNvSpPr>
                  <a:spLocks noChangeShapeType="1"/>
                </p:cNvSpPr>
                <p:nvPr/>
              </p:nvSpPr>
              <p:spPr bwMode="auto">
                <a:xfrm>
                  <a:off x="5580" y="7560"/>
                  <a:ext cx="1080" cy="3060"/>
                </a:xfrm>
                <a:prstGeom prst="line">
                  <a:avLst/>
                </a:prstGeom>
                <a:noFill/>
                <a:ln w="9525">
                  <a:solidFill>
                    <a:srgbClr val="000000"/>
                  </a:solidFill>
                  <a:round/>
                  <a:headEnd/>
                  <a:tailEnd type="triangle" w="med" len="med"/>
                </a:ln>
              </p:spPr>
              <p:txBody>
                <a:bodyPr/>
                <a:lstStyle/>
                <a:p>
                  <a:endParaRPr lang="en-US"/>
                </a:p>
              </p:txBody>
            </p:sp>
            <p:sp>
              <p:nvSpPr>
                <p:cNvPr id="84" name="Line 39"/>
                <p:cNvSpPr>
                  <a:spLocks noChangeShapeType="1"/>
                </p:cNvSpPr>
                <p:nvPr/>
              </p:nvSpPr>
              <p:spPr bwMode="auto">
                <a:xfrm>
                  <a:off x="5580" y="7560"/>
                  <a:ext cx="4140" cy="3060"/>
                </a:xfrm>
                <a:prstGeom prst="line">
                  <a:avLst/>
                </a:prstGeom>
                <a:noFill/>
                <a:ln w="9525">
                  <a:solidFill>
                    <a:srgbClr val="000000"/>
                  </a:solidFill>
                  <a:round/>
                  <a:headEnd/>
                  <a:tailEnd type="triangle" w="med" len="med"/>
                </a:ln>
              </p:spPr>
              <p:txBody>
                <a:bodyPr/>
                <a:lstStyle/>
                <a:p>
                  <a:endParaRPr lang="en-US"/>
                </a:p>
              </p:txBody>
            </p:sp>
            <p:sp>
              <p:nvSpPr>
                <p:cNvPr id="85" name="Line 40"/>
                <p:cNvSpPr>
                  <a:spLocks noChangeShapeType="1"/>
                </p:cNvSpPr>
                <p:nvPr/>
              </p:nvSpPr>
              <p:spPr bwMode="auto">
                <a:xfrm>
                  <a:off x="6300" y="7380"/>
                  <a:ext cx="1980" cy="540"/>
                </a:xfrm>
                <a:prstGeom prst="line">
                  <a:avLst/>
                </a:prstGeom>
                <a:noFill/>
                <a:ln w="9525">
                  <a:solidFill>
                    <a:srgbClr val="000000"/>
                  </a:solidFill>
                  <a:round/>
                  <a:headEnd/>
                  <a:tailEnd type="triangle" w="med" len="med"/>
                </a:ln>
              </p:spPr>
              <p:txBody>
                <a:bodyPr/>
                <a:lstStyle/>
                <a:p>
                  <a:endParaRPr lang="en-US"/>
                </a:p>
              </p:txBody>
            </p:sp>
            <p:sp>
              <p:nvSpPr>
                <p:cNvPr id="86" name="Text Box 41"/>
                <p:cNvSpPr txBox="1">
                  <a:spLocks noChangeArrowheads="1"/>
                </p:cNvSpPr>
                <p:nvPr/>
              </p:nvSpPr>
              <p:spPr bwMode="auto">
                <a:xfrm>
                  <a:off x="5220" y="2880"/>
                  <a:ext cx="900" cy="540"/>
                </a:xfrm>
                <a:prstGeom prst="rect">
                  <a:avLst/>
                </a:prstGeom>
                <a:noFill/>
                <a:ln w="0">
                  <a:noFill/>
                  <a:miter lim="800000"/>
                  <a:headEnd/>
                  <a:tailEnd/>
                </a:ln>
              </p:spPr>
              <p:txBody>
                <a:bodyPr/>
                <a:lstStyle/>
                <a:p>
                  <a:pPr eaLnBrk="0" hangingPunct="0"/>
                  <a:endParaRPr lang="en-US" sz="1600" b="1">
                    <a:solidFill>
                      <a:srgbClr val="000000"/>
                    </a:solidFill>
                    <a:latin typeface="Shusha" pitchFamily="2" charset="0"/>
                    <a:cs typeface="Times New Roman" pitchFamily="18" charset="0"/>
                  </a:endParaRPr>
                </a:p>
              </p:txBody>
            </p:sp>
            <p:sp>
              <p:nvSpPr>
                <p:cNvPr id="87" name="Text Box 42"/>
                <p:cNvSpPr txBox="1">
                  <a:spLocks noChangeArrowheads="1"/>
                </p:cNvSpPr>
                <p:nvPr/>
              </p:nvSpPr>
              <p:spPr bwMode="auto">
                <a:xfrm>
                  <a:off x="5940" y="5040"/>
                  <a:ext cx="1440" cy="540"/>
                </a:xfrm>
                <a:prstGeom prst="rect">
                  <a:avLst/>
                </a:prstGeom>
                <a:noFill/>
                <a:ln w="9525">
                  <a:noFill/>
                  <a:miter lim="800000"/>
                  <a:headEnd/>
                  <a:tailEnd/>
                </a:ln>
              </p:spPr>
              <p:txBody>
                <a:bodyPr/>
                <a:lstStyle/>
                <a:p>
                  <a:pPr eaLnBrk="0" hangingPunct="0"/>
                  <a:r>
                    <a:rPr lang="en-US" sz="1200">
                      <a:solidFill>
                        <a:srgbClr val="000000"/>
                      </a:solidFill>
                      <a:latin typeface="Times New Roman" pitchFamily="18" charset="0"/>
                    </a:rPr>
                    <a:t>Meronymy</a:t>
                  </a:r>
                </a:p>
              </p:txBody>
            </p:sp>
            <p:sp>
              <p:nvSpPr>
                <p:cNvPr id="88" name="Text Box 43"/>
                <p:cNvSpPr txBox="1">
                  <a:spLocks noChangeArrowheads="1"/>
                </p:cNvSpPr>
                <p:nvPr/>
              </p:nvSpPr>
              <p:spPr bwMode="auto">
                <a:xfrm>
                  <a:off x="4680" y="3600"/>
                  <a:ext cx="1980" cy="540"/>
                </a:xfrm>
                <a:prstGeom prst="rect">
                  <a:avLst/>
                </a:prstGeom>
                <a:noFill/>
                <a:ln w="9525">
                  <a:noFill/>
                  <a:miter lim="800000"/>
                  <a:headEnd/>
                  <a:tailEnd/>
                </a:ln>
              </p:spPr>
              <p:txBody>
                <a:bodyPr/>
                <a:lstStyle/>
                <a:p>
                  <a:pPr algn="ctr" eaLnBrk="0" hangingPunct="0"/>
                  <a:r>
                    <a:rPr lang="en-US" sz="1200">
                      <a:solidFill>
                        <a:srgbClr val="000000"/>
                      </a:solidFill>
                      <a:latin typeface="Times New Roman" pitchFamily="18" charset="0"/>
                    </a:rPr>
                    <a:t>Hyponymy</a:t>
                  </a:r>
                </a:p>
              </p:txBody>
            </p:sp>
            <p:sp>
              <p:nvSpPr>
                <p:cNvPr id="89" name="Text Box 44"/>
                <p:cNvSpPr txBox="1">
                  <a:spLocks noChangeArrowheads="1"/>
                </p:cNvSpPr>
                <p:nvPr/>
              </p:nvSpPr>
              <p:spPr bwMode="auto">
                <a:xfrm>
                  <a:off x="3780" y="6480"/>
                  <a:ext cx="540" cy="2700"/>
                </a:xfrm>
                <a:prstGeom prst="rect">
                  <a:avLst/>
                </a:prstGeom>
                <a:noFill/>
                <a:ln w="9525">
                  <a:noFill/>
                  <a:miter lim="800000"/>
                  <a:headEnd/>
                  <a:tailEnd/>
                </a:ln>
              </p:spPr>
              <p:txBody>
                <a:bodyPr/>
                <a:lstStyle/>
                <a:p>
                  <a:pPr algn="ctr" eaLnBrk="0" hangingPunct="0"/>
                  <a:r>
                    <a:rPr lang="en-US" sz="1200">
                      <a:solidFill>
                        <a:srgbClr val="000000"/>
                      </a:solidFill>
                      <a:latin typeface="Times New Roman" pitchFamily="18" charset="0"/>
                    </a:rPr>
                    <a:t>M</a:t>
                  </a:r>
                </a:p>
                <a:p>
                  <a:pPr algn="ctr" eaLnBrk="0" hangingPunct="0"/>
                  <a:r>
                    <a:rPr lang="en-US" sz="1200">
                      <a:solidFill>
                        <a:srgbClr val="000000"/>
                      </a:solidFill>
                      <a:latin typeface="Times New Roman" pitchFamily="18" charset="0"/>
                    </a:rPr>
                    <a:t>e</a:t>
                  </a:r>
                </a:p>
                <a:p>
                  <a:pPr algn="ctr" eaLnBrk="0" hangingPunct="0"/>
                  <a:r>
                    <a:rPr lang="en-US" sz="1200">
                      <a:solidFill>
                        <a:srgbClr val="000000"/>
                      </a:solidFill>
                      <a:latin typeface="Times New Roman" pitchFamily="18" charset="0"/>
                    </a:rPr>
                    <a:t>r</a:t>
                  </a:r>
                </a:p>
                <a:p>
                  <a:pPr algn="ctr" eaLnBrk="0" hangingPunct="0"/>
                  <a:r>
                    <a:rPr lang="en-US" sz="1200">
                      <a:solidFill>
                        <a:srgbClr val="000000"/>
                      </a:solidFill>
                      <a:latin typeface="Times New Roman" pitchFamily="18" charset="0"/>
                    </a:rPr>
                    <a:t>o</a:t>
                  </a:r>
                </a:p>
                <a:p>
                  <a:pPr algn="ctr" eaLnBrk="0" hangingPunct="0"/>
                  <a:r>
                    <a:rPr lang="en-US" sz="1200">
                      <a:solidFill>
                        <a:srgbClr val="000000"/>
                      </a:solidFill>
                      <a:latin typeface="Times New Roman" pitchFamily="18" charset="0"/>
                    </a:rPr>
                    <a:t>n</a:t>
                  </a:r>
                </a:p>
                <a:p>
                  <a:pPr algn="ctr" eaLnBrk="0" hangingPunct="0"/>
                  <a:r>
                    <a:rPr lang="en-US" sz="1200">
                      <a:solidFill>
                        <a:srgbClr val="000000"/>
                      </a:solidFill>
                      <a:latin typeface="Times New Roman" pitchFamily="18" charset="0"/>
                    </a:rPr>
                    <a:t>y</a:t>
                  </a:r>
                </a:p>
                <a:p>
                  <a:pPr algn="ctr" eaLnBrk="0" hangingPunct="0"/>
                  <a:r>
                    <a:rPr lang="en-US" sz="1200">
                      <a:solidFill>
                        <a:srgbClr val="000000"/>
                      </a:solidFill>
                      <a:latin typeface="Times New Roman" pitchFamily="18" charset="0"/>
                    </a:rPr>
                    <a:t>m</a:t>
                  </a:r>
                </a:p>
                <a:p>
                  <a:pPr algn="ctr" eaLnBrk="0" hangingPunct="0"/>
                  <a:r>
                    <a:rPr lang="en-US" sz="1200">
                      <a:solidFill>
                        <a:srgbClr val="000000"/>
                      </a:solidFill>
                      <a:latin typeface="Times New Roman" pitchFamily="18" charset="0"/>
                    </a:rPr>
                    <a:t>y</a:t>
                  </a:r>
                </a:p>
              </p:txBody>
            </p:sp>
            <p:sp>
              <p:nvSpPr>
                <p:cNvPr id="90" name="Freeform 89"/>
                <p:cNvSpPr>
                  <a:spLocks/>
                </p:cNvSpPr>
                <p:nvPr/>
              </p:nvSpPr>
              <p:spPr bwMode="auto">
                <a:xfrm>
                  <a:off x="3720" y="4680"/>
                  <a:ext cx="1500" cy="2340"/>
                </a:xfrm>
                <a:custGeom>
                  <a:avLst/>
                  <a:gdLst>
                    <a:gd name="T0" fmla="*/ 1500 w 1500"/>
                    <a:gd name="T1" fmla="*/ 2340 h 2340"/>
                    <a:gd name="T2" fmla="*/ 60 w 1500"/>
                    <a:gd name="T3" fmla="*/ 720 h 2340"/>
                    <a:gd name="T4" fmla="*/ 1140 w 1500"/>
                    <a:gd name="T5" fmla="*/ 0 h 2340"/>
                    <a:gd name="T6" fmla="*/ 0 60000 65536"/>
                    <a:gd name="T7" fmla="*/ 0 60000 65536"/>
                    <a:gd name="T8" fmla="*/ 0 60000 65536"/>
                    <a:gd name="T9" fmla="*/ 0 w 1500"/>
                    <a:gd name="T10" fmla="*/ 0 h 2340"/>
                    <a:gd name="T11" fmla="*/ 1500 w 1500"/>
                    <a:gd name="T12" fmla="*/ 2340 h 2340"/>
                  </a:gdLst>
                  <a:ahLst/>
                  <a:cxnLst>
                    <a:cxn ang="T6">
                      <a:pos x="T0" y="T1"/>
                    </a:cxn>
                    <a:cxn ang="T7">
                      <a:pos x="T2" y="T3"/>
                    </a:cxn>
                    <a:cxn ang="T8">
                      <a:pos x="T4" y="T5"/>
                    </a:cxn>
                  </a:cxnLst>
                  <a:rect l="T9" t="T10" r="T11" b="T12"/>
                  <a:pathLst>
                    <a:path w="1500" h="2340">
                      <a:moveTo>
                        <a:pt x="1500" y="2340"/>
                      </a:moveTo>
                      <a:cubicBezTo>
                        <a:pt x="810" y="1725"/>
                        <a:pt x="120" y="1110"/>
                        <a:pt x="60" y="720"/>
                      </a:cubicBezTo>
                      <a:cubicBezTo>
                        <a:pt x="0" y="330"/>
                        <a:pt x="960" y="120"/>
                        <a:pt x="1140" y="0"/>
                      </a:cubicBezTo>
                    </a:path>
                  </a:pathLst>
                </a:custGeom>
                <a:noFill/>
                <a:ln w="9525">
                  <a:solidFill>
                    <a:srgbClr val="000000"/>
                  </a:solidFill>
                  <a:round/>
                  <a:headEnd/>
                  <a:tailEnd type="triangle" w="med" len="med"/>
                </a:ln>
              </p:spPr>
              <p:txBody>
                <a:bodyPr/>
                <a:lstStyle/>
                <a:p>
                  <a:endParaRPr lang="en-US"/>
                </a:p>
              </p:txBody>
            </p:sp>
          </p:grpSp>
          <p:sp>
            <p:nvSpPr>
              <p:cNvPr id="57" name="Text Box 46"/>
              <p:cNvSpPr txBox="1">
                <a:spLocks noChangeArrowheads="1"/>
              </p:cNvSpPr>
              <p:nvPr/>
            </p:nvSpPr>
            <p:spPr bwMode="auto">
              <a:xfrm>
                <a:off x="2880" y="4860"/>
                <a:ext cx="1620" cy="540"/>
              </a:xfrm>
              <a:prstGeom prst="rect">
                <a:avLst/>
              </a:prstGeom>
              <a:noFill/>
              <a:ln w="9525">
                <a:noFill/>
                <a:miter lim="800000"/>
                <a:headEnd/>
                <a:tailEnd/>
              </a:ln>
            </p:spPr>
            <p:txBody>
              <a:bodyPr/>
              <a:lstStyle/>
              <a:p>
                <a:pPr eaLnBrk="0" hangingPunct="0"/>
                <a:r>
                  <a:rPr lang="en-US" sz="1200">
                    <a:solidFill>
                      <a:srgbClr val="000000"/>
                    </a:solidFill>
                    <a:latin typeface="Times New Roman" pitchFamily="18" charset="0"/>
                  </a:rPr>
                  <a:t>Hypernymy</a:t>
                </a:r>
              </a:p>
            </p:txBody>
          </p:sp>
        </p:grpSp>
      </p:grpSp>
      <p:sp>
        <p:nvSpPr>
          <p:cNvPr id="3" name="Slide Number Placeholder 2"/>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25612887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Semantic Similarity/Relatedness</a:t>
            </a:r>
          </a:p>
        </p:txBody>
      </p:sp>
      <p:sp>
        <p:nvSpPr>
          <p:cNvPr id="3" name="Content Placeholder 2"/>
          <p:cNvSpPr>
            <a:spLocks noGrp="1"/>
          </p:cNvSpPr>
          <p:nvPr>
            <p:ph idx="1"/>
          </p:nvPr>
        </p:nvSpPr>
        <p:spPr>
          <a:xfrm>
            <a:off x="152400" y="1143000"/>
            <a:ext cx="8839200" cy="5715000"/>
          </a:xfrm>
        </p:spPr>
        <p:txBody>
          <a:bodyPr>
            <a:normAutofit/>
          </a:bodyPr>
          <a:lstStyle/>
          <a:p>
            <a:r>
              <a:rPr lang="en-US" sz="3000" dirty="0"/>
              <a:t>Similarity is a specific type of relatedness: graded</a:t>
            </a:r>
          </a:p>
          <a:p>
            <a:pPr lvl="1"/>
            <a:r>
              <a:rPr lang="en-US" dirty="0"/>
              <a:t>car vs. automobile -&gt; 1.0</a:t>
            </a:r>
          </a:p>
          <a:p>
            <a:pPr lvl="1"/>
            <a:r>
              <a:rPr lang="en-US" dirty="0"/>
              <a:t>car vs. vehicle -&gt; 0.6</a:t>
            </a:r>
          </a:p>
          <a:p>
            <a:pPr lvl="1"/>
            <a:r>
              <a:rPr lang="en-US" dirty="0"/>
              <a:t>car vs. tire -&gt; 0.2</a:t>
            </a:r>
          </a:p>
          <a:p>
            <a:pPr lvl="1"/>
            <a:r>
              <a:rPr lang="en-US" dirty="0"/>
              <a:t>car vs. street -&gt; 0.1</a:t>
            </a:r>
          </a:p>
          <a:p>
            <a:r>
              <a:rPr lang="en-US" sz="3000" dirty="0"/>
              <a:t>Similarity: </a:t>
            </a:r>
            <a:r>
              <a:rPr lang="en-US" sz="3000" b="1" dirty="0"/>
              <a:t>synonyms</a:t>
            </a:r>
            <a:r>
              <a:rPr lang="en-US" sz="3000" dirty="0"/>
              <a:t>, </a:t>
            </a:r>
            <a:r>
              <a:rPr lang="en-US" sz="3000" b="1" dirty="0"/>
              <a:t>hyponyms/</a:t>
            </a:r>
            <a:r>
              <a:rPr lang="en-US" sz="3000" b="1" dirty="0" err="1"/>
              <a:t>hyperonyms</a:t>
            </a:r>
            <a:r>
              <a:rPr lang="en-US" sz="3000" dirty="0"/>
              <a:t>, and </a:t>
            </a:r>
            <a:r>
              <a:rPr lang="en-US" sz="3000" b="1" dirty="0"/>
              <a:t>siblings</a:t>
            </a:r>
            <a:r>
              <a:rPr lang="en-US" sz="3000" dirty="0"/>
              <a:t> are highly similar</a:t>
            </a:r>
          </a:p>
          <a:p>
            <a:pPr lvl="1"/>
            <a:r>
              <a:rPr lang="en-US" dirty="0"/>
              <a:t>doctor vs. surgeon, bike vs. bicycle</a:t>
            </a:r>
          </a:p>
          <a:p>
            <a:r>
              <a:rPr lang="en-US" dirty="0"/>
              <a:t>Relatedness: </a:t>
            </a:r>
            <a:r>
              <a:rPr lang="en-US" b="1" dirty="0"/>
              <a:t>topically related </a:t>
            </a:r>
            <a:r>
              <a:rPr lang="en-US" dirty="0"/>
              <a:t>or based on any other </a:t>
            </a:r>
            <a:r>
              <a:rPr lang="en-US" b="1" dirty="0"/>
              <a:t>semantic relation</a:t>
            </a:r>
          </a:p>
          <a:p>
            <a:pPr lvl="1"/>
            <a:r>
              <a:rPr lang="en-US" dirty="0"/>
              <a:t>heart vs. surgeon, t</a:t>
            </a:r>
            <a:r>
              <a:rPr lang="en-US" altLang="zh-CN" dirty="0"/>
              <a:t>i</a:t>
            </a:r>
            <a:r>
              <a:rPr lang="en-US" dirty="0"/>
              <a:t>re vs. car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423762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WordNet</a:t>
            </a:r>
            <a:r>
              <a:rPr lang="en-US" dirty="0"/>
              <a:t> Similarity</a:t>
            </a:r>
          </a:p>
        </p:txBody>
      </p:sp>
      <p:sp>
        <p:nvSpPr>
          <p:cNvPr id="4" name="矩形: 圆角 3">
            <a:extLst>
              <a:ext uri="{FF2B5EF4-FFF2-40B4-BE49-F238E27FC236}">
                <a16:creationId xmlns:a16="http://schemas.microsoft.com/office/drawing/2014/main" id="{EC64C0CA-07A8-41A3-9F2C-E55BD308B473}"/>
              </a:ext>
            </a:extLst>
          </p:cNvPr>
          <p:cNvSpPr/>
          <p:nvPr/>
        </p:nvSpPr>
        <p:spPr>
          <a:xfrm>
            <a:off x="533400" y="2133600"/>
            <a:ext cx="8229600" cy="2895600"/>
          </a:xfrm>
          <a:prstGeom prst="roundRect">
            <a:avLst/>
          </a:prstGeom>
          <a:solidFill>
            <a:srgbClr val="FEFB81"/>
          </a:solidFill>
          <a:ln>
            <a:solidFill>
              <a:srgbClr val="FEFB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Content Placeholder 2"/>
          <p:cNvSpPr>
            <a:spLocks noGrp="1"/>
          </p:cNvSpPr>
          <p:nvPr>
            <p:ph idx="1"/>
          </p:nvPr>
        </p:nvSpPr>
        <p:spPr>
          <a:xfrm>
            <a:off x="152400" y="1219200"/>
            <a:ext cx="8839200" cy="5638800"/>
          </a:xfrm>
        </p:spPr>
        <p:txBody>
          <a:bodyPr>
            <a:normAutofit/>
          </a:bodyPr>
          <a:lstStyle/>
          <a:p>
            <a:r>
              <a:rPr lang="en-US" dirty="0"/>
              <a:t>Path based similarity measure between words</a:t>
            </a:r>
          </a:p>
          <a:p>
            <a:pPr lvl="1"/>
            <a:endParaRPr lang="en-US" dirty="0"/>
          </a:p>
          <a:p>
            <a:pPr lvl="1"/>
            <a:r>
              <a:rPr lang="en-US" b="1" dirty="0"/>
              <a:t>Shortest path </a:t>
            </a:r>
            <a:r>
              <a:rPr lang="en-US" dirty="0"/>
              <a:t>between two concepts (Leacock &amp; </a:t>
            </a:r>
            <a:r>
              <a:rPr lang="en-US" dirty="0" err="1"/>
              <a:t>Chodorow</a:t>
            </a:r>
            <a:r>
              <a:rPr lang="en-US" dirty="0"/>
              <a:t> 1998)</a:t>
            </a:r>
          </a:p>
          <a:p>
            <a:pPr lvl="2"/>
            <a:r>
              <a:rPr lang="en-US" dirty="0" err="1"/>
              <a:t>sim</a:t>
            </a:r>
            <a:r>
              <a:rPr lang="en-US" dirty="0"/>
              <a:t> = 1/|shortest path|</a:t>
            </a:r>
          </a:p>
          <a:p>
            <a:pPr lvl="1"/>
            <a:endParaRPr lang="en-US" dirty="0"/>
          </a:p>
          <a:p>
            <a:pPr lvl="1"/>
            <a:r>
              <a:rPr lang="en-US" dirty="0"/>
              <a:t>Path length to the root node from the </a:t>
            </a:r>
            <a:r>
              <a:rPr lang="en-US" b="1" dirty="0"/>
              <a:t>least common </a:t>
            </a:r>
            <a:r>
              <a:rPr lang="en-US" b="1" dirty="0" err="1"/>
              <a:t>subsumer</a:t>
            </a:r>
            <a:r>
              <a:rPr lang="en-US" b="1" dirty="0"/>
              <a:t> </a:t>
            </a:r>
            <a:r>
              <a:rPr lang="en-US" dirty="0"/>
              <a:t>(LCS) of the two concepts (Wu &amp; Palmer 1994)</a:t>
            </a:r>
          </a:p>
          <a:p>
            <a:pPr lvl="2"/>
            <a:r>
              <a:rPr lang="en-US" dirty="0" err="1"/>
              <a:t>sim</a:t>
            </a:r>
            <a:r>
              <a:rPr lang="en-US" dirty="0"/>
              <a:t> = 2*depth(LCS)/(depth(w</a:t>
            </a:r>
            <a:r>
              <a:rPr lang="en-US" baseline="-25000" dirty="0"/>
              <a:t>1</a:t>
            </a:r>
            <a:r>
              <a:rPr lang="en-US" dirty="0"/>
              <a:t>)+depth(w</a:t>
            </a:r>
            <a:r>
              <a:rPr lang="en-US" baseline="-25000" dirty="0"/>
              <a:t>2</a:t>
            </a:r>
            <a:r>
              <a:rPr lang="en-US" dirty="0"/>
              <a:t>))</a:t>
            </a:r>
          </a:p>
          <a:p>
            <a:endParaRPr lang="en-US" dirty="0"/>
          </a:p>
          <a:p>
            <a:pPr lvl="1"/>
            <a:r>
              <a:rPr lang="en-US" dirty="0"/>
              <a:t>Others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3871859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Shortest Path between Two Concepts</a:t>
            </a:r>
          </a:p>
        </p:txBody>
      </p:sp>
      <p:sp>
        <p:nvSpPr>
          <p:cNvPr id="6" name="Content Placeholder 5"/>
          <p:cNvSpPr>
            <a:spLocks noGrp="1"/>
          </p:cNvSpPr>
          <p:nvPr>
            <p:ph idx="1"/>
          </p:nvPr>
        </p:nvSpPr>
        <p:spPr>
          <a:xfrm>
            <a:off x="203167" y="914400"/>
            <a:ext cx="8686800" cy="5257800"/>
          </a:xfrm>
        </p:spPr>
        <p:txBody>
          <a:bodyPr/>
          <a:lstStyle/>
          <a:p>
            <a:pPr marL="342900" lvl="2" indent="-342900"/>
            <a:r>
              <a:rPr lang="en-US" sz="3600" dirty="0" err="1"/>
              <a:t>sim</a:t>
            </a:r>
            <a:r>
              <a:rPr lang="en-US" sz="3600" dirty="0"/>
              <a:t> = 1/</a:t>
            </a:r>
            <a:r>
              <a:rPr lang="en-US" sz="3600" dirty="0" err="1"/>
              <a:t>len</a:t>
            </a:r>
            <a:r>
              <a:rPr lang="en-US" sz="3600" dirty="0"/>
              <a:t>(c1, c2)</a:t>
            </a:r>
          </a:p>
          <a:p>
            <a:endParaRPr lang="en-US" dirty="0"/>
          </a:p>
        </p:txBody>
      </p:sp>
      <p:pic>
        <p:nvPicPr>
          <p:cNvPr id="7" name="Picture 6" descr="shortestpath.png"/>
          <p:cNvPicPr>
            <a:picLocks noChangeAspect="1"/>
          </p:cNvPicPr>
          <p:nvPr/>
        </p:nvPicPr>
        <p:blipFill>
          <a:blip r:embed="rId2" cstate="email"/>
          <a:stretch>
            <a:fillRect/>
          </a:stretch>
        </p:blipFill>
        <p:spPr>
          <a:xfrm>
            <a:off x="264127" y="1635288"/>
            <a:ext cx="8859487" cy="5201376"/>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29084828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Least Common </a:t>
            </a:r>
            <a:r>
              <a:rPr lang="en-US" dirty="0" err="1"/>
              <a:t>Subsumer</a:t>
            </a:r>
            <a:endParaRPr lang="en-US" dirty="0"/>
          </a:p>
        </p:txBody>
      </p:sp>
      <p:sp>
        <p:nvSpPr>
          <p:cNvPr id="3" name="Content Placeholder 2"/>
          <p:cNvSpPr>
            <a:spLocks noGrp="1"/>
          </p:cNvSpPr>
          <p:nvPr>
            <p:ph idx="1"/>
          </p:nvPr>
        </p:nvSpPr>
        <p:spPr>
          <a:xfrm>
            <a:off x="228600" y="838200"/>
            <a:ext cx="8686800" cy="5257800"/>
          </a:xfrm>
        </p:spPr>
        <p:txBody>
          <a:bodyPr/>
          <a:lstStyle/>
          <a:p>
            <a:r>
              <a:rPr lang="en-US" dirty="0" err="1"/>
              <a:t>sim</a:t>
            </a:r>
            <a:r>
              <a:rPr lang="en-US" dirty="0"/>
              <a:t> = 2*depth(LCS)/(depth(w</a:t>
            </a:r>
            <a:r>
              <a:rPr lang="en-US" baseline="-25000" dirty="0"/>
              <a:t>1</a:t>
            </a:r>
            <a:r>
              <a:rPr lang="en-US" dirty="0"/>
              <a:t>)+depth(w</a:t>
            </a:r>
            <a:r>
              <a:rPr lang="en-US" baseline="-25000" dirty="0"/>
              <a:t>2</a:t>
            </a:r>
            <a:r>
              <a:rPr lang="en-US" dirty="0"/>
              <a:t>))</a:t>
            </a:r>
          </a:p>
          <a:p>
            <a:endParaRPr lang="en-US" dirty="0"/>
          </a:p>
        </p:txBody>
      </p:sp>
      <p:pic>
        <p:nvPicPr>
          <p:cNvPr id="5" name="Picture 4" descr="lcs.png"/>
          <p:cNvPicPr>
            <a:picLocks noChangeAspect="1"/>
          </p:cNvPicPr>
          <p:nvPr/>
        </p:nvPicPr>
        <p:blipFill>
          <a:blip r:embed="rId2" cstate="email"/>
          <a:stretch>
            <a:fillRect/>
          </a:stretch>
        </p:blipFill>
        <p:spPr>
          <a:xfrm>
            <a:off x="1295400" y="1323955"/>
            <a:ext cx="7010400" cy="5419745"/>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927436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fontScale="90000"/>
          </a:bodyPr>
          <a:lstStyle/>
          <a:p>
            <a:r>
              <a:rPr lang="en-US" altLang="en-US" sz="4000" dirty="0"/>
              <a:t>Corpus-based statistical approaches to tackle NLP problem</a:t>
            </a:r>
          </a:p>
        </p:txBody>
      </p:sp>
      <p:sp>
        <p:nvSpPr>
          <p:cNvPr id="52227" name="Rectangle 3"/>
          <p:cNvSpPr>
            <a:spLocks noGrp="1" noChangeArrowheads="1"/>
          </p:cNvSpPr>
          <p:nvPr>
            <p:ph type="body" idx="1"/>
          </p:nvPr>
        </p:nvSpPr>
        <p:spPr>
          <a:xfrm>
            <a:off x="457200" y="1600200"/>
            <a:ext cx="8686800" cy="5029200"/>
          </a:xfrm>
        </p:spPr>
        <p:txBody>
          <a:bodyPr/>
          <a:lstStyle/>
          <a:p>
            <a:pPr lvl="2">
              <a:lnSpc>
                <a:spcPct val="90000"/>
              </a:lnSpc>
            </a:pPr>
            <a:r>
              <a:rPr lang="en-US" altLang="en-US" sz="2000" dirty="0"/>
              <a:t>Decorate the cake with the frosting</a:t>
            </a:r>
          </a:p>
          <a:p>
            <a:pPr lvl="2">
              <a:lnSpc>
                <a:spcPct val="90000"/>
              </a:lnSpc>
            </a:pPr>
            <a:r>
              <a:rPr lang="en-US" altLang="en-US" sz="2000" dirty="0"/>
              <a:t>Decorate the cake with the kids</a:t>
            </a:r>
          </a:p>
          <a:p>
            <a:pPr lvl="2">
              <a:lnSpc>
                <a:spcPct val="90000"/>
              </a:lnSpc>
              <a:buFontTx/>
              <a:buNone/>
            </a:pPr>
            <a:endParaRPr lang="en-US" altLang="en-US" sz="2000" dirty="0"/>
          </a:p>
          <a:p>
            <a:pPr>
              <a:lnSpc>
                <a:spcPct val="90000"/>
              </a:lnSpc>
            </a:pPr>
            <a:r>
              <a:rPr lang="en-US" altLang="en-US" sz="2800" dirty="0"/>
              <a:t>From (labeled) corpora we can learn that:</a:t>
            </a:r>
          </a:p>
          <a:p>
            <a:pPr lvl="1">
              <a:lnSpc>
                <a:spcPct val="90000"/>
              </a:lnSpc>
              <a:buFontTx/>
              <a:buNone/>
            </a:pPr>
            <a:r>
              <a:rPr lang="en-US" altLang="en-US" sz="2000" dirty="0"/>
              <a:t>#(kids are subject/agent of decorate) &gt;  #(frosting is subject/agent of decorate) </a:t>
            </a:r>
          </a:p>
          <a:p>
            <a:pPr lvl="1">
              <a:lnSpc>
                <a:spcPct val="90000"/>
              </a:lnSpc>
              <a:buFontTx/>
              <a:buNone/>
            </a:pPr>
            <a:endParaRPr lang="en-US" altLang="en-US" sz="2000" dirty="0"/>
          </a:p>
          <a:p>
            <a:pPr>
              <a:lnSpc>
                <a:spcPct val="90000"/>
              </a:lnSpc>
            </a:pPr>
            <a:r>
              <a:rPr lang="en-US" altLang="en-US" sz="2800" dirty="0"/>
              <a:t>From (UN-labeled) corpora we can learn that:</a:t>
            </a:r>
            <a:endParaRPr lang="en-US" altLang="en-US" sz="2400" dirty="0"/>
          </a:p>
          <a:p>
            <a:pPr lvl="1">
              <a:lnSpc>
                <a:spcPct val="90000"/>
              </a:lnSpc>
              <a:buFontTx/>
              <a:buNone/>
            </a:pPr>
            <a:r>
              <a:rPr lang="en-US" altLang="en-US" sz="2000" dirty="0"/>
              <a:t>#(“</a:t>
            </a:r>
            <a:r>
              <a:rPr lang="en-US" altLang="en-US" sz="2000" i="1" dirty="0"/>
              <a:t>the</a:t>
            </a:r>
            <a:r>
              <a:rPr lang="en-US" altLang="en-US" sz="2000" dirty="0"/>
              <a:t> </a:t>
            </a:r>
            <a:r>
              <a:rPr lang="en-US" altLang="en-US" sz="2000" i="1" dirty="0"/>
              <a:t>kids decorate the cake</a:t>
            </a:r>
            <a:r>
              <a:rPr lang="en-US" altLang="en-US" sz="2000" dirty="0"/>
              <a:t>”) &gt;&gt; #(“</a:t>
            </a:r>
            <a:r>
              <a:rPr lang="en-US" altLang="en-US" sz="2000" i="1" dirty="0"/>
              <a:t>the</a:t>
            </a:r>
            <a:r>
              <a:rPr lang="en-US" altLang="en-US" sz="2000" dirty="0"/>
              <a:t> </a:t>
            </a:r>
            <a:r>
              <a:rPr lang="en-US" altLang="en-US" sz="2000" i="1" dirty="0"/>
              <a:t>frosting decorates the cake</a:t>
            </a:r>
            <a:r>
              <a:rPr lang="en-US" altLang="en-US" sz="2000" dirty="0"/>
              <a:t>”) </a:t>
            </a:r>
          </a:p>
          <a:p>
            <a:pPr lvl="1">
              <a:lnSpc>
                <a:spcPct val="90000"/>
              </a:lnSpc>
              <a:buFontTx/>
              <a:buNone/>
            </a:pPr>
            <a:r>
              <a:rPr lang="en-US" altLang="en-US" sz="2000" dirty="0"/>
              <a:t>#(“</a:t>
            </a:r>
            <a:r>
              <a:rPr lang="en-US" altLang="en-US" sz="2000" i="1" dirty="0"/>
              <a:t>cake with frosting</a:t>
            </a:r>
            <a:r>
              <a:rPr lang="en-US" altLang="en-US" sz="2000" dirty="0"/>
              <a:t>”) &gt;&gt; #(“</a:t>
            </a:r>
            <a:r>
              <a:rPr lang="en-US" altLang="en-US" sz="2000" i="1" dirty="0"/>
              <a:t>cake with kids</a:t>
            </a:r>
            <a:r>
              <a:rPr lang="en-US" altLang="en-US" sz="2000" dirty="0"/>
              <a:t>”) </a:t>
            </a:r>
          </a:p>
          <a:p>
            <a:pPr>
              <a:lnSpc>
                <a:spcPct val="90000"/>
              </a:lnSpc>
              <a:buFontTx/>
              <a:buNone/>
            </a:pPr>
            <a:r>
              <a:rPr lang="en-US" altLang="en-US" sz="2000" dirty="0"/>
              <a:t>      etc..</a:t>
            </a:r>
          </a:p>
          <a:p>
            <a:pPr>
              <a:lnSpc>
                <a:spcPct val="90000"/>
              </a:lnSpc>
            </a:pPr>
            <a:r>
              <a:rPr lang="en-US" altLang="en-US" sz="2800" dirty="0"/>
              <a:t>Given these “facts” we then need a statistical model for the attachment decision </a:t>
            </a:r>
          </a:p>
        </p:txBody>
      </p:sp>
      <p:sp>
        <p:nvSpPr>
          <p:cNvPr id="4" name="Rectangle 3"/>
          <p:cNvSpPr/>
          <p:nvPr/>
        </p:nvSpPr>
        <p:spPr>
          <a:xfrm>
            <a:off x="3048000" y="6595872"/>
            <a:ext cx="1992212" cy="258532"/>
          </a:xfrm>
          <a:prstGeom prst="rect">
            <a:avLst/>
          </a:prstGeom>
        </p:spPr>
        <p:txBody>
          <a:bodyPr wrap="none">
            <a:spAutoFit/>
          </a:bodyPr>
          <a:lstStyle/>
          <a:p>
            <a:pPr>
              <a:lnSpc>
                <a:spcPct val="90000"/>
              </a:lnSpc>
            </a:pPr>
            <a:r>
              <a:rPr lang="en-US" altLang="zh-CN" sz="1200" dirty="0">
                <a:solidFill>
                  <a:schemeClr val="bg1">
                    <a:lumMod val="65000"/>
                  </a:schemeClr>
                </a:solidFill>
              </a:rPr>
              <a:t>Slides Credit: </a:t>
            </a:r>
            <a:r>
              <a:rPr lang="en-US" altLang="en-US" sz="1200" dirty="0">
                <a:solidFill>
                  <a:schemeClr val="bg1">
                    <a:lumMod val="65000"/>
                  </a:schemeClr>
                </a:solidFill>
              </a:rPr>
              <a:t>Barbara Rosario</a:t>
            </a:r>
          </a:p>
        </p:txBody>
      </p:sp>
    </p:spTree>
    <p:extLst>
      <p:ext uri="{BB962C8B-B14F-4D97-AF65-F5344CB8AC3E}">
        <p14:creationId xmlns:p14="http://schemas.microsoft.com/office/powerpoint/2010/main" val="1014363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22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222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22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22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22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22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227">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2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Access WordNet with NLTK</a:t>
            </a:r>
            <a:endParaRPr lang="en-US" dirty="0"/>
          </a:p>
        </p:txBody>
      </p:sp>
      <p:sp>
        <p:nvSpPr>
          <p:cNvPr id="3" name="Content Placeholder 2"/>
          <p:cNvSpPr>
            <a:spLocks noGrp="1"/>
          </p:cNvSpPr>
          <p:nvPr>
            <p:ph idx="1"/>
          </p:nvPr>
        </p:nvSpPr>
        <p:spPr>
          <a:xfrm>
            <a:off x="228600" y="987552"/>
            <a:ext cx="8686800" cy="5257800"/>
          </a:xfrm>
        </p:spPr>
        <p:txBody>
          <a:bodyPr>
            <a:normAutofit/>
          </a:bodyPr>
          <a:lstStyle/>
          <a:p>
            <a:r>
              <a:rPr lang="en-US" sz="2400" dirty="0"/>
              <a:t>Suppose we replace </a:t>
            </a:r>
            <a:r>
              <a:rPr lang="en-US" sz="2400" dirty="0">
                <a:solidFill>
                  <a:srgbClr val="FF0000"/>
                </a:solidFill>
              </a:rPr>
              <a:t>motorcar </a:t>
            </a:r>
            <a:r>
              <a:rPr lang="en-US" sz="2400" dirty="0"/>
              <a:t>with</a:t>
            </a:r>
            <a:r>
              <a:rPr lang="en-US" sz="2400" dirty="0">
                <a:solidFill>
                  <a:srgbClr val="FF0000"/>
                </a:solidFill>
              </a:rPr>
              <a:t> </a:t>
            </a:r>
            <a:r>
              <a:rPr lang="en-US" sz="2400" dirty="0">
                <a:solidFill>
                  <a:srgbClr val="00B0F0"/>
                </a:solidFill>
              </a:rPr>
              <a:t>automobile</a:t>
            </a:r>
            <a:endParaRPr lang="en-US" sz="2400" dirty="0"/>
          </a:p>
          <a:p>
            <a:pPr lvl="1"/>
            <a:r>
              <a:rPr lang="en-US" sz="2000" dirty="0"/>
              <a:t>a. Benz is credited with the invention of the </a:t>
            </a:r>
            <a:r>
              <a:rPr lang="en-US" sz="2000" dirty="0">
                <a:solidFill>
                  <a:srgbClr val="FF0000"/>
                </a:solidFill>
              </a:rPr>
              <a:t>motorcar</a:t>
            </a:r>
            <a:r>
              <a:rPr lang="en-US" sz="2000" dirty="0"/>
              <a:t>. </a:t>
            </a:r>
          </a:p>
          <a:p>
            <a:pPr lvl="1"/>
            <a:r>
              <a:rPr lang="en-US" sz="2000" dirty="0"/>
              <a:t>b. Benz is credited with the invention of the </a:t>
            </a:r>
            <a:r>
              <a:rPr lang="en-US" sz="2000" dirty="0">
                <a:solidFill>
                  <a:srgbClr val="00B0F0"/>
                </a:solidFill>
              </a:rPr>
              <a:t>automobile</a:t>
            </a:r>
            <a:r>
              <a:rPr lang="en-US" sz="2000" dirty="0"/>
              <a:t>.</a:t>
            </a:r>
          </a:p>
          <a:p>
            <a:r>
              <a:rPr lang="en-US" sz="2400" i="1" dirty="0"/>
              <a:t>motorcar</a:t>
            </a:r>
            <a:r>
              <a:rPr lang="en-US" sz="2400" dirty="0"/>
              <a:t> and </a:t>
            </a:r>
            <a:r>
              <a:rPr lang="en-US" sz="2400" i="1" dirty="0"/>
              <a:t>automobile</a:t>
            </a:r>
            <a:r>
              <a:rPr lang="en-US" sz="2400" dirty="0"/>
              <a:t> have the same meaning, i.e. they are </a:t>
            </a:r>
            <a:r>
              <a:rPr lang="en-US" sz="2400" b="1" dirty="0"/>
              <a:t>synonyms</a:t>
            </a:r>
          </a:p>
          <a:p>
            <a:r>
              <a:rPr lang="en-US" sz="2400" dirty="0"/>
              <a:t>We can explore these words with the help of WordNet:</a:t>
            </a:r>
          </a:p>
          <a:p>
            <a:endParaRPr lang="en-US" sz="2400" dirty="0"/>
          </a:p>
          <a:p>
            <a:endParaRPr lang="en-US" sz="2400" dirty="0"/>
          </a:p>
          <a:p>
            <a:r>
              <a:rPr lang="en-US" sz="2400" dirty="0"/>
              <a:t>The entity </a:t>
            </a:r>
            <a:r>
              <a:rPr lang="en-US" sz="2400" dirty="0">
                <a:solidFill>
                  <a:srgbClr val="FF0000"/>
                </a:solidFill>
              </a:rPr>
              <a:t>car.n.01</a:t>
            </a:r>
            <a:r>
              <a:rPr lang="en-US" sz="2400" dirty="0"/>
              <a:t> is called a </a:t>
            </a:r>
            <a:r>
              <a:rPr lang="en-US" sz="2400" dirty="0" err="1"/>
              <a:t>synset</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
        <p:nvSpPr>
          <p:cNvPr id="12" name="Rectangle 3"/>
          <p:cNvSpPr>
            <a:spLocks noChangeArrowheads="1"/>
          </p:cNvSpPr>
          <p:nvPr/>
        </p:nvSpPr>
        <p:spPr bwMode="auto">
          <a:xfrm>
            <a:off x="228600" y="3535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endParaRPr lang="en-US"/>
          </a:p>
        </p:txBody>
      </p:sp>
      <p:sp>
        <p:nvSpPr>
          <p:cNvPr id="13" name="Rectangle 12"/>
          <p:cNvSpPr/>
          <p:nvPr/>
        </p:nvSpPr>
        <p:spPr>
          <a:xfrm>
            <a:off x="419100" y="3418624"/>
            <a:ext cx="8305800" cy="923330"/>
          </a:xfrm>
          <a:prstGeom prst="rect">
            <a:avLst/>
          </a:prstGeom>
        </p:spPr>
        <p:txBody>
          <a:bodyPr wrap="square">
            <a:spAutoFit/>
          </a:bodyPr>
          <a:lstStyle/>
          <a:p>
            <a:r>
              <a:rPr lang="en-US" b="1" dirty="0">
                <a:solidFill>
                  <a:srgbClr val="9B0000"/>
                </a:solidFill>
                <a:latin typeface="Courier New" panose="02070309020205020404" pitchFamily="49" charset="0"/>
                <a:cs typeface="Courier New" panose="02070309020205020404" pitchFamily="49" charset="0"/>
              </a:rPr>
              <a:t>&gt;&gt;&gt; </a:t>
            </a:r>
            <a:r>
              <a:rPr lang="en-US" b="1" u="sng" dirty="0">
                <a:solidFill>
                  <a:srgbClr val="E06000"/>
                </a:solidFill>
                <a:latin typeface="Courier New" panose="02070309020205020404" pitchFamily="49" charset="0"/>
                <a:cs typeface="Courier New" panose="02070309020205020404" pitchFamily="49" charset="0"/>
              </a:rPr>
              <a:t>from</a:t>
            </a:r>
            <a:r>
              <a:rPr lang="en-US" b="1" u="sng" dirty="0">
                <a:latin typeface="Courier New" panose="02070309020205020404" pitchFamily="49" charset="0"/>
                <a:cs typeface="Courier New" panose="02070309020205020404" pitchFamily="49" charset="0"/>
              </a:rPr>
              <a:t> </a:t>
            </a:r>
            <a:r>
              <a:rPr lang="en-US" b="1" u="sng" dirty="0" err="1">
                <a:latin typeface="Courier New" panose="02070309020205020404" pitchFamily="49" charset="0"/>
                <a:cs typeface="Courier New" panose="02070309020205020404" pitchFamily="49" charset="0"/>
              </a:rPr>
              <a:t>nltk.corpus</a:t>
            </a:r>
            <a:r>
              <a:rPr lang="en-US" b="1" u="sng" dirty="0">
                <a:latin typeface="Courier New" panose="02070309020205020404" pitchFamily="49" charset="0"/>
                <a:cs typeface="Courier New" panose="02070309020205020404" pitchFamily="49" charset="0"/>
              </a:rPr>
              <a:t> </a:t>
            </a:r>
            <a:r>
              <a:rPr lang="en-US" b="1" u="sng" dirty="0">
                <a:solidFill>
                  <a:srgbClr val="E06000"/>
                </a:solidFill>
                <a:latin typeface="Courier New" panose="02070309020205020404" pitchFamily="49" charset="0"/>
                <a:cs typeface="Courier New" panose="02070309020205020404" pitchFamily="49" charset="0"/>
              </a:rPr>
              <a:t>import</a:t>
            </a:r>
            <a:r>
              <a:rPr lang="en-US" b="1" u="sng" dirty="0">
                <a:latin typeface="Courier New" panose="02070309020205020404" pitchFamily="49" charset="0"/>
                <a:cs typeface="Courier New" panose="02070309020205020404" pitchFamily="49" charset="0"/>
              </a:rPr>
              <a:t> </a:t>
            </a:r>
            <a:r>
              <a:rPr lang="en-US" b="1" u="sng" dirty="0" err="1">
                <a:latin typeface="Courier New" panose="02070309020205020404" pitchFamily="49" charset="0"/>
                <a:cs typeface="Courier New" panose="02070309020205020404" pitchFamily="49" charset="0"/>
              </a:rPr>
              <a:t>wordnet</a:t>
            </a:r>
            <a:r>
              <a:rPr lang="en-US" b="1" u="sng" dirty="0">
                <a:latin typeface="Courier New" panose="02070309020205020404" pitchFamily="49" charset="0"/>
                <a:cs typeface="Courier New" panose="02070309020205020404" pitchFamily="49" charset="0"/>
              </a:rPr>
              <a:t> </a:t>
            </a:r>
            <a:r>
              <a:rPr lang="en-US" b="1" u="sng" dirty="0">
                <a:solidFill>
                  <a:srgbClr val="E06000"/>
                </a:solidFill>
                <a:latin typeface="Courier New" panose="02070309020205020404" pitchFamily="49" charset="0"/>
                <a:cs typeface="Courier New" panose="02070309020205020404" pitchFamily="49" charset="0"/>
              </a:rPr>
              <a:t>as</a:t>
            </a:r>
            <a:r>
              <a:rPr lang="en-US" b="1" u="sng" dirty="0">
                <a:latin typeface="Courier New" panose="02070309020205020404" pitchFamily="49" charset="0"/>
                <a:cs typeface="Courier New" panose="02070309020205020404" pitchFamily="49" charset="0"/>
              </a:rPr>
              <a:t> </a:t>
            </a:r>
            <a:r>
              <a:rPr lang="en-US" b="1" u="sng" dirty="0" err="1">
                <a:latin typeface="Courier New" panose="02070309020205020404" pitchFamily="49" charset="0"/>
                <a:cs typeface="Courier New" panose="02070309020205020404" pitchFamily="49" charset="0"/>
              </a:rPr>
              <a:t>wn</a:t>
            </a:r>
            <a:r>
              <a:rPr lang="en-US" b="1" u="sng" dirty="0">
                <a:latin typeface="Courier New" panose="02070309020205020404" pitchFamily="49" charset="0"/>
                <a:cs typeface="Courier New" panose="02070309020205020404" pitchFamily="49" charset="0"/>
              </a:rPr>
              <a:t> </a:t>
            </a:r>
          </a:p>
          <a:p>
            <a:r>
              <a:rPr lang="en-US" b="1" dirty="0">
                <a:solidFill>
                  <a:srgbClr val="9B0000"/>
                </a:solidFill>
                <a:latin typeface="Courier New" panose="02070309020205020404" pitchFamily="49" charset="0"/>
                <a:cs typeface="Courier New" panose="02070309020205020404" pitchFamily="49" charset="0"/>
              </a:rPr>
              <a:t>&gt;&gt;&gt; </a:t>
            </a:r>
            <a:r>
              <a:rPr lang="en-US" b="1" dirty="0" err="1">
                <a:latin typeface="Courier New" panose="02070309020205020404" pitchFamily="49" charset="0"/>
                <a:cs typeface="Courier New" panose="02070309020205020404" pitchFamily="49" charset="0"/>
              </a:rPr>
              <a:t>wn.synsets</a:t>
            </a:r>
            <a:r>
              <a:rPr lang="en-US" b="1" dirty="0">
                <a:latin typeface="Courier New" panose="02070309020205020404" pitchFamily="49" charset="0"/>
                <a:cs typeface="Courier New" panose="02070309020205020404" pitchFamily="49" charset="0"/>
              </a:rPr>
              <a:t>(</a:t>
            </a:r>
            <a:r>
              <a:rPr lang="en-US" b="1" dirty="0">
                <a:solidFill>
                  <a:srgbClr val="00AA00"/>
                </a:solidFill>
                <a:latin typeface="Courier New" panose="02070309020205020404" pitchFamily="49" charset="0"/>
                <a:cs typeface="Courier New" panose="02070309020205020404" pitchFamily="49" charset="0"/>
              </a:rPr>
              <a:t>‘motorcar’</a:t>
            </a:r>
            <a:r>
              <a:rPr lang="en-US" b="1" dirty="0">
                <a:latin typeface="Courier New" panose="02070309020205020404" pitchFamily="49" charset="0"/>
                <a:cs typeface="Courier New" panose="02070309020205020404" pitchFamily="49" charset="0"/>
              </a:rPr>
              <a:t>) </a:t>
            </a:r>
            <a:r>
              <a:rPr lang="en-US" altLang="zh-CN" b="1" dirty="0">
                <a:solidFill>
                  <a:srgbClr val="FF0000"/>
                </a:solidFill>
                <a:latin typeface="Courier New" panose="02070309020205020404" pitchFamily="49" charset="0"/>
                <a:cs typeface="Courier New" panose="02070309020205020404" pitchFamily="49" charset="0"/>
              </a:rPr>
              <a:t># return motorcar </a:t>
            </a:r>
            <a:r>
              <a:rPr lang="zh-CN" altLang="en-US" sz="1600" b="1" dirty="0">
                <a:solidFill>
                  <a:srgbClr val="FF0000"/>
                </a:solidFill>
                <a:latin typeface="Courier New" panose="02070309020205020404" pitchFamily="49" charset="0"/>
                <a:cs typeface="Courier New" panose="02070309020205020404" pitchFamily="49" charset="0"/>
              </a:rPr>
              <a:t>所属的那个 </a:t>
            </a:r>
            <a:r>
              <a:rPr lang="en-US" altLang="zh-CN" b="1" dirty="0" err="1">
                <a:solidFill>
                  <a:srgbClr val="FF0000"/>
                </a:solidFill>
                <a:latin typeface="Courier New" panose="02070309020205020404" pitchFamily="49" charset="0"/>
                <a:cs typeface="Courier New" panose="02070309020205020404" pitchFamily="49" charset="0"/>
              </a:rPr>
              <a:t>synset</a:t>
            </a:r>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a:t>
            </a:r>
            <a:r>
              <a:rPr lang="en-US" b="1" dirty="0" err="1">
                <a:solidFill>
                  <a:srgbClr val="0000FF"/>
                </a:solidFill>
                <a:latin typeface="Courier New" panose="02070309020205020404" pitchFamily="49" charset="0"/>
                <a:cs typeface="Courier New" panose="02070309020205020404" pitchFamily="49" charset="0"/>
              </a:rPr>
              <a:t>Synset</a:t>
            </a:r>
            <a:r>
              <a:rPr lang="en-US" b="1" dirty="0">
                <a:solidFill>
                  <a:srgbClr val="0000FF"/>
                </a:solidFill>
                <a:latin typeface="Courier New" panose="02070309020205020404" pitchFamily="49" charset="0"/>
                <a:cs typeface="Courier New" panose="02070309020205020404" pitchFamily="49" charset="0"/>
              </a:rPr>
              <a:t>('car.n.01')]</a:t>
            </a:r>
            <a:endParaRPr lang="en-US" b="1" dirty="0">
              <a:latin typeface="Courier New" panose="02070309020205020404" pitchFamily="49" charset="0"/>
              <a:cs typeface="Courier New" panose="02070309020205020404" pitchFamily="49" charset="0"/>
            </a:endParaRPr>
          </a:p>
        </p:txBody>
      </p:sp>
      <p:sp>
        <p:nvSpPr>
          <p:cNvPr id="16" name="Rectangle 5"/>
          <p:cNvSpPr>
            <a:spLocks noChangeArrowheads="1"/>
          </p:cNvSpPr>
          <p:nvPr/>
        </p:nvSpPr>
        <p:spPr bwMode="auto">
          <a:xfrm>
            <a:off x="228600" y="3535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endParaRPr lang="en-US"/>
          </a:p>
        </p:txBody>
      </p:sp>
      <p:sp>
        <p:nvSpPr>
          <p:cNvPr id="17" name="Rectangle 16"/>
          <p:cNvSpPr/>
          <p:nvPr/>
        </p:nvSpPr>
        <p:spPr>
          <a:xfrm>
            <a:off x="228600" y="4759216"/>
            <a:ext cx="8686800" cy="646331"/>
          </a:xfrm>
          <a:prstGeom prst="rect">
            <a:avLst/>
          </a:prstGeom>
          <a:solidFill>
            <a:srgbClr val="F7EFFF"/>
          </a:solidFill>
        </p:spPr>
        <p:txBody>
          <a:bodyPr wrap="square">
            <a:spAutoFit/>
          </a:bodyPr>
          <a:lstStyle/>
          <a:p>
            <a:r>
              <a:rPr lang="en-US" b="1" dirty="0">
                <a:solidFill>
                  <a:srgbClr val="9B0000"/>
                </a:solidFill>
                <a:latin typeface="Courier New" panose="02070309020205020404" pitchFamily="49" charset="0"/>
                <a:cs typeface="Courier New" panose="02070309020205020404" pitchFamily="49" charset="0"/>
              </a:rPr>
              <a:t>&gt;&gt;&gt; </a:t>
            </a:r>
            <a:r>
              <a:rPr lang="en-US" b="1" dirty="0" err="1">
                <a:latin typeface="Courier New" panose="02070309020205020404" pitchFamily="49" charset="0"/>
                <a:cs typeface="Courier New" panose="02070309020205020404" pitchFamily="49" charset="0"/>
              </a:rPr>
              <a:t>wn.synset</a:t>
            </a:r>
            <a:r>
              <a:rPr lang="en-US" b="1" dirty="0">
                <a:latin typeface="Courier New" panose="02070309020205020404" pitchFamily="49" charset="0"/>
                <a:cs typeface="Courier New" panose="02070309020205020404" pitchFamily="49" charset="0"/>
              </a:rPr>
              <a:t>(</a:t>
            </a:r>
            <a:r>
              <a:rPr lang="en-US" b="1" dirty="0">
                <a:solidFill>
                  <a:srgbClr val="00AA00"/>
                </a:solidFill>
                <a:latin typeface="Courier New" panose="02070309020205020404" pitchFamily="49" charset="0"/>
                <a:cs typeface="Courier New" panose="02070309020205020404" pitchFamily="49" charset="0"/>
              </a:rPr>
              <a:t>‘car.n.01’</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lemma_names</a:t>
            </a:r>
            <a:r>
              <a:rPr lang="en-US" b="1" dirty="0">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 print</a:t>
            </a:r>
            <a:r>
              <a:rPr lang="zh-CN" altLang="en-US" b="1" dirty="0">
                <a:latin typeface="Courier New" panose="02070309020205020404" pitchFamily="49" charset="0"/>
                <a:cs typeface="Courier New" panose="02070309020205020404" pitchFamily="49" charset="0"/>
              </a:rPr>
              <a:t>这个</a:t>
            </a:r>
            <a:r>
              <a:rPr lang="en-US" altLang="zh-CN" b="1" dirty="0" err="1">
                <a:latin typeface="Courier New" panose="02070309020205020404" pitchFamily="49" charset="0"/>
                <a:cs typeface="Courier New" panose="02070309020205020404" pitchFamily="49" charset="0"/>
              </a:rPr>
              <a:t>synset</a:t>
            </a:r>
            <a:r>
              <a:rPr lang="zh-CN" altLang="en-US" b="1" dirty="0">
                <a:latin typeface="Courier New" panose="02070309020205020404" pitchFamily="49" charset="0"/>
                <a:cs typeface="Courier New" panose="02070309020205020404" pitchFamily="49" charset="0"/>
              </a:rPr>
              <a:t>当中所有词汇：</a:t>
            </a:r>
            <a:r>
              <a:rPr lang="en-US" b="1" dirty="0">
                <a:solidFill>
                  <a:srgbClr val="0000FF"/>
                </a:solidFill>
                <a:latin typeface="Courier New" panose="02070309020205020404" pitchFamily="49" charset="0"/>
                <a:cs typeface="Courier New" panose="02070309020205020404" pitchFamily="49" charset="0"/>
              </a:rPr>
              <a:t>['car', 'auto', 'automobile', 'machine', 'motorcar']</a:t>
            </a:r>
            <a:endParaRPr lang="en-US" b="1" dirty="0">
              <a:latin typeface="Courier New" panose="02070309020205020404" pitchFamily="49" charset="0"/>
              <a:cs typeface="Courier New" panose="02070309020205020404" pitchFamily="49" charset="0"/>
            </a:endParaRPr>
          </a:p>
        </p:txBody>
      </p:sp>
      <p:sp>
        <p:nvSpPr>
          <p:cNvPr id="19" name="Rectangle 6"/>
          <p:cNvSpPr>
            <a:spLocks noChangeArrowheads="1"/>
          </p:cNvSpPr>
          <p:nvPr/>
        </p:nvSpPr>
        <p:spPr bwMode="auto">
          <a:xfrm>
            <a:off x="228600" y="3260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endParaRPr lang="en-US"/>
          </a:p>
        </p:txBody>
      </p:sp>
      <p:sp>
        <p:nvSpPr>
          <p:cNvPr id="20" name="Rectangle 19"/>
          <p:cNvSpPr/>
          <p:nvPr/>
        </p:nvSpPr>
        <p:spPr>
          <a:xfrm>
            <a:off x="228600" y="5384660"/>
            <a:ext cx="8686800" cy="1477328"/>
          </a:xfrm>
          <a:prstGeom prst="rect">
            <a:avLst/>
          </a:prstGeom>
          <a:solidFill>
            <a:srgbClr val="F7EFFF"/>
          </a:solidFill>
        </p:spPr>
        <p:txBody>
          <a:bodyPr wrap="square">
            <a:spAutoFit/>
          </a:bodyPr>
          <a:lstStyle/>
          <a:p>
            <a:r>
              <a:rPr lang="en-US" b="1" dirty="0">
                <a:solidFill>
                  <a:srgbClr val="9B0000"/>
                </a:solidFill>
                <a:latin typeface="Courier New" panose="02070309020205020404" pitchFamily="49" charset="0"/>
                <a:cs typeface="Courier New" panose="02070309020205020404" pitchFamily="49" charset="0"/>
              </a:rPr>
              <a:t>&gt;&gt;&gt; </a:t>
            </a:r>
            <a:r>
              <a:rPr lang="en-US" b="1" dirty="0" err="1">
                <a:latin typeface="Courier New" panose="02070309020205020404" pitchFamily="49" charset="0"/>
                <a:cs typeface="Courier New" panose="02070309020205020404" pitchFamily="49" charset="0"/>
              </a:rPr>
              <a:t>wn.synset</a:t>
            </a:r>
            <a:r>
              <a:rPr lang="en-US" b="1" dirty="0">
                <a:latin typeface="Courier New" panose="02070309020205020404" pitchFamily="49" charset="0"/>
                <a:cs typeface="Courier New" panose="02070309020205020404" pitchFamily="49" charset="0"/>
              </a:rPr>
              <a:t>(</a:t>
            </a:r>
            <a:r>
              <a:rPr lang="en-US" b="1" dirty="0">
                <a:solidFill>
                  <a:srgbClr val="00AA00"/>
                </a:solidFill>
                <a:latin typeface="Courier New" panose="02070309020205020404" pitchFamily="49" charset="0"/>
                <a:cs typeface="Courier New" panose="02070309020205020404" pitchFamily="49" charset="0"/>
              </a:rPr>
              <a:t>'car.n.01'</a:t>
            </a:r>
            <a:r>
              <a:rPr lang="en-US" b="1" dirty="0">
                <a:latin typeface="Courier New" panose="02070309020205020404" pitchFamily="49" charset="0"/>
                <a:cs typeface="Courier New" panose="02070309020205020404" pitchFamily="49" charset="0"/>
              </a:rPr>
              <a:t>).definition() </a:t>
            </a:r>
          </a:p>
          <a:p>
            <a:r>
              <a:rPr lang="en-US" b="1" dirty="0">
                <a:solidFill>
                  <a:srgbClr val="0000FF"/>
                </a:solidFill>
                <a:latin typeface="Courier New" panose="02070309020205020404" pitchFamily="49" charset="0"/>
                <a:cs typeface="Courier New" panose="02070309020205020404" pitchFamily="49" charset="0"/>
              </a:rPr>
              <a:t>'a motor vehicle with four wheels; usually propelled by an internal combustion engine'</a:t>
            </a:r>
            <a:r>
              <a:rPr lang="en-US" b="1" dirty="0">
                <a:latin typeface="Courier New" panose="02070309020205020404" pitchFamily="49" charset="0"/>
                <a:cs typeface="Courier New" panose="02070309020205020404" pitchFamily="49" charset="0"/>
              </a:rPr>
              <a:t> </a:t>
            </a:r>
          </a:p>
          <a:p>
            <a:r>
              <a:rPr lang="en-US" b="1" dirty="0">
                <a:solidFill>
                  <a:srgbClr val="9B0000"/>
                </a:solidFill>
                <a:latin typeface="Courier New" panose="02070309020205020404" pitchFamily="49" charset="0"/>
                <a:cs typeface="Courier New" panose="02070309020205020404" pitchFamily="49" charset="0"/>
              </a:rPr>
              <a:t>&gt;&gt;&gt; </a:t>
            </a:r>
            <a:r>
              <a:rPr lang="en-US" b="1" dirty="0" err="1">
                <a:latin typeface="Courier New" panose="02070309020205020404" pitchFamily="49" charset="0"/>
                <a:cs typeface="Courier New" panose="02070309020205020404" pitchFamily="49" charset="0"/>
              </a:rPr>
              <a:t>wn.synset</a:t>
            </a:r>
            <a:r>
              <a:rPr lang="en-US" b="1" dirty="0">
                <a:latin typeface="Courier New" panose="02070309020205020404" pitchFamily="49" charset="0"/>
                <a:cs typeface="Courier New" panose="02070309020205020404" pitchFamily="49" charset="0"/>
              </a:rPr>
              <a:t>(</a:t>
            </a:r>
            <a:r>
              <a:rPr lang="en-US" b="1" dirty="0">
                <a:solidFill>
                  <a:srgbClr val="00AA00"/>
                </a:solidFill>
                <a:latin typeface="Courier New" panose="02070309020205020404" pitchFamily="49" charset="0"/>
                <a:cs typeface="Courier New" panose="02070309020205020404" pitchFamily="49" charset="0"/>
              </a:rPr>
              <a:t>'car.n.01'</a:t>
            </a:r>
            <a:r>
              <a:rPr lang="en-US" b="1" dirty="0">
                <a:latin typeface="Courier New" panose="02070309020205020404" pitchFamily="49" charset="0"/>
                <a:cs typeface="Courier New" panose="02070309020205020404" pitchFamily="49" charset="0"/>
              </a:rPr>
              <a:t>).examples() </a:t>
            </a:r>
          </a:p>
          <a:p>
            <a:r>
              <a:rPr lang="en-US" b="1" dirty="0">
                <a:solidFill>
                  <a:srgbClr val="0000FF"/>
                </a:solidFill>
                <a:latin typeface="Courier New" panose="02070309020205020404" pitchFamily="49" charset="0"/>
                <a:cs typeface="Courier New" panose="02070309020205020404" pitchFamily="49" charset="0"/>
              </a:rPr>
              <a:t>['he needs a car to get to work']</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8709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p:bldP spid="17" grpId="0" animBg="1"/>
      <p:bldP spid="2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Next</a:t>
            </a:r>
            <a:endParaRPr lang="en-US" dirty="0"/>
          </a:p>
        </p:txBody>
      </p:sp>
      <p:sp>
        <p:nvSpPr>
          <p:cNvPr id="3" name="Content Placeholder 2"/>
          <p:cNvSpPr>
            <a:spLocks noGrp="1"/>
          </p:cNvSpPr>
          <p:nvPr>
            <p:ph idx="1"/>
          </p:nvPr>
        </p:nvSpPr>
        <p:spPr/>
        <p:txBody>
          <a:bodyPr/>
          <a:lstStyle/>
          <a:p>
            <a:r>
              <a:rPr lang="en-US" dirty="0"/>
              <a:t>Vector Space Model</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2823271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228600" y="0"/>
            <a:ext cx="8458200" cy="1143000"/>
          </a:xfrm>
        </p:spPr>
        <p:txBody>
          <a:bodyPr>
            <a:normAutofit fontScale="90000"/>
          </a:bodyPr>
          <a:lstStyle/>
          <a:p>
            <a:r>
              <a:rPr lang="en-US" altLang="en-US" sz="4000" dirty="0"/>
              <a:t>Corpus-based statistical approaches to tackle NLP problem</a:t>
            </a:r>
          </a:p>
        </p:txBody>
      </p:sp>
      <p:sp>
        <p:nvSpPr>
          <p:cNvPr id="55299" name="Rectangle 3"/>
          <p:cNvSpPr>
            <a:spLocks noGrp="1" noChangeArrowheads="1"/>
          </p:cNvSpPr>
          <p:nvPr>
            <p:ph type="body" idx="1"/>
          </p:nvPr>
        </p:nvSpPr>
        <p:spPr>
          <a:xfrm>
            <a:off x="533400" y="1295400"/>
            <a:ext cx="8382000" cy="4114800"/>
          </a:xfrm>
        </p:spPr>
        <p:txBody>
          <a:bodyPr/>
          <a:lstStyle/>
          <a:p>
            <a:r>
              <a:rPr lang="en-US" altLang="en-US" dirty="0"/>
              <a:t>Topic categorization: classify the document into semantics topics</a:t>
            </a:r>
          </a:p>
          <a:p>
            <a:endParaRPr lang="en-US" altLang="en-US" dirty="0"/>
          </a:p>
          <a:p>
            <a:pPr>
              <a:buFontTx/>
              <a:buNone/>
            </a:pPr>
            <a:endParaRPr lang="en-US" altLang="en-US" dirty="0"/>
          </a:p>
          <a:p>
            <a:endParaRPr lang="en-US" altLang="en-US" dirty="0"/>
          </a:p>
        </p:txBody>
      </p:sp>
      <p:graphicFrame>
        <p:nvGraphicFramePr>
          <p:cNvPr id="55323" name="Group 27"/>
          <p:cNvGraphicFramePr>
            <a:graphicFrameLocks noGrp="1"/>
          </p:cNvGraphicFramePr>
          <p:nvPr/>
        </p:nvGraphicFramePr>
        <p:xfrm>
          <a:off x="381000" y="2319338"/>
          <a:ext cx="8534400" cy="4456176"/>
        </p:xfrm>
        <a:graphic>
          <a:graphicData uri="http://schemas.openxmlformats.org/drawingml/2006/table">
            <a:tbl>
              <a:tblPr/>
              <a:tblGrid>
                <a:gridCol w="4267200">
                  <a:extLst>
                    <a:ext uri="{9D8B030D-6E8A-4147-A177-3AD203B41FA5}">
                      <a16:colId xmlns:a16="http://schemas.microsoft.com/office/drawing/2014/main" val="3840766092"/>
                    </a:ext>
                  </a:extLst>
                </a:gridCol>
                <a:gridCol w="4267200">
                  <a:extLst>
                    <a:ext uri="{9D8B030D-6E8A-4147-A177-3AD203B41FA5}">
                      <a16:colId xmlns:a16="http://schemas.microsoft.com/office/drawing/2014/main" val="1229185953"/>
                    </a:ext>
                  </a:extLst>
                </a:gridCol>
              </a:tblGrid>
              <a:tr h="343535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Document 1 </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rPr>
                        <a:t>The U.S. swept into the Davis Cup final on Saturday when twins Bob and Mike Bryan defeated Belarus's Max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Arial" panose="020B0604020202020204" pitchFamily="34" charset="0"/>
                        </a:rPr>
                        <a:t>Mirnyi</a:t>
                      </a:r>
                      <a:r>
                        <a:rPr kumimoji="0" lang="en-US" altLang="en-US" sz="20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rPr>
                        <a:t> and Vladimir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Arial" panose="020B0604020202020204" pitchFamily="34" charset="0"/>
                        </a:rPr>
                        <a:t>Voltchkov</a:t>
                      </a:r>
                      <a:r>
                        <a:rPr kumimoji="0" lang="en-US" altLang="en-US" sz="20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rPr>
                        <a:t> to give the Americans an unsurmountable 3-0 lead in the best-of-five semi-final tie.</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Topic = sport</a:t>
                      </a:r>
                    </a:p>
                  </a:txBody>
                  <a:tcPr horzOverflow="overflow">
                    <a:lnL cap="flat">
                      <a:noFill/>
                    </a:lnL>
                    <a:lnR>
                      <a:noFill/>
                    </a:lnR>
                    <a:lnT cap="flat">
                      <a:noFill/>
                    </a:lnT>
                    <a:lnB cap="flat">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Document 2</a:t>
                      </a:r>
                      <a:endParaRPr kumimoji="0" lang="en-US" altLang="en-US" sz="2000" b="0" i="0" u="none" strike="noStrike" cap="none" normalizeH="0" baseline="0" dirty="0">
                        <a:ln>
                          <a:noFill/>
                        </a:ln>
                        <a:solidFill>
                          <a:srgbClr val="000066"/>
                        </a:solidFill>
                        <a:effectLst/>
                        <a:latin typeface="Times" panose="02020603050405020304" pitchFamily="18"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dirty="0">
                        <a:ln>
                          <a:noFill/>
                        </a:ln>
                        <a:solidFill>
                          <a:srgbClr val="000066"/>
                        </a:solidFill>
                        <a:effectLst/>
                        <a:latin typeface="Times" panose="02020603050405020304" pitchFamily="18"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panose="02020603050405020304" pitchFamily="18" charset="0"/>
                          <a:cs typeface="Arial" panose="020B0604020202020204" pitchFamily="34" charset="0"/>
                        </a:rPr>
                        <a:t>One of the strangest, most relentless hurricane seasons on record reached new bizarre heights yesterday as the plodding approach of Hurricane Jeanne prompted evacuation orders for hundreds of thousands of Floridians and high wind warnings that stretched 350 miles from the swamp towns south of Miami to the historic city of St. Augustine. </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panose="02020603050405020304" pitchFamily="18"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Topic = disaster</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32004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752379373"/>
                  </a:ext>
                </a:extLst>
              </a:tr>
            </a:tbl>
          </a:graphicData>
        </a:graphic>
      </p:graphicFrame>
      <p:sp>
        <p:nvSpPr>
          <p:cNvPr id="5" name="Rectangle 4"/>
          <p:cNvSpPr/>
          <p:nvPr/>
        </p:nvSpPr>
        <p:spPr>
          <a:xfrm>
            <a:off x="3048000" y="6595872"/>
            <a:ext cx="1992212" cy="258532"/>
          </a:xfrm>
          <a:prstGeom prst="rect">
            <a:avLst/>
          </a:prstGeom>
        </p:spPr>
        <p:txBody>
          <a:bodyPr wrap="none">
            <a:spAutoFit/>
          </a:bodyPr>
          <a:lstStyle/>
          <a:p>
            <a:pPr>
              <a:lnSpc>
                <a:spcPct val="90000"/>
              </a:lnSpc>
            </a:pPr>
            <a:r>
              <a:rPr lang="en-US" altLang="zh-CN" sz="1200" dirty="0">
                <a:solidFill>
                  <a:schemeClr val="bg1">
                    <a:lumMod val="65000"/>
                  </a:schemeClr>
                </a:solidFill>
              </a:rPr>
              <a:t>Slides Credit: </a:t>
            </a:r>
            <a:r>
              <a:rPr lang="en-US" altLang="en-US" sz="1200" dirty="0">
                <a:solidFill>
                  <a:schemeClr val="bg1">
                    <a:lumMod val="65000"/>
                  </a:schemeClr>
                </a:solidFill>
              </a:rPr>
              <a:t>Barbara Rosario</a:t>
            </a:r>
          </a:p>
        </p:txBody>
      </p:sp>
    </p:spTree>
    <p:extLst>
      <p:ext uri="{BB962C8B-B14F-4D97-AF65-F5344CB8AC3E}">
        <p14:creationId xmlns:p14="http://schemas.microsoft.com/office/powerpoint/2010/main" val="1790801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3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28600" y="0"/>
            <a:ext cx="8458200" cy="1143000"/>
          </a:xfrm>
        </p:spPr>
        <p:txBody>
          <a:bodyPr>
            <a:normAutofit fontScale="90000"/>
          </a:bodyPr>
          <a:lstStyle/>
          <a:p>
            <a:r>
              <a:rPr lang="en-US" altLang="en-US" sz="4000" dirty="0"/>
              <a:t>Corpus-based statistical approaches to tackle NLP problem</a:t>
            </a:r>
          </a:p>
        </p:txBody>
      </p:sp>
      <p:sp>
        <p:nvSpPr>
          <p:cNvPr id="59395" name="Rectangle 3"/>
          <p:cNvSpPr>
            <a:spLocks noGrp="1" noChangeArrowheads="1"/>
          </p:cNvSpPr>
          <p:nvPr>
            <p:ph type="body" idx="1"/>
          </p:nvPr>
        </p:nvSpPr>
        <p:spPr>
          <a:xfrm>
            <a:off x="533400" y="1295400"/>
            <a:ext cx="8382000" cy="4114800"/>
          </a:xfrm>
        </p:spPr>
        <p:txBody>
          <a:bodyPr/>
          <a:lstStyle/>
          <a:p>
            <a:r>
              <a:rPr lang="en-US" altLang="en-US" dirty="0"/>
              <a:t>Topic categorization: classify the document into semantics topics</a:t>
            </a:r>
          </a:p>
          <a:p>
            <a:endParaRPr lang="en-US" altLang="en-US" dirty="0"/>
          </a:p>
          <a:p>
            <a:pPr>
              <a:buFontTx/>
              <a:buNone/>
            </a:pPr>
            <a:endParaRPr lang="en-US" altLang="en-US" dirty="0"/>
          </a:p>
          <a:p>
            <a:endParaRPr lang="en-US" altLang="en-US" dirty="0"/>
          </a:p>
        </p:txBody>
      </p:sp>
      <p:graphicFrame>
        <p:nvGraphicFramePr>
          <p:cNvPr id="59405" name="Group 13"/>
          <p:cNvGraphicFramePr>
            <a:graphicFrameLocks noGrp="1"/>
          </p:cNvGraphicFramePr>
          <p:nvPr/>
        </p:nvGraphicFramePr>
        <p:xfrm>
          <a:off x="381000" y="2362200"/>
          <a:ext cx="8115300" cy="2057400"/>
        </p:xfrm>
        <a:graphic>
          <a:graphicData uri="http://schemas.openxmlformats.org/drawingml/2006/table">
            <a:tbl>
              <a:tblPr/>
              <a:tblGrid>
                <a:gridCol w="4057650">
                  <a:extLst>
                    <a:ext uri="{9D8B030D-6E8A-4147-A177-3AD203B41FA5}">
                      <a16:colId xmlns:a16="http://schemas.microsoft.com/office/drawing/2014/main" val="814512231"/>
                    </a:ext>
                  </a:extLst>
                </a:gridCol>
                <a:gridCol w="4057650">
                  <a:extLst>
                    <a:ext uri="{9D8B030D-6E8A-4147-A177-3AD203B41FA5}">
                      <a16:colId xmlns:a16="http://schemas.microsoft.com/office/drawing/2014/main" val="1256295939"/>
                    </a:ext>
                  </a:extLst>
                </a:gridCol>
              </a:tblGrid>
              <a:tr h="20574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Document 1 (</a:t>
                      </a:r>
                      <a:r>
                        <a:rPr kumimoji="0" lang="en-US" altLang="en-US" sz="2000" b="0" i="0" u="sng" strike="noStrike" cap="none" normalizeH="0" baseline="0" dirty="0">
                          <a:ln>
                            <a:noFill/>
                          </a:ln>
                          <a:solidFill>
                            <a:srgbClr val="000000"/>
                          </a:solidFill>
                          <a:effectLst/>
                          <a:latin typeface="Arial" panose="020B0604020202020204" pitchFamily="34" charset="0"/>
                          <a:cs typeface="Arial" panose="020B0604020202020204" pitchFamily="34" charset="0"/>
                        </a:rPr>
                        <a:t>sport</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 U.S. swept into the Davis Cup final on Saturday when twins Bob and Mike Bryan …</a:t>
                      </a:r>
                    </a:p>
                  </a:txBody>
                  <a:tcPr horzOverflow="overflow">
                    <a:lnL cap="flat">
                      <a:noFill/>
                    </a:lnL>
                    <a:lnR>
                      <a:noFill/>
                    </a:lnR>
                    <a:lnT cap="flat">
                      <a:noFill/>
                    </a:lnT>
                    <a:lnB cap="flat">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Document 2 (</a:t>
                      </a:r>
                      <a:r>
                        <a:rPr kumimoji="0" lang="en-US" altLang="en-US" sz="2000" b="0" i="0" u="sng" strike="noStrike" cap="none" normalizeH="0" baseline="0" dirty="0">
                          <a:ln>
                            <a:noFill/>
                          </a:ln>
                          <a:solidFill>
                            <a:srgbClr val="000000"/>
                          </a:solidFill>
                          <a:effectLst/>
                          <a:latin typeface="Arial" panose="020B0604020202020204" pitchFamily="34" charset="0"/>
                          <a:cs typeface="Arial" panose="020B0604020202020204" pitchFamily="34" charset="0"/>
                        </a:rPr>
                        <a:t>disasters</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endParaRPr kumimoji="0" lang="en-US" altLang="en-US" sz="2000" b="0" i="0" u="none" strike="noStrike" cap="none" normalizeH="0" baseline="0" dirty="0">
                        <a:ln>
                          <a:noFill/>
                        </a:ln>
                        <a:solidFill>
                          <a:srgbClr val="000066"/>
                        </a:solidFill>
                        <a:effectLst/>
                        <a:latin typeface="Times" panose="02020603050405020304" pitchFamily="18"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dirty="0">
                        <a:ln>
                          <a:noFill/>
                        </a:ln>
                        <a:solidFill>
                          <a:srgbClr val="000066"/>
                        </a:solidFill>
                        <a:effectLst/>
                        <a:latin typeface="Times" panose="02020603050405020304" pitchFamily="18"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panose="02020603050405020304" pitchFamily="18" charset="0"/>
                          <a:cs typeface="Arial" panose="020B0604020202020204" pitchFamily="34" charset="0"/>
                        </a:rPr>
                        <a:t>One of the strangest, most relentless hurricane seasons on record reached new bizarre heights yesterday as….</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32004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4044092257"/>
                  </a:ext>
                </a:extLst>
              </a:tr>
            </a:tbl>
          </a:graphicData>
        </a:graphic>
      </p:graphicFrame>
      <p:sp>
        <p:nvSpPr>
          <p:cNvPr id="59406" name="Rectangle 14"/>
          <p:cNvSpPr>
            <a:spLocks noChangeArrowheads="1"/>
          </p:cNvSpPr>
          <p:nvPr/>
        </p:nvSpPr>
        <p:spPr bwMode="auto">
          <a:xfrm>
            <a:off x="457200" y="4572000"/>
            <a:ext cx="83820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r>
              <a:rPr lang="en-US" altLang="en-US" sz="2800" dirty="0"/>
              <a:t>From (labeled) corpora we can learn that:</a:t>
            </a:r>
          </a:p>
          <a:p>
            <a:pPr lvl="1">
              <a:buFontTx/>
              <a:buNone/>
            </a:pPr>
            <a:r>
              <a:rPr lang="en-US" altLang="en-US" sz="2000" dirty="0"/>
              <a:t>#(</a:t>
            </a:r>
            <a:r>
              <a:rPr lang="en-US" altLang="en-US" sz="2000" u="sng" dirty="0"/>
              <a:t>sport</a:t>
            </a:r>
            <a:r>
              <a:rPr lang="en-US" altLang="en-US" sz="2000" dirty="0"/>
              <a:t> documents containing  word </a:t>
            </a:r>
            <a:r>
              <a:rPr lang="en-US" altLang="en-US" sz="2000" i="1" dirty="0"/>
              <a:t>Cup</a:t>
            </a:r>
            <a:r>
              <a:rPr lang="en-US" altLang="en-US" sz="2000" dirty="0"/>
              <a:t>) &gt;  #(</a:t>
            </a:r>
            <a:r>
              <a:rPr lang="en-US" altLang="en-US" sz="2000" u="sng" dirty="0"/>
              <a:t>disaster</a:t>
            </a:r>
            <a:r>
              <a:rPr lang="en-US" altLang="en-US" sz="2000" dirty="0"/>
              <a:t> documents containing  word </a:t>
            </a:r>
            <a:r>
              <a:rPr lang="en-US" altLang="en-US" sz="2000" i="1" dirty="0"/>
              <a:t>Cup</a:t>
            </a:r>
            <a:r>
              <a:rPr lang="en-US" altLang="en-US" sz="2000" dirty="0"/>
              <a:t>) </a:t>
            </a:r>
            <a:r>
              <a:rPr lang="en-US" altLang="en-US" sz="2400" b="1" dirty="0"/>
              <a:t>-- feature</a:t>
            </a:r>
          </a:p>
          <a:p>
            <a:r>
              <a:rPr lang="en-US" altLang="en-US" sz="2800" dirty="0"/>
              <a:t>We then need a statistical model for the topic assignment </a:t>
            </a:r>
          </a:p>
        </p:txBody>
      </p:sp>
      <p:sp>
        <p:nvSpPr>
          <p:cNvPr id="6" name="Rectangle 5"/>
          <p:cNvSpPr/>
          <p:nvPr/>
        </p:nvSpPr>
        <p:spPr>
          <a:xfrm>
            <a:off x="3048000" y="6595872"/>
            <a:ext cx="1992212" cy="258532"/>
          </a:xfrm>
          <a:prstGeom prst="rect">
            <a:avLst/>
          </a:prstGeom>
        </p:spPr>
        <p:txBody>
          <a:bodyPr wrap="none">
            <a:spAutoFit/>
          </a:bodyPr>
          <a:lstStyle/>
          <a:p>
            <a:pPr>
              <a:lnSpc>
                <a:spcPct val="90000"/>
              </a:lnSpc>
            </a:pPr>
            <a:r>
              <a:rPr lang="en-US" altLang="zh-CN" sz="1200" dirty="0">
                <a:solidFill>
                  <a:schemeClr val="bg1">
                    <a:lumMod val="65000"/>
                  </a:schemeClr>
                </a:solidFill>
              </a:rPr>
              <a:t>Slides Credit: </a:t>
            </a:r>
            <a:r>
              <a:rPr lang="en-US" altLang="en-US" sz="1200" dirty="0">
                <a:solidFill>
                  <a:schemeClr val="bg1">
                    <a:lumMod val="65000"/>
                  </a:schemeClr>
                </a:solidFill>
              </a:rPr>
              <a:t>Barbara Rosario</a:t>
            </a:r>
          </a:p>
        </p:txBody>
      </p:sp>
    </p:spTree>
    <p:extLst>
      <p:ext uri="{BB962C8B-B14F-4D97-AF65-F5344CB8AC3E}">
        <p14:creationId xmlns:p14="http://schemas.microsoft.com/office/powerpoint/2010/main" val="2652654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4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4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fontScale="90000"/>
          </a:bodyPr>
          <a:lstStyle/>
          <a:p>
            <a:r>
              <a:rPr lang="en-US" altLang="en-US" sz="4000" dirty="0"/>
              <a:t>Corpus-based statistical approaches to tackle NLP problem</a:t>
            </a:r>
          </a:p>
        </p:txBody>
      </p:sp>
      <p:sp>
        <p:nvSpPr>
          <p:cNvPr id="61443" name="Rectangle 3"/>
          <p:cNvSpPr>
            <a:spLocks noGrp="1" noChangeArrowheads="1"/>
          </p:cNvSpPr>
          <p:nvPr>
            <p:ph type="body" idx="1"/>
          </p:nvPr>
        </p:nvSpPr>
        <p:spPr>
          <a:xfrm>
            <a:off x="457200" y="1676400"/>
            <a:ext cx="8686800" cy="4525963"/>
          </a:xfrm>
        </p:spPr>
        <p:txBody>
          <a:bodyPr/>
          <a:lstStyle/>
          <a:p>
            <a:pPr>
              <a:buFontTx/>
              <a:buNone/>
            </a:pPr>
            <a:endParaRPr lang="en-US" altLang="en-US" dirty="0"/>
          </a:p>
          <a:p>
            <a:r>
              <a:rPr lang="en-US" altLang="en-US" b="1" dirty="0"/>
              <a:t>Feature extractions (linguistics motivated, deep learning)</a:t>
            </a:r>
          </a:p>
          <a:p>
            <a:endParaRPr lang="en-US" altLang="en-US" b="1" dirty="0"/>
          </a:p>
          <a:p>
            <a:r>
              <a:rPr lang="en-US" altLang="en-US" b="1" dirty="0"/>
              <a:t>Statistical models</a:t>
            </a:r>
          </a:p>
          <a:p>
            <a:pPr>
              <a:buFontTx/>
              <a:buNone/>
            </a:pPr>
            <a:endParaRPr lang="en-US" altLang="en-US" b="1" dirty="0"/>
          </a:p>
          <a:p>
            <a:r>
              <a:rPr lang="en-US" altLang="en-US" b="1" dirty="0"/>
              <a:t>Data (corpora, labels, linguistic resources)</a:t>
            </a:r>
          </a:p>
          <a:p>
            <a:endParaRPr lang="en-US" altLang="en-US" b="1" dirty="0"/>
          </a:p>
        </p:txBody>
      </p:sp>
      <p:sp>
        <p:nvSpPr>
          <p:cNvPr id="4" name="Rectangle 3"/>
          <p:cNvSpPr/>
          <p:nvPr/>
        </p:nvSpPr>
        <p:spPr>
          <a:xfrm>
            <a:off x="3048000" y="6595872"/>
            <a:ext cx="1992212" cy="258532"/>
          </a:xfrm>
          <a:prstGeom prst="rect">
            <a:avLst/>
          </a:prstGeom>
        </p:spPr>
        <p:txBody>
          <a:bodyPr wrap="none">
            <a:spAutoFit/>
          </a:bodyPr>
          <a:lstStyle/>
          <a:p>
            <a:pPr>
              <a:lnSpc>
                <a:spcPct val="90000"/>
              </a:lnSpc>
            </a:pPr>
            <a:r>
              <a:rPr lang="en-US" altLang="zh-CN" sz="1200" dirty="0">
                <a:solidFill>
                  <a:schemeClr val="bg1">
                    <a:lumMod val="65000"/>
                  </a:schemeClr>
                </a:solidFill>
              </a:rPr>
              <a:t>Slides Credit: </a:t>
            </a:r>
            <a:r>
              <a:rPr lang="en-US" altLang="en-US" sz="1200" dirty="0">
                <a:solidFill>
                  <a:schemeClr val="bg1">
                    <a:lumMod val="65000"/>
                  </a:schemeClr>
                </a:solidFill>
              </a:rPr>
              <a:t>Barbara Rosario</a:t>
            </a:r>
          </a:p>
        </p:txBody>
      </p:sp>
    </p:spTree>
    <p:extLst>
      <p:ext uri="{BB962C8B-B14F-4D97-AF65-F5344CB8AC3E}">
        <p14:creationId xmlns:p14="http://schemas.microsoft.com/office/powerpoint/2010/main" val="3354937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Google N-gram Dataset</a:t>
            </a:r>
            <a:endParaRPr lang="en-US" dirty="0"/>
          </a:p>
        </p:txBody>
      </p:sp>
      <p:sp>
        <p:nvSpPr>
          <p:cNvPr id="3" name="Content Placeholder 2"/>
          <p:cNvSpPr>
            <a:spLocks noGrp="1"/>
          </p:cNvSpPr>
          <p:nvPr>
            <p:ph idx="1"/>
          </p:nvPr>
        </p:nvSpPr>
        <p:spPr>
          <a:xfrm>
            <a:off x="224672" y="838200"/>
            <a:ext cx="8686800" cy="5257800"/>
          </a:xfrm>
        </p:spPr>
        <p:txBody>
          <a:bodyPr/>
          <a:lstStyle/>
          <a:p>
            <a:r>
              <a:rPr lang="en-US" dirty="0">
                <a:hlinkClick r:id="rId2"/>
              </a:rPr>
              <a:t>https://books.google.com/ngrams</a:t>
            </a:r>
            <a:endParaRPr lang="en-US" dirty="0"/>
          </a:p>
          <a:p>
            <a:r>
              <a:rPr lang="en-US" altLang="zh-CN" dirty="0"/>
              <a:t>All counts in Google Books (a large collection of electronic books). And do optical character recognition.</a:t>
            </a:r>
          </a:p>
          <a:p>
            <a:r>
              <a:rPr lang="en-US" b="1" dirty="0">
                <a:solidFill>
                  <a:srgbClr val="CC99FF"/>
                </a:solidFill>
              </a:rPr>
              <a:t>Uni-gram: consider word one by one. Bi-gram/Tri-gram</a:t>
            </a:r>
          </a:p>
          <a:p>
            <a:r>
              <a:rPr lang="en-US" b="1" dirty="0">
                <a:solidFill>
                  <a:srgbClr val="CC99FF"/>
                </a:solidFill>
              </a:rPr>
              <a:t>Google actually uses Quin-gram</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pic>
        <p:nvPicPr>
          <p:cNvPr id="5" name="Picture 4"/>
          <p:cNvPicPr>
            <a:picLocks noChangeAspect="1"/>
          </p:cNvPicPr>
          <p:nvPr/>
        </p:nvPicPr>
        <p:blipFill>
          <a:blip r:embed="rId3"/>
          <a:stretch>
            <a:fillRect/>
          </a:stretch>
        </p:blipFill>
        <p:spPr>
          <a:xfrm>
            <a:off x="228600" y="3358620"/>
            <a:ext cx="8595708" cy="3307702"/>
          </a:xfrm>
          <a:prstGeom prst="rect">
            <a:avLst/>
          </a:prstGeom>
        </p:spPr>
      </p:pic>
    </p:spTree>
    <p:extLst>
      <p:ext uri="{BB962C8B-B14F-4D97-AF65-F5344CB8AC3E}">
        <p14:creationId xmlns:p14="http://schemas.microsoft.com/office/powerpoint/2010/main" val="2033972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6797</TotalTime>
  <Words>3658</Words>
  <Application>Microsoft Office PowerPoint</Application>
  <PresentationFormat>全屏显示(4:3)</PresentationFormat>
  <Paragraphs>525</Paragraphs>
  <Slides>51</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51</vt:i4>
      </vt:variant>
    </vt:vector>
  </HeadingPairs>
  <TitlesOfParts>
    <vt:vector size="59" baseType="lpstr">
      <vt:lpstr>Shusha</vt:lpstr>
      <vt:lpstr>Arial</vt:lpstr>
      <vt:lpstr>Calibri</vt:lpstr>
      <vt:lpstr>Calibri Light</vt:lpstr>
      <vt:lpstr>Courier New</vt:lpstr>
      <vt:lpstr>Times</vt:lpstr>
      <vt:lpstr>Times New Roman</vt:lpstr>
      <vt:lpstr>Office Theme</vt:lpstr>
      <vt:lpstr>COMP4901K/Math4824B Machine Learning for Natural Language Processing</vt:lpstr>
      <vt:lpstr>Today</vt:lpstr>
      <vt:lpstr>Corpus文集-based statistical approaches to tackle NLP problem</vt:lpstr>
      <vt:lpstr>Corpus-based statistical approaches to tackle NLP problem</vt:lpstr>
      <vt:lpstr>Corpus-based statistical approaches to tackle NLP problem</vt:lpstr>
      <vt:lpstr>Corpus-based statistical approaches to tackle NLP problem</vt:lpstr>
      <vt:lpstr>Corpus-based statistical approaches to tackle NLP problem</vt:lpstr>
      <vt:lpstr>Corpus-based statistical approaches to tackle NLP problem</vt:lpstr>
      <vt:lpstr>Google N-gram Dataset</vt:lpstr>
      <vt:lpstr>Interesting Search from Google Books</vt:lpstr>
      <vt:lpstr>Interesting Search from Google Books</vt:lpstr>
      <vt:lpstr>Interesting Search from Google Books</vt:lpstr>
      <vt:lpstr>Introduction to NLTK</vt:lpstr>
      <vt:lpstr>NLTK: Example Modules </vt:lpstr>
      <vt:lpstr>NLTK: Top-Level Organization</vt:lpstr>
      <vt:lpstr>The First Trial</vt:lpstr>
      <vt:lpstr>The Tokenize Module</vt:lpstr>
      <vt:lpstr>Tokens and Types </vt:lpstr>
      <vt:lpstr>Text Locations </vt:lpstr>
      <vt:lpstr>Text Locations (continued)</vt:lpstr>
      <vt:lpstr>Tokenization</vt:lpstr>
      <vt:lpstr>Tokenization (continued)</vt:lpstr>
      <vt:lpstr>Tokenizer I</vt:lpstr>
      <vt:lpstr>Example</vt:lpstr>
      <vt:lpstr>Next: Corpus Statistics</vt:lpstr>
      <vt:lpstr>Gutenberg Corpus</vt:lpstr>
      <vt:lpstr>More detailed look</vt:lpstr>
      <vt:lpstr>Other Typical Corpora </vt:lpstr>
      <vt:lpstr>Other Typical Corpora </vt:lpstr>
      <vt:lpstr>Other Typical Corpora </vt:lpstr>
      <vt:lpstr>Other Typical Corpora </vt:lpstr>
      <vt:lpstr>Other Typical Corpora </vt:lpstr>
      <vt:lpstr>Frequency Distributions</vt:lpstr>
      <vt:lpstr>Counting Words Appearing in a Text</vt:lpstr>
      <vt:lpstr>NLTK provides built-in support</vt:lpstr>
      <vt:lpstr>Count word length distribution</vt:lpstr>
      <vt:lpstr>External Lexical/Knowledge Sources</vt:lpstr>
      <vt:lpstr>Meaning of Words</vt:lpstr>
      <vt:lpstr>Word Senses</vt:lpstr>
      <vt:lpstr>WordNet (Starting from 1985)</vt:lpstr>
      <vt:lpstr>“bank”</vt:lpstr>
      <vt:lpstr>PowerPoint 演示文稿</vt:lpstr>
      <vt:lpstr>Lexical Relations between Nouns</vt:lpstr>
      <vt:lpstr>Lexical Relations between Verbs</vt:lpstr>
      <vt:lpstr>Example of Sub-graph</vt:lpstr>
      <vt:lpstr>Semantic Similarity/Relatedness</vt:lpstr>
      <vt:lpstr>WordNet Similarity</vt:lpstr>
      <vt:lpstr>Shortest Path between Two Concepts</vt:lpstr>
      <vt:lpstr>Least Common Subsumer</vt:lpstr>
      <vt:lpstr>Access WordNet with NLTK</vt:lpstr>
      <vt:lpstr>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Yangqiu Song</dc:title>
  <dc:creator>yqsong</dc:creator>
  <cp:lastModifiedBy>CHANG YS</cp:lastModifiedBy>
  <cp:revision>177</cp:revision>
  <dcterms:created xsi:type="dcterms:W3CDTF">2006-08-16T00:00:00Z</dcterms:created>
  <dcterms:modified xsi:type="dcterms:W3CDTF">2018-10-19T02:09:11Z</dcterms:modified>
</cp:coreProperties>
</file>