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9"/>
  </p:notesMasterIdLst>
  <p:sldIdLst>
    <p:sldId id="312" r:id="rId2"/>
    <p:sldId id="391"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257" r:id="rId24"/>
    <p:sldId id="258" r:id="rId25"/>
    <p:sldId id="259" r:id="rId26"/>
    <p:sldId id="265" r:id="rId27"/>
    <p:sldId id="266" r:id="rId28"/>
    <p:sldId id="267" r:id="rId29"/>
    <p:sldId id="268" r:id="rId30"/>
    <p:sldId id="269" r:id="rId31"/>
    <p:sldId id="270" r:id="rId32"/>
    <p:sldId id="271" r:id="rId33"/>
    <p:sldId id="272" r:id="rId34"/>
    <p:sldId id="315" r:id="rId35"/>
    <p:sldId id="316" r:id="rId36"/>
    <p:sldId id="273" r:id="rId37"/>
    <p:sldId id="274" r:id="rId38"/>
    <p:sldId id="275" r:id="rId39"/>
    <p:sldId id="276" r:id="rId40"/>
    <p:sldId id="277" r:id="rId41"/>
    <p:sldId id="278" r:id="rId42"/>
    <p:sldId id="279" r:id="rId43"/>
    <p:sldId id="280" r:id="rId44"/>
    <p:sldId id="281" r:id="rId45"/>
    <p:sldId id="282" r:id="rId46"/>
    <p:sldId id="283" r:id="rId47"/>
    <p:sldId id="285" r:id="rId48"/>
    <p:sldId id="286" r:id="rId49"/>
    <p:sldId id="287" r:id="rId50"/>
    <p:sldId id="313" r:id="rId51"/>
    <p:sldId id="345" r:id="rId52"/>
    <p:sldId id="318" r:id="rId53"/>
    <p:sldId id="346" r:id="rId54"/>
    <p:sldId id="319" r:id="rId55"/>
    <p:sldId id="347" r:id="rId56"/>
    <p:sldId id="348" r:id="rId57"/>
    <p:sldId id="39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99CC00"/>
    <a:srgbClr val="CC66FF"/>
    <a:srgbClr val="84F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75" autoAdjust="0"/>
  </p:normalViewPr>
  <p:slideViewPr>
    <p:cSldViewPr>
      <p:cViewPr varScale="1">
        <p:scale>
          <a:sx n="68" d="100"/>
          <a:sy n="68" d="100"/>
        </p:scale>
        <p:origin x="124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10/19/2018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3455495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359A6-A403-44A9-85A4-7249CE2F0D2C}" type="slidenum">
              <a:rPr lang="en-US" altLang="en-US"/>
              <a:pPr/>
              <a:t>47</a:t>
            </a:fld>
            <a:endParaRPr lang="en-US" alt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482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A1406-D559-417D-AB3D-6AACBA2118FC}" type="slidenum">
              <a:rPr lang="en-US" altLang="en-US"/>
              <a:pPr/>
              <a:t>24</a:t>
            </a:fld>
            <a:endParaRPr lang="en-US" altLang="en-US"/>
          </a:p>
        </p:txBody>
      </p:sp>
      <p:sp>
        <p:nvSpPr>
          <p:cNvPr id="1085442" name="Rectangle 2"/>
          <p:cNvSpPr>
            <a:spLocks noGrp="1" noRot="1" noChangeAspect="1" noChangeArrowheads="1" noTextEdit="1"/>
          </p:cNvSpPr>
          <p:nvPr>
            <p:ph type="sldImg"/>
          </p:nvPr>
        </p:nvSpPr>
        <p:spPr>
          <a:xfrm>
            <a:off x="1382713" y="931863"/>
            <a:ext cx="4246562" cy="3184525"/>
          </a:xfrm>
          <a:solidFill>
            <a:srgbClr val="FFFFFF"/>
          </a:solidFill>
          <a:ln/>
        </p:spPr>
      </p:sp>
      <p:sp>
        <p:nvSpPr>
          <p:cNvPr id="1085443" name="Rectangle 3"/>
          <p:cNvSpPr txBox="1">
            <a:spLocks noGrp="1" noChangeArrowheads="1"/>
          </p:cNvSpPr>
          <p:nvPr>
            <p:ph type="body" idx="1"/>
          </p:nvPr>
        </p:nvSpPr>
        <p:spPr>
          <a:xfrm>
            <a:off x="1069975" y="4425950"/>
            <a:ext cx="4876800" cy="3533775"/>
          </a:xfrm>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p>
        </p:txBody>
      </p:sp>
    </p:spTree>
    <p:extLst>
      <p:ext uri="{BB962C8B-B14F-4D97-AF65-F5344CB8AC3E}">
        <p14:creationId xmlns:p14="http://schemas.microsoft.com/office/powerpoint/2010/main" val="313137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69BA4-A2F6-4E49-ABD8-7060D02D8202}" type="slidenum">
              <a:rPr lang="en-US" altLang="en-US"/>
              <a:pPr/>
              <a:t>25</a:t>
            </a:fld>
            <a:endParaRPr lang="en-US" alt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pPr marL="228600" indent="-228600"/>
            <a:r>
              <a:rPr lang="en-US" altLang="en-US"/>
              <a:t>Mrs. Bennet </a:t>
            </a:r>
          </a:p>
        </p:txBody>
      </p:sp>
    </p:spTree>
    <p:extLst>
      <p:ext uri="{BB962C8B-B14F-4D97-AF65-F5344CB8AC3E}">
        <p14:creationId xmlns:p14="http://schemas.microsoft.com/office/powerpoint/2010/main" val="330179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F3955-DDE6-40F8-93D5-347859B758C8}" type="slidenum">
              <a:rPr lang="en-US" altLang="en-US"/>
              <a:pPr/>
              <a:t>28</a:t>
            </a:fld>
            <a:endParaRPr lang="en-US" altLang="en-US"/>
          </a:p>
        </p:txBody>
      </p:sp>
      <p:sp>
        <p:nvSpPr>
          <p:cNvPr id="1167362" name="Rectangle 2"/>
          <p:cNvSpPr>
            <a:spLocks noGrp="1" noRot="1" noChangeAspect="1" noChangeArrowheads="1" noTextEdit="1"/>
          </p:cNvSpPr>
          <p:nvPr>
            <p:ph type="sldImg"/>
          </p:nvPr>
        </p:nvSpPr>
        <p:spPr>
          <a:xfrm>
            <a:off x="1382713" y="931863"/>
            <a:ext cx="4246562" cy="3184525"/>
          </a:xfrm>
          <a:solidFill>
            <a:srgbClr val="FFFFFF"/>
          </a:solidFill>
          <a:ln/>
        </p:spPr>
      </p:sp>
      <p:sp>
        <p:nvSpPr>
          <p:cNvPr id="1167363" name="Rectangle 3"/>
          <p:cNvSpPr txBox="1">
            <a:spLocks noGrp="1" noChangeArrowheads="1"/>
          </p:cNvSpPr>
          <p:nvPr>
            <p:ph type="body" idx="1"/>
          </p:nvPr>
        </p:nvSpPr>
        <p:spPr>
          <a:xfrm>
            <a:off x="1069975" y="4425950"/>
            <a:ext cx="4876800" cy="3533775"/>
          </a:xfrm>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p>
        </p:txBody>
      </p:sp>
    </p:spTree>
    <p:extLst>
      <p:ext uri="{BB962C8B-B14F-4D97-AF65-F5344CB8AC3E}">
        <p14:creationId xmlns:p14="http://schemas.microsoft.com/office/powerpoint/2010/main" val="304219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BFB49-8D1D-4FBC-ABEC-3F18FC8A5C0F}" type="slidenum">
              <a:rPr lang="en-US" altLang="en-US"/>
              <a:pPr/>
              <a:t>29</a:t>
            </a:fld>
            <a:endParaRPr lang="en-US" altLang="en-US"/>
          </a:p>
        </p:txBody>
      </p:sp>
      <p:sp>
        <p:nvSpPr>
          <p:cNvPr id="1188866" name="Rectangle 2"/>
          <p:cNvSpPr>
            <a:spLocks noGrp="1" noRot="1" noChangeAspect="1" noChangeArrowheads="1" noTextEdit="1"/>
          </p:cNvSpPr>
          <p:nvPr>
            <p:ph type="sldImg"/>
          </p:nvPr>
        </p:nvSpPr>
        <p:spPr>
          <a:ln/>
        </p:spPr>
      </p:sp>
      <p:sp>
        <p:nvSpPr>
          <p:cNvPr id="1188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65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50832-2EE7-4405-B7D7-D3E8D0936946}" type="slidenum">
              <a:rPr lang="en-US" altLang="en-US"/>
              <a:pPr/>
              <a:t>30</a:t>
            </a:fld>
            <a:endParaRPr lang="en-US" altLang="en-US"/>
          </a:p>
        </p:txBody>
      </p:sp>
      <p:sp>
        <p:nvSpPr>
          <p:cNvPr id="1219586" name="Rectangle 2"/>
          <p:cNvSpPr>
            <a:spLocks noGrp="1" noRot="1" noChangeAspect="1" noChangeArrowheads="1" noTextEdit="1"/>
          </p:cNvSpPr>
          <p:nvPr>
            <p:ph type="sldImg"/>
          </p:nvPr>
        </p:nvSpPr>
        <p:spPr>
          <a:ln/>
        </p:spPr>
      </p:sp>
      <p:sp>
        <p:nvSpPr>
          <p:cNvPr id="1219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372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90C76-B2F4-4022-B854-4740B6DE7E2C}" type="slidenum">
              <a:rPr lang="en-US" altLang="en-US"/>
              <a:pPr/>
              <a:t>31</a:t>
            </a:fld>
            <a:endParaRPr lang="en-US" alt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530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D4103-5B64-47B4-8C4C-72A15B52028C}" type="slidenum">
              <a:rPr lang="en-US" altLang="en-US"/>
              <a:pPr/>
              <a:t>33</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latin typeface="Arial Unicode MS" pitchFamily="34" charset="-128"/>
            </a:endParaRPr>
          </a:p>
        </p:txBody>
      </p:sp>
    </p:spTree>
    <p:extLst>
      <p:ext uri="{BB962C8B-B14F-4D97-AF65-F5344CB8AC3E}">
        <p14:creationId xmlns:p14="http://schemas.microsoft.com/office/powerpoint/2010/main" val="22575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3D62C-62F7-4820-8395-735923B8BA49}" type="slidenum">
              <a:rPr lang="en-US" altLang="en-US"/>
              <a:pPr/>
              <a:t>46</a:t>
            </a:fld>
            <a:endParaRPr lang="en-US" alt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US" altLang="en-US"/>
          </a:p>
          <a:p>
            <a:endParaRPr lang="en-US" altLang="en-US"/>
          </a:p>
        </p:txBody>
      </p:sp>
    </p:spTree>
    <p:extLst>
      <p:ext uri="{BB962C8B-B14F-4D97-AF65-F5344CB8AC3E}">
        <p14:creationId xmlns:p14="http://schemas.microsoft.com/office/powerpoint/2010/main" val="23481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10/19/2018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unhchr.ch/udhr/navigate/alpha.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ews.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news.goog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nlp.stanford.edu/software/lex-parser.shtml"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2.xml"/><Relationship Id="rId5" Type="http://schemas.openxmlformats.org/officeDocument/2006/relationships/hyperlink" Target="http://cogcomp.org/curator/demo/index.html" TargetMode="External"/><Relationship Id="rId4" Type="http://schemas.openxmlformats.org/officeDocument/2006/relationships/hyperlink" Target="http://corenlp.ru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news.googl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6: Introduction to Classification</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80757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Stopwords</a:t>
            </a:r>
            <a:endParaRPr lang="en-US" dirty="0"/>
          </a:p>
        </p:txBody>
      </p:sp>
      <p:sp>
        <p:nvSpPr>
          <p:cNvPr id="3" name="Content Placeholder 2"/>
          <p:cNvSpPr>
            <a:spLocks noGrp="1"/>
          </p:cNvSpPr>
          <p:nvPr>
            <p:ph idx="1"/>
          </p:nvPr>
        </p:nvSpPr>
        <p:spPr>
          <a:xfrm>
            <a:off x="152400" y="1219200"/>
            <a:ext cx="8839200" cy="5181600"/>
          </a:xfrm>
        </p:spPr>
        <p:txBody>
          <a:bodyPr/>
          <a:lstStyle/>
          <a:p>
            <a:r>
              <a:rPr lang="en-US" dirty="0"/>
              <a:t>Useless words for document analysis</a:t>
            </a:r>
          </a:p>
          <a:p>
            <a:pPr lvl="1"/>
            <a:r>
              <a:rPr lang="en-US" dirty="0"/>
              <a:t>Not all words are informative</a:t>
            </a:r>
          </a:p>
          <a:p>
            <a:pPr lvl="1"/>
            <a:r>
              <a:rPr lang="en-US" dirty="0"/>
              <a:t>Remove such words to </a:t>
            </a:r>
            <a:r>
              <a:rPr lang="en-US" b="1" dirty="0">
                <a:solidFill>
                  <a:srgbClr val="99CC00"/>
                </a:solidFill>
              </a:rPr>
              <a:t>reduce vocabulary size</a:t>
            </a:r>
          </a:p>
          <a:p>
            <a:pPr lvl="1"/>
            <a:r>
              <a:rPr lang="en-US" dirty="0"/>
              <a:t>No universal definition</a:t>
            </a:r>
          </a:p>
          <a:p>
            <a:pPr lvl="1"/>
            <a:r>
              <a:rPr lang="en-US" dirty="0"/>
              <a:t>Risk: </a:t>
            </a:r>
            <a:r>
              <a:rPr lang="en-US" b="1" dirty="0">
                <a:solidFill>
                  <a:srgbClr val="99CC00"/>
                </a:solidFill>
              </a:rPr>
              <a:t>break the original meaning and structure of text</a:t>
            </a:r>
          </a:p>
          <a:p>
            <a:pPr lvl="2"/>
            <a:r>
              <a:rPr lang="en-US" dirty="0"/>
              <a:t>E.g., this is not a good option -&gt; option</a:t>
            </a:r>
          </a:p>
          <a:p>
            <a:pPr marL="914400" lvl="2" indent="0">
              <a:buNone/>
            </a:pPr>
            <a:r>
              <a:rPr lang="en-US" dirty="0"/>
              <a:t>            to be or not to be -&gt; null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2742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Content Placeholder 4" descr="stopwords.png"/>
          <p:cNvPicPr>
            <a:picLocks noGrp="1" noChangeAspect="1"/>
          </p:cNvPicPr>
          <p:nvPr>
            <p:ph idx="1"/>
          </p:nvPr>
        </p:nvPicPr>
        <p:blipFill>
          <a:blip r:embed="rId2" cstate="email"/>
          <a:stretch>
            <a:fillRect/>
          </a:stretch>
        </p:blipFill>
        <p:spPr>
          <a:xfrm>
            <a:off x="-1" y="0"/>
            <a:ext cx="9169977" cy="6858000"/>
          </a:xfrm>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0145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Stemming</a:t>
            </a:r>
          </a:p>
        </p:txBody>
      </p:sp>
      <p:sp>
        <p:nvSpPr>
          <p:cNvPr id="3" name="Content Placeholder 2"/>
          <p:cNvSpPr>
            <a:spLocks noGrp="1"/>
          </p:cNvSpPr>
          <p:nvPr>
            <p:ph idx="1"/>
          </p:nvPr>
        </p:nvSpPr>
        <p:spPr/>
        <p:txBody>
          <a:bodyPr>
            <a:normAutofit/>
          </a:bodyPr>
          <a:lstStyle/>
          <a:p>
            <a:r>
              <a:rPr lang="en-US" dirty="0">
                <a:solidFill>
                  <a:srgbClr val="0099FF"/>
                </a:solidFill>
              </a:rPr>
              <a:t>Reduce inflected or derived words to their root form </a:t>
            </a:r>
          </a:p>
          <a:p>
            <a:pPr lvl="1"/>
            <a:r>
              <a:rPr lang="en-US" dirty="0"/>
              <a:t>Plurals, adverbs, inflected word forms</a:t>
            </a:r>
          </a:p>
          <a:p>
            <a:pPr lvl="2"/>
            <a:r>
              <a:rPr lang="en-US" dirty="0"/>
              <a:t>E.g., ladies -&gt; lady, referring -&gt; refer, forgotten -&gt; forget</a:t>
            </a:r>
          </a:p>
          <a:p>
            <a:pPr lvl="1"/>
            <a:r>
              <a:rPr lang="en-US" dirty="0"/>
              <a:t>Solutions (for English)</a:t>
            </a:r>
          </a:p>
          <a:p>
            <a:pPr lvl="2"/>
            <a:r>
              <a:rPr lang="en-US" b="1" dirty="0"/>
              <a:t>Porter stemmer</a:t>
            </a:r>
            <a:r>
              <a:rPr lang="en-US" dirty="0"/>
              <a:t>: patterns of vowel (</a:t>
            </a:r>
            <a:r>
              <a:rPr lang="zh-CN" altLang="en-US" sz="1800" dirty="0"/>
              <a:t>元音</a:t>
            </a:r>
            <a:r>
              <a:rPr lang="en-US" dirty="0"/>
              <a:t>)-consonant sequence</a:t>
            </a:r>
          </a:p>
          <a:p>
            <a:pPr lvl="2"/>
            <a:r>
              <a:rPr lang="en-US" b="1" dirty="0" err="1"/>
              <a:t>Krovetz</a:t>
            </a:r>
            <a:r>
              <a:rPr lang="en-US" b="1" dirty="0"/>
              <a:t> stemmer</a:t>
            </a:r>
            <a:r>
              <a:rPr lang="en-US" dirty="0"/>
              <a:t>: morphological (</a:t>
            </a:r>
            <a:r>
              <a:rPr lang="zh-CN" altLang="en-US" sz="1800" dirty="0"/>
              <a:t>形态</a:t>
            </a:r>
            <a:r>
              <a:rPr lang="en-US" dirty="0"/>
              <a:t>) rules </a:t>
            </a:r>
          </a:p>
          <a:p>
            <a:pPr lvl="1"/>
            <a:r>
              <a:rPr lang="en-US" dirty="0"/>
              <a:t>Risk: lose precise meaning of the word</a:t>
            </a:r>
          </a:p>
          <a:p>
            <a:pPr lvl="2"/>
            <a:r>
              <a:rPr lang="en-US" dirty="0"/>
              <a:t>E.g., lay -&gt; lie (a false statement? or be in a horizontal position?)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969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Preprocessing</a:t>
            </a:r>
          </a:p>
        </p:txBody>
      </p:sp>
      <p:sp>
        <p:nvSpPr>
          <p:cNvPr id="3" name="Content Placeholder 2"/>
          <p:cNvSpPr>
            <a:spLocks noGrp="1"/>
          </p:cNvSpPr>
          <p:nvPr>
            <p:ph idx="1"/>
          </p:nvPr>
        </p:nvSpPr>
        <p:spPr/>
        <p:txBody>
          <a:bodyPr>
            <a:normAutofit fontScale="92500" lnSpcReduction="20000"/>
          </a:bodyPr>
          <a:lstStyle/>
          <a:p>
            <a:pPr>
              <a:buNone/>
            </a:pPr>
            <a:r>
              <a:rPr lang="en-US" dirty="0"/>
              <a:t>Example: ‘</a:t>
            </a:r>
            <a:r>
              <a:rPr lang="en-US" i="1" dirty="0"/>
              <a:t>Text mining is to identify useful information.’</a:t>
            </a:r>
          </a:p>
          <a:p>
            <a:endParaRPr lang="en-US" dirty="0"/>
          </a:p>
          <a:p>
            <a:r>
              <a:rPr lang="en-US" b="1" dirty="0">
                <a:solidFill>
                  <a:srgbClr val="99CC00"/>
                </a:solidFill>
                <a:effectLst>
                  <a:outerShdw blurRad="38100" dist="38100" dir="2700000" algn="tl">
                    <a:srgbClr val="000000">
                      <a:alpha val="43137"/>
                    </a:srgbClr>
                  </a:outerShdw>
                </a:effectLst>
              </a:rPr>
              <a:t>Tokenization</a:t>
            </a:r>
            <a:r>
              <a:rPr lang="en-US" dirty="0"/>
              <a:t>:</a:t>
            </a:r>
          </a:p>
          <a:p>
            <a:pPr lvl="1"/>
            <a:r>
              <a:rPr lang="en-US" dirty="0"/>
              <a:t>D1: </a:t>
            </a:r>
            <a:r>
              <a:rPr lang="en-US" i="1" dirty="0"/>
              <a:t>‘Text’, ‘mining’, ‘is’, ‘to’, ‘identify’, ‘useful’, ‘information’, ‘.’</a:t>
            </a:r>
          </a:p>
          <a:p>
            <a:endParaRPr lang="en-US" dirty="0"/>
          </a:p>
          <a:p>
            <a:r>
              <a:rPr lang="en-US" b="1" dirty="0">
                <a:solidFill>
                  <a:srgbClr val="99CC00"/>
                </a:solidFill>
                <a:effectLst>
                  <a:outerShdw blurRad="38100" dist="38100" dir="2700000" algn="tl">
                    <a:srgbClr val="000000">
                      <a:alpha val="43137"/>
                    </a:srgbClr>
                  </a:outerShdw>
                </a:effectLst>
              </a:rPr>
              <a:t>Stemming/normalization</a:t>
            </a:r>
            <a:r>
              <a:rPr lang="en-US" dirty="0"/>
              <a:t>:</a:t>
            </a:r>
          </a:p>
          <a:p>
            <a:pPr lvl="1"/>
            <a:r>
              <a:rPr lang="en-US" dirty="0"/>
              <a:t>D1: </a:t>
            </a:r>
            <a:r>
              <a:rPr lang="en-US" i="1" dirty="0"/>
              <a:t>‘text’, ‘mine’, ‘is’, ‘to’, ‘identify’, ‘use’, ‘inform’, ‘.’</a:t>
            </a:r>
          </a:p>
          <a:p>
            <a:endParaRPr lang="en-US" dirty="0"/>
          </a:p>
          <a:p>
            <a:r>
              <a:rPr lang="en-US" b="1" dirty="0">
                <a:solidFill>
                  <a:srgbClr val="99CC00"/>
                </a:solidFill>
                <a:effectLst>
                  <a:outerShdw blurRad="38100" dist="38100" dir="2700000" algn="tl">
                    <a:srgbClr val="000000">
                      <a:alpha val="43137"/>
                    </a:srgbClr>
                  </a:outerShdw>
                </a:effectLst>
              </a:rPr>
              <a:t>N-gram construction</a:t>
            </a:r>
            <a:r>
              <a:rPr lang="en-US" dirty="0"/>
              <a:t>:</a:t>
            </a:r>
          </a:p>
          <a:p>
            <a:pPr lvl="1"/>
            <a:r>
              <a:rPr lang="en-US" dirty="0"/>
              <a:t>D1: </a:t>
            </a:r>
            <a:r>
              <a:rPr lang="en-US" i="1" dirty="0"/>
              <a:t>‘text-mine’, ‘mine-is’, ‘is-to’, ‘to-identify’, ‘identify-use’, ‘use-inform’, ‘inform-.’</a:t>
            </a:r>
          </a:p>
          <a:p>
            <a:endParaRPr lang="en-US" dirty="0"/>
          </a:p>
          <a:p>
            <a:r>
              <a:rPr lang="en-US" b="1" dirty="0" err="1">
                <a:solidFill>
                  <a:srgbClr val="99CC00"/>
                </a:solidFill>
                <a:effectLst>
                  <a:outerShdw blurRad="38100" dist="38100" dir="2700000" algn="tl">
                    <a:srgbClr val="000000">
                      <a:alpha val="43137"/>
                    </a:srgbClr>
                  </a:outerShdw>
                </a:effectLst>
              </a:rPr>
              <a:t>Stopword</a:t>
            </a:r>
            <a:r>
              <a:rPr lang="en-US" b="1" dirty="0"/>
              <a:t>/controlled vocabulary filtering</a:t>
            </a:r>
            <a:r>
              <a:rPr lang="en-US" dirty="0"/>
              <a:t>:</a:t>
            </a:r>
          </a:p>
          <a:p>
            <a:pPr lvl="1"/>
            <a:r>
              <a:rPr lang="en-US" dirty="0"/>
              <a:t>D1: </a:t>
            </a:r>
            <a:r>
              <a:rPr lang="en-US" i="1" dirty="0"/>
              <a:t>‘text-mine’, ‘to-identify’, ‘identify-use’, ‘use-inform’</a:t>
            </a:r>
            <a:endParaRPr lang="en-US" dirty="0"/>
          </a:p>
        </p:txBody>
      </p:sp>
      <p:sp>
        <p:nvSpPr>
          <p:cNvPr id="5" name="Rectangle 4"/>
          <p:cNvSpPr/>
          <p:nvPr/>
        </p:nvSpPr>
        <p:spPr>
          <a:xfrm>
            <a:off x="76200" y="3112532"/>
            <a:ext cx="8991600" cy="2297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77200" y="2743200"/>
            <a:ext cx="98180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Optional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0354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Weighting</a:t>
            </a:r>
            <a:endParaRPr lang="en-US" dirty="0"/>
          </a:p>
        </p:txBody>
      </p:sp>
      <p:sp>
        <p:nvSpPr>
          <p:cNvPr id="3" name="Content Placeholder 2"/>
          <p:cNvSpPr>
            <a:spLocks noGrp="1"/>
          </p:cNvSpPr>
          <p:nvPr>
            <p:ph idx="1"/>
          </p:nvPr>
        </p:nvSpPr>
        <p:spPr/>
        <p:txBody>
          <a:bodyPr>
            <a:normAutofit lnSpcReduction="10000"/>
          </a:bodyPr>
          <a:lstStyle/>
          <a:p>
            <a:pPr lvl="0">
              <a:defRPr/>
            </a:pPr>
            <a:r>
              <a:rPr lang="en-US" sz="2800" dirty="0"/>
              <a:t>Term as the basis for vector space</a:t>
            </a:r>
          </a:p>
          <a:p>
            <a:pPr lvl="1">
              <a:defRPr/>
            </a:pPr>
            <a:r>
              <a:rPr lang="en-US" sz="2400" dirty="0"/>
              <a:t>Doc1: Text mining is to identify useful information.</a:t>
            </a:r>
          </a:p>
          <a:p>
            <a:pPr lvl="1">
              <a:defRPr/>
            </a:pPr>
            <a:r>
              <a:rPr lang="en-US" sz="2400" dirty="0"/>
              <a:t>Doc2: Useful information is mined from text.</a:t>
            </a:r>
          </a:p>
          <a:p>
            <a:pPr lvl="1">
              <a:defRPr/>
            </a:pPr>
            <a:r>
              <a:rPr lang="en-US" sz="2400" dirty="0"/>
              <a:t>Doc3: Apple is delicious.</a:t>
            </a:r>
          </a:p>
          <a:p>
            <a:pPr lvl="1">
              <a:defRPr/>
            </a:pPr>
            <a:endParaRPr lang="en-US" sz="2400" dirty="0"/>
          </a:p>
          <a:p>
            <a:pPr lvl="1">
              <a:defRPr/>
            </a:pPr>
            <a:endParaRPr lang="en-US" sz="2400" dirty="0"/>
          </a:p>
          <a:p>
            <a:pPr lvl="1">
              <a:defRPr/>
            </a:pPr>
            <a:endParaRPr lang="en-US" sz="2400" dirty="0"/>
          </a:p>
          <a:p>
            <a:pPr lvl="1">
              <a:defRPr/>
            </a:pPr>
            <a:endParaRPr lang="en-US" sz="2400" dirty="0"/>
          </a:p>
          <a:p>
            <a:r>
              <a:rPr lang="en-US" altLang="en-US" sz="2800" dirty="0"/>
              <a:t>“Repeated occurrences” are less informative than the “first occurrence”</a:t>
            </a:r>
          </a:p>
          <a:p>
            <a:r>
              <a:rPr lang="en-US" altLang="en-US" sz="2800" dirty="0">
                <a:solidFill>
                  <a:srgbClr val="0099FF"/>
                </a:solidFill>
              </a:rPr>
              <a:t>Information about semantic does not increase proportionally with number of term occurrence</a:t>
            </a:r>
          </a:p>
          <a:p>
            <a:pPr>
              <a:defRPr/>
            </a:pPr>
            <a:endParaRPr lang="en-US" dirty="0"/>
          </a:p>
          <a:p>
            <a:endParaRPr lang="en-US" sz="2800" dirty="0"/>
          </a:p>
        </p:txBody>
      </p:sp>
      <p:sp>
        <p:nvSpPr>
          <p:cNvPr id="5" name="Content Placeholder 2"/>
          <p:cNvSpPr txBox="1">
            <a:spLocks/>
          </p:cNvSpPr>
          <p:nvPr/>
        </p:nvSpPr>
        <p:spPr>
          <a:xfrm>
            <a:off x="152400" y="838200"/>
            <a:ext cx="88392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extLst/>
          </p:nvPr>
        </p:nvGraphicFramePr>
        <p:xfrm>
          <a:off x="457198" y="3124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18527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Term Frequency Weights</a:t>
            </a:r>
            <a:endParaRPr lang="en-US" dirty="0"/>
          </a:p>
        </p:txBody>
      </p:sp>
      <p:sp>
        <p:nvSpPr>
          <p:cNvPr id="3" name="Content Placeholder 2"/>
          <p:cNvSpPr>
            <a:spLocks noGrp="1"/>
          </p:cNvSpPr>
          <p:nvPr>
            <p:ph idx="1"/>
          </p:nvPr>
        </p:nvSpPr>
        <p:spPr/>
        <p:txBody>
          <a:bodyPr/>
          <a:lstStyle/>
          <a:p>
            <a:r>
              <a:rPr lang="en-US" dirty="0"/>
              <a:t>Examples of weighting terms</a:t>
            </a:r>
          </a:p>
        </p:txBody>
      </p:sp>
      <p:pic>
        <p:nvPicPr>
          <p:cNvPr id="12" name="Picture 11" descr="tf.png"/>
          <p:cNvPicPr>
            <a:picLocks noChangeAspect="1"/>
          </p:cNvPicPr>
          <p:nvPr/>
        </p:nvPicPr>
        <p:blipFill>
          <a:blip r:embed="rId2" cstate="email"/>
          <a:stretch>
            <a:fillRect/>
          </a:stretch>
        </p:blipFill>
        <p:spPr>
          <a:xfrm>
            <a:off x="1447800" y="1981200"/>
            <a:ext cx="5953956" cy="3972480"/>
          </a:xfrm>
          <a:prstGeom prst="rect">
            <a:avLst/>
          </a:prstGeom>
        </p:spPr>
      </p:pic>
      <p:grpSp>
        <p:nvGrpSpPr>
          <p:cNvPr id="6" name="Group 16"/>
          <p:cNvGrpSpPr/>
          <p:nvPr/>
        </p:nvGrpSpPr>
        <p:grpSpPr>
          <a:xfrm>
            <a:off x="4800600" y="3124200"/>
            <a:ext cx="3352800" cy="646331"/>
            <a:chOff x="4381500" y="2819400"/>
            <a:chExt cx="3352800" cy="646331"/>
          </a:xfrm>
        </p:grpSpPr>
        <p:cxnSp>
          <p:nvCxnSpPr>
            <p:cNvPr id="7" name="Straight Arrow Connector 6"/>
            <p:cNvCxnSpPr>
              <a:stCxn id="8" idx="1"/>
            </p:cNvCxnSpPr>
            <p:nvPr/>
          </p:nvCxnSpPr>
          <p:spPr>
            <a:xfrm flipH="1">
              <a:off x="4381500" y="3142566"/>
              <a:ext cx="533400" cy="578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2819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times term </a:t>
              </a:r>
              <a:r>
                <a:rPr lang="en-US" i="1" dirty="0"/>
                <a:t>t </a:t>
              </a:r>
              <a:r>
                <a:rPr lang="en-US" dirty="0"/>
                <a:t>appearing in document</a:t>
              </a:r>
              <a:r>
                <a:rPr lang="en-US" i="1" dirty="0"/>
                <a:t> d</a:t>
              </a: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259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62000" y="4191000"/>
            <a:ext cx="7918450" cy="2438400"/>
            <a:chOff x="457200" y="1676400"/>
            <a:chExt cx="7918450" cy="2438400"/>
          </a:xfrm>
        </p:grpSpPr>
        <p:sp>
          <p:nvSpPr>
            <p:cNvPr id="6" name="Line 3"/>
            <p:cNvSpPr>
              <a:spLocks noChangeShapeType="1"/>
            </p:cNvSpPr>
            <p:nvPr/>
          </p:nvSpPr>
          <p:spPr bwMode="auto">
            <a:xfrm>
              <a:off x="2057400" y="38862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flipV="1">
              <a:off x="2057400" y="16764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p:cNvSpPr txBox="1">
              <a:spLocks noChangeArrowheads="1"/>
            </p:cNvSpPr>
            <p:nvPr/>
          </p:nvSpPr>
          <p:spPr bwMode="auto">
            <a:xfrm>
              <a:off x="457200" y="1676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Norm. TF</a:t>
              </a:r>
            </a:p>
          </p:txBody>
        </p:sp>
        <p:sp>
          <p:nvSpPr>
            <p:cNvPr id="9" name="Text Box 6"/>
            <p:cNvSpPr txBox="1">
              <a:spLocks noChangeArrowheads="1"/>
            </p:cNvSpPr>
            <p:nvPr/>
          </p:nvSpPr>
          <p:spPr bwMode="auto">
            <a:xfrm>
              <a:off x="7200900" y="3657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Raw TF</a:t>
              </a:r>
            </a:p>
          </p:txBody>
        </p:sp>
        <p:sp>
          <p:nvSpPr>
            <p:cNvPr id="10" name="Freeform 7"/>
            <p:cNvSpPr>
              <a:spLocks/>
            </p:cNvSpPr>
            <p:nvPr/>
          </p:nvSpPr>
          <p:spPr bwMode="auto">
            <a:xfrm>
              <a:off x="2057400" y="1676400"/>
              <a:ext cx="3733800" cy="1981200"/>
            </a:xfrm>
            <a:custGeom>
              <a:avLst/>
              <a:gdLst>
                <a:gd name="T0" fmla="*/ 0 w 2352"/>
                <a:gd name="T1" fmla="*/ 1248 h 1248"/>
                <a:gd name="T2" fmla="*/ 288 w 2352"/>
                <a:gd name="T3" fmla="*/ 576 h 1248"/>
                <a:gd name="T4" fmla="*/ 912 w 2352"/>
                <a:gd name="T5" fmla="*/ 192 h 1248"/>
                <a:gd name="T6" fmla="*/ 2352 w 2352"/>
                <a:gd name="T7" fmla="*/ 0 h 1248"/>
              </a:gdLst>
              <a:ahLst/>
              <a:cxnLst>
                <a:cxn ang="0">
                  <a:pos x="T0" y="T1"/>
                </a:cxn>
                <a:cxn ang="0">
                  <a:pos x="T2" y="T3"/>
                </a:cxn>
                <a:cxn ang="0">
                  <a:pos x="T4" y="T5"/>
                </a:cxn>
                <a:cxn ang="0">
                  <a:pos x="T6" y="T7"/>
                </a:cxn>
              </a:cxnLst>
              <a:rect l="0" t="0" r="r" b="b"/>
              <a:pathLst>
                <a:path w="2352" h="1248">
                  <a:moveTo>
                    <a:pt x="0" y="1248"/>
                  </a:moveTo>
                  <a:cubicBezTo>
                    <a:pt x="68" y="1000"/>
                    <a:pt x="136" y="752"/>
                    <a:pt x="288" y="576"/>
                  </a:cubicBezTo>
                  <a:cubicBezTo>
                    <a:pt x="440" y="400"/>
                    <a:pt x="568" y="288"/>
                    <a:pt x="912" y="192"/>
                  </a:cubicBezTo>
                  <a:cubicBezTo>
                    <a:pt x="1256" y="96"/>
                    <a:pt x="1804" y="48"/>
                    <a:pt x="23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64866" name="Picture 2"/>
          <p:cNvPicPr>
            <a:picLocks noChangeAspect="1" noChangeArrowheads="1"/>
          </p:cNvPicPr>
          <p:nvPr/>
        </p:nvPicPr>
        <p:blipFill>
          <a:blip r:embed="rId2" cstate="email"/>
          <a:srcRect/>
          <a:stretch>
            <a:fillRect/>
          </a:stretch>
        </p:blipFill>
        <p:spPr bwMode="auto">
          <a:xfrm>
            <a:off x="6553200" y="4495800"/>
            <a:ext cx="1743075" cy="438150"/>
          </a:xfrm>
          <a:prstGeom prst="rect">
            <a:avLst/>
          </a:prstGeom>
          <a:noFill/>
          <a:ln w="9525">
            <a:noFill/>
            <a:miter lim="800000"/>
            <a:headEnd/>
            <a:tailEnd/>
          </a:ln>
        </p:spPr>
      </p:pic>
      <p:pic>
        <p:nvPicPr>
          <p:cNvPr id="164867" name="Picture 3"/>
          <p:cNvPicPr>
            <a:picLocks noChangeAspect="1" noChangeArrowheads="1"/>
          </p:cNvPicPr>
          <p:nvPr/>
        </p:nvPicPr>
        <p:blipFill>
          <a:blip r:embed="rId3" cstate="email"/>
          <a:srcRect/>
          <a:stretch>
            <a:fillRect/>
          </a:stretch>
        </p:blipFill>
        <p:spPr bwMode="auto">
          <a:xfrm>
            <a:off x="6400800" y="533400"/>
            <a:ext cx="2514600" cy="781050"/>
          </a:xfrm>
          <a:prstGeom prst="rect">
            <a:avLst/>
          </a:prstGeom>
          <a:noFill/>
          <a:ln w="9525">
            <a:noFill/>
            <a:miter lim="800000"/>
            <a:headEnd/>
            <a:tailEnd/>
          </a:ln>
        </p:spPr>
      </p:pic>
      <p:grpSp>
        <p:nvGrpSpPr>
          <p:cNvPr id="22" name="Group 21"/>
          <p:cNvGrpSpPr/>
          <p:nvPr/>
        </p:nvGrpSpPr>
        <p:grpSpPr>
          <a:xfrm>
            <a:off x="914400" y="609600"/>
            <a:ext cx="7052112" cy="2895600"/>
            <a:chOff x="990600" y="304800"/>
            <a:chExt cx="7052112" cy="2895600"/>
          </a:xfrm>
        </p:grpSpPr>
        <p:grpSp>
          <p:nvGrpSpPr>
            <p:cNvPr id="11" name="Group 10"/>
            <p:cNvGrpSpPr/>
            <p:nvPr/>
          </p:nvGrpSpPr>
          <p:grpSpPr>
            <a:xfrm>
              <a:off x="990600" y="304800"/>
              <a:ext cx="7052112" cy="2895600"/>
              <a:chOff x="980638" y="3657600"/>
              <a:chExt cx="7052112" cy="2895600"/>
            </a:xfrm>
          </p:grpSpPr>
          <p:sp>
            <p:nvSpPr>
              <p:cNvPr id="12" name="Line 3"/>
              <p:cNvSpPr>
                <a:spLocks noChangeShapeType="1"/>
              </p:cNvSpPr>
              <p:nvPr/>
            </p:nvSpPr>
            <p:spPr bwMode="auto">
              <a:xfrm>
                <a:off x="2362200" y="6096000"/>
                <a:ext cx="487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
              <p:cNvSpPr>
                <a:spLocks noChangeShapeType="1"/>
              </p:cNvSpPr>
              <p:nvPr/>
            </p:nvSpPr>
            <p:spPr bwMode="auto">
              <a:xfrm flipV="1">
                <a:off x="2362200" y="38862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5"/>
              <p:cNvSpPr txBox="1">
                <a:spLocks noChangeArrowheads="1"/>
              </p:cNvSpPr>
              <p:nvPr/>
            </p:nvSpPr>
            <p:spPr bwMode="auto">
              <a:xfrm>
                <a:off x="980638" y="36576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Norm. TF</a:t>
                </a:r>
              </a:p>
            </p:txBody>
          </p:sp>
          <p:sp>
            <p:nvSpPr>
              <p:cNvPr id="15" name="Text Box 6"/>
              <p:cNvSpPr txBox="1">
                <a:spLocks noChangeArrowheads="1"/>
              </p:cNvSpPr>
              <p:nvPr/>
            </p:nvSpPr>
            <p:spPr bwMode="auto">
              <a:xfrm>
                <a:off x="6858000" y="6096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Raw TF</a:t>
                </a:r>
              </a:p>
            </p:txBody>
          </p:sp>
          <p:sp>
            <p:nvSpPr>
              <p:cNvPr id="16" name="Line 4"/>
              <p:cNvSpPr>
                <a:spLocks noChangeShapeType="1"/>
              </p:cNvSpPr>
              <p:nvPr/>
            </p:nvSpPr>
            <p:spPr bwMode="auto">
              <a:xfrm flipV="1">
                <a:off x="2362200" y="4419600"/>
                <a:ext cx="3876238" cy="129540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Box 17"/>
              <p:cNvSpPr txBox="1"/>
              <p:nvPr/>
            </p:nvSpPr>
            <p:spPr>
              <a:xfrm>
                <a:off x="1981200" y="4242816"/>
                <a:ext cx="602544" cy="369332"/>
              </a:xfrm>
              <a:prstGeom prst="rect">
                <a:avLst/>
              </a:prstGeom>
              <a:noFill/>
            </p:spPr>
            <p:txBody>
              <a:bodyPr wrap="square" rtlCol="0">
                <a:spAutoFit/>
              </a:bodyPr>
              <a:lstStyle/>
              <a:p>
                <a:r>
                  <a:rPr lang="en-US" dirty="0"/>
                  <a:t>1</a:t>
                </a:r>
              </a:p>
            </p:txBody>
          </p:sp>
        </p:grpSp>
        <p:sp>
          <p:nvSpPr>
            <p:cNvPr id="21" name="Line 4"/>
            <p:cNvSpPr>
              <a:spLocks noChangeShapeType="1"/>
            </p:cNvSpPr>
            <p:nvPr/>
          </p:nvSpPr>
          <p:spPr bwMode="auto">
            <a:xfrm flipV="1">
              <a:off x="2362200" y="1066800"/>
              <a:ext cx="4038600" cy="0"/>
            </a:xfrm>
            <a:prstGeom prst="line">
              <a:avLst/>
            </a:prstGeom>
            <a:noFill/>
            <a:ln w="9525">
              <a:solidFill>
                <a:schemeClr val="tx1"/>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82464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a:bodyPr>
          <a:lstStyle/>
          <a:p>
            <a:r>
              <a:rPr lang="en-US" altLang="en-US" dirty="0"/>
              <a:t>Document Frequency Weighting</a:t>
            </a:r>
          </a:p>
        </p:txBody>
      </p:sp>
      <p:sp>
        <p:nvSpPr>
          <p:cNvPr id="325635" name="Rectangle 3"/>
          <p:cNvSpPr>
            <a:spLocks noGrp="1" noChangeArrowheads="1"/>
          </p:cNvSpPr>
          <p:nvPr>
            <p:ph idx="1"/>
          </p:nvPr>
        </p:nvSpPr>
        <p:spPr/>
        <p:txBody>
          <a:bodyPr/>
          <a:lstStyle/>
          <a:p>
            <a:r>
              <a:rPr lang="en-US" altLang="ja-JP" dirty="0">
                <a:ea typeface="ＭＳ Ｐゴシック" charset="-128"/>
              </a:rPr>
              <a:t>Idea: a term is more discriminative if it occurs only in fewer documents</a:t>
            </a:r>
          </a:p>
          <a:p>
            <a:endParaRPr lang="en-US" altLang="en-US" dirty="0"/>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2600" y="2268031"/>
            <a:ext cx="5943600" cy="458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4198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Inverse </a:t>
            </a:r>
            <a:r>
              <a:rPr lang="en-US" altLang="zh-CN" dirty="0"/>
              <a:t>D</a:t>
            </a:r>
            <a:r>
              <a:rPr lang="en-US" altLang="en-US" dirty="0"/>
              <a:t>ocument Frequency</a:t>
            </a:r>
            <a:endParaRPr lang="en-US" dirty="0"/>
          </a:p>
        </p:txBody>
      </p:sp>
      <p:sp>
        <p:nvSpPr>
          <p:cNvPr id="3" name="Content Placeholder 2"/>
          <p:cNvSpPr>
            <a:spLocks noGrp="1"/>
          </p:cNvSpPr>
          <p:nvPr>
            <p:ph idx="1"/>
          </p:nvPr>
        </p:nvSpPr>
        <p:spPr/>
        <p:txBody>
          <a:bodyPr/>
          <a:lstStyle/>
          <a:p>
            <a:r>
              <a:rPr lang="en-US" dirty="0"/>
              <a:t>Examples of IDF</a:t>
            </a:r>
          </a:p>
        </p:txBody>
      </p:sp>
      <p:pic>
        <p:nvPicPr>
          <p:cNvPr id="5" name="Picture 4" descr="idf.png"/>
          <p:cNvPicPr>
            <a:picLocks noChangeAspect="1"/>
          </p:cNvPicPr>
          <p:nvPr/>
        </p:nvPicPr>
        <p:blipFill>
          <a:blip r:embed="rId2" cstate="email"/>
          <a:stretch>
            <a:fillRect/>
          </a:stretch>
        </p:blipFill>
        <p:spPr>
          <a:xfrm>
            <a:off x="228600" y="1828800"/>
            <a:ext cx="6173062" cy="4610744"/>
          </a:xfrm>
          <a:prstGeom prst="rect">
            <a:avLst/>
          </a:prstGeom>
        </p:spPr>
      </p:pic>
      <p:grpSp>
        <p:nvGrpSpPr>
          <p:cNvPr id="6" name="Group 16"/>
          <p:cNvGrpSpPr/>
          <p:nvPr/>
        </p:nvGrpSpPr>
        <p:grpSpPr>
          <a:xfrm>
            <a:off x="4495800" y="3124200"/>
            <a:ext cx="4038600" cy="381000"/>
            <a:chOff x="4310634" y="2819400"/>
            <a:chExt cx="4038600" cy="381000"/>
          </a:xfrm>
        </p:grpSpPr>
        <p:cxnSp>
          <p:nvCxnSpPr>
            <p:cNvPr id="7" name="Straight Arrow Connector 6"/>
            <p:cNvCxnSpPr/>
            <p:nvPr/>
          </p:nvCxnSpPr>
          <p:spPr>
            <a:xfrm flipH="1">
              <a:off x="4310634" y="3048000"/>
              <a:ext cx="604266" cy="598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3434334"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Total number of docs in collection</a:t>
              </a:r>
            </a:p>
          </p:txBody>
        </p:sp>
      </p:grpSp>
      <p:grpSp>
        <p:nvGrpSpPr>
          <p:cNvPr id="12" name="Group 6"/>
          <p:cNvGrpSpPr/>
          <p:nvPr/>
        </p:nvGrpSpPr>
        <p:grpSpPr>
          <a:xfrm>
            <a:off x="3810000" y="2672072"/>
            <a:ext cx="3124200" cy="756928"/>
            <a:chOff x="3810000" y="2672072"/>
            <a:chExt cx="3124200" cy="756928"/>
          </a:xfrm>
        </p:grpSpPr>
        <p:cxnSp>
          <p:nvCxnSpPr>
            <p:cNvPr id="13" name="Straight Arrow Connector 12"/>
            <p:cNvCxnSpPr>
              <a:stCxn id="14" idx="1"/>
            </p:cNvCxnSpPr>
            <p:nvPr/>
          </p:nvCxnSpPr>
          <p:spPr>
            <a:xfrm flipH="1">
              <a:off x="3810000" y="2856738"/>
              <a:ext cx="1083564" cy="572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93564" y="2672072"/>
              <a:ext cx="204063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Non-linear scaling</a:t>
              </a:r>
            </a:p>
          </p:txBody>
        </p:sp>
      </p:grpSp>
      <p:grpSp>
        <p:nvGrpSpPr>
          <p:cNvPr id="15" name="Group 16"/>
          <p:cNvGrpSpPr/>
          <p:nvPr/>
        </p:nvGrpSpPr>
        <p:grpSpPr>
          <a:xfrm>
            <a:off x="4572000" y="3657600"/>
            <a:ext cx="4191000" cy="381000"/>
            <a:chOff x="4305300" y="2819400"/>
            <a:chExt cx="4191000" cy="381000"/>
          </a:xfrm>
        </p:grpSpPr>
        <p:cxnSp>
          <p:nvCxnSpPr>
            <p:cNvPr id="16" name="Straight Arrow Connector 15"/>
            <p:cNvCxnSpPr/>
            <p:nvPr/>
          </p:nvCxnSpPr>
          <p:spPr>
            <a:xfrm flipH="1" flipV="1">
              <a:off x="4305300" y="2971800"/>
              <a:ext cx="609600" cy="76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14900" y="2819400"/>
              <a:ext cx="3581400" cy="3810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Number of docs containing term </a:t>
              </a:r>
              <a:r>
                <a:rPr lang="en-US" i="1" dirty="0"/>
                <a:t>t</a:t>
              </a: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2228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TFIDF</a:t>
            </a:r>
          </a:p>
        </p:txBody>
      </p:sp>
      <p:sp>
        <p:nvSpPr>
          <p:cNvPr id="3" name="Content Placeholder 2"/>
          <p:cNvSpPr>
            <a:spLocks noGrp="1"/>
          </p:cNvSpPr>
          <p:nvPr>
            <p:ph idx="1"/>
          </p:nvPr>
        </p:nvSpPr>
        <p:spPr/>
        <p:txBody>
          <a:bodyPr/>
          <a:lstStyle/>
          <a:p>
            <a:r>
              <a:rPr lang="en-US" b="1" dirty="0"/>
              <a:t>Term frequency–Inverse document frequency</a:t>
            </a:r>
          </a:p>
          <a:p>
            <a:pPr lvl="1"/>
            <a:r>
              <a:rPr lang="en-US" dirty="0"/>
              <a:t>Higher </a:t>
            </a:r>
            <a:r>
              <a:rPr lang="en-US" dirty="0" err="1"/>
              <a:t>tf</a:t>
            </a:r>
            <a:r>
              <a:rPr lang="en-US" dirty="0"/>
              <a:t>: more frequently a word appearing in a document</a:t>
            </a:r>
          </a:p>
          <a:p>
            <a:pPr lvl="1"/>
            <a:r>
              <a:rPr lang="en-US" dirty="0"/>
              <a:t>Higher </a:t>
            </a:r>
            <a:r>
              <a:rPr lang="en-US" dirty="0" err="1"/>
              <a:t>idf</a:t>
            </a:r>
            <a:r>
              <a:rPr lang="en-US" dirty="0"/>
              <a:t>: less frequently a word appearing in a corpus</a:t>
            </a:r>
          </a:p>
        </p:txBody>
      </p:sp>
      <p:pic>
        <p:nvPicPr>
          <p:cNvPr id="5" name="Picture 4" descr="tfidf.png"/>
          <p:cNvPicPr>
            <a:picLocks noChangeAspect="1"/>
          </p:cNvPicPr>
          <p:nvPr/>
        </p:nvPicPr>
        <p:blipFill>
          <a:blip r:embed="rId2" cstate="email"/>
          <a:stretch>
            <a:fillRect/>
          </a:stretch>
        </p:blipFill>
        <p:spPr>
          <a:xfrm>
            <a:off x="0" y="3124200"/>
            <a:ext cx="9144000" cy="319682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28114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CN" dirty="0"/>
              <a:t>Vector Space Model (VSM)</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7782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Document Similarity</a:t>
            </a:r>
            <a:endParaRPr lang="en-US" dirty="0"/>
          </a:p>
        </p:txBody>
      </p:sp>
      <p:sp>
        <p:nvSpPr>
          <p:cNvPr id="3" name="Content Placeholder 2"/>
          <p:cNvSpPr>
            <a:spLocks noGrp="1"/>
          </p:cNvSpPr>
          <p:nvPr>
            <p:ph idx="1"/>
          </p:nvPr>
        </p:nvSpPr>
        <p:spPr>
          <a:xfrm>
            <a:off x="247016" y="1628415"/>
            <a:ext cx="3033711" cy="4572000"/>
          </a:xfrm>
        </p:spPr>
        <p:txBody>
          <a:bodyPr>
            <a:normAutofit fontScale="92500"/>
          </a:bodyPr>
          <a:lstStyle/>
          <a:p>
            <a:r>
              <a:rPr lang="en-US" sz="2800" dirty="0"/>
              <a:t>Euclidean Distance</a:t>
            </a:r>
          </a:p>
          <a:p>
            <a:endParaRPr lang="en-US" dirty="0"/>
          </a:p>
          <a:p>
            <a:r>
              <a:rPr lang="en-US" sz="2800" dirty="0">
                <a:solidFill>
                  <a:srgbClr val="0099FF"/>
                </a:solidFill>
              </a:rPr>
              <a:t>TF-IDF </a:t>
            </a:r>
            <a:r>
              <a:rPr lang="en-US" altLang="zh-CN" sz="2800" dirty="0">
                <a:solidFill>
                  <a:srgbClr val="0099FF"/>
                </a:solidFill>
              </a:rPr>
              <a:t>space: </a:t>
            </a:r>
            <a:r>
              <a:rPr lang="zh-CN" altLang="en-US" sz="2200" dirty="0">
                <a:solidFill>
                  <a:srgbClr val="0099FF"/>
                </a:solidFill>
              </a:rPr>
              <a:t>用</a:t>
            </a:r>
            <a:r>
              <a:rPr lang="en-US" altLang="zh-CN" sz="2800" dirty="0">
                <a:solidFill>
                  <a:srgbClr val="0099FF"/>
                </a:solidFill>
              </a:rPr>
              <a:t>TFIDF </a:t>
            </a:r>
            <a:r>
              <a:rPr lang="zh-CN" altLang="en-US" sz="2200" dirty="0">
                <a:solidFill>
                  <a:srgbClr val="0099FF"/>
                </a:solidFill>
              </a:rPr>
              <a:t>算法找出两个</a:t>
            </a:r>
            <a:r>
              <a:rPr lang="en-US" altLang="zh-CN" sz="2800" dirty="0">
                <a:solidFill>
                  <a:srgbClr val="0099FF"/>
                </a:solidFill>
              </a:rPr>
              <a:t>document </a:t>
            </a:r>
            <a:r>
              <a:rPr lang="zh-CN" altLang="en-US" sz="2200" dirty="0">
                <a:solidFill>
                  <a:srgbClr val="0099FF"/>
                </a:solidFill>
              </a:rPr>
              <a:t>的关键词，对两个 </a:t>
            </a:r>
            <a:r>
              <a:rPr lang="en-US" altLang="zh-CN" sz="2800" dirty="0">
                <a:solidFill>
                  <a:srgbClr val="0099FF"/>
                </a:solidFill>
              </a:rPr>
              <a:t>document </a:t>
            </a:r>
            <a:r>
              <a:rPr lang="zh-CN" altLang="en-US" sz="2200" dirty="0">
                <a:solidFill>
                  <a:srgbClr val="0099FF"/>
                </a:solidFill>
              </a:rPr>
              <a:t>生成这些关键词的词频向量。</a:t>
            </a:r>
            <a:endParaRPr lang="en-US" sz="2200" dirty="0">
              <a:solidFill>
                <a:srgbClr val="0099FF"/>
              </a:solidFill>
            </a:endParaRPr>
          </a:p>
          <a:p>
            <a:pPr marL="0" indent="0">
              <a:buNone/>
            </a:pPr>
            <a:endParaRPr lang="en-US" sz="2800" dirty="0"/>
          </a:p>
          <a:p>
            <a:r>
              <a:rPr lang="en-US" sz="2800" dirty="0"/>
              <a:t>Cosine Similarity</a:t>
            </a:r>
          </a:p>
        </p:txBody>
      </p:sp>
      <p:grpSp>
        <p:nvGrpSpPr>
          <p:cNvPr id="20" name="Group 19"/>
          <p:cNvGrpSpPr/>
          <p:nvPr/>
        </p:nvGrpSpPr>
        <p:grpSpPr>
          <a:xfrm>
            <a:off x="3611562" y="762000"/>
            <a:ext cx="5532438" cy="3106699"/>
            <a:chOff x="2362200" y="3370301"/>
            <a:chExt cx="5532438" cy="3106699"/>
          </a:xfrm>
        </p:grpSpPr>
        <p:sp>
          <p:nvSpPr>
            <p:cNvPr id="5" name="Line 5"/>
            <p:cNvSpPr>
              <a:spLocks noChangeShapeType="1"/>
            </p:cNvSpPr>
            <p:nvPr/>
          </p:nvSpPr>
          <p:spPr bwMode="auto">
            <a:xfrm>
              <a:off x="2362201" y="6248399"/>
              <a:ext cx="327660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flipV="1">
              <a:off x="2362201" y="3809999"/>
              <a:ext cx="0" cy="2438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1"/>
            <p:cNvSpPr txBox="1">
              <a:spLocks noChangeArrowheads="1"/>
            </p:cNvSpPr>
            <p:nvPr/>
          </p:nvSpPr>
          <p:spPr bwMode="auto">
            <a:xfrm>
              <a:off x="5715001" y="6015037"/>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8" name="Text Box 13"/>
            <p:cNvSpPr txBox="1">
              <a:spLocks noChangeArrowheads="1"/>
            </p:cNvSpPr>
            <p:nvPr/>
          </p:nvSpPr>
          <p:spPr bwMode="auto">
            <a:xfrm>
              <a:off x="2514601" y="3505199"/>
              <a:ext cx="992188"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sp>
          <p:nvSpPr>
            <p:cNvPr id="9" name="Line 10"/>
            <p:cNvSpPr>
              <a:spLocks noChangeShapeType="1"/>
            </p:cNvSpPr>
            <p:nvPr/>
          </p:nvSpPr>
          <p:spPr bwMode="auto">
            <a:xfrm flipV="1">
              <a:off x="2362200" y="4286250"/>
              <a:ext cx="3276601" cy="1962150"/>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22"/>
            <p:cNvSpPr txBox="1">
              <a:spLocks noChangeArrowheads="1"/>
            </p:cNvSpPr>
            <p:nvPr/>
          </p:nvSpPr>
          <p:spPr bwMode="auto">
            <a:xfrm>
              <a:off x="5153025" y="3977481"/>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11" name="Line 7"/>
            <p:cNvSpPr>
              <a:spLocks noChangeShapeType="1"/>
            </p:cNvSpPr>
            <p:nvPr/>
          </p:nvSpPr>
          <p:spPr bwMode="auto">
            <a:xfrm flipV="1">
              <a:off x="2362201" y="5181598"/>
              <a:ext cx="152400" cy="106680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4"/>
            <p:cNvSpPr txBox="1">
              <a:spLocks noChangeArrowheads="1"/>
            </p:cNvSpPr>
            <p:nvPr/>
          </p:nvSpPr>
          <p:spPr bwMode="auto">
            <a:xfrm>
              <a:off x="2520950" y="4950618"/>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13" name="Line 39"/>
            <p:cNvSpPr>
              <a:spLocks noChangeShapeType="1"/>
            </p:cNvSpPr>
            <p:nvPr/>
          </p:nvSpPr>
          <p:spPr bwMode="auto">
            <a:xfrm flipV="1">
              <a:off x="2362200" y="5981699"/>
              <a:ext cx="1143000" cy="266700"/>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0"/>
            <p:cNvSpPr>
              <a:spLocks noChangeArrowheads="1"/>
            </p:cNvSpPr>
            <p:nvPr/>
          </p:nvSpPr>
          <p:spPr bwMode="auto">
            <a:xfrm>
              <a:off x="3505200" y="5815010"/>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D</a:t>
              </a:r>
              <a:r>
                <a:rPr lang="en-US" altLang="en-US" b="1" baseline="-25000" dirty="0">
                  <a:solidFill>
                    <a:srgbClr val="CC0000"/>
                  </a:solidFill>
                </a:rPr>
                <a:t>6</a:t>
              </a:r>
              <a:endParaRPr lang="en-US" altLang="en-US" sz="1800" b="1" baseline="-25000" dirty="0">
                <a:solidFill>
                  <a:srgbClr val="CC0000"/>
                </a:solidFill>
              </a:endParaRPr>
            </a:p>
          </p:txBody>
        </p:sp>
        <p:sp>
          <p:nvSpPr>
            <p:cNvPr id="15" name="TextBox 14"/>
            <p:cNvSpPr txBox="1"/>
            <p:nvPr/>
          </p:nvSpPr>
          <p:spPr>
            <a:xfrm>
              <a:off x="5381627" y="3370301"/>
              <a:ext cx="1981199" cy="369332"/>
            </a:xfrm>
            <a:prstGeom prst="rect">
              <a:avLst/>
            </a:prstGeom>
            <a:noFill/>
          </p:spPr>
          <p:txBody>
            <a:bodyPr wrap="square" rtlCol="0">
              <a:spAutoFit/>
            </a:bodyPr>
            <a:lstStyle/>
            <a:p>
              <a:r>
                <a:rPr lang="en-US" b="1" dirty="0">
                  <a:solidFill>
                    <a:srgbClr val="FF0000"/>
                  </a:solidFill>
                </a:rPr>
                <a:t>TF-IDF space</a:t>
              </a:r>
            </a:p>
          </p:txBody>
        </p:sp>
        <p:sp>
          <p:nvSpPr>
            <p:cNvPr id="16" name="Arc 15"/>
            <p:cNvSpPr/>
            <p:nvPr/>
          </p:nvSpPr>
          <p:spPr>
            <a:xfrm>
              <a:off x="4645026" y="3543300"/>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304632">
              <a:off x="2869101" y="5750565"/>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659438" y="4192865"/>
              <a:ext cx="2235200" cy="369332"/>
            </a:xfrm>
            <a:prstGeom prst="rect">
              <a:avLst/>
            </a:prstGeom>
            <a:noFill/>
          </p:spPr>
          <p:txBody>
            <a:bodyPr wrap="square" rtlCol="0">
              <a:spAutoFit/>
            </a:bodyPr>
            <a:lstStyle/>
            <a:p>
              <a:r>
                <a:rPr lang="en-US" dirty="0">
                  <a:solidFill>
                    <a:schemeClr val="accent5">
                      <a:lumMod val="50000"/>
                    </a:schemeClr>
                  </a:solidFill>
                </a:rPr>
                <a:t>The choice of angle</a:t>
              </a:r>
            </a:p>
          </p:txBody>
        </p:sp>
        <p:sp>
          <p:nvSpPr>
            <p:cNvPr id="19" name="TextBox 18"/>
            <p:cNvSpPr txBox="1"/>
            <p:nvPr/>
          </p:nvSpPr>
          <p:spPr>
            <a:xfrm>
              <a:off x="2438401" y="4395461"/>
              <a:ext cx="2235200" cy="646331"/>
            </a:xfrm>
            <a:prstGeom prst="rect">
              <a:avLst/>
            </a:prstGeom>
            <a:noFill/>
          </p:spPr>
          <p:txBody>
            <a:bodyPr wrap="square" rtlCol="0">
              <a:spAutoFit/>
            </a:bodyPr>
            <a:lstStyle/>
            <a:p>
              <a:r>
                <a:rPr lang="en-US" dirty="0">
                  <a:solidFill>
                    <a:srgbClr val="7030A0"/>
                  </a:solidFill>
                </a:rPr>
                <a:t>The choice of Euclidean distance</a:t>
              </a:r>
            </a:p>
          </p:txBody>
        </p:sp>
      </p:grpSp>
      <p:grpSp>
        <p:nvGrpSpPr>
          <p:cNvPr id="53" name="Group 52"/>
          <p:cNvGrpSpPr/>
          <p:nvPr/>
        </p:nvGrpSpPr>
        <p:grpSpPr>
          <a:xfrm>
            <a:off x="1524000" y="3810000"/>
            <a:ext cx="6650035" cy="5222794"/>
            <a:chOff x="609600" y="3793571"/>
            <a:chExt cx="6650035" cy="5222794"/>
          </a:xfrm>
        </p:grpSpPr>
        <p:sp>
          <p:nvSpPr>
            <p:cNvPr id="32" name="Arc 31"/>
            <p:cNvSpPr/>
            <p:nvPr/>
          </p:nvSpPr>
          <p:spPr>
            <a:xfrm rot="1349298">
              <a:off x="3549389" y="6097351"/>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2987038" y="5082579"/>
              <a:ext cx="2377442" cy="1528674"/>
              <a:chOff x="2987038" y="5082579"/>
              <a:chExt cx="2377442" cy="1528674"/>
            </a:xfrm>
          </p:grpSpPr>
          <p:sp>
            <p:nvSpPr>
              <p:cNvPr id="34" name="Text Box 22"/>
              <p:cNvSpPr txBox="1">
                <a:spLocks noChangeArrowheads="1"/>
              </p:cNvSpPr>
              <p:nvPr/>
            </p:nvSpPr>
            <p:spPr bwMode="auto">
              <a:xfrm>
                <a:off x="4954905" y="5082579"/>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1</a:t>
                </a:r>
                <a:endParaRPr lang="en-US" altLang="en-US" sz="2400" dirty="0"/>
              </a:p>
            </p:txBody>
          </p:sp>
          <p:sp>
            <p:nvSpPr>
              <p:cNvPr id="35" name="Line 10"/>
              <p:cNvSpPr>
                <a:spLocks noChangeShapeType="1"/>
              </p:cNvSpPr>
              <p:nvPr/>
            </p:nvSpPr>
            <p:spPr bwMode="auto">
              <a:xfrm flipV="1">
                <a:off x="2987038" y="5459322"/>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5"/>
            <p:cNvGrpSpPr/>
            <p:nvPr/>
          </p:nvGrpSpPr>
          <p:grpSpPr>
            <a:xfrm>
              <a:off x="2990215" y="4180717"/>
              <a:ext cx="832985" cy="2457612"/>
              <a:chOff x="2990215" y="4180717"/>
              <a:chExt cx="832985" cy="2457612"/>
            </a:xfrm>
          </p:grpSpPr>
          <p:sp>
            <p:nvSpPr>
              <p:cNvPr id="37" name="Text Box 14"/>
              <p:cNvSpPr txBox="1">
                <a:spLocks noChangeArrowheads="1"/>
              </p:cNvSpPr>
              <p:nvPr/>
            </p:nvSpPr>
            <p:spPr bwMode="auto">
              <a:xfrm>
                <a:off x="3397750" y="4180717"/>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38" name="Line 7"/>
              <p:cNvSpPr>
                <a:spLocks noChangeShapeType="1"/>
              </p:cNvSpPr>
              <p:nvPr/>
            </p:nvSpPr>
            <p:spPr bwMode="auto">
              <a:xfrm flipV="1">
                <a:off x="2990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8"/>
            <p:cNvGrpSpPr/>
            <p:nvPr/>
          </p:nvGrpSpPr>
          <p:grpSpPr>
            <a:xfrm>
              <a:off x="2987038" y="5749863"/>
              <a:ext cx="2729606" cy="881915"/>
              <a:chOff x="2987038" y="5749863"/>
              <a:chExt cx="2729606" cy="881915"/>
            </a:xfrm>
          </p:grpSpPr>
          <p:sp>
            <p:nvSpPr>
              <p:cNvPr id="40" name="Rectangle 40"/>
              <p:cNvSpPr>
                <a:spLocks noChangeArrowheads="1"/>
              </p:cNvSpPr>
              <p:nvPr/>
            </p:nvSpPr>
            <p:spPr bwMode="auto">
              <a:xfrm>
                <a:off x="5307558" y="5749863"/>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solidFill>
                      <a:srgbClr val="CC0000"/>
                    </a:solidFill>
                  </a:rPr>
                  <a:t>D</a:t>
                </a:r>
                <a:r>
                  <a:rPr lang="en-US" altLang="en-US" sz="1800" b="1" baseline="-25000" dirty="0">
                    <a:solidFill>
                      <a:srgbClr val="CC0000"/>
                    </a:solidFill>
                  </a:rPr>
                  <a:t>6</a:t>
                </a:r>
              </a:p>
            </p:txBody>
          </p:sp>
          <p:sp>
            <p:nvSpPr>
              <p:cNvPr id="41" name="Line 39"/>
              <p:cNvSpPr>
                <a:spLocks noChangeShapeType="1"/>
              </p:cNvSpPr>
              <p:nvPr/>
            </p:nvSpPr>
            <p:spPr bwMode="auto">
              <a:xfrm flipV="1">
                <a:off x="2987038" y="6019799"/>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p:nvPr/>
          </p:nvGrpSpPr>
          <p:grpSpPr>
            <a:xfrm>
              <a:off x="609600" y="3793571"/>
              <a:ext cx="6650035" cy="5222794"/>
              <a:chOff x="609600" y="3793571"/>
              <a:chExt cx="6650035" cy="5222794"/>
            </a:xfrm>
          </p:grpSpPr>
          <p:sp>
            <p:nvSpPr>
              <p:cNvPr id="43" name="Line 5"/>
              <p:cNvSpPr>
                <a:spLocks noChangeShapeType="1"/>
              </p:cNvSpPr>
              <p:nvPr/>
            </p:nvSpPr>
            <p:spPr bwMode="auto">
              <a:xfrm>
                <a:off x="2990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39"/>
              <p:cNvGrpSpPr/>
              <p:nvPr/>
            </p:nvGrpSpPr>
            <p:grpSpPr>
              <a:xfrm>
                <a:off x="609600" y="3793571"/>
                <a:ext cx="6650035" cy="5222794"/>
                <a:chOff x="609600" y="3793571"/>
                <a:chExt cx="6650035" cy="5222794"/>
              </a:xfrm>
            </p:grpSpPr>
            <p:grpSp>
              <p:nvGrpSpPr>
                <p:cNvPr id="45" name="Group 28"/>
                <p:cNvGrpSpPr/>
                <p:nvPr/>
              </p:nvGrpSpPr>
              <p:grpSpPr>
                <a:xfrm>
                  <a:off x="4541835" y="4112437"/>
                  <a:ext cx="2717800" cy="915949"/>
                  <a:chOff x="4645024" y="3760232"/>
                  <a:chExt cx="2717800" cy="915949"/>
                </a:xfrm>
              </p:grpSpPr>
              <p:sp>
                <p:nvSpPr>
                  <p:cNvPr id="51" name="TextBox 21"/>
                  <p:cNvSpPr txBox="1"/>
                  <p:nvPr/>
                </p:nvSpPr>
                <p:spPr>
                  <a:xfrm>
                    <a:off x="5381625" y="3760232"/>
                    <a:ext cx="1981199" cy="369332"/>
                  </a:xfrm>
                  <a:prstGeom prst="rect">
                    <a:avLst/>
                  </a:prstGeom>
                  <a:noFill/>
                </p:spPr>
                <p:txBody>
                  <a:bodyPr wrap="square" rtlCol="0">
                    <a:spAutoFit/>
                  </a:bodyPr>
                  <a:lstStyle/>
                  <a:p>
                    <a:r>
                      <a:rPr lang="en-US" b="1" dirty="0">
                        <a:solidFill>
                          <a:srgbClr val="FF0000"/>
                        </a:solidFill>
                      </a:rPr>
                      <a:t>TF-IDF space</a:t>
                    </a:r>
                  </a:p>
                </p:txBody>
              </p:sp>
              <p:sp>
                <p:nvSpPr>
                  <p:cNvPr id="52" name="Arc 51"/>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38"/>
                <p:cNvGrpSpPr/>
                <p:nvPr/>
              </p:nvGrpSpPr>
              <p:grpSpPr>
                <a:xfrm>
                  <a:off x="609600" y="3793571"/>
                  <a:ext cx="5860997" cy="5222794"/>
                  <a:chOff x="609600" y="3793571"/>
                  <a:chExt cx="5860997" cy="5222794"/>
                </a:xfrm>
              </p:grpSpPr>
              <p:sp>
                <p:nvSpPr>
                  <p:cNvPr id="47" name="Text Box 11"/>
                  <p:cNvSpPr txBox="1">
                    <a:spLocks noChangeArrowheads="1"/>
                  </p:cNvSpPr>
                  <p:nvPr/>
                </p:nvSpPr>
                <p:spPr bwMode="auto">
                  <a:xfrm>
                    <a:off x="5491109" y="6296480"/>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48" name="Line 6"/>
                  <p:cNvSpPr>
                    <a:spLocks noChangeShapeType="1"/>
                  </p:cNvSpPr>
                  <p:nvPr/>
                </p:nvSpPr>
                <p:spPr bwMode="auto">
                  <a:xfrm flipV="1">
                    <a:off x="2990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13"/>
                  <p:cNvSpPr txBox="1">
                    <a:spLocks noChangeArrowheads="1"/>
                  </p:cNvSpPr>
                  <p:nvPr/>
                </p:nvSpPr>
                <p:spPr bwMode="auto">
                  <a:xfrm>
                    <a:off x="2456816" y="3793571"/>
                    <a:ext cx="972184"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rgbClr val="CC0000"/>
                        </a:solidFill>
                      </a:rPr>
                      <a:t>Finance</a:t>
                    </a:r>
                    <a:endParaRPr lang="en-US" altLang="en-US" sz="2400" dirty="0">
                      <a:solidFill>
                        <a:srgbClr val="CC0000"/>
                      </a:solidFill>
                    </a:endParaRPr>
                  </a:p>
                </p:txBody>
              </p:sp>
              <p:sp>
                <p:nvSpPr>
                  <p:cNvPr id="50" name="Arc 49"/>
                  <p:cNvSpPr/>
                  <p:nvPr/>
                </p:nvSpPr>
                <p:spPr>
                  <a:xfrm>
                    <a:off x="609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sp>
        <p:nvSpPr>
          <p:cNvPr id="21" name="Slide Number Placeholder 20"/>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647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p:txBody>
          <a:bodyPr/>
          <a:lstStyle/>
          <a:p>
            <a:r>
              <a:rPr lang="en-US" dirty="0"/>
              <a:t>-1: vectors point in opposite directions</a:t>
            </a:r>
          </a:p>
          <a:p>
            <a:r>
              <a:rPr lang="en-US" dirty="0"/>
              <a:t>+1: vectors point in same directions</a:t>
            </a:r>
          </a:p>
          <a:p>
            <a:r>
              <a:rPr lang="en-US" dirty="0"/>
              <a:t>0: vectors are orthogonal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p:cNvPicPr>
            <a:picLocks noChangeAspect="1"/>
          </p:cNvPicPr>
          <p:nvPr/>
        </p:nvPicPr>
        <p:blipFill>
          <a:blip r:embed="rId2"/>
          <a:stretch>
            <a:fillRect/>
          </a:stretch>
        </p:blipFill>
        <p:spPr>
          <a:xfrm>
            <a:off x="6019800" y="3678841"/>
            <a:ext cx="2936100" cy="2938367"/>
          </a:xfrm>
          <a:prstGeom prst="rect">
            <a:avLst/>
          </a:prstGeom>
        </p:spPr>
      </p:pic>
    </p:spTree>
    <p:extLst>
      <p:ext uri="{BB962C8B-B14F-4D97-AF65-F5344CB8AC3E}">
        <p14:creationId xmlns:p14="http://schemas.microsoft.com/office/powerpoint/2010/main" val="252663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Vector Space Model</a:t>
            </a:r>
          </a:p>
        </p:txBody>
      </p:sp>
      <p:sp>
        <p:nvSpPr>
          <p:cNvPr id="3" name="Content Placeholder 2"/>
          <p:cNvSpPr>
            <a:spLocks noGrp="1"/>
          </p:cNvSpPr>
          <p:nvPr>
            <p:ph idx="1"/>
          </p:nvPr>
        </p:nvSpPr>
        <p:spPr>
          <a:xfrm>
            <a:off x="152400" y="838200"/>
            <a:ext cx="8839200" cy="5867400"/>
          </a:xfrm>
        </p:spPr>
        <p:txBody>
          <a:bodyPr>
            <a:normAutofit/>
          </a:bodyPr>
          <a:lstStyle/>
          <a:p>
            <a:r>
              <a:rPr lang="en-US" dirty="0"/>
              <a:t>Pros:</a:t>
            </a:r>
          </a:p>
          <a:p>
            <a:pPr lvl="1"/>
            <a:r>
              <a:rPr lang="en-US" altLang="en-US" dirty="0">
                <a:cs typeface="Arial" charset="0"/>
              </a:rPr>
              <a:t>Empirically effective! </a:t>
            </a:r>
          </a:p>
          <a:p>
            <a:pPr lvl="1"/>
            <a:r>
              <a:rPr lang="en-US" altLang="en-US" dirty="0">
                <a:cs typeface="Arial" charset="0"/>
              </a:rPr>
              <a:t>Intuitive</a:t>
            </a:r>
          </a:p>
          <a:p>
            <a:pPr lvl="1"/>
            <a:r>
              <a:rPr lang="en-US" altLang="en-US" dirty="0">
                <a:cs typeface="Arial" charset="0"/>
              </a:rPr>
              <a:t>Easy to implement</a:t>
            </a:r>
          </a:p>
          <a:p>
            <a:pPr lvl="1"/>
            <a:r>
              <a:rPr lang="en-US" altLang="en-US" dirty="0">
                <a:cs typeface="Arial" charset="0"/>
              </a:rPr>
              <a:t>Well-studied/mostly evaluated</a:t>
            </a:r>
          </a:p>
          <a:p>
            <a:pPr lvl="1"/>
            <a:r>
              <a:rPr lang="en-US" altLang="en-US" dirty="0">
                <a:solidFill>
                  <a:srgbClr val="CC0000"/>
                </a:solidFill>
                <a:cs typeface="Arial" charset="0"/>
              </a:rPr>
              <a:t>Warning: many variants of TF-IDF!</a:t>
            </a:r>
          </a:p>
          <a:p>
            <a:r>
              <a:rPr lang="en-US" dirty="0"/>
              <a:t>Cons</a:t>
            </a:r>
          </a:p>
          <a:p>
            <a:pPr lvl="1"/>
            <a:r>
              <a:rPr lang="en-US" altLang="en-US" dirty="0">
                <a:cs typeface="Arial" charset="0"/>
              </a:rPr>
              <a:t>Assume term independence</a:t>
            </a:r>
          </a:p>
          <a:p>
            <a:pPr lvl="1"/>
            <a:r>
              <a:rPr lang="en-US" altLang="en-US" dirty="0">
                <a:cs typeface="Arial" charset="0"/>
              </a:rPr>
              <a:t>Lack of “predictive adequacy” </a:t>
            </a:r>
          </a:p>
          <a:p>
            <a:pPr lvl="2"/>
            <a:r>
              <a:rPr lang="en-US" altLang="en-US" dirty="0">
                <a:cs typeface="Arial" charset="0"/>
              </a:rPr>
              <a:t>Arbitrary term weighting</a:t>
            </a:r>
          </a:p>
          <a:p>
            <a:pPr lvl="2"/>
            <a:r>
              <a:rPr lang="en-US" altLang="en-US" dirty="0">
                <a:cs typeface="Arial" charset="0"/>
              </a:rPr>
              <a:t>Arbitrary similarity measure</a:t>
            </a:r>
          </a:p>
          <a:p>
            <a:pPr lvl="1"/>
            <a:r>
              <a:rPr lang="en-US" altLang="en-US" dirty="0">
                <a:cs typeface="Arial" charset="0"/>
              </a:rPr>
              <a:t>Lots of parameter tuning!</a:t>
            </a:r>
          </a:p>
          <a:p>
            <a:r>
              <a:rPr lang="en-US" altLang="en-US" dirty="0">
                <a:cs typeface="Arial" charset="0"/>
              </a:rPr>
              <a:t>Any improvements?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7610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ltLang="en-US"/>
              <a:t>Today</a:t>
            </a:r>
          </a:p>
        </p:txBody>
      </p:sp>
      <p:sp>
        <p:nvSpPr>
          <p:cNvPr id="1083395" name="Rectangle 3"/>
          <p:cNvSpPr>
            <a:spLocks noGrp="1" noChangeArrowheads="1"/>
          </p:cNvSpPr>
          <p:nvPr>
            <p:ph type="body" idx="1"/>
          </p:nvPr>
        </p:nvSpPr>
        <p:spPr/>
        <p:txBody>
          <a:bodyPr/>
          <a:lstStyle/>
          <a:p>
            <a:pPr>
              <a:lnSpc>
                <a:spcPct val="90000"/>
              </a:lnSpc>
            </a:pPr>
            <a:endParaRPr lang="en-US" altLang="en-US" sz="2000" dirty="0"/>
          </a:p>
          <a:p>
            <a:pPr>
              <a:lnSpc>
                <a:spcPct val="90000"/>
              </a:lnSpc>
            </a:pPr>
            <a:r>
              <a:rPr lang="en-US" altLang="en-US" dirty="0">
                <a:solidFill>
                  <a:schemeClr val="tx1"/>
                </a:solidFill>
              </a:rPr>
              <a:t>Classification </a:t>
            </a:r>
          </a:p>
          <a:p>
            <a:pPr lvl="1">
              <a:lnSpc>
                <a:spcPct val="90000"/>
              </a:lnSpc>
            </a:pPr>
            <a:r>
              <a:rPr lang="en-US" altLang="en-US" dirty="0">
                <a:solidFill>
                  <a:schemeClr val="tx1"/>
                </a:solidFill>
              </a:rPr>
              <a:t>Text categorization (and other applications)</a:t>
            </a:r>
          </a:p>
          <a:p>
            <a:pPr>
              <a:lnSpc>
                <a:spcPct val="90000"/>
              </a:lnSpc>
            </a:pPr>
            <a:r>
              <a:rPr lang="en-US" altLang="en-US" dirty="0">
                <a:solidFill>
                  <a:schemeClr val="tx1"/>
                </a:solidFill>
              </a:rPr>
              <a:t>Various issues regarding classification</a:t>
            </a:r>
          </a:p>
          <a:p>
            <a:pPr lvl="1">
              <a:lnSpc>
                <a:spcPct val="90000"/>
              </a:lnSpc>
            </a:pPr>
            <a:r>
              <a:rPr lang="en-US" altLang="en-US" dirty="0">
                <a:solidFill>
                  <a:schemeClr val="tx1"/>
                </a:solidFill>
              </a:rPr>
              <a:t>Clustering vs. classification, binary vs. multi-way, flat vs. hierarchical classification…</a:t>
            </a:r>
          </a:p>
          <a:p>
            <a:pPr>
              <a:lnSpc>
                <a:spcPct val="90000"/>
              </a:lnSpc>
            </a:pPr>
            <a:r>
              <a:rPr lang="en-US" altLang="en-US" dirty="0"/>
              <a:t>Feature Selection</a:t>
            </a:r>
            <a:endParaRPr lang="en-US" altLang="en-US" dirty="0">
              <a:solidFill>
                <a:schemeClr val="tx1"/>
              </a:solidFill>
            </a:endParaRPr>
          </a:p>
          <a:p>
            <a:pPr>
              <a:lnSpc>
                <a:spcPct val="90000"/>
              </a:lnSpc>
            </a:pPr>
            <a:endParaRPr lang="en-US" altLang="en-US" sz="2000" dirty="0">
              <a:solidFill>
                <a:schemeClr val="tx1"/>
              </a:solidFill>
            </a:endParaRPr>
          </a:p>
        </p:txBody>
      </p:sp>
    </p:spTree>
    <p:extLst>
      <p:ext uri="{BB962C8B-B14F-4D97-AF65-F5344CB8AC3E}">
        <p14:creationId xmlns:p14="http://schemas.microsoft.com/office/powerpoint/2010/main" val="1845263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3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3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8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83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3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553200"/>
            <a:ext cx="5943600" cy="304800"/>
          </a:xfrm>
        </p:spPr>
        <p:txBody>
          <a:bodyPr/>
          <a:lstStyle/>
          <a:p>
            <a:r>
              <a:rPr lang="en-US" altLang="en-US" dirty="0"/>
              <a:t>From: Foundations of Statistical Natural Language Processing. Manning and </a:t>
            </a:r>
            <a:r>
              <a:rPr lang="en-US" altLang="en-US" dirty="0" err="1"/>
              <a:t>Schutze</a:t>
            </a:r>
            <a:endParaRPr lang="en-US" altLang="en-US" dirty="0"/>
          </a:p>
        </p:txBody>
      </p:sp>
      <p:sp>
        <p:nvSpPr>
          <p:cNvPr id="1084418" name="Rectangle 2"/>
          <p:cNvSpPr>
            <a:spLocks noGrp="1" noChangeArrowheads="1"/>
          </p:cNvSpPr>
          <p:nvPr>
            <p:ph type="title"/>
          </p:nvPr>
        </p:nvSpPr>
        <p:spPr>
          <a:xfrm>
            <a:off x="657225" y="0"/>
            <a:ext cx="7773988" cy="1146175"/>
          </a:xfrm>
          <a:ln/>
          <a:extLst>
            <a:ext uri="{91240B29-F687-4F45-9708-019B960494DF}">
              <a14:hiddenLine xmlns:a14="http://schemas.microsoft.com/office/drawing/2010/main" w="9525">
                <a:pattFill prst="pct60">
                  <a:fgClr>
                    <a:srgbClr val="000000"/>
                  </a:fgClr>
                  <a:bgClr>
                    <a:srgbClr val="FFFFFF"/>
                  </a:bgClr>
                </a:pattFill>
                <a:miter lim="800000"/>
                <a:headEnd/>
                <a:tailEnd/>
              </a14:hiddenLine>
            </a:ext>
          </a:extLst>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Classification</a:t>
            </a:r>
          </a:p>
        </p:txBody>
      </p:sp>
      <p:sp>
        <p:nvSpPr>
          <p:cNvPr id="1084419" name="Rectangle 3"/>
          <p:cNvSpPr>
            <a:spLocks noGrp="1" noChangeArrowheads="1"/>
          </p:cNvSpPr>
          <p:nvPr>
            <p:ph type="body" idx="1"/>
          </p:nvPr>
        </p:nvSpPr>
        <p:spPr>
          <a:xfrm>
            <a:off x="400050" y="1295400"/>
            <a:ext cx="8743950" cy="4802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rmAutofit fontScale="92500"/>
          </a:bodyPr>
          <a:lstStyle/>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Goal: Assign ‘objects’ from a universe to two or more </a:t>
            </a:r>
            <a:r>
              <a:rPr lang="en-GB" altLang="en-US" i="1" dirty="0">
                <a:solidFill>
                  <a:srgbClr val="000000"/>
                </a:solidFill>
              </a:rPr>
              <a:t>classes</a:t>
            </a:r>
            <a:r>
              <a:rPr lang="en-GB" altLang="en-US" dirty="0">
                <a:solidFill>
                  <a:srgbClr val="000000"/>
                </a:solidFill>
              </a:rPr>
              <a:t> or </a:t>
            </a:r>
            <a:r>
              <a:rPr lang="en-GB" altLang="en-US" i="1" dirty="0">
                <a:solidFill>
                  <a:srgbClr val="000000"/>
                </a:solidFill>
              </a:rPr>
              <a:t>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400" i="1"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Examples: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200"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solidFill>
                  <a:srgbClr val="FF0000"/>
                </a:solidFill>
              </a:rPr>
              <a:t>Problem	                           Object	             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Tagging </a:t>
            </a:r>
            <a:r>
              <a:rPr lang="en-US" altLang="en-US" dirty="0">
                <a:solidFill>
                  <a:schemeClr val="tx1"/>
                </a:solidFill>
              </a:rPr>
              <a:t>                              Word 	             POS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Sense Disambiguation</a:t>
            </a:r>
            <a:r>
              <a:rPr lang="en-US" altLang="en-US" dirty="0">
                <a:solidFill>
                  <a:schemeClr val="tx1"/>
                </a:solidFill>
              </a:rPr>
              <a:t>      Word	             The word’s senses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u="sng" dirty="0">
                <a:solidFill>
                  <a:schemeClr val="tx1"/>
                </a:solidFill>
              </a:rPr>
              <a:t>Information retrieval</a:t>
            </a:r>
            <a:r>
              <a:rPr lang="en-GB" altLang="en-US" dirty="0">
                <a:solidFill>
                  <a:schemeClr val="tx1"/>
                </a:solidFill>
              </a:rPr>
              <a:t>        Document       Relevant/not relevant</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u="sng" dirty="0">
                <a:solidFill>
                  <a:schemeClr val="tx1"/>
                </a:solidFill>
              </a:rPr>
              <a:t>Sentiment classification</a:t>
            </a:r>
            <a:r>
              <a:rPr lang="en-GB" altLang="en-US" dirty="0">
                <a:solidFill>
                  <a:schemeClr val="tx1"/>
                </a:solidFill>
              </a:rPr>
              <a:t>   Document       Positive/negative</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Author identification</a:t>
            </a:r>
            <a:r>
              <a:rPr lang="en-US" altLang="en-US" dirty="0">
                <a:solidFill>
                  <a:schemeClr val="tx1"/>
                </a:solidFill>
              </a:rPr>
              <a:t>        Document	    Authors</a:t>
            </a:r>
            <a:endParaRPr lang="en-GB" altLang="en-US" dirty="0">
              <a:solidFill>
                <a:schemeClr val="tx1"/>
              </a:solidFill>
            </a:endParaRPr>
          </a:p>
        </p:txBody>
      </p:sp>
    </p:spTree>
    <p:extLst>
      <p:ext uri="{BB962C8B-B14F-4D97-AF65-F5344CB8AC3E}">
        <p14:creationId xmlns:p14="http://schemas.microsoft.com/office/powerpoint/2010/main" val="13229300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4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4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44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844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844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441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84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a:xfrm>
            <a:off x="628650" y="0"/>
            <a:ext cx="7772400" cy="1143000"/>
          </a:xfrm>
        </p:spPr>
        <p:txBody>
          <a:bodyPr/>
          <a:lstStyle/>
          <a:p>
            <a:r>
              <a:rPr lang="en-US" altLang="en-US"/>
              <a:t>Author identification</a:t>
            </a:r>
          </a:p>
        </p:txBody>
      </p:sp>
      <p:sp>
        <p:nvSpPr>
          <p:cNvPr id="1145859" name="Rectangle 3"/>
          <p:cNvSpPr>
            <a:spLocks noGrp="1" noChangeArrowheads="1"/>
          </p:cNvSpPr>
          <p:nvPr>
            <p:ph type="body" idx="1"/>
          </p:nvPr>
        </p:nvSpPr>
        <p:spPr>
          <a:xfrm>
            <a:off x="152400" y="1143000"/>
            <a:ext cx="8901113" cy="4457700"/>
          </a:xfrm>
        </p:spPr>
        <p:txBody>
          <a:bodyPr>
            <a:normAutofit lnSpcReduction="10000"/>
          </a:bodyPr>
          <a:lstStyle/>
          <a:p>
            <a:pPr>
              <a:lnSpc>
                <a:spcPct val="90000"/>
              </a:lnSpc>
            </a:pPr>
            <a:r>
              <a:rPr lang="en-US" altLang="en-US" sz="2000" dirty="0">
                <a:solidFill>
                  <a:schemeClr val="tx1"/>
                </a:solidFill>
                <a:latin typeface="Courier New" panose="02070309020205020404" pitchFamily="49" charset="0"/>
              </a:rPr>
              <a:t>They agreed that Mrs. X should only hear of the departure of the family, without being alarmed on the score of the gentleman's conduct; but even this partial communication gave her a great deal of concern, and she bewailed it as exceedingly unlucky that the ladies should happen to go away, just as they were all getting so intimate together.</a:t>
            </a:r>
          </a:p>
          <a:p>
            <a:pPr>
              <a:lnSpc>
                <a:spcPct val="90000"/>
              </a:lnSpc>
            </a:pPr>
            <a:r>
              <a:rPr lang="en-US" altLang="en-US" sz="2000" dirty="0">
                <a:solidFill>
                  <a:schemeClr val="tx1"/>
                </a:solidFill>
                <a:latin typeface="Courier New" panose="02070309020205020404" pitchFamily="49" charset="0"/>
              </a:rPr>
              <a:t>Gas looming through the fog in divers places in the streets, much as the sun may, from the spongey fields, be seen to loom by husbandman and ploughboy. Most of the shops lighted two hours before their time--as the gas seems to know, for it has a haggard and unwilling look. The raw afternoon is rawest, and the dense fog is densest, and the muddy streets are muddiest near that leaden-headed old obstruction, appropriate ornament for the threshold of a leaden-headed old corporation, Temple Bar. </a:t>
            </a:r>
          </a:p>
        </p:txBody>
      </p:sp>
      <p:sp>
        <p:nvSpPr>
          <p:cNvPr id="4" name="Rectangle 3"/>
          <p:cNvSpPr/>
          <p:nvPr/>
        </p:nvSpPr>
        <p:spPr>
          <a:xfrm>
            <a:off x="1676400" y="5525083"/>
            <a:ext cx="6172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r>
              <a:rPr lang="en-US" altLang="en-US" sz="2400" dirty="0">
                <a:latin typeface="+mj-lt"/>
                <a:cs typeface="Arial" panose="020B0604020202020204" pitchFamily="34" charset="0"/>
              </a:rPr>
              <a:t>Jane Austen (1775-1817), Pride and Prejudice</a:t>
            </a:r>
          </a:p>
          <a:p>
            <a:pPr marL="457200" indent="-457200"/>
            <a:r>
              <a:rPr lang="en-US" altLang="zh-CN" sz="2400" dirty="0">
                <a:latin typeface="+mj-lt"/>
                <a:cs typeface="Arial" panose="020B0604020202020204" pitchFamily="34" charset="0"/>
              </a:rPr>
              <a:t>or</a:t>
            </a:r>
            <a:endParaRPr lang="en-US" altLang="en-US" sz="2400" dirty="0">
              <a:latin typeface="+mj-lt"/>
              <a:cs typeface="Arial" panose="020B0604020202020204" pitchFamily="34" charset="0"/>
            </a:endParaRPr>
          </a:p>
          <a:p>
            <a:pPr marL="457200" indent="-457200"/>
            <a:r>
              <a:rPr lang="en-US" altLang="en-US" sz="2400" dirty="0">
                <a:latin typeface="+mj-lt"/>
                <a:cs typeface="Arial" panose="020B0604020202020204" pitchFamily="34" charset="0"/>
              </a:rPr>
              <a:t>Charles Dickens (1812-70), Bleak House ?</a:t>
            </a:r>
          </a:p>
        </p:txBody>
      </p:sp>
    </p:spTree>
    <p:extLst>
      <p:ext uri="{BB962C8B-B14F-4D97-AF65-F5344CB8AC3E}">
        <p14:creationId xmlns:p14="http://schemas.microsoft.com/office/powerpoint/2010/main" val="326538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5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58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9" grpId="0" uiExpand="1" build="p" autoUpdateAnimBg="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altLang="en-US"/>
              <a:t>Language identification</a:t>
            </a:r>
          </a:p>
        </p:txBody>
      </p:sp>
      <p:sp>
        <p:nvSpPr>
          <p:cNvPr id="1143811" name="Rectangle 3"/>
          <p:cNvSpPr>
            <a:spLocks noGrp="1" noChangeArrowheads="1"/>
          </p:cNvSpPr>
          <p:nvPr>
            <p:ph type="body" idx="1"/>
          </p:nvPr>
        </p:nvSpPr>
        <p:spPr/>
        <p:txBody>
          <a:bodyPr/>
          <a:lstStyle/>
          <a:p>
            <a:r>
              <a:rPr lang="it-IT" altLang="en-US" sz="2000">
                <a:latin typeface="Courier New" panose="02070309020205020404" pitchFamily="49" charset="0"/>
                <a:ea typeface="Arial Unicode MS" pitchFamily="34" charset="-128"/>
              </a:rPr>
              <a:t>Tutti gli esseri umani nascono liberi ed eguali in dignità e diritti. Essi sono dotati di ragione e di coscienza e devono agire gli uni verso gli altri in spirito di fratellanza.</a:t>
            </a:r>
          </a:p>
          <a:p>
            <a:endParaRPr lang="de-DE" altLang="en-US" sz="2000">
              <a:latin typeface="Courier New" panose="02070309020205020404" pitchFamily="49" charset="0"/>
              <a:ea typeface="Arial Unicode MS" pitchFamily="34" charset="-128"/>
            </a:endParaRPr>
          </a:p>
          <a:p>
            <a:r>
              <a:rPr lang="de-DE" altLang="en-US" sz="2000">
                <a:latin typeface="Courier New" panose="02070309020205020404" pitchFamily="49" charset="0"/>
                <a:ea typeface="Arial Unicode MS" pitchFamily="34" charset="-128"/>
              </a:rPr>
              <a:t>Alle Menschen sind frei und gleich an Würde und Rechten geboren. Sie sind mit Vernunft und Gewissen begabt und sollen einander im Geist der Brüderlichkeit begegnen. </a:t>
            </a:r>
          </a:p>
          <a:p>
            <a:endParaRPr lang="en-US" altLang="en-US"/>
          </a:p>
          <a:p>
            <a:pPr>
              <a:buFont typeface="Wingdings" panose="05000000000000000000" pitchFamily="2" charset="2"/>
              <a:buNone/>
            </a:pPr>
            <a:r>
              <a:rPr lang="en-US" altLang="en-US" sz="2000">
                <a:hlinkClick r:id="rId2"/>
              </a:rPr>
              <a:t>Universal Declaration of Human Rights</a:t>
            </a:r>
            <a:r>
              <a:rPr lang="en-US" altLang="en-US" sz="2000"/>
              <a:t>, UN, in 363 languages</a:t>
            </a:r>
            <a:r>
              <a:rPr lang="en-US" altLang="en-US"/>
              <a:t> </a:t>
            </a:r>
          </a:p>
        </p:txBody>
      </p:sp>
    </p:spTree>
    <p:extLst>
      <p:ext uri="{BB962C8B-B14F-4D97-AF65-F5344CB8AC3E}">
        <p14:creationId xmlns:p14="http://schemas.microsoft.com/office/powerpoint/2010/main" val="2557437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3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38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3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ltLang="en-US"/>
              <a:t>Language identification</a:t>
            </a:r>
          </a:p>
        </p:txBody>
      </p:sp>
      <p:sp>
        <p:nvSpPr>
          <p:cNvPr id="1144835" name="Rectangle 3"/>
          <p:cNvSpPr>
            <a:spLocks noGrp="1" noChangeArrowheads="1"/>
          </p:cNvSpPr>
          <p:nvPr>
            <p:ph type="body" idx="1"/>
          </p:nvPr>
        </p:nvSpPr>
        <p:spPr/>
        <p:txBody>
          <a:bodyPr/>
          <a:lstStyle/>
          <a:p>
            <a:r>
              <a:rPr lang="fr-FR" altLang="en-US">
                <a:latin typeface="Courier New" panose="02070309020205020404" pitchFamily="49" charset="0"/>
                <a:ea typeface="Arial Unicode MS" pitchFamily="34" charset="-128"/>
              </a:rPr>
              <a:t>égaux </a:t>
            </a:r>
          </a:p>
          <a:p>
            <a:r>
              <a:rPr lang="it-IT" altLang="en-US">
                <a:latin typeface="Courier New" panose="02070309020205020404" pitchFamily="49" charset="0"/>
                <a:ea typeface="Arial Unicode MS" pitchFamily="34" charset="-128"/>
              </a:rPr>
              <a:t>eguali </a:t>
            </a:r>
            <a:endParaRPr lang="en-US" altLang="en-US">
              <a:latin typeface="Courier New" panose="02070309020205020404" pitchFamily="49" charset="0"/>
            </a:endParaRPr>
          </a:p>
          <a:p>
            <a:r>
              <a:rPr lang="en-US" altLang="en-US">
                <a:latin typeface="Courier New" panose="02070309020205020404" pitchFamily="49" charset="0"/>
                <a:ea typeface="Arial Unicode MS" pitchFamily="34" charset="-128"/>
              </a:rPr>
              <a:t>iguales </a:t>
            </a:r>
          </a:p>
          <a:p>
            <a:pPr>
              <a:buFont typeface="Wingdings" panose="05000000000000000000" pitchFamily="2" charset="2"/>
              <a:buNone/>
            </a:pPr>
            <a:endParaRPr lang="en-US" altLang="en-US">
              <a:latin typeface="Courier New" panose="02070309020205020404" pitchFamily="49" charset="0"/>
              <a:ea typeface="Arial Unicode MS" pitchFamily="34" charset="-128"/>
            </a:endParaRPr>
          </a:p>
          <a:p>
            <a:r>
              <a:rPr lang="fi-FI" altLang="en-US">
                <a:latin typeface="Courier New" panose="02070309020205020404" pitchFamily="49" charset="0"/>
                <a:ea typeface="Arial Unicode MS" pitchFamily="34" charset="-128"/>
              </a:rPr>
              <a:t>edistämään</a:t>
            </a:r>
          </a:p>
          <a:p>
            <a:pPr>
              <a:buFont typeface="Wingdings" panose="05000000000000000000" pitchFamily="2" charset="2"/>
              <a:buNone/>
            </a:pPr>
            <a:endParaRPr lang="fi-FI" altLang="en-US">
              <a:latin typeface="Courier New" panose="02070309020205020404" pitchFamily="49" charset="0"/>
              <a:ea typeface="Arial Unicode MS" pitchFamily="34" charset="-128"/>
            </a:endParaRPr>
          </a:p>
          <a:p>
            <a:r>
              <a:rPr lang="de-DE" altLang="en-US">
                <a:latin typeface="Courier New" panose="02070309020205020404" pitchFamily="49" charset="0"/>
                <a:ea typeface="Arial Unicode MS" pitchFamily="34" charset="-128"/>
              </a:rPr>
              <a:t>Ü</a:t>
            </a:r>
          </a:p>
          <a:p>
            <a:r>
              <a:rPr lang="de-DE" altLang="en-US">
                <a:latin typeface="Courier New" panose="02070309020205020404" pitchFamily="49" charset="0"/>
                <a:cs typeface="Courier New" panose="02070309020205020404" pitchFamily="49" charset="0"/>
              </a:rPr>
              <a:t>¿</a:t>
            </a:r>
            <a:endParaRPr lang="en-US" altLang="en-US" sz="2800"/>
          </a:p>
        </p:txBody>
      </p:sp>
    </p:spTree>
    <p:extLst>
      <p:ext uri="{BB962C8B-B14F-4D97-AF65-F5344CB8AC3E}">
        <p14:creationId xmlns:p14="http://schemas.microsoft.com/office/powerpoint/2010/main" val="259769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144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4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48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448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4483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44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629400"/>
            <a:ext cx="5638800" cy="228600"/>
          </a:xfrm>
        </p:spPr>
        <p:txBody>
          <a:bodyPr/>
          <a:lstStyle/>
          <a:p>
            <a:r>
              <a:rPr lang="en-US" altLang="en-US" dirty="0"/>
              <a:t>From: Foundations of Statistical Natural Language Processing. Manning and </a:t>
            </a:r>
            <a:r>
              <a:rPr lang="en-US" altLang="en-US" dirty="0" err="1"/>
              <a:t>Schutze</a:t>
            </a:r>
            <a:endParaRPr lang="en-US" altLang="en-US" dirty="0"/>
          </a:p>
        </p:txBody>
      </p:sp>
      <p:sp>
        <p:nvSpPr>
          <p:cNvPr id="1166338" name="Rectangle 2"/>
          <p:cNvSpPr>
            <a:spLocks noGrp="1" noChangeArrowheads="1"/>
          </p:cNvSpPr>
          <p:nvPr>
            <p:ph type="title"/>
          </p:nvPr>
        </p:nvSpPr>
        <p:spPr>
          <a:xfrm>
            <a:off x="657225" y="0"/>
            <a:ext cx="7773988" cy="1146175"/>
          </a:xfrm>
          <a:ln/>
          <a:extLst>
            <a:ext uri="{91240B29-F687-4F45-9708-019B960494DF}">
              <a14:hiddenLine xmlns:a14="http://schemas.microsoft.com/office/drawing/2010/main" w="9525">
                <a:pattFill prst="pct60">
                  <a:fgClr>
                    <a:srgbClr val="000000"/>
                  </a:fgClr>
                  <a:bgClr>
                    <a:srgbClr val="FFFFFF"/>
                  </a:bgClr>
                </a:pattFill>
                <a:miter lim="800000"/>
                <a:headEnd/>
                <a:tailEnd/>
              </a14:hiddenLine>
            </a:ext>
          </a:extLst>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Classification</a:t>
            </a:r>
          </a:p>
        </p:txBody>
      </p:sp>
      <p:sp>
        <p:nvSpPr>
          <p:cNvPr id="1166339" name="Rectangle 3"/>
          <p:cNvSpPr>
            <a:spLocks noGrp="1" noChangeArrowheads="1"/>
          </p:cNvSpPr>
          <p:nvPr>
            <p:ph type="body" idx="1"/>
          </p:nvPr>
        </p:nvSpPr>
        <p:spPr>
          <a:xfrm>
            <a:off x="685800" y="1295400"/>
            <a:ext cx="7773988" cy="4802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Goal: Assign ‘objects’ from a universe to two or more </a:t>
            </a:r>
            <a:r>
              <a:rPr lang="en-GB" altLang="en-US" i="1" dirty="0">
                <a:solidFill>
                  <a:srgbClr val="000000"/>
                </a:solidFill>
              </a:rPr>
              <a:t>classes</a:t>
            </a:r>
            <a:r>
              <a:rPr lang="en-GB" altLang="en-US" dirty="0">
                <a:solidFill>
                  <a:srgbClr val="000000"/>
                </a:solidFill>
              </a:rPr>
              <a:t> or </a:t>
            </a:r>
            <a:r>
              <a:rPr lang="en-GB" altLang="en-US" i="1" dirty="0">
                <a:solidFill>
                  <a:srgbClr val="000000"/>
                </a:solidFill>
              </a:rPr>
              <a:t>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400" i="1"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Examples: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200"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solidFill>
                  <a:srgbClr val="FF0000"/>
                </a:solidFill>
              </a:rPr>
              <a:t>Problem	                            Object	           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dirty="0">
              <a:solidFill>
                <a:srgbClr val="FF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Author identification</a:t>
            </a:r>
            <a:r>
              <a:rPr lang="en-US" altLang="en-US" dirty="0">
                <a:solidFill>
                  <a:schemeClr val="tx1"/>
                </a:solidFill>
              </a:rPr>
              <a:t>        Document	    Authors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Language identification</a:t>
            </a:r>
            <a:r>
              <a:rPr lang="en-US" altLang="en-US" dirty="0">
                <a:solidFill>
                  <a:schemeClr val="tx1"/>
                </a:solidFill>
              </a:rPr>
              <a:t>    Document	    Language</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rgbClr val="FF0000"/>
                </a:solidFill>
              </a:rPr>
              <a:t>Text categorization</a:t>
            </a:r>
            <a:r>
              <a:rPr lang="en-US" altLang="en-US" dirty="0">
                <a:solidFill>
                  <a:srgbClr val="FF0000"/>
                </a:solidFill>
              </a:rPr>
              <a:t>	          Document	    Topics</a:t>
            </a:r>
            <a:endParaRPr lang="en-GB" altLang="en-US" dirty="0">
              <a:solidFill>
                <a:srgbClr val="FF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dirty="0">
              <a:solidFill>
                <a:schemeClr val="tx1"/>
              </a:solidFill>
            </a:endParaRPr>
          </a:p>
        </p:txBody>
      </p:sp>
    </p:spTree>
    <p:extLst>
      <p:ext uri="{BB962C8B-B14F-4D97-AF65-F5344CB8AC3E}">
        <p14:creationId xmlns:p14="http://schemas.microsoft.com/office/powerpoint/2010/main" val="136755702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a:xfrm>
            <a:off x="614363" y="0"/>
            <a:ext cx="7772400" cy="1143000"/>
          </a:xfrm>
        </p:spPr>
        <p:txBody>
          <a:bodyPr/>
          <a:lstStyle/>
          <a:p>
            <a:r>
              <a:rPr lang="en-US" altLang="en-US"/>
              <a:t>Text categorization</a:t>
            </a:r>
          </a:p>
        </p:txBody>
      </p:sp>
      <p:sp>
        <p:nvSpPr>
          <p:cNvPr id="1168387" name="Rectangle 3"/>
          <p:cNvSpPr>
            <a:spLocks noGrp="1" noChangeArrowheads="1"/>
          </p:cNvSpPr>
          <p:nvPr>
            <p:ph type="body" idx="1"/>
          </p:nvPr>
        </p:nvSpPr>
        <p:spPr>
          <a:xfrm>
            <a:off x="650875" y="1425575"/>
            <a:ext cx="7772400" cy="4114800"/>
          </a:xfrm>
        </p:spPr>
        <p:txBody>
          <a:bodyPr/>
          <a:lstStyle/>
          <a:p>
            <a:r>
              <a:rPr lang="en-US" altLang="en-US" dirty="0">
                <a:solidFill>
                  <a:srgbClr val="0099FF"/>
                </a:solidFill>
              </a:rPr>
              <a:t>Topic categorization: classify the document into semantics topics</a:t>
            </a:r>
          </a:p>
          <a:p>
            <a:endParaRPr lang="en-US" altLang="en-US" dirty="0">
              <a:solidFill>
                <a:schemeClr val="tx1"/>
              </a:solidFill>
            </a:endParaRPr>
          </a:p>
          <a:p>
            <a:pPr>
              <a:buFont typeface="Wingdings" panose="05000000000000000000" pitchFamily="2" charset="2"/>
              <a:buNone/>
            </a:pPr>
            <a:endParaRPr lang="en-US" altLang="en-US" dirty="0">
              <a:solidFill>
                <a:schemeClr val="tx1"/>
              </a:solidFill>
            </a:endParaRPr>
          </a:p>
          <a:p>
            <a:endParaRPr lang="en-US" altLang="en-US" dirty="0"/>
          </a:p>
        </p:txBody>
      </p:sp>
      <p:graphicFrame>
        <p:nvGraphicFramePr>
          <p:cNvPr id="1168410" name="Group 26"/>
          <p:cNvGraphicFramePr>
            <a:graphicFrameLocks noGrp="1"/>
          </p:cNvGraphicFramePr>
          <p:nvPr/>
        </p:nvGraphicFramePr>
        <p:xfrm>
          <a:off x="381000" y="2597150"/>
          <a:ext cx="8115300" cy="3810000"/>
        </p:xfrm>
        <a:graphic>
          <a:graphicData uri="http://schemas.openxmlformats.org/drawingml/2006/table">
            <a:tbl>
              <a:tblPr/>
              <a:tblGrid>
                <a:gridCol w="4057650">
                  <a:extLst>
                    <a:ext uri="{9D8B030D-6E8A-4147-A177-3AD203B41FA5}">
                      <a16:colId xmlns:a16="http://schemas.microsoft.com/office/drawing/2014/main" val="1257114787"/>
                    </a:ext>
                  </a:extLst>
                </a:gridCol>
                <a:gridCol w="4057650">
                  <a:extLst>
                    <a:ext uri="{9D8B030D-6E8A-4147-A177-3AD203B41FA5}">
                      <a16:colId xmlns:a16="http://schemas.microsoft.com/office/drawing/2014/main" val="3450109448"/>
                    </a:ext>
                  </a:extLst>
                </a:gridCol>
              </a:tblGrid>
              <a:tr h="3435350">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U.S. swept into the Davis Cup final on Saturday when twins Bob and Mike Bryan defeated Belarus's Max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Mirnyi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Vladimir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Voltchkov</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to give the Americans an unsurmountable 3-0 lead in the best-of-five semi-final tie.</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rPr>
                        <a:t>One of the strangest, most relentless hurricane seasons on record reached new bizarre heights yesterday as the plodding approach of Hurricane Jeanne prompted evacuation orders for hundreds of thousands of Floridians and high wind warnings that stretched 350 miles from the swamp towns south of Miami to the historic city of St. Augustine. </a:t>
                      </a: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en-US" altLang="en-US" sz="2000" b="0" i="0" u="none" strike="noStrike" cap="none" normalizeH="0" baseline="0" dirty="0">
                        <a:ln>
                          <a:noFill/>
                        </a:ln>
                        <a:solidFill>
                          <a:srgbClr val="5400A8"/>
                        </a:solidFill>
                        <a:effectLst/>
                        <a:latin typeface="Tahoma" panose="020B0604030504040204" pitchFamily="34" charset="0"/>
                      </a:endParaRPr>
                    </a:p>
                  </a:txBody>
                  <a:tcPr marL="32004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571806151"/>
                  </a:ext>
                </a:extLst>
              </a:tr>
            </a:tbl>
          </a:graphicData>
        </a:graphic>
      </p:graphicFrame>
    </p:spTree>
    <p:extLst>
      <p:ext uri="{BB962C8B-B14F-4D97-AF65-F5344CB8AC3E}">
        <p14:creationId xmlns:p14="http://schemas.microsoft.com/office/powerpoint/2010/main" val="202132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 at a document</a:t>
            </a:r>
          </a:p>
        </p:txBody>
      </p:sp>
      <p:sp>
        <p:nvSpPr>
          <p:cNvPr id="3" name="Content Placeholder 2"/>
          <p:cNvSpPr>
            <a:spLocks noGrp="1"/>
          </p:cNvSpPr>
          <p:nvPr>
            <p:ph idx="1"/>
          </p:nvPr>
        </p:nvSpPr>
        <p:spPr/>
        <p:txBody>
          <a:bodyPr>
            <a:normAutofit fontScale="92500" lnSpcReduction="10000"/>
          </a:bodyPr>
          <a:lstStyle/>
          <a:p>
            <a:pPr algn="just"/>
            <a:r>
              <a:rPr lang="en-US" dirty="0"/>
              <a:t>On Feb. 8, Dong Nguyen </a:t>
            </a:r>
            <a:r>
              <a:rPr lang="en-US" dirty="0">
                <a:solidFill>
                  <a:srgbClr val="FF0000"/>
                </a:solidFill>
              </a:rPr>
              <a:t>announced</a:t>
            </a:r>
            <a:r>
              <a:rPr lang="en-US" dirty="0"/>
              <a:t> that he would be </a:t>
            </a:r>
            <a:r>
              <a:rPr lang="en-US" dirty="0">
                <a:solidFill>
                  <a:srgbClr val="FF0000"/>
                </a:solidFill>
              </a:rPr>
              <a:t>removing</a:t>
            </a:r>
            <a:r>
              <a:rPr lang="en-US" dirty="0"/>
              <a:t> his hit game Flappy Bird from both the iOS and Android app </a:t>
            </a:r>
            <a:r>
              <a:rPr lang="en-US" dirty="0">
                <a:solidFill>
                  <a:srgbClr val="FF0000"/>
                </a:solidFill>
              </a:rPr>
              <a:t>stores</a:t>
            </a:r>
            <a:r>
              <a:rPr lang="en-US" dirty="0"/>
              <a:t>, saying that the success of the game is something he never </a:t>
            </a:r>
            <a:r>
              <a:rPr lang="en-US" dirty="0">
                <a:solidFill>
                  <a:srgbClr val="FF0000"/>
                </a:solidFill>
              </a:rPr>
              <a:t>wanted</a:t>
            </a:r>
            <a:r>
              <a:rPr lang="en-US" dirty="0"/>
              <a:t>. Some fans of the game took it </a:t>
            </a:r>
            <a:r>
              <a:rPr lang="en-US" dirty="0">
                <a:solidFill>
                  <a:srgbClr val="FF0000"/>
                </a:solidFill>
              </a:rPr>
              <a:t>personally</a:t>
            </a:r>
            <a:r>
              <a:rPr lang="en-US" dirty="0"/>
              <a:t>, </a:t>
            </a:r>
            <a:r>
              <a:rPr lang="en-US" dirty="0">
                <a:solidFill>
                  <a:srgbClr val="FF0000"/>
                </a:solidFill>
              </a:rPr>
              <a:t>replying</a:t>
            </a:r>
            <a:r>
              <a:rPr lang="en-US" dirty="0"/>
              <a:t> that they would either kill Nguyen or kill themselves if he followed through with his decision.</a:t>
            </a:r>
          </a:p>
          <a:p>
            <a:pPr algn="just"/>
            <a:endParaRPr lang="en-US" dirty="0"/>
          </a:p>
          <a:p>
            <a:pPr algn="just"/>
            <a:r>
              <a:rPr lang="en-US" dirty="0"/>
              <a:t>Frank Lantz, the director of the </a:t>
            </a:r>
            <a:r>
              <a:rPr lang="en-US" dirty="0">
                <a:solidFill>
                  <a:srgbClr val="FF0000"/>
                </a:solidFill>
              </a:rPr>
              <a:t>New York University </a:t>
            </a:r>
            <a:r>
              <a:rPr lang="en-US" dirty="0">
                <a:solidFill>
                  <a:srgbClr val="00B0F0"/>
                </a:solidFill>
              </a:rPr>
              <a:t>Game Center</a:t>
            </a:r>
            <a:r>
              <a:rPr lang="en-US" dirty="0"/>
              <a:t>, said that Nguyen's meltdown resembles how some actors or musicians behave. "People like that can go a little bonkers after being exposed to this kind of interest and attention," he told </a:t>
            </a:r>
            <a:r>
              <a:rPr lang="en-US" dirty="0">
                <a:solidFill>
                  <a:srgbClr val="FF0000"/>
                </a:solidFill>
              </a:rPr>
              <a:t>ABC News</a:t>
            </a:r>
            <a:r>
              <a:rPr lang="en-US" dirty="0"/>
              <a:t>. "Especially when there's a healthy dose of Internet trolls."</a:t>
            </a:r>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039106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r>
              <a:rPr lang="en-US" altLang="en-US"/>
              <a:t>Text categorization</a:t>
            </a:r>
          </a:p>
        </p:txBody>
      </p:sp>
      <p:sp>
        <p:nvSpPr>
          <p:cNvPr id="1218563" name="Rectangle 3"/>
          <p:cNvSpPr>
            <a:spLocks noGrp="1" noChangeArrowheads="1"/>
          </p:cNvSpPr>
          <p:nvPr>
            <p:ph type="body" idx="1"/>
          </p:nvPr>
        </p:nvSpPr>
        <p:spPr/>
        <p:txBody>
          <a:bodyPr/>
          <a:lstStyle/>
          <a:p>
            <a:r>
              <a:rPr lang="en-US" altLang="en-US">
                <a:solidFill>
                  <a:schemeClr val="tx1"/>
                </a:solidFill>
                <a:hlinkClick r:id="rId3"/>
              </a:rPr>
              <a:t>http://news.google.com/</a:t>
            </a:r>
            <a:endParaRPr lang="en-US" altLang="en-US">
              <a:solidFill>
                <a:schemeClr val="tx1"/>
              </a:solidFill>
            </a:endParaRPr>
          </a:p>
          <a:p>
            <a:r>
              <a:rPr lang="en-US" altLang="en-US">
                <a:solidFill>
                  <a:schemeClr val="tx1"/>
                </a:solidFill>
              </a:rPr>
              <a:t>Reuters</a:t>
            </a:r>
          </a:p>
          <a:p>
            <a:pPr lvl="1"/>
            <a:r>
              <a:rPr lang="en-US" altLang="en-US">
                <a:solidFill>
                  <a:schemeClr val="tx1"/>
                </a:solidFill>
                <a:latin typeface="Tahoma" panose="020B0604030504040204" pitchFamily="34" charset="0"/>
              </a:rPr>
              <a:t>Collection of (21,578) newswire documents. </a:t>
            </a:r>
          </a:p>
          <a:p>
            <a:pPr lvl="1"/>
            <a:r>
              <a:rPr lang="en-US" altLang="en-US">
                <a:solidFill>
                  <a:schemeClr val="tx1"/>
                </a:solidFill>
                <a:latin typeface="Tahoma" panose="020B0604030504040204" pitchFamily="34" charset="0"/>
              </a:rPr>
              <a:t>For research purposes: a standard text collection to compare systems and algorithms</a:t>
            </a:r>
          </a:p>
          <a:p>
            <a:pPr lvl="1"/>
            <a:r>
              <a:rPr lang="en-US" altLang="en-US">
                <a:solidFill>
                  <a:schemeClr val="tx1"/>
                </a:solidFill>
                <a:latin typeface="Tahoma" panose="020B0604030504040204" pitchFamily="34" charset="0"/>
              </a:rPr>
              <a:t>135 valid topics categories</a:t>
            </a:r>
          </a:p>
          <a:p>
            <a:pPr>
              <a:buFont typeface="Wingdings" panose="05000000000000000000" pitchFamily="2" charset="2"/>
              <a:buNone/>
            </a:pPr>
            <a:endParaRPr lang="en-US" altLang="en-US">
              <a:solidFill>
                <a:schemeClr val="tx1"/>
              </a:solidFill>
            </a:endParaRPr>
          </a:p>
          <a:p>
            <a:endParaRPr lang="en-US" altLang="en-US"/>
          </a:p>
        </p:txBody>
      </p:sp>
    </p:spTree>
    <p:extLst>
      <p:ext uri="{BB962C8B-B14F-4D97-AF65-F5344CB8AC3E}">
        <p14:creationId xmlns:p14="http://schemas.microsoft.com/office/powerpoint/2010/main" val="3605518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18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18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18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a:xfrm>
            <a:off x="657225" y="0"/>
            <a:ext cx="7772400" cy="1143000"/>
          </a:xfrm>
        </p:spPr>
        <p:txBody>
          <a:bodyPr/>
          <a:lstStyle/>
          <a:p>
            <a:r>
              <a:rPr lang="en-US" altLang="en-US"/>
              <a:t>Reuters</a:t>
            </a:r>
          </a:p>
        </p:txBody>
      </p:sp>
      <p:sp>
        <p:nvSpPr>
          <p:cNvPr id="1134595" name="Rectangle 3"/>
          <p:cNvSpPr>
            <a:spLocks noGrp="1" noChangeArrowheads="1"/>
          </p:cNvSpPr>
          <p:nvPr>
            <p:ph type="body" idx="1"/>
          </p:nvPr>
        </p:nvSpPr>
        <p:spPr>
          <a:xfrm>
            <a:off x="352425" y="762000"/>
            <a:ext cx="7772400" cy="4114800"/>
          </a:xfrm>
        </p:spPr>
        <p:txBody>
          <a:bodyPr/>
          <a:lstStyle/>
          <a:p>
            <a:endParaRPr lang="en-US" altLang="en-US" dirty="0"/>
          </a:p>
          <a:p>
            <a:r>
              <a:rPr lang="en-US" altLang="en-US" dirty="0"/>
              <a:t>Top topics in Reuters</a:t>
            </a:r>
          </a:p>
          <a:p>
            <a:endParaRPr lang="en-US" altLang="en-US" dirty="0"/>
          </a:p>
        </p:txBody>
      </p:sp>
      <p:pic>
        <p:nvPicPr>
          <p:cNvPr id="1134596" name="Picture 4" descr="C:\Documents and Settings\rosario\My Documents\anlp_lectures\topic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5567"/>
            <a:ext cx="8405813" cy="49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858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r>
              <a:rPr lang="en-US" altLang="en-US"/>
              <a:t>Reuters</a:t>
            </a:r>
          </a:p>
        </p:txBody>
      </p:sp>
      <p:sp>
        <p:nvSpPr>
          <p:cNvPr id="1136643" name="Rectangle 3"/>
          <p:cNvSpPr>
            <a:spLocks noChangeArrowheads="1"/>
          </p:cNvSpPr>
          <p:nvPr/>
        </p:nvSpPr>
        <p:spPr bwMode="auto">
          <a:xfrm>
            <a:off x="242888" y="1822450"/>
            <a:ext cx="84010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&lt;REUTERS TOPICS="YES" LEWISSPLIT="TRAIN" CGISPLIT="TRAINING-SET" OLDID="12981" NEWID="798"&gt;</a:t>
            </a:r>
          </a:p>
          <a:p>
            <a:pPr>
              <a:spcBef>
                <a:spcPct val="50000"/>
              </a:spcBef>
            </a:pPr>
            <a:r>
              <a:rPr lang="en-US" altLang="en-US" sz="1400"/>
              <a:t>&lt;DATE&gt; 2-MAR-1987 16:51:43.42&lt;/DATE&gt;</a:t>
            </a:r>
          </a:p>
          <a:p>
            <a:pPr>
              <a:spcBef>
                <a:spcPct val="50000"/>
              </a:spcBef>
            </a:pPr>
            <a:r>
              <a:rPr lang="en-US" altLang="en-US" sz="1400">
                <a:solidFill>
                  <a:srgbClr val="FF0000"/>
                </a:solidFill>
              </a:rPr>
              <a:t>&lt;TOPICS&gt;&lt;D&gt;livestock&lt;/D&gt;&lt;D&gt;hog&lt;/D&gt;&lt;/TOPICS&gt;</a:t>
            </a:r>
          </a:p>
          <a:p>
            <a:pPr>
              <a:spcBef>
                <a:spcPct val="50000"/>
              </a:spcBef>
            </a:pPr>
            <a:r>
              <a:rPr lang="en-US" altLang="en-US" sz="1400"/>
              <a:t>&lt;TITLE&gt;AMERICAN PORK CONGRESS KICKS OFF TOMORROW&lt;/TITLE&gt;</a:t>
            </a:r>
          </a:p>
          <a:p>
            <a:pPr>
              <a:spcBef>
                <a:spcPct val="50000"/>
              </a:spcBef>
            </a:pPr>
            <a:r>
              <a:rPr lang="en-US" altLang="en-US" sz="1400"/>
              <a:t>&lt;DATELINE&gt;    CHICAGO, March 2 - &lt;/DATELINE&gt;&lt;BODY&gt;The American Pork Congress kicks off</a:t>
            </a:r>
          </a:p>
          <a:p>
            <a:pPr>
              <a:spcBef>
                <a:spcPct val="50000"/>
              </a:spcBef>
            </a:pPr>
            <a:r>
              <a:rPr lang="en-US" altLang="en-US" sz="1400"/>
              <a:t>tomorrow, March 3, in Indianapolis with 160 of the nations pork producers from 44 member states determining industry positions on a number of issues, according to the National Pork Producers Council, NPPC.</a:t>
            </a:r>
          </a:p>
          <a:p>
            <a:pPr>
              <a:spcBef>
                <a:spcPct val="50000"/>
              </a:spcBef>
            </a:pPr>
            <a:r>
              <a:rPr lang="en-US" altLang="en-US" sz="1400"/>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(pseudorabies virus) control and eradication program, the NPPC said.</a:t>
            </a:r>
          </a:p>
          <a:p>
            <a:pPr>
              <a:spcBef>
                <a:spcPct val="50000"/>
              </a:spcBef>
            </a:pPr>
            <a:r>
              <a:rPr lang="en-US" altLang="en-US" sz="1400"/>
              <a:t>    A large trade show, in conjunction with the congress, will feature the latest in technology in all areas of the industry, the NPPC added. Reuter</a:t>
            </a:r>
          </a:p>
          <a:p>
            <a:pPr>
              <a:spcBef>
                <a:spcPct val="50000"/>
              </a:spcBef>
            </a:pPr>
            <a:r>
              <a:rPr lang="en-US" altLang="en-US" sz="1400"/>
              <a:t>&amp;#3;&lt;/BODY&gt;&lt;/TEXT&gt;&lt;/REUTERS&gt;</a:t>
            </a:r>
          </a:p>
        </p:txBody>
      </p:sp>
    </p:spTree>
    <p:extLst>
      <p:ext uri="{BB962C8B-B14F-4D97-AF65-F5344CB8AC3E}">
        <p14:creationId xmlns:p14="http://schemas.microsoft.com/office/powerpoint/2010/main" val="2937394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r>
              <a:rPr lang="en-US" altLang="en-US"/>
              <a:t>Text categorization: examples</a:t>
            </a:r>
          </a:p>
        </p:txBody>
      </p:sp>
      <p:sp>
        <p:nvSpPr>
          <p:cNvPr id="1139715" name="Rectangle 3"/>
          <p:cNvSpPr>
            <a:spLocks noGrp="1" noChangeArrowheads="1"/>
          </p:cNvSpPr>
          <p:nvPr>
            <p:ph type="body" idx="1"/>
          </p:nvPr>
        </p:nvSpPr>
        <p:spPr>
          <a:xfrm>
            <a:off x="185738" y="1981200"/>
            <a:ext cx="8243887" cy="1428750"/>
          </a:xfrm>
        </p:spPr>
        <p:txBody>
          <a:bodyPr/>
          <a:lstStyle/>
          <a:p>
            <a:r>
              <a:rPr lang="en-US" altLang="en-US" dirty="0">
                <a:solidFill>
                  <a:schemeClr val="tx1"/>
                </a:solidFill>
              </a:rPr>
              <a:t>Topic categorization</a:t>
            </a:r>
          </a:p>
          <a:p>
            <a:pPr lvl="1"/>
            <a:r>
              <a:rPr lang="en-US" altLang="en-US" dirty="0">
                <a:solidFill>
                  <a:schemeClr val="tx1"/>
                </a:solidFill>
                <a:latin typeface="Tahoma" panose="020B0604030504040204" pitchFamily="34" charset="0"/>
                <a:hlinkClick r:id="rId3"/>
              </a:rPr>
              <a:t>http://news.google.com/</a:t>
            </a:r>
            <a:r>
              <a:rPr lang="en-US" altLang="en-US" dirty="0">
                <a:solidFill>
                  <a:schemeClr val="tx1"/>
                </a:solidFill>
                <a:latin typeface="Tahoma" panose="020B0604030504040204" pitchFamily="34" charset="0"/>
              </a:rPr>
              <a:t> </a:t>
            </a:r>
          </a:p>
          <a:p>
            <a:pPr lvl="1"/>
            <a:r>
              <a:rPr lang="en-US" altLang="en-US" dirty="0">
                <a:solidFill>
                  <a:schemeClr val="tx1"/>
                </a:solidFill>
                <a:latin typeface="Tahoma" panose="020B0604030504040204" pitchFamily="34" charset="0"/>
              </a:rPr>
              <a:t>Reuters.</a:t>
            </a:r>
          </a:p>
          <a:p>
            <a:pPr lvl="1">
              <a:buFontTx/>
              <a:buNone/>
            </a:pPr>
            <a:endParaRPr lang="en-US" altLang="en-US" dirty="0">
              <a:solidFill>
                <a:schemeClr val="tx1"/>
              </a:solidFill>
              <a:latin typeface="Tahoma" panose="020B0604030504040204" pitchFamily="34" charset="0"/>
            </a:endParaRPr>
          </a:p>
          <a:p>
            <a:endParaRPr lang="en-US" altLang="en-US" dirty="0">
              <a:solidFill>
                <a:schemeClr val="tx1"/>
              </a:solidFill>
            </a:endParaRPr>
          </a:p>
          <a:p>
            <a:endParaRPr lang="en-US" altLang="en-US" dirty="0">
              <a:solidFill>
                <a:schemeClr val="tx1"/>
              </a:solidFill>
            </a:endParaRPr>
          </a:p>
        </p:txBody>
      </p:sp>
      <p:sp>
        <p:nvSpPr>
          <p:cNvPr id="1139716" name="Rectangle 4"/>
          <p:cNvSpPr>
            <a:spLocks noChangeArrowheads="1"/>
          </p:cNvSpPr>
          <p:nvPr/>
        </p:nvSpPr>
        <p:spPr bwMode="auto">
          <a:xfrm>
            <a:off x="185738" y="3181350"/>
            <a:ext cx="8243887" cy="1871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Blip>
                <a:blip r:embed="rId4"/>
              </a:buBlip>
              <a:defRPr sz="2400">
                <a:solidFill>
                  <a:srgbClr val="5400A8"/>
                </a:solidFill>
                <a:latin typeface="Tahoma" panose="020B0604030504040204" pitchFamily="34" charset="0"/>
              </a:defRPr>
            </a:lvl1pPr>
            <a:lvl2pPr marL="742950" indent="-285750">
              <a:spcBef>
                <a:spcPct val="20000"/>
              </a:spcBef>
              <a:buBlip>
                <a:blip r:embed="rId5"/>
              </a:buBlip>
              <a:defRPr sz="2000">
                <a:solidFill>
                  <a:srgbClr val="3D3D3D"/>
                </a:solidFill>
                <a:latin typeface="Verdana" panose="020B0604030504040204" pitchFamily="34" charset="0"/>
              </a:defRPr>
            </a:lvl2pPr>
            <a:lvl3pPr marL="1143000" indent="-228600">
              <a:spcBef>
                <a:spcPct val="20000"/>
              </a:spcBef>
              <a:buChar char="–"/>
              <a:defRPr>
                <a:solidFill>
                  <a:srgbClr val="4D4D4D"/>
                </a:solidFill>
                <a:latin typeface="Verdana" panose="020B0604030504040204" pitchFamily="34" charset="0"/>
              </a:defRPr>
            </a:lvl3pPr>
            <a:lvl4pPr marL="1600200" indent="-228600">
              <a:spcBef>
                <a:spcPct val="20000"/>
              </a:spcBef>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lvl="1">
              <a:buFontTx/>
              <a:buNone/>
            </a:pPr>
            <a:endParaRPr lang="en-US" altLang="en-US" dirty="0">
              <a:solidFill>
                <a:schemeClr val="tx1"/>
              </a:solidFill>
            </a:endParaRPr>
          </a:p>
          <a:p>
            <a:r>
              <a:rPr lang="en-US" altLang="en-US" dirty="0">
                <a:solidFill>
                  <a:schemeClr val="tx1"/>
                </a:solidFill>
                <a:latin typeface="+mj-lt"/>
              </a:rPr>
              <a:t>Spam filtering</a:t>
            </a:r>
          </a:p>
          <a:p>
            <a:pPr lvl="1"/>
            <a:r>
              <a:rPr lang="en-US" altLang="en-US" dirty="0">
                <a:solidFill>
                  <a:schemeClr val="tx1"/>
                </a:solidFill>
                <a:latin typeface="+mj-lt"/>
              </a:rPr>
              <a:t>Determine if a mail message is spam (or not)</a:t>
            </a:r>
          </a:p>
          <a:p>
            <a:pPr lvl="1">
              <a:buFontTx/>
              <a:buNone/>
            </a:pPr>
            <a:endParaRPr lang="en-US" altLang="en-US" dirty="0">
              <a:solidFill>
                <a:schemeClr val="tx1"/>
              </a:solidFill>
              <a:latin typeface="+mj-lt"/>
            </a:endParaRPr>
          </a:p>
          <a:p>
            <a:r>
              <a:rPr lang="en-US" altLang="en-US" dirty="0">
                <a:solidFill>
                  <a:schemeClr val="tx1"/>
                </a:solidFill>
                <a:latin typeface="+mj-lt"/>
              </a:rPr>
              <a:t>Customer service message classification</a:t>
            </a:r>
          </a:p>
          <a:p>
            <a:endParaRPr lang="en-US" altLang="en-US" dirty="0">
              <a:solidFill>
                <a:schemeClr val="tx1"/>
              </a:solidFill>
              <a:latin typeface="+mj-lt"/>
            </a:endParaRPr>
          </a:p>
          <a:p>
            <a:endParaRPr lang="en-US" altLang="en-US" dirty="0">
              <a:solidFill>
                <a:schemeClr val="tx1"/>
              </a:solidFill>
            </a:endParaRPr>
          </a:p>
        </p:txBody>
      </p:sp>
    </p:spTree>
    <p:extLst>
      <p:ext uri="{BB962C8B-B14F-4D97-AF65-F5344CB8AC3E}">
        <p14:creationId xmlns:p14="http://schemas.microsoft.com/office/powerpoint/2010/main" val="32217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971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3971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397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Categorization</a:t>
            </a:r>
          </a:p>
        </p:txBody>
      </p:sp>
      <p:sp>
        <p:nvSpPr>
          <p:cNvPr id="3" name="Content Placeholder 2"/>
          <p:cNvSpPr>
            <a:spLocks noGrp="1"/>
          </p:cNvSpPr>
          <p:nvPr>
            <p:ph idx="1"/>
          </p:nvPr>
        </p:nvSpPr>
        <p:spPr>
          <a:xfrm>
            <a:off x="152400" y="914400"/>
            <a:ext cx="8686800" cy="5257800"/>
          </a:xfrm>
        </p:spPr>
        <p:txBody>
          <a:bodyPr/>
          <a:lstStyle/>
          <a:p>
            <a:r>
              <a:rPr lang="en-US" dirty="0"/>
              <a:t>Recognizing spam emails</a:t>
            </a:r>
          </a:p>
        </p:txBody>
      </p:sp>
      <p:pic>
        <p:nvPicPr>
          <p:cNvPr id="6" name="Picture 5"/>
          <p:cNvPicPr>
            <a:picLocks noChangeAspect="1"/>
          </p:cNvPicPr>
          <p:nvPr/>
        </p:nvPicPr>
        <p:blipFill>
          <a:blip r:embed="rId2" cstate="email"/>
          <a:stretch>
            <a:fillRect/>
          </a:stretch>
        </p:blipFill>
        <p:spPr>
          <a:xfrm>
            <a:off x="914400" y="1524000"/>
            <a:ext cx="7600845" cy="4906710"/>
          </a:xfrm>
          <a:prstGeom prst="rect">
            <a:avLst/>
          </a:prstGeom>
        </p:spPr>
      </p:pic>
      <p:cxnSp>
        <p:nvCxnSpPr>
          <p:cNvPr id="7" name="Straight Connector 6"/>
          <p:cNvCxnSpPr/>
          <p:nvPr/>
        </p:nvCxnSpPr>
        <p:spPr>
          <a:xfrm>
            <a:off x="2133600" y="5638800"/>
            <a:ext cx="1828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0" y="6019800"/>
            <a:ext cx="2590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14400" y="1524000"/>
            <a:ext cx="7391400" cy="26670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24818704-ACE4-4DCD-8AA0-225807798D2E}" type="slidenum">
              <a:rPr lang="en-US" smtClean="0"/>
              <a:pPr/>
              <a:t>34</a:t>
            </a:fld>
            <a:endParaRPr lang="en-US"/>
          </a:p>
        </p:txBody>
      </p:sp>
      <p:sp>
        <p:nvSpPr>
          <p:cNvPr id="11" name="TextBox 10"/>
          <p:cNvSpPr txBox="1"/>
          <p:nvPr/>
        </p:nvSpPr>
        <p:spPr>
          <a:xfrm>
            <a:off x="6334818" y="4734433"/>
            <a:ext cx="2180427" cy="400110"/>
          </a:xfrm>
          <a:prstGeom prst="rect">
            <a:avLst/>
          </a:prstGeom>
          <a:noFill/>
        </p:spPr>
        <p:txBody>
          <a:bodyPr wrap="square" rtlCol="0">
            <a:spAutoFit/>
          </a:bodyPr>
          <a:lstStyle/>
          <a:p>
            <a:r>
              <a:rPr lang="en-US" sz="2000" dirty="0">
                <a:solidFill>
                  <a:srgbClr val="FF0000"/>
                </a:solidFill>
              </a:rPr>
              <a:t>Spam=</a:t>
            </a:r>
            <a:r>
              <a:rPr lang="en-US" sz="2000" b="1" dirty="0">
                <a:solidFill>
                  <a:srgbClr val="FF0000"/>
                </a:solidFill>
              </a:rPr>
              <a:t>True</a:t>
            </a:r>
            <a:r>
              <a:rPr lang="en-US" sz="2000" dirty="0">
                <a:solidFill>
                  <a:srgbClr val="FF0000"/>
                </a:solidFill>
              </a:rPr>
              <a:t>/False</a:t>
            </a:r>
          </a:p>
        </p:txBody>
      </p:sp>
    </p:spTree>
    <p:extLst>
      <p:ext uri="{BB962C8B-B14F-4D97-AF65-F5344CB8AC3E}">
        <p14:creationId xmlns:p14="http://schemas.microsoft.com/office/powerpoint/2010/main" val="388399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Text Categorization</a:t>
            </a:r>
          </a:p>
        </p:txBody>
      </p:sp>
      <p:sp>
        <p:nvSpPr>
          <p:cNvPr id="3" name="Content Placeholder 2"/>
          <p:cNvSpPr>
            <a:spLocks noGrp="1"/>
          </p:cNvSpPr>
          <p:nvPr>
            <p:ph idx="1"/>
          </p:nvPr>
        </p:nvSpPr>
        <p:spPr>
          <a:xfrm>
            <a:off x="228600" y="1082040"/>
            <a:ext cx="8686800" cy="5257800"/>
          </a:xfrm>
        </p:spPr>
        <p:txBody>
          <a:bodyPr/>
          <a:lstStyle/>
          <a:p>
            <a:r>
              <a:rPr lang="en-US" dirty="0"/>
              <a:t>Sentiment analysis</a:t>
            </a:r>
          </a:p>
        </p:txBody>
      </p:sp>
      <p:pic>
        <p:nvPicPr>
          <p:cNvPr id="4" name="Picture 3"/>
          <p:cNvPicPr>
            <a:picLocks noChangeAspect="1"/>
          </p:cNvPicPr>
          <p:nvPr/>
        </p:nvPicPr>
        <p:blipFill>
          <a:blip r:embed="rId2" cstate="email"/>
          <a:stretch>
            <a:fillRect/>
          </a:stretch>
        </p:blipFill>
        <p:spPr>
          <a:xfrm>
            <a:off x="228600" y="1752600"/>
            <a:ext cx="8768914" cy="4572000"/>
          </a:xfrm>
          <a:prstGeom prst="rect">
            <a:avLst/>
          </a:prstGeom>
        </p:spPr>
      </p:pic>
      <p:sp>
        <p:nvSpPr>
          <p:cNvPr id="5" name="Rectangle 4"/>
          <p:cNvSpPr/>
          <p:nvPr/>
        </p:nvSpPr>
        <p:spPr>
          <a:xfrm>
            <a:off x="228600" y="1752600"/>
            <a:ext cx="736600" cy="263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24818704-ACE4-4DCD-8AA0-225807798D2E}" type="slidenum">
              <a:rPr lang="en-US" smtClean="0"/>
              <a:pPr/>
              <a:t>35</a:t>
            </a:fld>
            <a:endParaRPr lang="en-US"/>
          </a:p>
        </p:txBody>
      </p:sp>
      <p:cxnSp>
        <p:nvCxnSpPr>
          <p:cNvPr id="9" name="Straight Connector 8"/>
          <p:cNvCxnSpPr/>
          <p:nvPr/>
        </p:nvCxnSpPr>
        <p:spPr>
          <a:xfrm>
            <a:off x="1371600" y="19812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 y="2743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3429000"/>
            <a:ext cx="838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24000" y="4724400"/>
            <a:ext cx="13049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7800" y="48768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5486400"/>
            <a:ext cx="213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391400" y="5486400"/>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7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p:txBody>
          <a:bodyPr/>
          <a:lstStyle/>
          <a:p>
            <a:r>
              <a:rPr lang="en-US" altLang="en-US"/>
              <a:t>Classification vs. Clustering</a:t>
            </a:r>
          </a:p>
        </p:txBody>
      </p:sp>
      <p:sp>
        <p:nvSpPr>
          <p:cNvPr id="1092611" name="Rectangle 3"/>
          <p:cNvSpPr>
            <a:spLocks noGrp="1" noChangeArrowheads="1"/>
          </p:cNvSpPr>
          <p:nvPr>
            <p:ph type="body" idx="1"/>
          </p:nvPr>
        </p:nvSpPr>
        <p:spPr/>
        <p:txBody>
          <a:bodyPr/>
          <a:lstStyle/>
          <a:p>
            <a:r>
              <a:rPr lang="en-US" altLang="en-US" dirty="0">
                <a:solidFill>
                  <a:srgbClr val="FF0000"/>
                </a:solidFill>
              </a:rPr>
              <a:t>Classification</a:t>
            </a:r>
            <a:r>
              <a:rPr lang="en-US" altLang="en-US" dirty="0"/>
              <a:t> </a:t>
            </a:r>
            <a:r>
              <a:rPr lang="en-US" altLang="en-US" dirty="0">
                <a:solidFill>
                  <a:schemeClr val="tx1"/>
                </a:solidFill>
              </a:rPr>
              <a:t>assumes labeled data: we know how many classes there are and we have examples for each class (labeled data). </a:t>
            </a:r>
          </a:p>
          <a:p>
            <a:r>
              <a:rPr lang="en-US" altLang="en-US" dirty="0">
                <a:solidFill>
                  <a:srgbClr val="0099FF"/>
                </a:solidFill>
              </a:rPr>
              <a:t>Classification is supervised</a:t>
            </a:r>
          </a:p>
          <a:p>
            <a:r>
              <a:rPr lang="en-US" altLang="en-US" dirty="0">
                <a:solidFill>
                  <a:schemeClr val="tx1"/>
                </a:solidFill>
              </a:rPr>
              <a:t>In </a:t>
            </a:r>
            <a:r>
              <a:rPr lang="en-US" altLang="en-US" dirty="0">
                <a:solidFill>
                  <a:srgbClr val="FF0000"/>
                </a:solidFill>
              </a:rPr>
              <a:t>Clustering</a:t>
            </a:r>
            <a:r>
              <a:rPr lang="en-US" altLang="en-US" dirty="0"/>
              <a:t> </a:t>
            </a:r>
            <a:r>
              <a:rPr lang="en-US" altLang="en-US" dirty="0">
                <a:solidFill>
                  <a:schemeClr val="tx1"/>
                </a:solidFill>
              </a:rPr>
              <a:t>we don’t have labeled data; we just assume that there is a natural division in the data and we may not know how many divisions (clusters) there are</a:t>
            </a:r>
          </a:p>
          <a:p>
            <a:r>
              <a:rPr lang="en-US" altLang="en-US" dirty="0">
                <a:solidFill>
                  <a:srgbClr val="0099FF"/>
                </a:solidFill>
              </a:rPr>
              <a:t>Clustering is unsupervised</a:t>
            </a:r>
          </a:p>
        </p:txBody>
      </p:sp>
    </p:spTree>
    <p:extLst>
      <p:ext uri="{BB962C8B-B14F-4D97-AF65-F5344CB8AC3E}">
        <p14:creationId xmlns:p14="http://schemas.microsoft.com/office/powerpoint/2010/main" val="291595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2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ltLang="en-US"/>
              <a:t>Classification</a:t>
            </a:r>
          </a:p>
        </p:txBody>
      </p:sp>
      <p:sp>
        <p:nvSpPr>
          <p:cNvPr id="1170475" name="AutoShape 4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76" name="AutoShape 4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77" name="Text Box 4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0479" name="Text Box 47"/>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0480" name="AutoShape 48"/>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1" name="AutoShape 49"/>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2" name="AutoShape 50"/>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3" name="AutoShape 51"/>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4" name="AutoShape 52"/>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5" name="AutoShape 53"/>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6" name="AutoShape 54"/>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7" name="AutoShape 55"/>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8" name="AutoShape 56"/>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9" name="AutoShape 57"/>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0" name="AutoShape 58"/>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1" name="AutoShape 59"/>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2" name="AutoShape 60"/>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3" name="AutoShape 61"/>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4" name="AutoShape 62"/>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5" name="AutoShape 63"/>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6" name="AutoShape 64"/>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7" name="AutoShape 65"/>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8" name="AutoShape 66"/>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9" name="AutoShape 67"/>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0" name="AutoShape 68"/>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1" name="AutoShape 69"/>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2" name="AutoShape 70"/>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3" name="AutoShape 71"/>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4" name="AutoShape 72"/>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5" name="AutoShape 73"/>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6" name="AutoShape 74"/>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7" name="AutoShape 75"/>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8" name="AutoShape 76"/>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9" name="AutoShape 77"/>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0" name="AutoShape 78"/>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1" name="AutoShape 79"/>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2" name="AutoShape 80"/>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3" name="AutoShape 81"/>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4" name="AutoShape 82"/>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5" name="AutoShape 83"/>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6" name="AutoShape 84"/>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7" name="AutoShape 85"/>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8" name="AutoShape 86"/>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9" name="AutoShape 87"/>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92342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p:txBody>
          <a:bodyPr/>
          <a:lstStyle/>
          <a:p>
            <a:r>
              <a:rPr lang="en-US" altLang="en-US"/>
              <a:t>Classification</a:t>
            </a:r>
          </a:p>
        </p:txBody>
      </p:sp>
      <p:sp>
        <p:nvSpPr>
          <p:cNvPr id="1179651"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2"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3"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9654"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9655"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6"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7"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8"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9"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0"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1"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2"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3"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4"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5"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6"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7"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8"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9"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0"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1"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2"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3"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4"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5"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6"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7"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8"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9"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0"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1"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2"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3"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4"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5"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6"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7"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8"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9"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0"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1"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2"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3"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4"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5"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18728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ltLang="en-US"/>
              <a:t>Classification</a:t>
            </a:r>
          </a:p>
        </p:txBody>
      </p:sp>
      <p:sp>
        <p:nvSpPr>
          <p:cNvPr id="1178627"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28"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29"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8630"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8631"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2"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3"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4"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5"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6"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7"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8"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9"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0"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1"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2"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3"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4"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5"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6"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7"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8"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9"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0"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1"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2"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3"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4"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5"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6"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7"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8"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9"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0"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1"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2"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3"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4"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5"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6"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7"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8"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9"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70"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71"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72" name="AutoShape 48"/>
          <p:cNvSpPr>
            <a:spLocks noChangeArrowheads="1"/>
          </p:cNvSpPr>
          <p:nvPr/>
        </p:nvSpPr>
        <p:spPr bwMode="auto">
          <a:xfrm>
            <a:off x="5765800" y="4668838"/>
            <a:ext cx="179388" cy="196850"/>
          </a:xfrm>
          <a:prstGeom prst="smileyFace">
            <a:avLst>
              <a:gd name="adj" fmla="val 4653"/>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0947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Tokenization</a:t>
            </a:r>
          </a:p>
        </p:txBody>
      </p:sp>
      <p:sp>
        <p:nvSpPr>
          <p:cNvPr id="3" name="Content Placeholder 2"/>
          <p:cNvSpPr>
            <a:spLocks noGrp="1"/>
          </p:cNvSpPr>
          <p:nvPr>
            <p:ph idx="1"/>
          </p:nvPr>
        </p:nvSpPr>
        <p:spPr>
          <a:xfrm>
            <a:off x="152400" y="1295400"/>
            <a:ext cx="8915400" cy="5257800"/>
          </a:xfrm>
        </p:spPr>
        <p:txBody>
          <a:bodyPr>
            <a:normAutofit/>
          </a:bodyPr>
          <a:lstStyle/>
          <a:p>
            <a:r>
              <a:rPr lang="en-US" dirty="0"/>
              <a:t>Regular expressions</a:t>
            </a:r>
          </a:p>
          <a:p>
            <a:pPr lvl="1"/>
            <a:r>
              <a:rPr lang="en-US" dirty="0"/>
              <a:t>\\w+: so-called -&gt; ‘so’, ‘called’</a:t>
            </a:r>
          </a:p>
          <a:p>
            <a:pPr lvl="1"/>
            <a:r>
              <a:rPr lang="en-US" dirty="0"/>
              <a:t>\\s+: It’s -&gt; ‘It’s’ instead of ‘It’, ‘’s’</a:t>
            </a:r>
          </a:p>
          <a:p>
            <a:r>
              <a:rPr lang="en-US" dirty="0"/>
              <a:t>Statistical methods</a:t>
            </a:r>
          </a:p>
          <a:p>
            <a:pPr lvl="1"/>
            <a:r>
              <a:rPr lang="en-US" dirty="0"/>
              <a:t>Explore rich features to decide where the boundary of a word is</a:t>
            </a:r>
          </a:p>
          <a:p>
            <a:pPr lvl="2"/>
            <a:r>
              <a:rPr lang="en-US" dirty="0"/>
              <a:t>Apache </a:t>
            </a:r>
            <a:r>
              <a:rPr lang="en-US" dirty="0" err="1"/>
              <a:t>OpenNLP</a:t>
            </a:r>
            <a:r>
              <a:rPr lang="en-US" dirty="0"/>
              <a:t> (</a:t>
            </a:r>
            <a:r>
              <a:rPr lang="en-US" dirty="0">
                <a:hlinkClick r:id="rId2"/>
              </a:rPr>
              <a:t>http://opennlp.apache.org/</a:t>
            </a:r>
            <a:r>
              <a:rPr lang="en-US" dirty="0"/>
              <a:t>)</a:t>
            </a:r>
          </a:p>
          <a:p>
            <a:pPr lvl="2"/>
            <a:r>
              <a:rPr lang="en-US" dirty="0"/>
              <a:t>Stanford NLP Parser (</a:t>
            </a:r>
            <a:r>
              <a:rPr lang="en-US" dirty="0">
                <a:hlinkClick r:id="rId3"/>
              </a:rPr>
              <a:t>http://nlp.stanford.edu/software/lex-parser.shtml</a:t>
            </a:r>
            <a:r>
              <a:rPr lang="en-US" dirty="0"/>
              <a:t>) </a:t>
            </a:r>
          </a:p>
          <a:p>
            <a:pPr lvl="1"/>
            <a:r>
              <a:rPr lang="en-US" dirty="0"/>
              <a:t>Online Demo</a:t>
            </a:r>
          </a:p>
          <a:p>
            <a:pPr lvl="2"/>
            <a:r>
              <a:rPr lang="en-US" dirty="0"/>
              <a:t>Stanford (</a:t>
            </a:r>
            <a:r>
              <a:rPr lang="en-US" dirty="0">
                <a:hlinkClick r:id="rId4"/>
              </a:rPr>
              <a:t>http://corenlp.run/</a:t>
            </a:r>
            <a:r>
              <a:rPr lang="en-US" dirty="0"/>
              <a:t>) </a:t>
            </a:r>
          </a:p>
          <a:p>
            <a:pPr lvl="2"/>
            <a:r>
              <a:rPr lang="en-US" dirty="0"/>
              <a:t>UIUC</a:t>
            </a:r>
            <a:r>
              <a:rPr lang="en-US" altLang="zh-CN" dirty="0"/>
              <a:t>/</a:t>
            </a:r>
            <a:r>
              <a:rPr lang="en-US" altLang="zh-CN" dirty="0" err="1"/>
              <a:t>UPenn</a:t>
            </a:r>
            <a:r>
              <a:rPr lang="en-US" dirty="0"/>
              <a:t> (</a:t>
            </a:r>
            <a:r>
              <a:rPr lang="en-US" dirty="0">
                <a:hlinkClick r:id="rId5"/>
              </a:rPr>
              <a:t>http://cogcomp.org/curator/demo/index.html</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740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p:txBody>
          <a:bodyPr/>
          <a:lstStyle/>
          <a:p>
            <a:r>
              <a:rPr lang="en-US" altLang="en-US"/>
              <a:t>Classification</a:t>
            </a:r>
          </a:p>
        </p:txBody>
      </p:sp>
      <p:sp>
        <p:nvSpPr>
          <p:cNvPr id="1180675"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76"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77"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80678"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80679"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0"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1"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2"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3"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4"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5"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6"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7"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8"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9"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0"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1"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2"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3"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4"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5"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6"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7"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8"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9"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0"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1"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2"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3"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4"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5"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6"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7"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8"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9"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0"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1"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2"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3"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4"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5"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6"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7"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8"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9"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720" name="AutoShape 48"/>
          <p:cNvSpPr>
            <a:spLocks noChangeArrowheads="1"/>
          </p:cNvSpPr>
          <p:nvPr/>
        </p:nvSpPr>
        <p:spPr bwMode="auto">
          <a:xfrm>
            <a:off x="5765800" y="46688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05887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en-US" altLang="en-US"/>
              <a:t>Clustering</a:t>
            </a:r>
          </a:p>
        </p:txBody>
      </p:sp>
      <p:sp>
        <p:nvSpPr>
          <p:cNvPr id="1176579"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0"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1"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2"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3"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4"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5"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6"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7"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8"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9"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0"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1"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2"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3"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4"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5"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6"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7"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8"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9"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0"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1"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2"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3"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4"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5"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6"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7"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8"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9"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0"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1"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2"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3"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4"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5"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6"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7"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8"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84857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ltLang="en-US"/>
              <a:t>Clustering</a:t>
            </a:r>
          </a:p>
        </p:txBody>
      </p:sp>
      <p:sp>
        <p:nvSpPr>
          <p:cNvPr id="1182723"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4"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5"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6"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7"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8"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9"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0"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1"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2"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3"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4"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5"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6"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7"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8"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9"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0"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1"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2"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3"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4"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5"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6"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7"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8"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9"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0"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1"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2"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3"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4"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5"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6"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7"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8"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9"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0"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1"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2"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3"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90661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ltLang="en-US"/>
              <a:t>Clustering</a:t>
            </a:r>
          </a:p>
        </p:txBody>
      </p:sp>
      <p:sp>
        <p:nvSpPr>
          <p:cNvPr id="1202179"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0"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1"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2"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3"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4"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5"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6"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7"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8"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9"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0"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1"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2"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3"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4"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5"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6"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7"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8"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9"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0"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1"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2"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3"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4"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5"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6"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7"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8"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9"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0"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1"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2"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3"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4"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5"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6"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7"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8"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20"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6548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r>
              <a:rPr lang="en-US" altLang="en-US"/>
              <a:t>Clustering</a:t>
            </a:r>
          </a:p>
        </p:txBody>
      </p:sp>
      <p:sp>
        <p:nvSpPr>
          <p:cNvPr id="1183747"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48"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49"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0"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1"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2"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3"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4"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5"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6"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7"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8"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9"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0"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1"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2"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3"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4"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5"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6"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7"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8"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9"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0"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1"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2"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3"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4"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5"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6"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7"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8"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9"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0"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1"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2"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3"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4"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5"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6"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7"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3788"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50427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altLang="en-US"/>
              <a:t>Clustering</a:t>
            </a:r>
          </a:p>
        </p:txBody>
      </p:sp>
      <p:sp>
        <p:nvSpPr>
          <p:cNvPr id="1185795"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6"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7"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8"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9"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0"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1"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2"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3"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4"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5"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6"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7"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8"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9"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0"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1"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2"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3"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4"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5"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6"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7"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8"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9"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0"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1"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2"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3"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4"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5"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6"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7"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8"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9"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0"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1"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2"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3"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4"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5"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5836"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5837" name="Line 45"/>
          <p:cNvSpPr>
            <a:spLocks noChangeShapeType="1"/>
          </p:cNvSpPr>
          <p:nvPr/>
        </p:nvSpPr>
        <p:spPr bwMode="auto">
          <a:xfrm>
            <a:off x="0" y="4767263"/>
            <a:ext cx="2366963" cy="1420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04863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altLang="en-US"/>
              <a:t>Categories (Labels, Classes)</a:t>
            </a:r>
          </a:p>
        </p:txBody>
      </p:sp>
      <p:sp>
        <p:nvSpPr>
          <p:cNvPr id="1126403" name="Rectangle 3"/>
          <p:cNvSpPr>
            <a:spLocks noGrp="1" noChangeArrowheads="1"/>
          </p:cNvSpPr>
          <p:nvPr>
            <p:ph type="body" idx="1"/>
          </p:nvPr>
        </p:nvSpPr>
        <p:spPr/>
        <p:txBody>
          <a:bodyPr/>
          <a:lstStyle/>
          <a:p>
            <a:r>
              <a:rPr lang="en-US" altLang="en-US" dirty="0">
                <a:solidFill>
                  <a:schemeClr val="tx1"/>
                </a:solidFill>
              </a:rPr>
              <a:t>Labeling data</a:t>
            </a:r>
          </a:p>
          <a:p>
            <a:r>
              <a:rPr lang="en-US" altLang="en-US" dirty="0">
                <a:solidFill>
                  <a:schemeClr val="tx1"/>
                </a:solidFill>
              </a:rPr>
              <a:t>2 problems: </a:t>
            </a:r>
          </a:p>
          <a:p>
            <a:r>
              <a:rPr lang="en-US" altLang="en-US" dirty="0">
                <a:solidFill>
                  <a:schemeClr val="tx1"/>
                </a:solidFill>
              </a:rPr>
              <a:t>Decide the possible classes (which ones, how many)</a:t>
            </a:r>
          </a:p>
          <a:p>
            <a:pPr lvl="1"/>
            <a:r>
              <a:rPr lang="en-US" altLang="en-US" dirty="0">
                <a:solidFill>
                  <a:schemeClr val="tx1"/>
                </a:solidFill>
              </a:rPr>
              <a:t>Domain and application dependent</a:t>
            </a:r>
          </a:p>
          <a:p>
            <a:pPr lvl="1"/>
            <a:r>
              <a:rPr lang="en-US" altLang="en-US" dirty="0">
                <a:solidFill>
                  <a:schemeClr val="tx1"/>
                </a:solidFill>
                <a:hlinkClick r:id="rId3"/>
              </a:rPr>
              <a:t>http://news.google.com</a:t>
            </a:r>
            <a:endParaRPr lang="en-US" altLang="en-US" dirty="0"/>
          </a:p>
          <a:p>
            <a:r>
              <a:rPr lang="en-US" altLang="en-US" dirty="0">
                <a:solidFill>
                  <a:schemeClr val="tx1"/>
                </a:solidFill>
              </a:rPr>
              <a:t>Label text</a:t>
            </a:r>
          </a:p>
          <a:p>
            <a:pPr lvl="1"/>
            <a:r>
              <a:rPr lang="en-US" altLang="en-US" dirty="0">
                <a:solidFill>
                  <a:schemeClr val="tx1"/>
                </a:solidFill>
              </a:rPr>
              <a:t>Difficult, time consuming, inconsistency between annotators</a:t>
            </a:r>
          </a:p>
        </p:txBody>
      </p:sp>
    </p:spTree>
    <p:extLst>
      <p:ext uri="{BB962C8B-B14F-4D97-AF65-F5344CB8AC3E}">
        <p14:creationId xmlns:p14="http://schemas.microsoft.com/office/powerpoint/2010/main" val="406269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a:xfrm>
            <a:off x="609600" y="0"/>
            <a:ext cx="8124825" cy="1143000"/>
          </a:xfrm>
        </p:spPr>
        <p:txBody>
          <a:bodyPr/>
          <a:lstStyle/>
          <a:p>
            <a:r>
              <a:rPr lang="en-US" altLang="en-US" dirty="0"/>
              <a:t>Binary vs. multi-way classification</a:t>
            </a:r>
          </a:p>
        </p:txBody>
      </p:sp>
      <p:sp>
        <p:nvSpPr>
          <p:cNvPr id="1116163" name="Rectangle 3"/>
          <p:cNvSpPr>
            <a:spLocks noGrp="1" noChangeArrowheads="1"/>
          </p:cNvSpPr>
          <p:nvPr>
            <p:ph type="body" idx="1"/>
          </p:nvPr>
        </p:nvSpPr>
        <p:spPr/>
        <p:txBody>
          <a:bodyPr/>
          <a:lstStyle/>
          <a:p>
            <a:r>
              <a:rPr lang="zh-CN" altLang="en-US" sz="2400" dirty="0">
                <a:solidFill>
                  <a:srgbClr val="0099FF"/>
                </a:solidFill>
              </a:rPr>
              <a:t>两个 </a:t>
            </a:r>
            <a:r>
              <a:rPr lang="en-US" altLang="zh-CN" dirty="0">
                <a:solidFill>
                  <a:srgbClr val="0099FF"/>
                </a:solidFill>
              </a:rPr>
              <a:t>label</a:t>
            </a:r>
            <a:r>
              <a:rPr lang="zh-CN" altLang="en-US" sz="2400" dirty="0">
                <a:solidFill>
                  <a:srgbClr val="0099FF"/>
                </a:solidFill>
              </a:rPr>
              <a:t>（是与不是）还是多个</a:t>
            </a:r>
            <a:r>
              <a:rPr lang="en-US" altLang="zh-CN" dirty="0">
                <a:solidFill>
                  <a:srgbClr val="0099FF"/>
                </a:solidFill>
              </a:rPr>
              <a:t>label</a:t>
            </a:r>
            <a:endParaRPr lang="en-US" altLang="en-US" dirty="0">
              <a:solidFill>
                <a:srgbClr val="0099FF"/>
              </a:solidFill>
            </a:endParaRPr>
          </a:p>
          <a:p>
            <a:endParaRPr lang="en-US" altLang="en-US" dirty="0">
              <a:solidFill>
                <a:schemeClr val="tx1"/>
              </a:solidFill>
            </a:endParaRPr>
          </a:p>
          <a:p>
            <a:r>
              <a:rPr lang="en-US" altLang="en-US" dirty="0">
                <a:solidFill>
                  <a:schemeClr val="tx1"/>
                </a:solidFill>
              </a:rPr>
              <a:t>Binary classification: two classes</a:t>
            </a:r>
          </a:p>
          <a:p>
            <a:pPr>
              <a:buFont typeface="Wingdings" panose="05000000000000000000" pitchFamily="2" charset="2"/>
              <a:buNone/>
            </a:pPr>
            <a:endParaRPr lang="en-US" altLang="en-US" dirty="0">
              <a:solidFill>
                <a:schemeClr val="tx1"/>
              </a:solidFill>
            </a:endParaRPr>
          </a:p>
          <a:p>
            <a:r>
              <a:rPr lang="en-US" altLang="en-US" dirty="0">
                <a:solidFill>
                  <a:schemeClr val="tx1"/>
                </a:solidFill>
              </a:rPr>
              <a:t>Multi-way classification: more than two classes</a:t>
            </a:r>
          </a:p>
          <a:p>
            <a:pPr>
              <a:buFont typeface="Wingdings" panose="05000000000000000000" pitchFamily="2" charset="2"/>
              <a:buNone/>
            </a:pPr>
            <a:endParaRPr lang="en-US" altLang="en-US" dirty="0">
              <a:solidFill>
                <a:schemeClr val="tx1"/>
              </a:solidFill>
            </a:endParaRPr>
          </a:p>
          <a:p>
            <a:r>
              <a:rPr lang="en-US" altLang="en-US" dirty="0">
                <a:solidFill>
                  <a:srgbClr val="0099FF"/>
                </a:solidFill>
              </a:rPr>
              <a:t>Sometime it can be convenient to treat a multi-way problem like a binary one: one class versus all the others, for all classes </a:t>
            </a:r>
            <a:r>
              <a:rPr lang="zh-CN" altLang="en-US" dirty="0">
                <a:solidFill>
                  <a:srgbClr val="0099FF"/>
                </a:solidFill>
              </a:rPr>
              <a:t>（</a:t>
            </a:r>
            <a:r>
              <a:rPr lang="en-US" altLang="zh-CN" dirty="0">
                <a:solidFill>
                  <a:srgbClr val="0099FF"/>
                </a:solidFill>
              </a:rPr>
              <a:t>label 1 V.S. not label 1</a:t>
            </a:r>
            <a:r>
              <a:rPr lang="zh-CN" altLang="en-US" dirty="0">
                <a:solidFill>
                  <a:srgbClr val="0099FF"/>
                </a:solidFill>
              </a:rPr>
              <a:t>）</a:t>
            </a:r>
            <a:endParaRPr lang="en-US" altLang="en-US" dirty="0">
              <a:solidFill>
                <a:srgbClr val="0099FF"/>
              </a:solidFill>
            </a:endParaRPr>
          </a:p>
        </p:txBody>
      </p:sp>
    </p:spTree>
    <p:extLst>
      <p:ext uri="{BB962C8B-B14F-4D97-AF65-F5344CB8AC3E}">
        <p14:creationId xmlns:p14="http://schemas.microsoft.com/office/powerpoint/2010/main" val="3858202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a:xfrm>
            <a:off x="500062" y="0"/>
            <a:ext cx="8143875" cy="1143000"/>
          </a:xfrm>
        </p:spPr>
        <p:txBody>
          <a:bodyPr/>
          <a:lstStyle/>
          <a:p>
            <a:r>
              <a:rPr lang="en-US" altLang="en-US" dirty="0"/>
              <a:t> Flat vs. Hierarchical classification</a:t>
            </a:r>
          </a:p>
        </p:txBody>
      </p:sp>
      <p:sp>
        <p:nvSpPr>
          <p:cNvPr id="1118211" name="Rectangle 3"/>
          <p:cNvSpPr>
            <a:spLocks noGrp="1" noChangeArrowheads="1"/>
          </p:cNvSpPr>
          <p:nvPr>
            <p:ph type="body" idx="1"/>
          </p:nvPr>
        </p:nvSpPr>
        <p:spPr/>
        <p:txBody>
          <a:bodyPr/>
          <a:lstStyle/>
          <a:p>
            <a:r>
              <a:rPr lang="en-US" altLang="en-US">
                <a:solidFill>
                  <a:schemeClr val="tx1"/>
                </a:solidFill>
              </a:rPr>
              <a:t>Flat classification: relations between the classes undetermined</a:t>
            </a:r>
          </a:p>
          <a:p>
            <a:pPr>
              <a:buFont typeface="Wingdings" panose="05000000000000000000" pitchFamily="2" charset="2"/>
              <a:buNone/>
            </a:pPr>
            <a:endParaRPr lang="en-US" altLang="en-US">
              <a:solidFill>
                <a:schemeClr val="tx1"/>
              </a:solidFill>
            </a:endParaRPr>
          </a:p>
          <a:p>
            <a:r>
              <a:rPr lang="en-US" altLang="en-US">
                <a:solidFill>
                  <a:schemeClr val="tx1"/>
                </a:solidFill>
              </a:rPr>
              <a:t>Hierarchical classification: hierarchy where each node is the sub-class of its parent’s node</a:t>
            </a:r>
          </a:p>
        </p:txBody>
      </p:sp>
    </p:spTree>
    <p:extLst>
      <p:ext uri="{BB962C8B-B14F-4D97-AF65-F5344CB8AC3E}">
        <p14:creationId xmlns:p14="http://schemas.microsoft.com/office/powerpoint/2010/main" val="2022193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a:xfrm>
            <a:off x="442912" y="0"/>
            <a:ext cx="8258175" cy="1143000"/>
          </a:xfrm>
        </p:spPr>
        <p:txBody>
          <a:bodyPr>
            <a:normAutofit/>
          </a:bodyPr>
          <a:lstStyle/>
          <a:p>
            <a:r>
              <a:rPr lang="en-US" altLang="en-US" dirty="0"/>
              <a:t>Single- vs. multi-category classification </a:t>
            </a:r>
          </a:p>
        </p:txBody>
      </p:sp>
      <p:sp>
        <p:nvSpPr>
          <p:cNvPr id="1119235" name="Rectangle 3"/>
          <p:cNvSpPr>
            <a:spLocks noGrp="1" noChangeArrowheads="1"/>
          </p:cNvSpPr>
          <p:nvPr>
            <p:ph type="body" idx="1"/>
          </p:nvPr>
        </p:nvSpPr>
        <p:spPr/>
        <p:txBody>
          <a:bodyPr/>
          <a:lstStyle/>
          <a:p>
            <a:r>
              <a:rPr lang="zh-CN" altLang="en-US" sz="2400" dirty="0">
                <a:solidFill>
                  <a:srgbClr val="0099FF"/>
                </a:solidFill>
              </a:rPr>
              <a:t>一个 </a:t>
            </a:r>
            <a:r>
              <a:rPr lang="en-US" altLang="zh-CN" dirty="0">
                <a:solidFill>
                  <a:srgbClr val="0099FF"/>
                </a:solidFill>
              </a:rPr>
              <a:t>document </a:t>
            </a:r>
            <a:r>
              <a:rPr lang="zh-CN" altLang="en-US" sz="2400" dirty="0">
                <a:solidFill>
                  <a:srgbClr val="0099FF"/>
                </a:solidFill>
              </a:rPr>
              <a:t>只能属于一个 </a:t>
            </a:r>
            <a:r>
              <a:rPr lang="en-US" altLang="zh-CN" dirty="0">
                <a:solidFill>
                  <a:srgbClr val="0099FF"/>
                </a:solidFill>
              </a:rPr>
              <a:t>label </a:t>
            </a:r>
            <a:r>
              <a:rPr lang="zh-CN" altLang="en-US" sz="2400" dirty="0">
                <a:solidFill>
                  <a:srgbClr val="0099FF"/>
                </a:solidFill>
              </a:rPr>
              <a:t>还是多个</a:t>
            </a:r>
            <a:r>
              <a:rPr lang="en-US" altLang="zh-CN" dirty="0">
                <a:solidFill>
                  <a:srgbClr val="0099FF"/>
                </a:solidFill>
              </a:rPr>
              <a:t>label</a:t>
            </a:r>
            <a:endParaRPr lang="en-US" altLang="en-US" dirty="0">
              <a:solidFill>
                <a:srgbClr val="0099FF"/>
              </a:solidFill>
            </a:endParaRPr>
          </a:p>
          <a:p>
            <a:endParaRPr lang="en-US" altLang="en-US" dirty="0"/>
          </a:p>
          <a:p>
            <a:r>
              <a:rPr lang="en-US" altLang="en-US" dirty="0">
                <a:solidFill>
                  <a:schemeClr val="tx1"/>
                </a:solidFill>
              </a:rPr>
              <a:t>In single-category text classification each text belongs to exactly one category</a:t>
            </a:r>
          </a:p>
          <a:p>
            <a:endParaRPr lang="en-US" altLang="en-US" dirty="0">
              <a:solidFill>
                <a:schemeClr val="tx1"/>
              </a:solidFill>
            </a:endParaRPr>
          </a:p>
          <a:p>
            <a:r>
              <a:rPr lang="en-US" altLang="en-US" dirty="0">
                <a:solidFill>
                  <a:schemeClr val="tx1"/>
                </a:solidFill>
              </a:rPr>
              <a:t>In multi-category text classification, each text can have zero or more categories</a:t>
            </a:r>
          </a:p>
          <a:p>
            <a:endParaRPr lang="en-US" altLang="en-US" dirty="0">
              <a:solidFill>
                <a:schemeClr val="tx1"/>
              </a:solidFill>
            </a:endParaRPr>
          </a:p>
        </p:txBody>
      </p:sp>
    </p:spTree>
    <p:extLst>
      <p:ext uri="{BB962C8B-B14F-4D97-AF65-F5344CB8AC3E}">
        <p14:creationId xmlns:p14="http://schemas.microsoft.com/office/powerpoint/2010/main" val="330011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Representation</a:t>
            </a:r>
          </a:p>
        </p:txBody>
      </p:sp>
      <p:sp>
        <p:nvSpPr>
          <p:cNvPr id="3" name="Content Placeholder 2"/>
          <p:cNvSpPr>
            <a:spLocks noGrp="1"/>
          </p:cNvSpPr>
          <p:nvPr>
            <p:ph idx="1"/>
          </p:nvPr>
        </p:nvSpPr>
        <p:spPr>
          <a:xfrm>
            <a:off x="152400" y="838200"/>
            <a:ext cx="8839200" cy="1752600"/>
          </a:xfrm>
        </p:spPr>
        <p:txBody>
          <a:bodyPr>
            <a:normAutofit lnSpcReduction="10000"/>
          </a:bodyPr>
          <a:lstStyle/>
          <a:p>
            <a:r>
              <a:rPr lang="en-US" dirty="0"/>
              <a:t>Term as the basis for vector space</a:t>
            </a:r>
          </a:p>
          <a:p>
            <a:pPr lvl="1"/>
            <a:r>
              <a:rPr lang="en-US" dirty="0"/>
              <a:t>Doc1: Text mining is to identify useful information.</a:t>
            </a:r>
          </a:p>
          <a:p>
            <a:pPr lvl="1"/>
            <a:r>
              <a:rPr lang="en-US" dirty="0"/>
              <a:t>Doc2: Useful information is mined from text.</a:t>
            </a:r>
          </a:p>
          <a:p>
            <a:pPr lvl="1"/>
            <a:r>
              <a:rPr lang="en-US" dirty="0"/>
              <a:t>Doc3: Apple is delicious.</a:t>
            </a:r>
          </a:p>
        </p:txBody>
      </p:sp>
      <p:graphicFrame>
        <p:nvGraphicFramePr>
          <p:cNvPr id="4" name="Table 3"/>
          <p:cNvGraphicFramePr>
            <a:graphicFrameLocks noGrp="1"/>
          </p:cNvGraphicFramePr>
          <p:nvPr>
            <p:extLst/>
          </p:nvPr>
        </p:nvGraphicFramePr>
        <p:xfrm>
          <a:off x="304800" y="2743200"/>
          <a:ext cx="8458202" cy="1371600"/>
        </p:xfrm>
        <a:graphic>
          <a:graphicData uri="http://schemas.openxmlformats.org/drawingml/2006/table">
            <a:tbl>
              <a:tblPr firstRow="1" bandRow="1">
                <a:tableStyleId>{5940675A-B579-460E-94D1-54222C63F5DA}</a:tableStyleId>
              </a:tblPr>
              <a:tblGrid>
                <a:gridCol w="661948">
                  <a:extLst>
                    <a:ext uri="{9D8B030D-6E8A-4147-A177-3AD203B41FA5}">
                      <a16:colId xmlns:a16="http://schemas.microsoft.com/office/drawing/2014/main" val="20000"/>
                    </a:ext>
                  </a:extLst>
                </a:gridCol>
                <a:gridCol w="55725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914402">
                  <a:extLst>
                    <a:ext uri="{9D8B030D-6E8A-4147-A177-3AD203B41FA5}">
                      <a16:colId xmlns:a16="http://schemas.microsoft.com/office/drawing/2014/main" val="20011"/>
                    </a:ext>
                  </a:extLst>
                </a:gridCol>
              </a:tblGrid>
              <a:tr h="365760">
                <a:tc>
                  <a:txBody>
                    <a:bodyPr/>
                    <a:lstStyle/>
                    <a:p>
                      <a:pPr algn="ctr"/>
                      <a:endParaRPr lang="en-US" sz="1600" dirty="0"/>
                    </a:p>
                  </a:txBody>
                  <a:tcPr/>
                </a:tc>
                <a:tc>
                  <a:txBody>
                    <a:bodyPr/>
                    <a:lstStyle/>
                    <a:p>
                      <a:pPr algn="ctr"/>
                      <a:r>
                        <a:rPr lang="en-US" sz="1600" dirty="0"/>
                        <a:t>text</a:t>
                      </a:r>
                    </a:p>
                  </a:txBody>
                  <a:tcPr/>
                </a:tc>
                <a:tc>
                  <a:txBody>
                    <a:bodyPr/>
                    <a:lstStyle/>
                    <a:p>
                      <a:pPr algn="ctr"/>
                      <a:r>
                        <a:rPr lang="en-US" sz="1600" dirty="0"/>
                        <a:t>information</a:t>
                      </a:r>
                    </a:p>
                  </a:txBody>
                  <a:tcPr/>
                </a:tc>
                <a:tc>
                  <a:txBody>
                    <a:bodyPr/>
                    <a:lstStyle/>
                    <a:p>
                      <a:pPr algn="ctr"/>
                      <a:r>
                        <a:rPr lang="en-US" sz="1600" dirty="0"/>
                        <a:t>identify</a:t>
                      </a:r>
                    </a:p>
                  </a:txBody>
                  <a:tcPr/>
                </a:tc>
                <a:tc>
                  <a:txBody>
                    <a:bodyPr/>
                    <a:lstStyle/>
                    <a:p>
                      <a:pPr algn="ctr"/>
                      <a:r>
                        <a:rPr lang="en-US" sz="1600" dirty="0"/>
                        <a:t>mining</a:t>
                      </a:r>
                    </a:p>
                  </a:txBody>
                  <a:tcPr/>
                </a:tc>
                <a:tc>
                  <a:txBody>
                    <a:bodyPr/>
                    <a:lstStyle/>
                    <a:p>
                      <a:pPr algn="ctr"/>
                      <a:r>
                        <a:rPr lang="en-US" sz="1600" dirty="0"/>
                        <a:t>mined</a:t>
                      </a:r>
                    </a:p>
                  </a:txBody>
                  <a:tcPr/>
                </a:tc>
                <a:tc>
                  <a:txBody>
                    <a:bodyPr/>
                    <a:lstStyle/>
                    <a:p>
                      <a:pPr algn="ctr"/>
                      <a:r>
                        <a:rPr lang="en-US" sz="1600" dirty="0"/>
                        <a:t>is</a:t>
                      </a:r>
                    </a:p>
                  </a:txBody>
                  <a:tcPr/>
                </a:tc>
                <a:tc>
                  <a:txBody>
                    <a:bodyPr/>
                    <a:lstStyle/>
                    <a:p>
                      <a:pPr algn="ctr"/>
                      <a:r>
                        <a:rPr lang="en-US" sz="1600" dirty="0"/>
                        <a:t>useful</a:t>
                      </a:r>
                    </a:p>
                  </a:txBody>
                  <a:tcPr/>
                </a:tc>
                <a:tc>
                  <a:txBody>
                    <a:bodyPr/>
                    <a:lstStyle/>
                    <a:p>
                      <a:pPr algn="ctr"/>
                      <a:r>
                        <a:rPr lang="en-US" sz="1600" dirty="0"/>
                        <a:t>to</a:t>
                      </a:r>
                    </a:p>
                  </a:txBody>
                  <a:tcPr/>
                </a:tc>
                <a:tc>
                  <a:txBody>
                    <a:bodyPr/>
                    <a:lstStyle/>
                    <a:p>
                      <a:pPr algn="ctr"/>
                      <a:r>
                        <a:rPr lang="en-US" sz="1600" dirty="0"/>
                        <a:t>from</a:t>
                      </a:r>
                    </a:p>
                  </a:txBody>
                  <a:tcPr/>
                </a:tc>
                <a:tc>
                  <a:txBody>
                    <a:bodyPr/>
                    <a:lstStyle/>
                    <a:p>
                      <a:pPr algn="ctr"/>
                      <a:r>
                        <a:rPr lang="en-US" sz="1600" dirty="0"/>
                        <a:t>apple</a:t>
                      </a:r>
                    </a:p>
                  </a:txBody>
                  <a:tcPr/>
                </a:tc>
                <a:tc>
                  <a:txBody>
                    <a:bodyPr/>
                    <a:lstStyle/>
                    <a:p>
                      <a:pPr algn="ctr"/>
                      <a:r>
                        <a:rPr lang="en-US" sz="1600" dirty="0"/>
                        <a:t>delicious</a:t>
                      </a:r>
                    </a:p>
                  </a:txBody>
                  <a:tcPr/>
                </a:tc>
                <a:extLst>
                  <a:ext uri="{0D108BD9-81ED-4DB2-BD59-A6C34878D82A}">
                    <a16:rowId xmlns:a16="http://schemas.microsoft.com/office/drawing/2014/main" val="10000"/>
                  </a:ext>
                </a:extLst>
              </a:tr>
              <a:tr h="119442">
                <a:tc>
                  <a:txBody>
                    <a:bodyPr/>
                    <a:lstStyle/>
                    <a:p>
                      <a:pPr algn="ctr"/>
                      <a:r>
                        <a:rPr lang="en-US" sz="1600" dirty="0"/>
                        <a:t>Doc1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19442">
                <a:tc>
                  <a:txBody>
                    <a:bodyPr/>
                    <a:lstStyle/>
                    <a:p>
                      <a:pPr algn="ctr"/>
                      <a:r>
                        <a:rPr lang="en-US" sz="1600" dirty="0"/>
                        <a:t>Doc2</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19442">
                <a:tc>
                  <a:txBody>
                    <a:bodyPr/>
                    <a:lstStyle/>
                    <a:p>
                      <a:pPr algn="ctr"/>
                      <a:r>
                        <a:rPr lang="en-US" sz="1600" dirty="0"/>
                        <a:t>Doc3</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3"/>
                  </a:ext>
                </a:extLst>
              </a:tr>
            </a:tbl>
          </a:graphicData>
        </a:graphic>
      </p:graphicFrame>
      <p:sp>
        <p:nvSpPr>
          <p:cNvPr id="8" name="Content Placeholder 2"/>
          <p:cNvSpPr txBox="1">
            <a:spLocks/>
          </p:cNvSpPr>
          <p:nvPr/>
        </p:nvSpPr>
        <p:spPr>
          <a:xfrm>
            <a:off x="457200" y="4267201"/>
            <a:ext cx="8229600" cy="2590799"/>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Assumption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Words are independent from each 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Simple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Basis vectors are clearly not linearly independent!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Grammar and order are missing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82303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Pipeline of Classification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1026" name="Picture 2" descr="../images/supervised-classific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57912"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55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t>Feature construction and selection</a:t>
            </a:r>
          </a:p>
          <a:p>
            <a:pPr marL="514350" indent="-514350">
              <a:buFont typeface="+mj-lt"/>
              <a:buAutoNum type="arabicPeriod"/>
            </a:pPr>
            <a:r>
              <a:rPr lang="en-US" dirty="0">
                <a:solidFill>
                  <a:schemeClr val="bg1">
                    <a:lumMod val="85000"/>
                  </a:schemeClr>
                </a:solidFill>
              </a:rPr>
              <a:t>Model specification</a:t>
            </a:r>
          </a:p>
          <a:p>
            <a:pPr marL="514350" indent="-514350">
              <a:buFont typeface="+mj-lt"/>
              <a:buAutoNum type="arabicPeriod"/>
            </a:pPr>
            <a:r>
              <a:rPr lang="en-US" dirty="0">
                <a:solidFill>
                  <a:schemeClr val="bg1">
                    <a:lumMod val="85000"/>
                  </a:schemeClr>
                </a:solidFill>
              </a:rPr>
              <a:t>Model estimation and selection</a:t>
            </a:r>
          </a:p>
          <a:p>
            <a:pPr marL="514350" indent="-514350">
              <a:buFont typeface="+mj-lt"/>
              <a:buAutoNum type="arabicPeriod"/>
            </a:pPr>
            <a:r>
              <a:rPr lang="en-US" dirty="0">
                <a:solidFill>
                  <a:schemeClr val="bg1">
                    <a:lumMod val="85000"/>
                  </a:schemeClr>
                </a:solidFill>
              </a:rPr>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5" name="Group 14"/>
          <p:cNvGrpSpPr/>
          <p:nvPr/>
        </p:nvGrpSpPr>
        <p:grpSpPr>
          <a:xfrm>
            <a:off x="3715505" y="5229012"/>
            <a:ext cx="5197835" cy="923330"/>
            <a:chOff x="3715505" y="5229012"/>
            <a:chExt cx="5197835" cy="923330"/>
          </a:xfrm>
        </p:grpSpPr>
        <p:pic>
          <p:nvPicPr>
            <p:cNvPr id="1030"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05" y="5229012"/>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33415" y="5229012"/>
              <a:ext cx="4179925" cy="923330"/>
            </a:xfrm>
            <a:prstGeom prst="rect">
              <a:avLst/>
            </a:prstGeom>
            <a:noFill/>
          </p:spPr>
          <p:txBody>
            <a:bodyPr wrap="square" rtlCol="0">
              <a:spAutoFit/>
            </a:bodyPr>
            <a:lstStyle/>
            <a:p>
              <a:r>
                <a:rPr lang="en-US" dirty="0"/>
                <a:t>Consider:</a:t>
              </a:r>
            </a:p>
            <a:p>
              <a:r>
                <a:rPr lang="en-US" dirty="0"/>
                <a:t>1.1 How to represent the text documents? </a:t>
              </a:r>
            </a:p>
            <a:p>
              <a:r>
                <a:rPr lang="en-US" dirty="0"/>
                <a:t>1.2 Do we need all those features?</a:t>
              </a:r>
            </a:p>
          </p:txBody>
        </p:sp>
      </p:grpSp>
      <p:sp>
        <p:nvSpPr>
          <p:cNvPr id="16" name="Date Placeholder 15"/>
          <p:cNvSpPr>
            <a:spLocks noGrp="1"/>
          </p:cNvSpPr>
          <p:nvPr>
            <p:ph type="dt" sz="half" idx="10"/>
          </p:nvPr>
        </p:nvSpPr>
        <p:spPr/>
        <p:txBody>
          <a:bodyPr/>
          <a:lstStyle/>
          <a:p>
            <a:r>
              <a:rPr lang="en-US"/>
              <a:t>CS@UVa</a:t>
            </a:r>
          </a:p>
        </p:txBody>
      </p:sp>
      <p:sp>
        <p:nvSpPr>
          <p:cNvPr id="17" name="Footer Placeholder 16"/>
          <p:cNvSpPr>
            <a:spLocks noGrp="1"/>
          </p:cNvSpPr>
          <p:nvPr>
            <p:ph type="ftr" sz="quarter" idx="11"/>
          </p:nvPr>
        </p:nvSpPr>
        <p:spPr/>
        <p:txBody>
          <a:bodyPr/>
          <a:lstStyle/>
          <a:p>
            <a:r>
              <a:rPr lang="en-US"/>
              <a:t>CS 6501: Text Mining</a:t>
            </a:r>
          </a:p>
        </p:txBody>
      </p:sp>
      <p:sp>
        <p:nvSpPr>
          <p:cNvPr id="18" name="Slide Number Placeholder 17"/>
          <p:cNvSpPr>
            <a:spLocks noGrp="1"/>
          </p:cNvSpPr>
          <p:nvPr>
            <p:ph type="sldNum" sz="quarter" idx="12"/>
          </p:nvPr>
        </p:nvSpPr>
        <p:spPr/>
        <p:txBody>
          <a:bodyPr/>
          <a:lstStyle/>
          <a:p>
            <a:fld id="{24818704-ACE4-4DCD-8AA0-225807798D2E}" type="slidenum">
              <a:rPr lang="en-US" smtClean="0"/>
              <a:t>51</a:t>
            </a:fld>
            <a:endParaRPr lang="en-US"/>
          </a:p>
        </p:txBody>
      </p:sp>
    </p:spTree>
    <p:extLst>
      <p:ext uri="{BB962C8B-B14F-4D97-AF65-F5344CB8AC3E}">
        <p14:creationId xmlns:p14="http://schemas.microsoft.com/office/powerpoint/2010/main" val="227402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Feature construction for text categorization</a:t>
            </a:r>
          </a:p>
        </p:txBody>
      </p:sp>
      <p:sp>
        <p:nvSpPr>
          <p:cNvPr id="3" name="Content Placeholder 2"/>
          <p:cNvSpPr>
            <a:spLocks noGrp="1"/>
          </p:cNvSpPr>
          <p:nvPr>
            <p:ph idx="1"/>
          </p:nvPr>
        </p:nvSpPr>
        <p:spPr/>
        <p:txBody>
          <a:bodyPr/>
          <a:lstStyle/>
          <a:p>
            <a:r>
              <a:rPr lang="en-US" dirty="0"/>
              <a:t>Vector space representation</a:t>
            </a:r>
          </a:p>
          <a:p>
            <a:pPr lvl="1"/>
            <a:r>
              <a:rPr lang="en-US" dirty="0"/>
              <a:t>Standard procedure in document representation</a:t>
            </a:r>
          </a:p>
          <a:p>
            <a:pPr lvl="1"/>
            <a:r>
              <a:rPr lang="en-US" dirty="0"/>
              <a:t>Features</a:t>
            </a:r>
          </a:p>
          <a:p>
            <a:pPr lvl="2"/>
            <a:r>
              <a:rPr lang="en-US" dirty="0"/>
              <a:t>N-gram, POS tags, named entities, topics</a:t>
            </a:r>
          </a:p>
          <a:p>
            <a:pPr lvl="1"/>
            <a:r>
              <a:rPr lang="en-US" dirty="0"/>
              <a:t>Feature value</a:t>
            </a:r>
          </a:p>
          <a:p>
            <a:pPr lvl="2"/>
            <a:r>
              <a:rPr lang="en-US" dirty="0"/>
              <a:t>Binary (presence/absence)</a:t>
            </a:r>
          </a:p>
          <a:p>
            <a:pPr lvl="2"/>
            <a:r>
              <a:rPr lang="en-US" dirty="0"/>
              <a:t>TF-IDF (many variants)</a:t>
            </a:r>
          </a:p>
        </p:txBody>
      </p:sp>
      <p:sp>
        <p:nvSpPr>
          <p:cNvPr id="6" name="Slide Number Placeholder 5"/>
          <p:cNvSpPr>
            <a:spLocks noGrp="1"/>
          </p:cNvSpPr>
          <p:nvPr>
            <p:ph type="sldNum" sz="quarter" idx="12"/>
          </p:nvPr>
        </p:nvSpPr>
        <p:spPr/>
        <p:txBody>
          <a:bodyPr/>
          <a:lstStyle/>
          <a:p>
            <a:fld id="{24818704-ACE4-4DCD-8AA0-225807798D2E}" type="slidenum">
              <a:rPr lang="en-US" smtClean="0"/>
              <a:pPr/>
              <a:t>52</a:t>
            </a:fld>
            <a:endParaRPr lang="en-US"/>
          </a:p>
        </p:txBody>
      </p:sp>
    </p:spTree>
    <p:extLst>
      <p:ext uri="{BB962C8B-B14F-4D97-AF65-F5344CB8AC3E}">
        <p14:creationId xmlns:p14="http://schemas.microsoft.com/office/powerpoint/2010/main" val="572949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A Typical Corpus</a:t>
            </a:r>
          </a:p>
        </p:txBody>
      </p:sp>
      <p:sp>
        <p:nvSpPr>
          <p:cNvPr id="3" name="Content Placeholder 2"/>
          <p:cNvSpPr>
            <a:spLocks noGrp="1"/>
          </p:cNvSpPr>
          <p:nvPr>
            <p:ph idx="1"/>
          </p:nvPr>
        </p:nvSpPr>
        <p:spPr>
          <a:xfrm>
            <a:off x="228600" y="990600"/>
            <a:ext cx="8686800" cy="5562600"/>
          </a:xfrm>
        </p:spPr>
        <p:txBody>
          <a:bodyPr/>
          <a:lstStyle/>
          <a:p>
            <a:r>
              <a:rPr lang="en-US" dirty="0"/>
              <a:t>How many </a:t>
            </a:r>
            <a:r>
              <a:rPr lang="en-US" dirty="0" err="1"/>
              <a:t>unigram+bigram</a:t>
            </a:r>
            <a:r>
              <a:rPr lang="en-US" dirty="0"/>
              <a:t> are there in our controlled vocabulary?</a:t>
            </a:r>
          </a:p>
          <a:p>
            <a:pPr lvl="1"/>
            <a:r>
              <a:rPr lang="en-US" dirty="0"/>
              <a:t>130K on </a:t>
            </a:r>
            <a:r>
              <a:rPr lang="en-US" dirty="0" err="1"/>
              <a:t>Yelp_small</a:t>
            </a:r>
            <a:endParaRPr lang="en-US" dirty="0"/>
          </a:p>
          <a:p>
            <a:r>
              <a:rPr lang="en-US" dirty="0"/>
              <a:t>How many review documents do we have there for training?</a:t>
            </a:r>
          </a:p>
          <a:p>
            <a:pPr lvl="1"/>
            <a:r>
              <a:rPr lang="en-US" dirty="0"/>
              <a:t>629K </a:t>
            </a:r>
            <a:r>
              <a:rPr lang="en-US" dirty="0" err="1"/>
              <a:t>Yelp_small</a:t>
            </a:r>
            <a:endParaRPr lang="en-US" dirty="0"/>
          </a:p>
          <a:p>
            <a:pPr marL="457200" lvl="1" indent="0">
              <a:buNone/>
            </a:pPr>
            <a:endParaRPr lang="en-US" dirty="0"/>
          </a:p>
          <a:p>
            <a:pPr marL="457200" lvl="1" indent="0">
              <a:buNone/>
            </a:pPr>
            <a:r>
              <a:rPr lang="en-US" dirty="0">
                <a:solidFill>
                  <a:srgbClr val="0099FF"/>
                </a:solidFill>
              </a:rPr>
              <a:t>Sparse feature: </a:t>
            </a:r>
          </a:p>
          <a:p>
            <a:pPr lvl="1">
              <a:buFont typeface="Wingdings" panose="05000000000000000000" pitchFamily="2" charset="2"/>
              <a:buChar char="Ø"/>
            </a:pPr>
            <a:r>
              <a:rPr lang="en-US" altLang="zh-CN" dirty="0">
                <a:solidFill>
                  <a:srgbClr val="0099FF"/>
                </a:solidFill>
              </a:rPr>
              <a:t>M</a:t>
            </a:r>
            <a:r>
              <a:rPr lang="en-US" dirty="0">
                <a:solidFill>
                  <a:srgbClr val="0099FF"/>
                </a:solidFill>
              </a:rPr>
              <a:t>ore likely to make the </a:t>
            </a:r>
          </a:p>
          <a:p>
            <a:pPr marL="457200" lvl="1" indent="0">
              <a:buNone/>
            </a:pPr>
            <a:r>
              <a:rPr lang="en-US" dirty="0">
                <a:solidFill>
                  <a:srgbClr val="0099FF"/>
                </a:solidFill>
              </a:rPr>
              <a:t>data linearly sep</a:t>
            </a:r>
            <a:r>
              <a:rPr lang="en-US" altLang="zh-CN" dirty="0">
                <a:solidFill>
                  <a:srgbClr val="0099FF"/>
                </a:solidFill>
              </a:rPr>
              <a:t>a</a:t>
            </a:r>
            <a:r>
              <a:rPr lang="en-US" dirty="0">
                <a:solidFill>
                  <a:srgbClr val="0099FF"/>
                </a:solidFill>
              </a:rPr>
              <a:t>rable.</a:t>
            </a:r>
          </a:p>
          <a:p>
            <a:pPr lvl="1">
              <a:buFont typeface="Wingdings" panose="05000000000000000000" pitchFamily="2" charset="2"/>
              <a:buChar char="Ø"/>
            </a:pPr>
            <a:r>
              <a:rPr lang="en-US" dirty="0">
                <a:solidFill>
                  <a:srgbClr val="0099FF"/>
                </a:solidFill>
              </a:rPr>
              <a:t>Deal with only the most </a:t>
            </a:r>
          </a:p>
          <a:p>
            <a:pPr marL="457200" lvl="1" indent="0">
              <a:buNone/>
            </a:pPr>
            <a:r>
              <a:rPr lang="en-US" dirty="0">
                <a:solidFill>
                  <a:srgbClr val="0099FF"/>
                </a:solidFill>
              </a:rPr>
              <a:t>informative features.</a:t>
            </a:r>
          </a:p>
          <a:p>
            <a:pPr lvl="1"/>
            <a:endParaRPr lang="en-US" dirty="0"/>
          </a:p>
          <a:p>
            <a:pPr lvl="1"/>
            <a:endParaRPr lang="en-US" dirty="0"/>
          </a:p>
        </p:txBody>
      </p:sp>
      <p:sp>
        <p:nvSpPr>
          <p:cNvPr id="4" name="TextBox 3"/>
          <p:cNvSpPr txBox="1"/>
          <p:nvPr/>
        </p:nvSpPr>
        <p:spPr>
          <a:xfrm>
            <a:off x="4876800" y="3256002"/>
            <a:ext cx="3733800" cy="369332"/>
          </a:xfrm>
          <a:prstGeom prst="rect">
            <a:avLst/>
          </a:prstGeom>
          <a:noFill/>
        </p:spPr>
        <p:txBody>
          <a:bodyPr wrap="square" rtlCol="0">
            <a:spAutoFit/>
          </a:bodyPr>
          <a:lstStyle/>
          <a:p>
            <a:r>
              <a:rPr lang="en-US" b="1" i="1" dirty="0">
                <a:solidFill>
                  <a:srgbClr val="FF0000"/>
                </a:solidFill>
              </a:rPr>
              <a:t>Very sparse feature representation!</a:t>
            </a:r>
          </a:p>
        </p:txBody>
      </p:sp>
      <p:sp>
        <p:nvSpPr>
          <p:cNvPr id="7" name="Slide Number Placeholder 6"/>
          <p:cNvSpPr>
            <a:spLocks noGrp="1"/>
          </p:cNvSpPr>
          <p:nvPr>
            <p:ph type="sldNum" sz="quarter" idx="12"/>
          </p:nvPr>
        </p:nvSpPr>
        <p:spPr/>
        <p:txBody>
          <a:bodyPr/>
          <a:lstStyle/>
          <a:p>
            <a:fld id="{24818704-ACE4-4DCD-8AA0-225807798D2E}" type="slidenum">
              <a:rPr lang="en-US" smtClean="0"/>
              <a:t>53</a:t>
            </a:fld>
            <a:endParaRPr lang="en-US"/>
          </a:p>
        </p:txBody>
      </p:sp>
      <p:pic>
        <p:nvPicPr>
          <p:cNvPr id="8" name="Picture 2" descr="http://www.dcs.gla.ac.uk/Keith/Chapter.2/Fig.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14" y="3764691"/>
            <a:ext cx="3470986" cy="268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82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Feature Selection</a:t>
            </a:r>
            <a:endParaRPr lang="en-US" dirty="0"/>
          </a:p>
        </p:txBody>
      </p:sp>
      <p:sp>
        <p:nvSpPr>
          <p:cNvPr id="3" name="Content Placeholder 2"/>
          <p:cNvSpPr>
            <a:spLocks noGrp="1"/>
          </p:cNvSpPr>
          <p:nvPr>
            <p:ph idx="1"/>
          </p:nvPr>
        </p:nvSpPr>
        <p:spPr/>
        <p:txBody>
          <a:bodyPr/>
          <a:lstStyle/>
          <a:p>
            <a:r>
              <a:rPr lang="en-US" altLang="zh-CN" dirty="0"/>
              <a:t>A small corpus can have millions of </a:t>
            </a:r>
            <a:r>
              <a:rPr lang="en-US" altLang="zh-CN" dirty="0" err="1"/>
              <a:t>unigram+bigram</a:t>
            </a:r>
            <a:r>
              <a:rPr lang="en-US" altLang="zh-CN" dirty="0"/>
              <a:t> features</a:t>
            </a:r>
          </a:p>
          <a:p>
            <a:r>
              <a:rPr lang="en-US" dirty="0"/>
              <a:t>Select the most informative features for model training</a:t>
            </a:r>
          </a:p>
          <a:p>
            <a:pPr lvl="1"/>
            <a:r>
              <a:rPr lang="en-US" dirty="0"/>
              <a:t>Reduce the feature space</a:t>
            </a:r>
          </a:p>
          <a:p>
            <a:pPr lvl="1"/>
            <a:r>
              <a:rPr lang="en-US" dirty="0"/>
              <a:t>Improve the final classification performance</a:t>
            </a:r>
          </a:p>
          <a:p>
            <a:pPr lvl="1"/>
            <a:r>
              <a:rPr lang="en-US" dirty="0"/>
              <a:t>Improve training/testing efficiency</a:t>
            </a:r>
          </a:p>
          <a:p>
            <a:pPr lvl="2"/>
            <a:r>
              <a:rPr lang="en-US" dirty="0"/>
              <a:t>Less tuning time</a:t>
            </a:r>
          </a:p>
          <a:p>
            <a:pPr lvl="2"/>
            <a:r>
              <a:rPr lang="en-US" dirty="0"/>
              <a:t>Fewer training data</a:t>
            </a:r>
          </a:p>
          <a:p>
            <a:pPr lvl="2"/>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71540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methods</a:t>
            </a:r>
          </a:p>
        </p:txBody>
      </p:sp>
      <p:sp>
        <p:nvSpPr>
          <p:cNvPr id="3" name="Content Placeholder 2"/>
          <p:cNvSpPr>
            <a:spLocks noGrp="1"/>
          </p:cNvSpPr>
          <p:nvPr>
            <p:ph idx="1"/>
          </p:nvPr>
        </p:nvSpPr>
        <p:spPr>
          <a:xfrm>
            <a:off x="457200" y="1283229"/>
            <a:ext cx="8229600" cy="4525963"/>
          </a:xfrm>
        </p:spPr>
        <p:txBody>
          <a:bodyPr/>
          <a:lstStyle/>
          <a:p>
            <a:r>
              <a:rPr lang="en-US" dirty="0"/>
              <a:t>Filter method</a:t>
            </a:r>
          </a:p>
          <a:p>
            <a:pPr lvl="1"/>
            <a:r>
              <a:rPr lang="en-US" dirty="0"/>
              <a:t>Evaluate the features </a:t>
            </a:r>
            <a:r>
              <a:rPr lang="en-US" u="sng" dirty="0"/>
              <a:t>independently</a:t>
            </a:r>
            <a:r>
              <a:rPr lang="en-US" dirty="0"/>
              <a:t> from the classifier and other features</a:t>
            </a:r>
          </a:p>
          <a:p>
            <a:pPr lvl="2"/>
            <a:r>
              <a:rPr lang="en-US" dirty="0"/>
              <a:t>No indication of a classifier’s performance on the selected features</a:t>
            </a:r>
          </a:p>
          <a:p>
            <a:pPr lvl="2"/>
            <a:r>
              <a:rPr lang="en-US" dirty="0"/>
              <a:t>No dependency among the features</a:t>
            </a:r>
          </a:p>
          <a:p>
            <a:pPr lvl="1"/>
            <a:r>
              <a:rPr lang="en-US" dirty="0"/>
              <a:t>Feasible for very large feature set</a:t>
            </a:r>
          </a:p>
          <a:p>
            <a:pPr lvl="2"/>
            <a:r>
              <a:rPr lang="en-US" dirty="0"/>
              <a:t>Usually used as a preprocessing step</a:t>
            </a:r>
          </a:p>
          <a:p>
            <a:pPr lvl="1"/>
            <a:endParaRPr lang="en-US" dirty="0"/>
          </a:p>
        </p:txBody>
      </p:sp>
      <p:grpSp>
        <p:nvGrpSpPr>
          <p:cNvPr id="6" name="Group 5"/>
          <p:cNvGrpSpPr/>
          <p:nvPr/>
        </p:nvGrpSpPr>
        <p:grpSpPr>
          <a:xfrm>
            <a:off x="864129" y="4699941"/>
            <a:ext cx="7415742" cy="1109251"/>
            <a:chOff x="864129" y="4857963"/>
            <a:chExt cx="7415742" cy="1109251"/>
          </a:xfrm>
        </p:grpSpPr>
        <p:pic>
          <p:nvPicPr>
            <p:cNvPr id="4" name="Picture 3"/>
            <p:cNvPicPr>
              <a:picLocks noChangeAspect="1"/>
            </p:cNvPicPr>
            <p:nvPr/>
          </p:nvPicPr>
          <p:blipFill>
            <a:blip r:embed="rId2"/>
            <a:stretch>
              <a:fillRect/>
            </a:stretch>
          </p:blipFill>
          <p:spPr>
            <a:xfrm>
              <a:off x="864129" y="4857963"/>
              <a:ext cx="7415742" cy="801474"/>
            </a:xfrm>
            <a:prstGeom prst="rect">
              <a:avLst/>
            </a:prstGeom>
          </p:spPr>
        </p:pic>
        <p:sp>
          <p:nvSpPr>
            <p:cNvPr id="5" name="Rectangle 4"/>
            <p:cNvSpPr/>
            <p:nvPr/>
          </p:nvSpPr>
          <p:spPr>
            <a:xfrm>
              <a:off x="2226733" y="5659437"/>
              <a:ext cx="4690534" cy="307777"/>
            </a:xfrm>
            <a:prstGeom prst="rect">
              <a:avLst/>
            </a:prstGeom>
          </p:spPr>
          <p:txBody>
            <a:bodyPr wrap="square">
              <a:spAutoFit/>
            </a:bodyPr>
            <a:lstStyle/>
            <a:p>
              <a:r>
                <a:rPr lang="en-US" sz="1400" i="1" dirty="0"/>
                <a:t>R. </a:t>
              </a:r>
              <a:r>
                <a:rPr lang="en-US" sz="1400" i="1" dirty="0" err="1"/>
                <a:t>Kohavi</a:t>
              </a:r>
              <a:r>
                <a:rPr lang="en-US" sz="1400" i="1" dirty="0"/>
                <a:t>, G.H. John/</a:t>
              </a:r>
              <a:r>
                <a:rPr lang="en-US" sz="1400" i="1" dirty="0" err="1"/>
                <a:t>Artijicial</a:t>
              </a:r>
              <a:r>
                <a:rPr lang="en-US" sz="1400" i="1" dirty="0"/>
                <a:t> Intelligence 97 (1997) 273-324 </a:t>
              </a:r>
            </a:p>
          </p:txBody>
        </p:sp>
      </p:grpSp>
      <p:sp>
        <p:nvSpPr>
          <p:cNvPr id="9" name="Slide Number Placeholder 8"/>
          <p:cNvSpPr>
            <a:spLocks noGrp="1"/>
          </p:cNvSpPr>
          <p:nvPr>
            <p:ph type="sldNum" sz="quarter" idx="12"/>
          </p:nvPr>
        </p:nvSpPr>
        <p:spPr/>
        <p:txBody>
          <a:bodyPr/>
          <a:lstStyle/>
          <a:p>
            <a:fld id="{24818704-ACE4-4DCD-8AA0-225807798D2E}" type="slidenum">
              <a:rPr lang="en-US" smtClean="0"/>
              <a:t>55</a:t>
            </a:fld>
            <a:endParaRPr lang="en-US"/>
          </a:p>
        </p:txBody>
      </p:sp>
    </p:spTree>
    <p:extLst>
      <p:ext uri="{BB962C8B-B14F-4D97-AF65-F5344CB8AC3E}">
        <p14:creationId xmlns:p14="http://schemas.microsoft.com/office/powerpoint/2010/main" val="37126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scoring metrics</a:t>
            </a:r>
          </a:p>
        </p:txBody>
      </p:sp>
      <p:sp>
        <p:nvSpPr>
          <p:cNvPr id="3" name="Content Placeholder 2"/>
          <p:cNvSpPr>
            <a:spLocks noGrp="1"/>
          </p:cNvSpPr>
          <p:nvPr>
            <p:ph idx="1"/>
          </p:nvPr>
        </p:nvSpPr>
        <p:spPr/>
        <p:txBody>
          <a:bodyPr/>
          <a:lstStyle/>
          <a:p>
            <a:r>
              <a:rPr lang="en-US" dirty="0"/>
              <a:t>Document frequency</a:t>
            </a:r>
          </a:p>
          <a:p>
            <a:pPr lvl="1"/>
            <a:r>
              <a:rPr lang="en-US" dirty="0">
                <a:ea typeface="ＭＳ Ｐゴシック" charset="-128"/>
              </a:rPr>
              <a:t>Rare words: non-influential for global prediction, reduce vocabulary size</a:t>
            </a:r>
            <a:endParaRPr lang="en-US" dirty="0"/>
          </a:p>
          <a:p>
            <a:pPr lvl="1"/>
            <a:endParaRPr lang="en-US" dirty="0"/>
          </a:p>
        </p:txBody>
      </p:sp>
      <p:pic>
        <p:nvPicPr>
          <p:cNvPr id="7" name="Picture 2" descr="http://www.dcs.gla.ac.uk/Keith/Chapter.2/Fig.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199" y="3222292"/>
            <a:ext cx="4199467" cy="324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986367" y="3540015"/>
            <a:ext cx="2180166" cy="717878"/>
            <a:chOff x="986367" y="3540015"/>
            <a:chExt cx="2180166" cy="717878"/>
          </a:xfrm>
        </p:grpSpPr>
        <p:sp>
          <p:nvSpPr>
            <p:cNvPr id="8" name="TextBox 7"/>
            <p:cNvSpPr txBox="1"/>
            <p:nvPr/>
          </p:nvSpPr>
          <p:spPr>
            <a:xfrm>
              <a:off x="986367" y="3540015"/>
              <a:ext cx="1845733" cy="646331"/>
            </a:xfrm>
            <a:prstGeom prst="rect">
              <a:avLst/>
            </a:prstGeom>
            <a:noFill/>
          </p:spPr>
          <p:txBody>
            <a:bodyPr wrap="square" rtlCol="0">
              <a:spAutoFit/>
            </a:bodyPr>
            <a:lstStyle/>
            <a:p>
              <a:r>
                <a:rPr lang="en-US" i="1" dirty="0">
                  <a:solidFill>
                    <a:srgbClr val="FF0000"/>
                  </a:solidFill>
                </a:rPr>
                <a:t>riskier to remove head words</a:t>
              </a:r>
            </a:p>
          </p:txBody>
        </p:sp>
        <p:cxnSp>
          <p:nvCxnSpPr>
            <p:cNvPr id="10" name="Straight Arrow Connector 9"/>
            <p:cNvCxnSpPr/>
            <p:nvPr/>
          </p:nvCxnSpPr>
          <p:spPr>
            <a:xfrm>
              <a:off x="2455333" y="3937000"/>
              <a:ext cx="711200" cy="3208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994400" y="4719218"/>
            <a:ext cx="2424740" cy="771689"/>
            <a:chOff x="5994400" y="4719218"/>
            <a:chExt cx="2424740" cy="771689"/>
          </a:xfrm>
        </p:grpSpPr>
        <p:sp>
          <p:nvSpPr>
            <p:cNvPr id="11" name="TextBox 10"/>
            <p:cNvSpPr txBox="1"/>
            <p:nvPr/>
          </p:nvSpPr>
          <p:spPr>
            <a:xfrm>
              <a:off x="6573407" y="4719218"/>
              <a:ext cx="1845733" cy="646331"/>
            </a:xfrm>
            <a:prstGeom prst="rect">
              <a:avLst/>
            </a:prstGeom>
            <a:noFill/>
          </p:spPr>
          <p:txBody>
            <a:bodyPr wrap="square" rtlCol="0">
              <a:spAutoFit/>
            </a:bodyPr>
            <a:lstStyle/>
            <a:p>
              <a:r>
                <a:rPr lang="en-US" i="1" dirty="0">
                  <a:solidFill>
                    <a:srgbClr val="FF0000"/>
                  </a:solidFill>
                </a:rPr>
                <a:t>safer to remove rare words</a:t>
              </a:r>
            </a:p>
          </p:txBody>
        </p:sp>
        <p:cxnSp>
          <p:nvCxnSpPr>
            <p:cNvPr id="12" name="Straight Arrow Connector 11"/>
            <p:cNvCxnSpPr/>
            <p:nvPr/>
          </p:nvCxnSpPr>
          <p:spPr>
            <a:xfrm flipH="1">
              <a:off x="5994400" y="5042383"/>
              <a:ext cx="579008" cy="4485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24818704-ACE4-4DCD-8AA0-225807798D2E}" type="slidenum">
              <a:rPr lang="en-US" smtClean="0"/>
              <a:t>56</a:t>
            </a:fld>
            <a:endParaRPr lang="en-US"/>
          </a:p>
        </p:txBody>
      </p:sp>
    </p:spTree>
    <p:extLst>
      <p:ext uri="{BB962C8B-B14F-4D97-AF65-F5344CB8AC3E}">
        <p14:creationId xmlns:p14="http://schemas.microsoft.com/office/powerpoint/2010/main" val="16385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t>Feature construction and selection</a:t>
            </a:r>
          </a:p>
          <a:p>
            <a:pPr marL="514350" indent="-514350">
              <a:buFont typeface="+mj-lt"/>
              <a:buAutoNum type="arabicPeriod"/>
            </a:pPr>
            <a:r>
              <a:rPr lang="en-US" dirty="0">
                <a:solidFill>
                  <a:srgbClr val="FF0000"/>
                </a:solidFill>
              </a:rPr>
              <a:t>Model specification</a:t>
            </a:r>
          </a:p>
          <a:p>
            <a:pPr marL="514350" indent="-514350">
              <a:buFont typeface="+mj-lt"/>
              <a:buAutoNum type="arabicPeriod"/>
            </a:pPr>
            <a:r>
              <a:rPr lang="en-US" dirty="0">
                <a:solidFill>
                  <a:srgbClr val="FF0000"/>
                </a:solidFill>
              </a:rPr>
              <a:t>Model estimation and selection</a:t>
            </a:r>
          </a:p>
          <a:p>
            <a:pPr marL="514350" indent="-514350">
              <a:buFont typeface="+mj-lt"/>
              <a:buAutoNum type="arabicPeriod"/>
            </a:pPr>
            <a:r>
              <a:rPr lang="en-US" dirty="0">
                <a:solidFill>
                  <a:srgbClr val="FF0000"/>
                </a:solidFill>
              </a:rPr>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5" name="Group 14"/>
          <p:cNvGrpSpPr/>
          <p:nvPr/>
        </p:nvGrpSpPr>
        <p:grpSpPr>
          <a:xfrm>
            <a:off x="3715505" y="5229012"/>
            <a:ext cx="5197835" cy="923330"/>
            <a:chOff x="3715505" y="5229012"/>
            <a:chExt cx="5197835" cy="923330"/>
          </a:xfrm>
        </p:grpSpPr>
        <p:pic>
          <p:nvPicPr>
            <p:cNvPr id="1030"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05" y="5229012"/>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33415" y="5229012"/>
              <a:ext cx="4179925" cy="923330"/>
            </a:xfrm>
            <a:prstGeom prst="rect">
              <a:avLst/>
            </a:prstGeom>
            <a:noFill/>
          </p:spPr>
          <p:txBody>
            <a:bodyPr wrap="square" rtlCol="0">
              <a:spAutoFit/>
            </a:bodyPr>
            <a:lstStyle/>
            <a:p>
              <a:r>
                <a:rPr lang="en-US" dirty="0"/>
                <a:t>Consider:</a:t>
              </a:r>
            </a:p>
            <a:p>
              <a:r>
                <a:rPr lang="en-US" dirty="0"/>
                <a:t>1.1 How to represent the text documents? </a:t>
              </a:r>
            </a:p>
            <a:p>
              <a:r>
                <a:rPr lang="en-US" dirty="0"/>
                <a:t>1.2 Do we need all those features?</a:t>
              </a:r>
            </a:p>
          </p:txBody>
        </p:sp>
      </p:grpSp>
      <p:sp>
        <p:nvSpPr>
          <p:cNvPr id="18" name="Slide Number Placeholder 17"/>
          <p:cNvSpPr>
            <a:spLocks noGrp="1"/>
          </p:cNvSpPr>
          <p:nvPr>
            <p:ph type="sldNum" sz="quarter" idx="12"/>
          </p:nvPr>
        </p:nvSpPr>
        <p:spPr/>
        <p:txBody>
          <a:bodyPr/>
          <a:lstStyle/>
          <a:p>
            <a:fld id="{24818704-ACE4-4DCD-8AA0-225807798D2E}" type="slidenum">
              <a:rPr lang="en-US" smtClean="0"/>
              <a:t>57</a:t>
            </a:fld>
            <a:endParaRPr lang="en-US"/>
          </a:p>
        </p:txBody>
      </p:sp>
    </p:spTree>
    <p:extLst>
      <p:ext uri="{BB962C8B-B14F-4D97-AF65-F5344CB8AC3E}">
        <p14:creationId xmlns:p14="http://schemas.microsoft.com/office/powerpoint/2010/main" val="373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Bag-of-Words with N-grams</a:t>
            </a:r>
          </a:p>
        </p:txBody>
      </p:sp>
      <p:sp>
        <p:nvSpPr>
          <p:cNvPr id="3" name="Content Placeholder 2"/>
          <p:cNvSpPr>
            <a:spLocks noGrp="1"/>
          </p:cNvSpPr>
          <p:nvPr>
            <p:ph idx="1"/>
          </p:nvPr>
        </p:nvSpPr>
        <p:spPr/>
        <p:txBody>
          <a:bodyPr/>
          <a:lstStyle/>
          <a:p>
            <a:r>
              <a:rPr lang="en-US" dirty="0"/>
              <a:t>N-grams: a contiguous sequence of n tokens from a given text</a:t>
            </a:r>
          </a:p>
          <a:p>
            <a:pPr lvl="1"/>
            <a:r>
              <a:rPr lang="en-US" dirty="0"/>
              <a:t>“Text mining is to identify useful information.”</a:t>
            </a:r>
          </a:p>
          <a:p>
            <a:pPr lvl="1"/>
            <a:r>
              <a:rPr lang="en-US" dirty="0"/>
              <a:t>Bi-grams: “</a:t>
            </a:r>
            <a:r>
              <a:rPr lang="en-US" dirty="0" err="1"/>
              <a:t>text_mining</a:t>
            </a:r>
            <a:r>
              <a:rPr lang="en-US" dirty="0"/>
              <a:t>”, “</a:t>
            </a:r>
            <a:r>
              <a:rPr lang="en-US" dirty="0" err="1"/>
              <a:t>mining_is</a:t>
            </a:r>
            <a:r>
              <a:rPr lang="en-US" dirty="0"/>
              <a:t>”, “</a:t>
            </a:r>
            <a:r>
              <a:rPr lang="en-US" dirty="0" err="1"/>
              <a:t>is_to</a:t>
            </a:r>
            <a:r>
              <a:rPr lang="en-US" dirty="0"/>
              <a:t>”, “</a:t>
            </a:r>
            <a:r>
              <a:rPr lang="en-US" dirty="0" err="1"/>
              <a:t>to_identify</a:t>
            </a:r>
            <a:r>
              <a:rPr lang="en-US" dirty="0"/>
              <a:t>” , “</a:t>
            </a:r>
            <a:r>
              <a:rPr lang="en-US" dirty="0" err="1"/>
              <a:t>identify_useful</a:t>
            </a:r>
            <a:r>
              <a:rPr lang="en-US" dirty="0"/>
              <a:t>”, “</a:t>
            </a:r>
            <a:r>
              <a:rPr lang="en-US" dirty="0" err="1"/>
              <a:t>useful_information</a:t>
            </a:r>
            <a:r>
              <a:rPr lang="en-US" dirty="0"/>
              <a:t>”, “information_.”</a:t>
            </a:r>
          </a:p>
          <a:p>
            <a:r>
              <a:rPr lang="en-US" b="1" dirty="0">
                <a:solidFill>
                  <a:srgbClr val="99CC00"/>
                </a:solidFill>
              </a:rPr>
              <a:t>Pros: capture local dependency and order</a:t>
            </a:r>
          </a:p>
          <a:p>
            <a:r>
              <a:rPr lang="en-US" b="1" dirty="0">
                <a:solidFill>
                  <a:srgbClr val="99CC00"/>
                </a:solidFill>
              </a:rPr>
              <a:t>Cons: increase the vocabulary size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8444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Statistics of Words in Corpus</a:t>
            </a:r>
            <a:endParaRPr lang="en-US" dirty="0"/>
          </a:p>
        </p:txBody>
      </p:sp>
      <p:sp>
        <p:nvSpPr>
          <p:cNvPr id="3" name="Content Placeholder 2"/>
          <p:cNvSpPr>
            <a:spLocks noGrp="1"/>
          </p:cNvSpPr>
          <p:nvPr>
            <p:ph idx="1"/>
          </p:nvPr>
        </p:nvSpPr>
        <p:spPr>
          <a:xfrm>
            <a:off x="152400" y="838200"/>
            <a:ext cx="8686800" cy="5257800"/>
          </a:xfrm>
        </p:spPr>
        <p:txBody>
          <a:bodyPr/>
          <a:lstStyle/>
          <a:p>
            <a:r>
              <a:rPr lang="en-US" dirty="0" err="1"/>
              <a:t>Zipf’s</a:t>
            </a:r>
            <a:r>
              <a:rPr lang="en-US" dirty="0"/>
              <a:t> law</a:t>
            </a:r>
          </a:p>
          <a:p>
            <a:pPr lvl="1"/>
            <a:r>
              <a:rPr lang="en-US" dirty="0"/>
              <a:t>Frequency of a word is inversely proportional to its rank in the frequency table</a:t>
            </a:r>
          </a:p>
        </p:txBody>
      </p:sp>
      <p:pic>
        <p:nvPicPr>
          <p:cNvPr id="10" name="Picture 9" descr="wikistats.png"/>
          <p:cNvPicPr>
            <a:picLocks noChangeAspect="1"/>
          </p:cNvPicPr>
          <p:nvPr/>
        </p:nvPicPr>
        <p:blipFill>
          <a:blip r:embed="rId2" cstate="email"/>
          <a:stretch>
            <a:fillRect/>
          </a:stretch>
        </p:blipFill>
        <p:spPr>
          <a:xfrm>
            <a:off x="1676400" y="2207676"/>
            <a:ext cx="5791200" cy="460612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4982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Zipf’s</a:t>
            </a:r>
            <a:r>
              <a:rPr lang="en-US" dirty="0"/>
              <a:t> </a:t>
            </a:r>
            <a:r>
              <a:rPr lang="en-US" altLang="zh-CN" dirty="0"/>
              <a:t>L</a:t>
            </a:r>
            <a:r>
              <a:rPr lang="en-US" dirty="0"/>
              <a:t>aw Tells Us</a:t>
            </a:r>
          </a:p>
        </p:txBody>
      </p:sp>
      <p:sp>
        <p:nvSpPr>
          <p:cNvPr id="3" name="Content Placeholder 2"/>
          <p:cNvSpPr>
            <a:spLocks noGrp="1"/>
          </p:cNvSpPr>
          <p:nvPr>
            <p:ph idx="1"/>
          </p:nvPr>
        </p:nvSpPr>
        <p:spPr>
          <a:xfrm>
            <a:off x="228600" y="914400"/>
            <a:ext cx="8686800" cy="5257800"/>
          </a:xfrm>
        </p:spPr>
        <p:txBody>
          <a:bodyPr>
            <a:normAutofit/>
          </a:bodyPr>
          <a:lstStyle/>
          <a:p>
            <a:r>
              <a:rPr lang="en-US" sz="2800" dirty="0">
                <a:solidFill>
                  <a:srgbClr val="FF0000"/>
                </a:solidFill>
              </a:rPr>
              <a:t>Head words </a:t>
            </a:r>
            <a:r>
              <a:rPr lang="en-US" sz="2800" dirty="0"/>
              <a:t>take large portion of occurrences, but they are semantically meaningless</a:t>
            </a:r>
          </a:p>
          <a:p>
            <a:pPr lvl="1"/>
            <a:r>
              <a:rPr lang="en-US" sz="2400" dirty="0"/>
              <a:t>E.g., the, a, an, we, do, to</a:t>
            </a:r>
          </a:p>
          <a:p>
            <a:r>
              <a:rPr lang="en-US" sz="2800" dirty="0">
                <a:solidFill>
                  <a:srgbClr val="FF0000"/>
                </a:solidFill>
              </a:rPr>
              <a:t>Tail words </a:t>
            </a:r>
            <a:r>
              <a:rPr lang="en-US" sz="2800" dirty="0"/>
              <a:t>take major portion of vocabulary, but they rarely occur in documents</a:t>
            </a:r>
          </a:p>
          <a:p>
            <a:pPr lvl="1"/>
            <a:r>
              <a:rPr lang="en-US" sz="2400" dirty="0"/>
              <a:t>E.g., </a:t>
            </a:r>
            <a:r>
              <a:rPr lang="en-US" sz="2400" dirty="0" err="1"/>
              <a:t>dextrosinistral</a:t>
            </a:r>
            <a:endParaRPr lang="en-US" sz="2400" dirty="0"/>
          </a:p>
          <a:p>
            <a:r>
              <a:rPr lang="en-US" sz="2800" dirty="0"/>
              <a:t>The rest is most representative</a:t>
            </a:r>
          </a:p>
          <a:p>
            <a:pPr lvl="1"/>
            <a:r>
              <a:rPr lang="en-US" sz="2400" dirty="0"/>
              <a:t>To be included in the controlled vocabulary</a:t>
            </a:r>
          </a:p>
          <a:p>
            <a:pPr lvl="1"/>
            <a:endParaRPr lang="en-US" sz="2400" dirty="0"/>
          </a:p>
          <a:p>
            <a:endParaRPr lang="en-US" sz="2800" dirty="0"/>
          </a:p>
        </p:txBody>
      </p:sp>
      <p:sp>
        <p:nvSpPr>
          <p:cNvPr id="5" name="Rectangle 4"/>
          <p:cNvSpPr/>
          <p:nvPr/>
        </p:nvSpPr>
        <p:spPr>
          <a:xfrm>
            <a:off x="1143000" y="4724400"/>
            <a:ext cx="7010400"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i="1" dirty="0">
                <a:solidFill>
                  <a:srgbClr val="0070C0"/>
                </a:solidFill>
              </a:rPr>
              <a:t>In the Brown Corpus of American English text, the word </a:t>
            </a:r>
            <a:r>
              <a:rPr lang="en-US" sz="2400" i="1" dirty="0">
                <a:solidFill>
                  <a:srgbClr val="FF0000"/>
                </a:solidFill>
              </a:rPr>
              <a:t>"the" </a:t>
            </a:r>
            <a:r>
              <a:rPr lang="en-US" sz="2400" i="1" dirty="0">
                <a:solidFill>
                  <a:srgbClr val="0070C0"/>
                </a:solidFill>
              </a:rPr>
              <a:t>is the most frequently occurring word, and by itself accounts for nearly </a:t>
            </a:r>
            <a:r>
              <a:rPr lang="en-US" sz="2400" b="1" i="1" dirty="0">
                <a:solidFill>
                  <a:srgbClr val="FF0000"/>
                </a:solidFill>
              </a:rPr>
              <a:t>7%</a:t>
            </a:r>
            <a:r>
              <a:rPr lang="en-US" sz="2400" i="1" dirty="0">
                <a:solidFill>
                  <a:srgbClr val="FF0000"/>
                </a:solidFill>
              </a:rPr>
              <a:t> </a:t>
            </a:r>
            <a:r>
              <a:rPr lang="en-US" sz="2400" i="1" dirty="0">
                <a:solidFill>
                  <a:srgbClr val="0070C0"/>
                </a:solidFill>
              </a:rPr>
              <a:t>of all word occurrences; the second-place word </a:t>
            </a:r>
            <a:r>
              <a:rPr lang="en-US" sz="2400" i="1" dirty="0">
                <a:solidFill>
                  <a:srgbClr val="FF0000"/>
                </a:solidFill>
              </a:rPr>
              <a:t>"of" </a:t>
            </a:r>
            <a:r>
              <a:rPr lang="en-US" sz="2400" i="1" dirty="0">
                <a:solidFill>
                  <a:srgbClr val="0070C0"/>
                </a:solidFill>
              </a:rPr>
              <a:t>accounts for slightly over </a:t>
            </a:r>
            <a:r>
              <a:rPr lang="en-US" sz="2400" b="1" i="1" dirty="0">
                <a:solidFill>
                  <a:srgbClr val="FF0000"/>
                </a:solidFill>
              </a:rPr>
              <a:t>3.5%</a:t>
            </a:r>
            <a:r>
              <a:rPr lang="en-US" sz="2400" i="1" dirty="0">
                <a:solidFill>
                  <a:srgbClr val="FF0000"/>
                </a:solidFill>
              </a:rPr>
              <a:t> </a:t>
            </a:r>
            <a:r>
              <a:rPr lang="en-US" sz="2400" i="1" dirty="0">
                <a:solidFill>
                  <a:srgbClr val="0070C0"/>
                </a:solidFill>
              </a:rPr>
              <a:t>of words.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315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Better </a:t>
            </a:r>
            <a:r>
              <a:rPr lang="en-US" altLang="zh-CN" sz="4000" dirty="0"/>
              <a:t>D</a:t>
            </a:r>
            <a:r>
              <a:rPr lang="en-US" sz="4000" dirty="0"/>
              <a:t>ocument Representation</a:t>
            </a:r>
          </a:p>
        </p:txBody>
      </p:sp>
      <p:pic>
        <p:nvPicPr>
          <p:cNvPr id="4" name="Picture 2" descr="http://www.dcs.gla.ac.uk/Keith/Chapter.2/Fig.2.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6296"/>
            <a:ext cx="6477000" cy="50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p:cNvGrpSpPr/>
          <p:nvPr/>
        </p:nvGrpSpPr>
        <p:grpSpPr>
          <a:xfrm>
            <a:off x="838200" y="1143000"/>
            <a:ext cx="3505200" cy="838200"/>
            <a:chOff x="838200" y="1143000"/>
            <a:chExt cx="3505200" cy="838200"/>
          </a:xfrm>
        </p:grpSpPr>
        <p:sp>
          <p:nvSpPr>
            <p:cNvPr id="3" name="TextBox 2"/>
            <p:cNvSpPr txBox="1"/>
            <p:nvPr/>
          </p:nvSpPr>
          <p:spPr>
            <a:xfrm>
              <a:off x="838200" y="1143000"/>
              <a:ext cx="3505200" cy="369332"/>
            </a:xfrm>
            <a:prstGeom prst="rect">
              <a:avLst/>
            </a:prstGeom>
            <a:noFill/>
          </p:spPr>
          <p:txBody>
            <a:bodyPr wrap="square" rtlCol="0">
              <a:spAutoFit/>
            </a:bodyPr>
            <a:lstStyle/>
            <a:p>
              <a:r>
                <a:rPr lang="en-US" b="1" dirty="0">
                  <a:solidFill>
                    <a:srgbClr val="FF0000"/>
                  </a:solidFill>
                </a:rPr>
                <a:t>Remove non-informative words</a:t>
              </a:r>
            </a:p>
          </p:txBody>
        </p:sp>
        <p:cxnSp>
          <p:nvCxnSpPr>
            <p:cNvPr id="6" name="Straight Arrow Connector 5"/>
            <p:cNvCxnSpPr>
              <a:stCxn id="3" idx="2"/>
            </p:cNvCxnSpPr>
            <p:nvPr/>
          </p:nvCxnSpPr>
          <p:spPr>
            <a:xfrm flipH="1">
              <a:off x="2133600" y="1512332"/>
              <a:ext cx="457200" cy="4688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7"/>
          <p:cNvGrpSpPr/>
          <p:nvPr/>
        </p:nvGrpSpPr>
        <p:grpSpPr>
          <a:xfrm>
            <a:off x="5943600" y="4724400"/>
            <a:ext cx="2286000" cy="609601"/>
            <a:chOff x="1219200" y="1143000"/>
            <a:chExt cx="2286000" cy="609601"/>
          </a:xfrm>
        </p:grpSpPr>
        <p:sp>
          <p:nvSpPr>
            <p:cNvPr id="9" name="TextBox 8"/>
            <p:cNvSpPr txBox="1"/>
            <p:nvPr/>
          </p:nvSpPr>
          <p:spPr>
            <a:xfrm>
              <a:off x="1219200" y="1143000"/>
              <a:ext cx="2286000" cy="369332"/>
            </a:xfrm>
            <a:prstGeom prst="rect">
              <a:avLst/>
            </a:prstGeom>
            <a:noFill/>
          </p:spPr>
          <p:txBody>
            <a:bodyPr wrap="square" rtlCol="0">
              <a:spAutoFit/>
            </a:bodyPr>
            <a:lstStyle/>
            <a:p>
              <a:r>
                <a:rPr lang="en-US" b="1" dirty="0">
                  <a:solidFill>
                    <a:srgbClr val="FF0000"/>
                  </a:solidFill>
                </a:rPr>
                <a:t>Remove rare words</a:t>
              </a:r>
            </a:p>
          </p:txBody>
        </p:sp>
        <p:cxnSp>
          <p:nvCxnSpPr>
            <p:cNvPr id="10" name="Straight Arrow Connector 9"/>
            <p:cNvCxnSpPr>
              <a:stCxn id="9" idx="2"/>
            </p:cNvCxnSpPr>
            <p:nvPr/>
          </p:nvCxnSpPr>
          <p:spPr>
            <a:xfrm flipH="1">
              <a:off x="2209800" y="1512332"/>
              <a:ext cx="152400" cy="2402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899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8680</TotalTime>
  <Words>2535</Words>
  <Application>Microsoft Office PowerPoint</Application>
  <PresentationFormat>全屏显示(4:3)</PresentationFormat>
  <Paragraphs>492</Paragraphs>
  <Slides>57</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Arial Unicode MS</vt:lpstr>
      <vt:lpstr>ＭＳ Ｐゴシック</vt:lpstr>
      <vt:lpstr>Arial</vt:lpstr>
      <vt:lpstr>Calibri</vt:lpstr>
      <vt:lpstr>Calibri Light</vt:lpstr>
      <vt:lpstr>Courier New</vt:lpstr>
      <vt:lpstr>Tahoma</vt:lpstr>
      <vt:lpstr>Times</vt:lpstr>
      <vt:lpstr>Verdana</vt:lpstr>
      <vt:lpstr>Wingdings</vt:lpstr>
      <vt:lpstr>Office Theme</vt:lpstr>
      <vt:lpstr>COMP4901K/Math4824B Machine Learning for Natural Language Processing</vt:lpstr>
      <vt:lpstr>Vector Space Model (VSM)</vt:lpstr>
      <vt:lpstr>Let’s take a look at a document</vt:lpstr>
      <vt:lpstr>Document Tokenization</vt:lpstr>
      <vt:lpstr>Bag-of-words Representation</vt:lpstr>
      <vt:lpstr>Bag-of-Words with N-grams</vt:lpstr>
      <vt:lpstr>Statistics of Words in Corpus</vt:lpstr>
      <vt:lpstr>Zipf’s Law Tells Us</vt:lpstr>
      <vt:lpstr>Better Document Representation</vt:lpstr>
      <vt:lpstr>Stopwords</vt:lpstr>
      <vt:lpstr>PowerPoint 演示文稿</vt:lpstr>
      <vt:lpstr>Stemming</vt:lpstr>
      <vt:lpstr>Summary of Preprocessing</vt:lpstr>
      <vt:lpstr>Term Weighting</vt:lpstr>
      <vt:lpstr>Term Frequency Weights</vt:lpstr>
      <vt:lpstr>PowerPoint 演示文稿</vt:lpstr>
      <vt:lpstr>Document Frequency Weighting</vt:lpstr>
      <vt:lpstr>Inverse Document Frequency</vt:lpstr>
      <vt:lpstr>TFIDF</vt:lpstr>
      <vt:lpstr>Document Similarity</vt:lpstr>
      <vt:lpstr>Cosine as a Similarity Metric</vt:lpstr>
      <vt:lpstr>Summary of Vector Space Model</vt:lpstr>
      <vt:lpstr>Today</vt:lpstr>
      <vt:lpstr>Classification</vt:lpstr>
      <vt:lpstr>Author identification</vt:lpstr>
      <vt:lpstr>Language identification</vt:lpstr>
      <vt:lpstr>Language identification</vt:lpstr>
      <vt:lpstr>Classification</vt:lpstr>
      <vt:lpstr>Text categorization</vt:lpstr>
      <vt:lpstr>Text categorization</vt:lpstr>
      <vt:lpstr>Reuters</vt:lpstr>
      <vt:lpstr>Reuters</vt:lpstr>
      <vt:lpstr>Text categorization: examples</vt:lpstr>
      <vt:lpstr>Text Categorization</vt:lpstr>
      <vt:lpstr>Applications of Text Categorization</vt:lpstr>
      <vt:lpstr>Classification vs. Clustering</vt:lpstr>
      <vt:lpstr>Classification</vt:lpstr>
      <vt:lpstr>Classification</vt:lpstr>
      <vt:lpstr>Classification</vt:lpstr>
      <vt:lpstr>Classification</vt:lpstr>
      <vt:lpstr>Clustering</vt:lpstr>
      <vt:lpstr>Clustering</vt:lpstr>
      <vt:lpstr>Clustering</vt:lpstr>
      <vt:lpstr>Clustering</vt:lpstr>
      <vt:lpstr>Clustering</vt:lpstr>
      <vt:lpstr>Categories (Labels, Classes)</vt:lpstr>
      <vt:lpstr>Binary vs. multi-way classification</vt:lpstr>
      <vt:lpstr> Flat vs. Hierarchical classification</vt:lpstr>
      <vt:lpstr>Single- vs. multi-category classification </vt:lpstr>
      <vt:lpstr>General Pipeline of Classification</vt:lpstr>
      <vt:lpstr>General steps for text categorization</vt:lpstr>
      <vt:lpstr>Feature construction for text categorization</vt:lpstr>
      <vt:lpstr>A Typical Corpus</vt:lpstr>
      <vt:lpstr>Feature Selection</vt:lpstr>
      <vt:lpstr>Feature selection methods</vt:lpstr>
      <vt:lpstr>Feature scoring metrics</vt:lpstr>
      <vt:lpstr>General steps for text categorization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CHANG YS</cp:lastModifiedBy>
  <cp:revision>188</cp:revision>
  <dcterms:created xsi:type="dcterms:W3CDTF">2006-08-16T00:00:00Z</dcterms:created>
  <dcterms:modified xsi:type="dcterms:W3CDTF">2018-10-19T03:39:50Z</dcterms:modified>
</cp:coreProperties>
</file>