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67"/>
  </p:notesMasterIdLst>
  <p:sldIdLst>
    <p:sldId id="312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349" r:id="rId25"/>
    <p:sldId id="350" r:id="rId26"/>
    <p:sldId id="351" r:id="rId27"/>
    <p:sldId id="353" r:id="rId28"/>
    <p:sldId id="354" r:id="rId29"/>
    <p:sldId id="355" r:id="rId30"/>
    <p:sldId id="356" r:id="rId31"/>
    <p:sldId id="357" r:id="rId32"/>
    <p:sldId id="358" r:id="rId33"/>
    <p:sldId id="305" r:id="rId34"/>
    <p:sldId id="327" r:id="rId35"/>
    <p:sldId id="359" r:id="rId36"/>
    <p:sldId id="324" r:id="rId37"/>
    <p:sldId id="322" r:id="rId38"/>
    <p:sldId id="361" r:id="rId39"/>
    <p:sldId id="363" r:id="rId40"/>
    <p:sldId id="364" r:id="rId41"/>
    <p:sldId id="431" r:id="rId42"/>
    <p:sldId id="365" r:id="rId43"/>
    <p:sldId id="325" r:id="rId44"/>
    <p:sldId id="307" r:id="rId45"/>
    <p:sldId id="366" r:id="rId46"/>
    <p:sldId id="367" r:id="rId47"/>
    <p:sldId id="368" r:id="rId48"/>
    <p:sldId id="369" r:id="rId49"/>
    <p:sldId id="370" r:id="rId50"/>
    <p:sldId id="392" r:id="rId51"/>
    <p:sldId id="408" r:id="rId52"/>
    <p:sldId id="407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A169FB"/>
    <a:srgbClr val="93EC02"/>
    <a:srgbClr val="FFFFFF"/>
    <a:srgbClr val="95C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75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3D62C-62F7-4820-8395-735923B8BA4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51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359A6-A403-44A9-85A4-7249CE2F0D2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26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A2F1C-1279-4FEF-B36B-CBDC3C8A909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64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B9127-6757-4A58-828B-13734AEF9A5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1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89148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9576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C1699-7431-45CB-92FC-86A05E3818F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and_recal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1_score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8.png"/><Relationship Id="rId5" Type="http://schemas.openxmlformats.org/officeDocument/2006/relationships/tags" Target="../tags/tag5.xml"/><Relationship Id="rId10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0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00.png"/><Relationship Id="rId7" Type="http://schemas.openxmlformats.org/officeDocument/2006/relationships/image" Target="../media/image1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4" Type="http://schemas.openxmlformats.org/officeDocument/2006/relationships/image" Target="../media/image2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7: Introduction to Classification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5201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Hongning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Wang, Marti Hearst, Barbara Rosario</a:t>
            </a:r>
          </a:p>
        </p:txBody>
      </p:sp>
    </p:spTree>
    <p:extLst>
      <p:ext uri="{BB962C8B-B14F-4D97-AF65-F5344CB8AC3E}">
        <p14:creationId xmlns:p14="http://schemas.microsoft.com/office/powerpoint/2010/main" val="180757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202179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0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1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2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3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4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5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6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7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8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89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0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1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2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3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4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5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6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7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8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199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0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1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2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3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4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5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6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7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8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09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0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1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2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3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4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5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6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7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18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2220" name="Line 44"/>
          <p:cNvSpPr>
            <a:spLocks noChangeShapeType="1"/>
          </p:cNvSpPr>
          <p:nvPr/>
        </p:nvSpPr>
        <p:spPr bwMode="auto">
          <a:xfrm flipH="1">
            <a:off x="5462588" y="838200"/>
            <a:ext cx="538162" cy="509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83747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48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49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0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1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2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3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4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5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6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7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8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59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0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1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2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3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4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5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6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7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8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69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0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1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2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3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4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5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6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7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8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79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0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1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2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3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4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5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6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787" name="Line 43"/>
          <p:cNvSpPr>
            <a:spLocks noChangeShapeType="1"/>
          </p:cNvSpPr>
          <p:nvPr/>
        </p:nvSpPr>
        <p:spPr bwMode="auto">
          <a:xfrm>
            <a:off x="2841625" y="1828800"/>
            <a:ext cx="1109663" cy="437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788" name="Line 44"/>
          <p:cNvSpPr>
            <a:spLocks noChangeShapeType="1"/>
          </p:cNvSpPr>
          <p:nvPr/>
        </p:nvSpPr>
        <p:spPr bwMode="auto">
          <a:xfrm flipH="1">
            <a:off x="5462588" y="838200"/>
            <a:ext cx="538162" cy="509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85795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6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7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8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799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0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1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2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3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4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5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6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7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8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4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5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6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7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8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9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0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1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2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3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4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5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6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7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8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29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0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1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2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3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4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35" name="Line 43"/>
          <p:cNvSpPr>
            <a:spLocks noChangeShapeType="1"/>
          </p:cNvSpPr>
          <p:nvPr/>
        </p:nvSpPr>
        <p:spPr bwMode="auto">
          <a:xfrm>
            <a:off x="2841625" y="1828800"/>
            <a:ext cx="1109663" cy="437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36" name="Line 44"/>
          <p:cNvSpPr>
            <a:spLocks noChangeShapeType="1"/>
          </p:cNvSpPr>
          <p:nvPr/>
        </p:nvSpPr>
        <p:spPr bwMode="auto">
          <a:xfrm flipH="1">
            <a:off x="5462588" y="838200"/>
            <a:ext cx="538162" cy="509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37" name="Line 45"/>
          <p:cNvSpPr>
            <a:spLocks noChangeShapeType="1"/>
          </p:cNvSpPr>
          <p:nvPr/>
        </p:nvSpPr>
        <p:spPr bwMode="auto">
          <a:xfrm>
            <a:off x="0" y="4767263"/>
            <a:ext cx="2366963" cy="1420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(Labels, Classes)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Labeling data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 problems: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Decide the possible classes (which ones, how many)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Domain and application dependent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hlinkClick r:id="rId3"/>
              </a:rPr>
              <a:t>http://news.google.com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Label text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Difficult, time consuming, inconsistency between annotators</a:t>
            </a:r>
          </a:p>
        </p:txBody>
      </p:sp>
    </p:spTree>
    <p:extLst>
      <p:ext uri="{BB962C8B-B14F-4D97-AF65-F5344CB8AC3E}">
        <p14:creationId xmlns:p14="http://schemas.microsoft.com/office/powerpoint/2010/main" val="358396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24825" cy="1143000"/>
          </a:xfrm>
        </p:spPr>
        <p:txBody>
          <a:bodyPr/>
          <a:lstStyle/>
          <a:p>
            <a:r>
              <a:rPr lang="en-US" altLang="en-US" dirty="0"/>
              <a:t>Binary vs. multi-way classification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Binary classification: two classes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Multi-way classification: more than two classes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Sometime it can be convenient to treat a multi-way problem like a binary one: one class versus all the others, for all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19675"/>
            <a:ext cx="8258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0"/>
            <a:ext cx="8143875" cy="1143000"/>
          </a:xfrm>
        </p:spPr>
        <p:txBody>
          <a:bodyPr/>
          <a:lstStyle/>
          <a:p>
            <a:r>
              <a:rPr lang="en-US" altLang="en-US" dirty="0"/>
              <a:t> Flat vs. Hierarchical classification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Flat classification: relations between the classes undetermined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Hierarchical classification: hierarchy where each node is the sub-class of its parent’s node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4191000"/>
            <a:ext cx="2819400" cy="2141537"/>
            <a:chOff x="3124200" y="4191000"/>
            <a:chExt cx="2819400" cy="2141537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3581400" y="502126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953000" y="502126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572000" y="5995987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411788" y="5995987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24200" y="598805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962400" y="5995987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67200" y="428307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419600" y="4191000"/>
              <a:ext cx="379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5564188" y="5919787"/>
              <a:ext cx="3794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724400" y="5919787"/>
              <a:ext cx="379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4114800" y="5919787"/>
              <a:ext cx="379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76600" y="5935662"/>
              <a:ext cx="379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5105400" y="4945062"/>
              <a:ext cx="379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735388" y="4929187"/>
              <a:ext cx="3794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3733800" y="4411662"/>
              <a:ext cx="609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4419600" y="4411662"/>
              <a:ext cx="609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5105400" y="5173662"/>
              <a:ext cx="4572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733800" y="5249862"/>
              <a:ext cx="3048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H="1">
              <a:off x="4724400" y="5249862"/>
              <a:ext cx="3048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H="1">
              <a:off x="3276600" y="5249862"/>
              <a:ext cx="381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2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0"/>
            <a:ext cx="8258175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Single- vs. multi-category classification 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 single-category text classification each text belongs to exactly one category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In multi-category text classification, each text can have zero or more categories</a:t>
            </a:r>
          </a:p>
          <a:p>
            <a:pPr lvl="1"/>
            <a:r>
              <a:rPr lang="en-US" altLang="en-US" dirty="0"/>
              <a:t>Also called multi-label classification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Pipeline of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../images/supervised-classif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5791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8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Political News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Sports  News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Entertainment News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Consider:</a:t>
              </a:r>
            </a:p>
            <a:p>
              <a:r>
                <a:rPr lang="en-US" dirty="0"/>
                <a:t>1.1 How to represent the text documents? </a:t>
              </a:r>
            </a:p>
            <a:p>
              <a:r>
                <a:rPr lang="en-US" dirty="0"/>
                <a:t>1.2 Do we need all those features?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space representation</a:t>
            </a:r>
          </a:p>
          <a:p>
            <a:pPr lvl="1"/>
            <a:r>
              <a:rPr lang="en-US" dirty="0"/>
              <a:t>Standard procedure in document representation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N-gram, POS tags, named entities, topics</a:t>
            </a:r>
          </a:p>
          <a:p>
            <a:pPr lvl="1"/>
            <a:r>
              <a:rPr lang="en-US" dirty="0"/>
              <a:t>Feature value</a:t>
            </a:r>
          </a:p>
          <a:p>
            <a:pPr lvl="2"/>
            <a:r>
              <a:rPr lang="en-US" dirty="0"/>
              <a:t>Binary (presence/absence)</a:t>
            </a:r>
          </a:p>
          <a:p>
            <a:pPr lvl="2"/>
            <a:r>
              <a:rPr lang="en-US" dirty="0"/>
              <a:t>TF-IDF (many variants)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Classification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Text categorization (and other applications)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Various issues regarding classification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Clustering vs. classification, binary vs. multi-way, flat vs. hierarchical classification…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Feature Selection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 Typical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How many </a:t>
            </a:r>
            <a:r>
              <a:rPr lang="en-US" dirty="0" err="1"/>
              <a:t>unigram+bigram</a:t>
            </a:r>
            <a:r>
              <a:rPr lang="en-US" dirty="0"/>
              <a:t> are there in our controlled vocabulary?</a:t>
            </a:r>
          </a:p>
          <a:p>
            <a:pPr lvl="1"/>
            <a:r>
              <a:rPr lang="en-US" dirty="0"/>
              <a:t>130K on </a:t>
            </a:r>
            <a:r>
              <a:rPr lang="en-US" dirty="0" err="1"/>
              <a:t>Yelp_small</a:t>
            </a:r>
            <a:endParaRPr lang="en-US" dirty="0"/>
          </a:p>
          <a:p>
            <a:r>
              <a:rPr lang="en-US" dirty="0"/>
              <a:t>How many review documents do we have there for training?</a:t>
            </a:r>
          </a:p>
          <a:p>
            <a:pPr lvl="1"/>
            <a:r>
              <a:rPr lang="en-US" dirty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25600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Very sparse feature representation!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small corpus can have millions of </a:t>
            </a:r>
            <a:r>
              <a:rPr lang="en-US" altLang="zh-CN" dirty="0" err="1"/>
              <a:t>unigram+bigram</a:t>
            </a:r>
            <a:r>
              <a:rPr lang="en-US" altLang="zh-CN" dirty="0"/>
              <a:t> features</a:t>
            </a:r>
          </a:p>
          <a:p>
            <a:r>
              <a:rPr lang="en-US" dirty="0"/>
              <a:t>Select the most informative features for model training</a:t>
            </a:r>
          </a:p>
          <a:p>
            <a:pPr lvl="1"/>
            <a:r>
              <a:rPr lang="en-US" dirty="0"/>
              <a:t>Reduce the feature space</a:t>
            </a:r>
          </a:p>
          <a:p>
            <a:pPr lvl="1"/>
            <a:r>
              <a:rPr lang="en-US" dirty="0"/>
              <a:t>Improve the final classification performance</a:t>
            </a:r>
          </a:p>
          <a:p>
            <a:pPr lvl="1"/>
            <a:r>
              <a:rPr lang="en-US" dirty="0"/>
              <a:t>Improve training/testing efficiency</a:t>
            </a:r>
          </a:p>
          <a:p>
            <a:pPr lvl="2"/>
            <a:r>
              <a:rPr lang="en-US" dirty="0"/>
              <a:t>Less tuning time</a:t>
            </a:r>
          </a:p>
          <a:p>
            <a:pPr lvl="2"/>
            <a:r>
              <a:rPr lang="en-US" dirty="0"/>
              <a:t>Fewer training 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229"/>
            <a:ext cx="8229600" cy="4525963"/>
          </a:xfrm>
        </p:spPr>
        <p:txBody>
          <a:bodyPr/>
          <a:lstStyle/>
          <a:p>
            <a:r>
              <a:rPr lang="en-US" dirty="0"/>
              <a:t>Filter method</a:t>
            </a:r>
          </a:p>
          <a:p>
            <a:pPr lvl="1"/>
            <a:r>
              <a:rPr lang="en-US" dirty="0"/>
              <a:t>Evaluate the features </a:t>
            </a:r>
            <a:r>
              <a:rPr lang="en-US" u="sng" dirty="0"/>
              <a:t>independently</a:t>
            </a:r>
            <a:r>
              <a:rPr lang="en-US" dirty="0"/>
              <a:t> from the classifier and other features</a:t>
            </a:r>
          </a:p>
          <a:p>
            <a:pPr lvl="2"/>
            <a:r>
              <a:rPr lang="en-US" dirty="0"/>
              <a:t>No indication of a classifier’s performance on the selected features</a:t>
            </a:r>
          </a:p>
          <a:p>
            <a:pPr lvl="2"/>
            <a:r>
              <a:rPr lang="en-US" dirty="0"/>
              <a:t>No dependency among the features</a:t>
            </a:r>
          </a:p>
          <a:p>
            <a:pPr lvl="1"/>
            <a:r>
              <a:rPr lang="en-US" dirty="0"/>
              <a:t>Feasible for very large feature set</a:t>
            </a:r>
          </a:p>
          <a:p>
            <a:pPr lvl="2"/>
            <a:r>
              <a:rPr lang="en-US" dirty="0"/>
              <a:t>Usually used as a preprocessing step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frequency</a:t>
            </a:r>
          </a:p>
          <a:p>
            <a:pPr lvl="1"/>
            <a:r>
              <a:rPr lang="en-US" dirty="0">
                <a:ea typeface="ＭＳ Ｐゴシック" charset="-128"/>
              </a:rPr>
              <a:t>Rare words: non-influential for global prediction, reduce vocabulary size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riskier to remove head words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safer to remove rare words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Political News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Sports  News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Entertainment News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Consider:</a:t>
              </a:r>
            </a:p>
            <a:p>
              <a:r>
                <a:rPr lang="en-US" dirty="0"/>
                <a:t>2.1 What is the unique property of this problem? </a:t>
              </a:r>
            </a:p>
            <a:p>
              <a:r>
                <a:rPr lang="en-US" dirty="0"/>
                <a:t>2.2 What type of classifier we should use?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Specify dependency assumptions </a:t>
                </a:r>
              </a:p>
              <a:p>
                <a:pPr lvl="1"/>
                <a:r>
                  <a:rPr lang="en-US" dirty="0">
                    <a:solidFill>
                      <a:srgbClr val="0099FF"/>
                    </a:solidFill>
                  </a:rPr>
                  <a:t>Linear relation between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99FF"/>
                    </a:solidFill>
                  </a:rPr>
                  <a:t> and 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099FF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>
                    <a:solidFill>
                      <a:srgbClr val="0099FF"/>
                    </a:solidFill>
                  </a:rPr>
                  <a:t>Features are </a:t>
                </a:r>
                <a:r>
                  <a:rPr lang="en-US" b="1" u="sng" dirty="0">
                    <a:solidFill>
                      <a:srgbClr val="0099FF"/>
                    </a:solidFill>
                  </a:rPr>
                  <a:t>independent</a:t>
                </a:r>
                <a:r>
                  <a:rPr lang="en-US" b="1" dirty="0">
                    <a:solidFill>
                      <a:srgbClr val="0099FF"/>
                    </a:solidFill>
                  </a:rPr>
                  <a:t> among each other</a:t>
                </a:r>
              </a:p>
              <a:p>
                <a:pPr lvl="3"/>
                <a:r>
                  <a:rPr lang="en-US" dirty="0"/>
                  <a:t>Naïve Bayes, perceptron</a:t>
                </a:r>
              </a:p>
              <a:p>
                <a:pPr lvl="1"/>
                <a:r>
                  <a:rPr lang="en-US" dirty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/>
                  <a:t>not independent</a:t>
                </a:r>
                <a:r>
                  <a:rPr lang="en-US" dirty="0"/>
                  <a:t> among each other</a:t>
                </a:r>
              </a:p>
              <a:p>
                <a:pPr lvl="3"/>
                <a:r>
                  <a:rPr lang="en-US" dirty="0"/>
                  <a:t>Decision tree, kernel SVM, mixture model</a:t>
                </a:r>
              </a:p>
              <a:p>
                <a:r>
                  <a:rPr lang="en-US" dirty="0"/>
                  <a:t>Choose based on our domain knowledge of the problem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>
                <a:blip r:embed="rId2"/>
                <a:stretch>
                  <a:fillRect l="-1333" t="-1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We will discuss these choices later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Political News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Sports  News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Entertainment News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Consider:</a:t>
              </a:r>
            </a:p>
            <a:p>
              <a:r>
                <a:rPr lang="en-US" dirty="0"/>
                <a:t>3.1 How to estimate the parameters in the selected model? </a:t>
              </a:r>
            </a:p>
            <a:p>
              <a:r>
                <a:rPr lang="en-US" dirty="0"/>
                <a:t>3.2 How to control the complexity of the estimated model?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b="1" dirty="0">
                <a:solidFill>
                  <a:srgbClr val="A169FB"/>
                </a:solidFill>
              </a:rPr>
              <a:t>Good empirical loss, terrible generalization loss</a:t>
            </a:r>
          </a:p>
          <a:p>
            <a:pPr lvl="1"/>
            <a:r>
              <a:rPr lang="en-US" b="1" dirty="0">
                <a:solidFill>
                  <a:srgbClr val="A169FB"/>
                </a:solidFill>
              </a:rPr>
              <a:t>High model complexity -&gt; pr</a:t>
            </a:r>
            <a:r>
              <a:rPr lang="en-US" altLang="zh-CN" b="1" dirty="0">
                <a:solidFill>
                  <a:srgbClr val="A169FB"/>
                </a:solidFill>
              </a:rPr>
              <a:t>o</a:t>
            </a:r>
            <a:r>
              <a:rPr lang="en-US" b="1" dirty="0">
                <a:solidFill>
                  <a:srgbClr val="A169FB"/>
                </a:solidFill>
              </a:rPr>
              <a:t>ne to overfit 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44345" y="5090068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Underlying dependency: linear relation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6756" y="3260284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Over-complicated dependency assumption: polynomial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  <p:pic>
        <p:nvPicPr>
          <p:cNvPr id="14" name="Picture 13" descr="220px-Overfitting.svg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80334" y="3488796"/>
            <a:ext cx="2683403" cy="26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dirty="0"/>
              <a:t>Measure model complexity as well</a:t>
            </a:r>
          </a:p>
          <a:p>
            <a:pPr lvl="1"/>
            <a:r>
              <a:rPr lang="en-US" dirty="0"/>
              <a:t>Model selection and regularization</a:t>
            </a:r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Error on training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on testing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complexity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Error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99FF"/>
                </a:solidFill>
              </a:rPr>
              <a:t>Cross validation</a:t>
            </a:r>
          </a:p>
          <a:p>
            <a:pPr lvl="1"/>
            <a:r>
              <a:rPr lang="en-US" sz="2800" dirty="0"/>
              <a:t>Avoid noise in train/test separation</a:t>
            </a:r>
          </a:p>
          <a:p>
            <a:pPr lvl="1"/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Partition all training data into </a:t>
            </a:r>
            <a:r>
              <a:rPr lang="en-US" sz="2400" i="1" dirty="0"/>
              <a:t>k</a:t>
            </a:r>
            <a:r>
              <a:rPr lang="en-US" sz="2400" dirty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Leave one subset for validation and the other </a:t>
            </a:r>
            <a:r>
              <a:rPr lang="en-US" sz="2400" i="1" dirty="0"/>
              <a:t>k</a:t>
            </a:r>
            <a:r>
              <a:rPr lang="en-US" sz="2400" dirty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Repeat step (2) </a:t>
            </a:r>
            <a:r>
              <a:rPr lang="en-US" sz="2400" i="1" dirty="0"/>
              <a:t>k</a:t>
            </a:r>
            <a:r>
              <a:rPr lang="en-US" sz="2400" dirty="0"/>
              <a:t> times with each of the </a:t>
            </a:r>
            <a:r>
              <a:rPr lang="en-US" sz="2400" i="1" dirty="0"/>
              <a:t>k</a:t>
            </a:r>
            <a:r>
              <a:rPr lang="en-US" sz="2400" dirty="0"/>
              <a:t> subsets used exactly once as the validation data.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vs. Clustering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Classification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assumes labeled data: we know how many classes there are and we have examples for each class (labeled data). </a:t>
            </a:r>
          </a:p>
          <a:p>
            <a:r>
              <a:rPr lang="en-US" altLang="en-US">
                <a:solidFill>
                  <a:schemeClr val="tx1"/>
                </a:solidFill>
              </a:rPr>
              <a:t>Classification is supervised</a:t>
            </a:r>
          </a:p>
          <a:p>
            <a:r>
              <a:rPr lang="en-US" altLang="en-US">
                <a:solidFill>
                  <a:schemeClr val="tx1"/>
                </a:solidFill>
              </a:rPr>
              <a:t>In </a:t>
            </a:r>
            <a:r>
              <a:rPr lang="en-US" altLang="en-US">
                <a:solidFill>
                  <a:srgbClr val="FF0000"/>
                </a:solidFill>
              </a:rPr>
              <a:t>Clustering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we don’t have labeled data; we just assume that there is a natural division in the data and we may not know how many divisions (clusters) there are</a:t>
            </a:r>
          </a:p>
          <a:p>
            <a:r>
              <a:rPr lang="en-US" altLang="en-US">
                <a:solidFill>
                  <a:schemeClr val="tx1"/>
                </a:solidFill>
              </a:rPr>
              <a:t>Clustering is unsupervised</a:t>
            </a:r>
          </a:p>
        </p:txBody>
      </p:sp>
    </p:spTree>
    <p:extLst>
      <p:ext uri="{BB962C8B-B14F-4D97-AF65-F5344CB8AC3E}">
        <p14:creationId xmlns:p14="http://schemas.microsoft.com/office/powerpoint/2010/main" val="22765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 validation</a:t>
            </a:r>
          </a:p>
          <a:p>
            <a:pPr lvl="1"/>
            <a:r>
              <a:rPr lang="en-US" sz="2800" dirty="0"/>
              <a:t>Avoid noise in train/test separation</a:t>
            </a:r>
          </a:p>
          <a:p>
            <a:pPr lvl="1"/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loss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97262"/>
            <a:ext cx="8915400" cy="548453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Cross validation</a:t>
            </a:r>
          </a:p>
          <a:p>
            <a:pPr lvl="1"/>
            <a:r>
              <a:rPr lang="en-US" sz="2800" dirty="0"/>
              <a:t>Avoid noise in train/test separation</a:t>
            </a:r>
          </a:p>
          <a:p>
            <a:pPr lvl="1"/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  <a:p>
            <a:pPr marL="457200" lvl="1" indent="0">
              <a:buNone/>
            </a:pPr>
            <a:r>
              <a:rPr lang="en-US" sz="2800" dirty="0"/>
              <a:t>validation set </a:t>
            </a:r>
            <a:r>
              <a:rPr lang="zh-CN" altLang="en-US" sz="2000" dirty="0"/>
              <a:t>用来调整</a:t>
            </a:r>
            <a:r>
              <a:rPr lang="en-US" altLang="zh-CN" sz="2800" dirty="0"/>
              <a:t>model</a:t>
            </a:r>
            <a:r>
              <a:rPr lang="zh-CN" altLang="en-US" sz="2800" dirty="0"/>
              <a:t>，</a:t>
            </a:r>
            <a:r>
              <a:rPr lang="zh-CN" altLang="en-US" sz="2000" dirty="0"/>
              <a:t>以及</a:t>
            </a:r>
            <a:r>
              <a:rPr lang="en-US" altLang="zh-CN" sz="2800" dirty="0"/>
              <a:t>model</a:t>
            </a:r>
            <a:r>
              <a:rPr lang="zh-CN" altLang="en-US" sz="2000" dirty="0"/>
              <a:t>的</a:t>
            </a:r>
            <a:r>
              <a:rPr lang="en-US" altLang="zh-CN" sz="2800" dirty="0" err="1"/>
              <a:t>hyperpatameter</a:t>
            </a:r>
            <a:endParaRPr lang="en-US" sz="2800" dirty="0"/>
          </a:p>
          <a:p>
            <a:pPr lvl="2"/>
            <a:r>
              <a:rPr lang="en-US" sz="2400" dirty="0">
                <a:solidFill>
                  <a:srgbClr val="0099FF"/>
                </a:solidFill>
              </a:rPr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sz="2400" dirty="0"/>
              <a:t>Some statistical test is needed to decide if one model is significantly better than another </a:t>
            </a:r>
          </a:p>
          <a:p>
            <a:pPr lvl="2"/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>
                <a:solidFill>
                  <a:srgbClr val="0099FF"/>
                </a:solidFill>
              </a:rPr>
              <a:t>—— </a:t>
            </a:r>
            <a:r>
              <a:rPr lang="zh-CN" altLang="en-US" dirty="0">
                <a:solidFill>
                  <a:srgbClr val="0099FF"/>
                </a:solidFill>
              </a:rPr>
              <a:t>即说明 </a:t>
            </a:r>
            <a:r>
              <a:rPr lang="en-US" altLang="zh-CN" sz="2400" dirty="0">
                <a:solidFill>
                  <a:srgbClr val="0099FF"/>
                </a:solidFill>
              </a:rPr>
              <a:t>prediction correctness </a:t>
            </a:r>
            <a:r>
              <a:rPr lang="zh-CN" altLang="en-US" dirty="0">
                <a:solidFill>
                  <a:srgbClr val="0099FF"/>
                </a:solidFill>
              </a:rPr>
              <a:t>不仅仅是因为</a:t>
            </a:r>
            <a:r>
              <a:rPr lang="en-US" altLang="zh-CN" sz="2400" dirty="0">
                <a:solidFill>
                  <a:srgbClr val="0099FF"/>
                </a:solidFill>
              </a:rPr>
              <a:t>test data</a:t>
            </a:r>
            <a:r>
              <a:rPr lang="zh-CN" altLang="en-US" dirty="0">
                <a:solidFill>
                  <a:srgbClr val="0099FF"/>
                </a:solidFill>
              </a:rPr>
              <a:t>的差异，而是因为</a:t>
            </a:r>
            <a:r>
              <a:rPr lang="en-US" altLang="zh-CN" sz="2400" dirty="0">
                <a:solidFill>
                  <a:srgbClr val="0099FF"/>
                </a:solidFill>
              </a:rPr>
              <a:t>classifier</a:t>
            </a:r>
            <a:r>
              <a:rPr lang="zh-CN" altLang="en-US" dirty="0">
                <a:solidFill>
                  <a:srgbClr val="0099FF"/>
                </a:solidFill>
              </a:rPr>
              <a:t>的不同。</a:t>
            </a:r>
            <a:endParaRPr lang="en-US" sz="2400" dirty="0">
              <a:solidFill>
                <a:srgbClr val="0099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Will cover it shortly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Political News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Sports  News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Entertainment News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Consider:</a:t>
              </a:r>
            </a:p>
            <a:p>
              <a:r>
                <a:rPr lang="en-US" dirty="0"/>
                <a:t>4.1 How to judge the quality of learned model? </a:t>
              </a:r>
            </a:p>
            <a:p>
              <a:r>
                <a:rPr lang="en-US" dirty="0"/>
                <a:t>4.2 How can you further improve the performance?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131" y="0"/>
            <a:ext cx="8059738" cy="1143000"/>
          </a:xfrm>
        </p:spPr>
        <p:txBody>
          <a:bodyPr/>
          <a:lstStyle/>
          <a:p>
            <a:r>
              <a:rPr lang="en-US" altLang="en-US" dirty="0"/>
              <a:t>Testing, evaluation of the classifier</a:t>
            </a:r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After choosing the parameters of the classifiers (i.e. after training it) we need to test how well it’s doing on a test set (not included in the training set)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Calculate misclassification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3832189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First step: get a </a:t>
            </a:r>
            <a:r>
              <a:rPr lang="en-US" sz="2800" dirty="0">
                <a:solidFill>
                  <a:srgbClr val="FF0000"/>
                </a:solidFill>
              </a:rPr>
              <a:t>baseline </a:t>
            </a:r>
            <a:r>
              <a:rPr lang="en-US" sz="2400" dirty="0">
                <a:solidFill>
                  <a:srgbClr val="A169FB"/>
                </a:solidFill>
              </a:rPr>
              <a:t>(the probability or correct by </a:t>
            </a:r>
            <a:r>
              <a:rPr lang="en-US" sz="2400" b="1" dirty="0">
                <a:solidFill>
                  <a:srgbClr val="A169FB"/>
                </a:solidFill>
              </a:rPr>
              <a:t>random guess</a:t>
            </a:r>
            <a:r>
              <a:rPr lang="en-US" sz="2400" dirty="0">
                <a:solidFill>
                  <a:srgbClr val="A169FB"/>
                </a:solidFill>
              </a:rPr>
              <a:t> provides a baseline about the problem’s complexity)</a:t>
            </a:r>
            <a:endParaRPr lang="en-US" sz="2800" dirty="0">
              <a:solidFill>
                <a:srgbClr val="A169FB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Weak baseline: </a:t>
            </a:r>
            <a:r>
              <a:rPr lang="en-US" sz="2800" b="1" dirty="0">
                <a:solidFill>
                  <a:srgbClr val="A169FB"/>
                </a:solidFill>
              </a:rPr>
              <a:t>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E.g. for spam filtering, might label everything as </a:t>
            </a:r>
            <a:r>
              <a:rPr lang="zh-CN" altLang="en-US" dirty="0"/>
              <a:t>“</a:t>
            </a:r>
            <a:r>
              <a:rPr lang="en-US" altLang="zh-CN" dirty="0"/>
              <a:t>not spam</a:t>
            </a:r>
            <a:r>
              <a:rPr lang="zh-CN" altLang="en-US" dirty="0"/>
              <a:t>”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0099FF"/>
                </a:solidFill>
              </a:rPr>
              <a:t>Accuracy might be very high if the problem is skewed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E.g. calling everything “</a:t>
            </a:r>
            <a:r>
              <a:rPr lang="en-US" altLang="zh-CN" dirty="0"/>
              <a:t>not spam</a:t>
            </a:r>
            <a:r>
              <a:rPr lang="en-US" dirty="0"/>
              <a:t>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</a:t>
                </a:r>
              </a:p>
              <a:p>
                <a:pPr lvl="1"/>
                <a:r>
                  <a:rPr lang="en-US" dirty="0"/>
                  <a:t>Percentage of correct prediction over all predictions,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Limitation</a:t>
                </a:r>
              </a:p>
              <a:p>
                <a:pPr lvl="2"/>
                <a:r>
                  <a:rPr lang="en-US" dirty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Trivial solution: all testing cases are positive</a:t>
                </a:r>
              </a:p>
              <a:p>
                <a:pPr lvl="3"/>
                <a:r>
                  <a:rPr lang="en-US" dirty="0"/>
                  <a:t>Classifiers’ capability is only differentiated by 1% testing cases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classifiers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352"/>
            <a:ext cx="7772400" cy="12192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Contingency table for the evaluation of a binary classifier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17571" name="Group 35"/>
          <p:cNvGraphicFramePr>
            <a:graphicFrameLocks noGrp="1"/>
          </p:cNvGraphicFramePr>
          <p:nvPr/>
        </p:nvGraphicFramePr>
        <p:xfrm>
          <a:off x="1195388" y="2833688"/>
          <a:ext cx="6877050" cy="1608138"/>
        </p:xfrm>
        <a:graphic>
          <a:graphicData uri="http://schemas.openxmlformats.org/drawingml/2006/table">
            <a:tbl>
              <a:tblPr/>
              <a:tblGrid>
                <a:gridCol w="2733675">
                  <a:extLst>
                    <a:ext uri="{9D8B030D-6E8A-4147-A177-3AD203B41FA5}">
                      <a16:colId xmlns:a16="http://schemas.microsoft.com/office/drawing/2014/main" val="806770133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5784470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167613185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</a:rPr>
                        <a:t>GREEN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is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RED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is correct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63150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</a:rPr>
                        <a:t>GREEN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was assigned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5456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RED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was assigned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5400A8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3D3D3D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563509"/>
                  </a:ext>
                </a:extLst>
              </a:tr>
            </a:tbl>
          </a:graphicData>
        </a:graphic>
      </p:graphicFrame>
      <p:sp>
        <p:nvSpPr>
          <p:cNvPr id="1217572" name="Rectangle 36"/>
          <p:cNvSpPr>
            <a:spLocks noChangeArrowheads="1"/>
          </p:cNvSpPr>
          <p:nvPr/>
        </p:nvSpPr>
        <p:spPr bwMode="auto">
          <a:xfrm>
            <a:off x="685800" y="4398963"/>
            <a:ext cx="7772400" cy="189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rgbClr val="5400A8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3D3D3D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rgbClr val="4D4D4D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Accuracy = (a+d)/(a+b+c+d)</a:t>
            </a:r>
          </a:p>
          <a:p>
            <a:r>
              <a:rPr lang="en-US" altLang="en-US">
                <a:solidFill>
                  <a:schemeClr val="tx1"/>
                </a:solidFill>
              </a:rPr>
              <a:t>Precision: P_</a:t>
            </a:r>
            <a:r>
              <a:rPr lang="en-US" altLang="en-US">
                <a:solidFill>
                  <a:srgbClr val="008000"/>
                </a:solidFill>
              </a:rPr>
              <a:t>GREEN</a:t>
            </a:r>
            <a:r>
              <a:rPr lang="en-US" altLang="en-US">
                <a:solidFill>
                  <a:schemeClr val="tx1"/>
                </a:solidFill>
              </a:rPr>
              <a:t> = a/(a+b), P_ </a:t>
            </a:r>
            <a:r>
              <a:rPr lang="en-US" altLang="en-US">
                <a:solidFill>
                  <a:srgbClr val="FF0000"/>
                </a:solidFill>
              </a:rPr>
              <a:t>RED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= d/(c+d)</a:t>
            </a:r>
          </a:p>
          <a:p>
            <a:r>
              <a:rPr lang="en-US" altLang="en-US">
                <a:solidFill>
                  <a:schemeClr val="tx1"/>
                </a:solidFill>
              </a:rPr>
              <a:t>Recall:  R_</a:t>
            </a:r>
            <a:r>
              <a:rPr lang="en-US" altLang="en-US">
                <a:solidFill>
                  <a:srgbClr val="008000"/>
                </a:solidFill>
              </a:rPr>
              <a:t>GREEN</a:t>
            </a:r>
            <a:r>
              <a:rPr lang="en-US" altLang="en-US">
                <a:solidFill>
                  <a:schemeClr val="tx1"/>
                </a:solidFill>
              </a:rPr>
              <a:t> = a/(a+c), R_ </a:t>
            </a:r>
            <a:r>
              <a:rPr lang="en-US" altLang="en-US">
                <a:solidFill>
                  <a:srgbClr val="FF0000"/>
                </a:solidFill>
              </a:rPr>
              <a:t>RED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= d/(b+d)</a:t>
            </a:r>
          </a:p>
        </p:txBody>
      </p:sp>
    </p:spTree>
    <p:extLst>
      <p:ext uri="{BB962C8B-B14F-4D97-AF65-F5344CB8AC3E}">
        <p14:creationId xmlns:p14="http://schemas.microsoft.com/office/powerpoint/2010/main" val="30956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7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</a:t>
            </a:r>
            <a:r>
              <a:rPr lang="en-US" altLang="zh-CN" dirty="0"/>
              <a:t>B</a:t>
            </a:r>
            <a:r>
              <a:rPr lang="en-US" dirty="0"/>
              <a:t>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5029200" cy="5715000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Fraction of predicted positive documents that are indeed positive, i.e., P(gold = 1 | prediction = 1)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Fraction of positive documents that are predicted to be positive, i.e., P(prediction = 1 | gold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Picture 10" descr="precision-recall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10200" y="762000"/>
            <a:ext cx="3476625" cy="609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11669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https://en.wikipedia.org/wiki/Precision_and_recall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https://en.wikipedia.org/wiki/F1_score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71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305800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altLang="zh-CN" dirty="0"/>
              <a:t>Emphasize on </a:t>
            </a:r>
            <a:r>
              <a:rPr lang="en-US" dirty="0"/>
              <a:t>different perspectives of a classifier</a:t>
            </a:r>
          </a:p>
          <a:p>
            <a:pPr lvl="1"/>
            <a:r>
              <a:rPr lang="en-US" dirty="0"/>
              <a:t>Precision: prefers a classifier to recognize fewer documents, but highly accurate</a:t>
            </a:r>
          </a:p>
          <a:p>
            <a:pPr lvl="1"/>
            <a:r>
              <a:rPr lang="en-US" dirty="0"/>
              <a:t>Recall: prefers a classifier to recognize more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01482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02974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With a single value</a:t>
                </a:r>
              </a:p>
              <a:p>
                <a:pPr lvl="1"/>
                <a:r>
                  <a:rPr lang="en-US" sz="2800" dirty="0"/>
                  <a:t>In order to compare different classifiers</a:t>
                </a:r>
              </a:p>
              <a:p>
                <a:pPr lvl="1"/>
                <a:r>
                  <a:rPr lang="en-US" sz="2800" dirty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balances the trade-off</a:t>
                </a:r>
              </a:p>
              <a:p>
                <a:pPr lvl="1"/>
                <a:endParaRPr lang="en-US" dirty="0"/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Why harmonic mean?</a:t>
                </a:r>
              </a:p>
              <a:p>
                <a:pPr lvl="2"/>
                <a:r>
                  <a:rPr lang="en-US" sz="2400" dirty="0"/>
                  <a:t>Classifier1: P:0.53, R:0.36</a:t>
                </a:r>
              </a:p>
              <a:p>
                <a:pPr lvl="2"/>
                <a:r>
                  <a:rPr lang="en-US" sz="2400" dirty="0"/>
                  <a:t>Classifier2: P:0.01, R:0.99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02974"/>
                <a:ext cx="8229600" cy="4800600"/>
              </a:xfrm>
              <a:blipFill>
                <a:blip r:embed="rId2"/>
                <a:stretch>
                  <a:fillRect l="-1704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0716" y="3361775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16" y="3361775"/>
                <a:ext cx="2229456" cy="834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42916" y="3365516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Equal weight between precision and recall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045"/>
              </p:ext>
            </p:extLst>
          </p:nvPr>
        </p:nvGraphicFramePr>
        <p:xfrm>
          <a:off x="5638800" y="5577748"/>
          <a:ext cx="24870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Harmonic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altLang="zh-CN" sz="2000" dirty="0"/>
                        <a:t>verage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3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70475" name="AutoShape 4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76" name="AutoShape 4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77" name="Text Box 4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70479" name="Text Box 47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70480" name="AutoShape 48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1" name="AutoShape 49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2" name="AutoShape 50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3" name="AutoShape 51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4" name="AutoShape 52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5" name="AutoShape 53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6" name="AutoShape 54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7" name="AutoShape 55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8" name="AutoShape 56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89" name="AutoShape 57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0" name="AutoShape 58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1" name="AutoShape 59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2" name="AutoShape 60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3" name="AutoShape 61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4" name="AutoShape 62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5" name="AutoShape 63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6" name="AutoShape 64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7" name="AutoShape 65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8" name="AutoShape 66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499" name="AutoShape 67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0" name="AutoShape 68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1" name="AutoShape 69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2" name="AutoShape 70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3" name="AutoShape 71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4" name="AutoShape 72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5" name="AutoShape 73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6" name="AutoShape 74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7" name="AutoShape 75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8" name="AutoShape 76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09" name="AutoShape 77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0" name="AutoShape 78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1" name="AutoShape 79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2" name="AutoShape 80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3" name="AutoShape 81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4" name="AutoShape 82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5" name="AutoShape 83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6" name="AutoShape 84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7" name="AutoShape 85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8" name="AutoShape 86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0519" name="AutoShape 87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Plot precision and recall computed for each testing case in step (2).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582" y="1295329"/>
            <a:ext cx="6087996" cy="5228368"/>
          </a:xfrm>
        </p:spPr>
        <p:txBody>
          <a:bodyPr>
            <a:normAutofit/>
          </a:bodyPr>
          <a:lstStyle/>
          <a:p>
            <a:r>
              <a:rPr lang="en-US" dirty="0"/>
              <a:t>With a curve</a:t>
            </a:r>
          </a:p>
          <a:p>
            <a:pPr lvl="1"/>
            <a:r>
              <a:rPr lang="en-US" dirty="0"/>
              <a:t>A.k.a., precision-recall curve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</a:rPr>
              <a:t>F-measure:</a:t>
            </a:r>
            <a:r>
              <a:rPr lang="en-US" dirty="0"/>
              <a:t> harmonic mean of p and r: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</a:rPr>
              <a:t>Break-even point:</a:t>
            </a:r>
            <a:r>
              <a:rPr lang="en-US" dirty="0"/>
              <a:t> precision value when p = r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852949" y="3152395"/>
            <a:ext cx="1624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6852950" y="1772461"/>
            <a:ext cx="0" cy="1379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pic>
        <p:nvPicPr>
          <p:cNvPr id="389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7193" y="1949864"/>
            <a:ext cx="190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91112" y="3284554"/>
            <a:ext cx="560785" cy="1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Freeform 8"/>
          <p:cNvSpPr>
            <a:spLocks/>
          </p:cNvSpPr>
          <p:nvPr/>
        </p:nvSpPr>
        <p:spPr bwMode="auto">
          <a:xfrm>
            <a:off x="6999393" y="1813942"/>
            <a:ext cx="1447800" cy="1093636"/>
          </a:xfrm>
          <a:custGeom>
            <a:avLst/>
            <a:gdLst>
              <a:gd name="T0" fmla="*/ 0 w 1248"/>
              <a:gd name="T1" fmla="*/ 0 h 1056"/>
              <a:gd name="T2" fmla="*/ 2147483647 w 1248"/>
              <a:gd name="T3" fmla="*/ 2147483647 h 1056"/>
              <a:gd name="T4" fmla="*/ 2147483647 w 1248"/>
              <a:gd name="T5" fmla="*/ 2147483647 h 1056"/>
              <a:gd name="T6" fmla="*/ 2147483647 w 124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1056"/>
              <a:gd name="T14" fmla="*/ 1248 w 124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1056">
                <a:moveTo>
                  <a:pt x="0" y="0"/>
                </a:moveTo>
                <a:cubicBezTo>
                  <a:pt x="43" y="110"/>
                  <a:pt x="167" y="505"/>
                  <a:pt x="260" y="657"/>
                </a:cubicBezTo>
                <a:cubicBezTo>
                  <a:pt x="353" y="809"/>
                  <a:pt x="391" y="848"/>
                  <a:pt x="556" y="915"/>
                </a:cubicBezTo>
                <a:cubicBezTo>
                  <a:pt x="721" y="982"/>
                  <a:pt x="1104" y="1027"/>
                  <a:pt x="124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pic>
        <p:nvPicPr>
          <p:cNvPr id="389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601914"/>
            <a:ext cx="235174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6876762" y="1855804"/>
            <a:ext cx="1428750" cy="13144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19762" y="1627204"/>
            <a:ext cx="5143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7376390" y="2620078"/>
            <a:ext cx="114300" cy="1143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98208" y="6617755"/>
            <a:ext cx="213360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6852949" y="5334262"/>
            <a:ext cx="1624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6852950" y="3954328"/>
            <a:ext cx="0" cy="1379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pic>
        <p:nvPicPr>
          <p:cNvPr id="16" name="Picture 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7193" y="4131731"/>
            <a:ext cx="190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91112" y="5466421"/>
            <a:ext cx="560785" cy="1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reeform 8"/>
          <p:cNvSpPr>
            <a:spLocks/>
          </p:cNvSpPr>
          <p:nvPr/>
        </p:nvSpPr>
        <p:spPr bwMode="auto">
          <a:xfrm flipH="1" flipV="1">
            <a:off x="6998208" y="4001095"/>
            <a:ext cx="1478754" cy="1218867"/>
          </a:xfrm>
          <a:custGeom>
            <a:avLst/>
            <a:gdLst>
              <a:gd name="T0" fmla="*/ 0 w 1248"/>
              <a:gd name="T1" fmla="*/ 0 h 1056"/>
              <a:gd name="T2" fmla="*/ 2147483647 w 1248"/>
              <a:gd name="T3" fmla="*/ 2147483647 h 1056"/>
              <a:gd name="T4" fmla="*/ 2147483647 w 1248"/>
              <a:gd name="T5" fmla="*/ 2147483647 h 1056"/>
              <a:gd name="T6" fmla="*/ 2147483647 w 124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1056"/>
              <a:gd name="T14" fmla="*/ 1248 w 124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1056">
                <a:moveTo>
                  <a:pt x="0" y="0"/>
                </a:moveTo>
                <a:cubicBezTo>
                  <a:pt x="43" y="110"/>
                  <a:pt x="167" y="505"/>
                  <a:pt x="260" y="657"/>
                </a:cubicBezTo>
                <a:cubicBezTo>
                  <a:pt x="353" y="809"/>
                  <a:pt x="391" y="848"/>
                  <a:pt x="556" y="915"/>
                </a:cubicBezTo>
                <a:cubicBezTo>
                  <a:pt x="721" y="982"/>
                  <a:pt x="1104" y="1027"/>
                  <a:pt x="124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6876762" y="4037671"/>
            <a:ext cx="1428750" cy="13144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pic>
        <p:nvPicPr>
          <p:cNvPr id="20" name="Picture 1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19762" y="3809071"/>
            <a:ext cx="5143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7962612" y="4237100"/>
            <a:ext cx="114300" cy="1143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932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curve</a:t>
            </a:r>
          </a:p>
          <a:p>
            <a:pPr lvl="1"/>
            <a:r>
              <a:rPr lang="en-US" dirty="0"/>
              <a:t>A.k.a., precision-recall curve</a:t>
            </a:r>
          </a:p>
          <a:p>
            <a:pPr lvl="1"/>
            <a:r>
              <a:rPr lang="en-US" dirty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99FF"/>
                </a:solidFill>
              </a:rPr>
              <a:t>Under each recall level, we prefer a higher precision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A generalized contingency table for precision and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04799" y="2438400"/>
            <a:ext cx="8619893" cy="3200400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629400"/>
            <a:ext cx="5943600" cy="228600"/>
          </a:xfrm>
        </p:spPr>
        <p:txBody>
          <a:bodyPr/>
          <a:lstStyle/>
          <a:p>
            <a:r>
              <a:rPr lang="en-US" altLang="en-US" dirty="0"/>
              <a:t>*From: Improving the Performance of Naive Bayes for Text Classification, Shen and Yang</a:t>
            </a:r>
          </a:p>
        </p:txBody>
      </p:sp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0"/>
            <a:ext cx="7772400" cy="1143000"/>
          </a:xfrm>
        </p:spPr>
        <p:txBody>
          <a:bodyPr/>
          <a:lstStyle/>
          <a:p>
            <a:r>
              <a:rPr lang="en-US" altLang="en-US" dirty="0"/>
              <a:t>Training size</a:t>
            </a: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947738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more the better! (usually)</a:t>
            </a:r>
          </a:p>
          <a:p>
            <a:r>
              <a:rPr lang="en-US" altLang="en-US">
                <a:solidFill>
                  <a:schemeClr val="tx1"/>
                </a:solidFill>
              </a:rPr>
              <a:t>Results for text classification</a:t>
            </a:r>
            <a:r>
              <a:rPr lang="en-US" altLang="en-US" baseline="3000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1227782" name="Picture 6" descr="C:\Documents and Settings\rosario\My Documents\anlp_lectures\train_siz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951038"/>
            <a:ext cx="44291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783" name="Picture 7" descr="C:\Documents and Settings\rosario\My Documents\anlp_lectures\train_size1_ca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5484813"/>
            <a:ext cx="61626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38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429000" y="3046412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>
                <a:latin typeface="+mn-lt"/>
              </a:rPr>
              <a:t>Classifier 1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733800" y="3452810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0.18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953000" y="3048000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>
                <a:latin typeface="+mn-lt"/>
              </a:rPr>
              <a:t>Classifier 2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257800" y="3454398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0.18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0.37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594204" y="5082185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669684" y="3053888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>
                <a:latin typeface="+mn-lt"/>
              </a:rPr>
              <a:t>Fold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819400" y="3452810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5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439034" y="5118699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734434" y="5118699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258434" y="5118699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655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/>
              <a:t>p</a:t>
            </a:r>
            <a:r>
              <a:rPr lang="en-US" altLang="en-US" dirty="0"/>
              <a:t>-value in statistic test is the probability of obtaining data as totally randomly, if the null hypothesis were true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If </a:t>
            </a:r>
            <a:r>
              <a:rPr lang="en-US" altLang="en-US" i="1" dirty="0"/>
              <a:t>p</a:t>
            </a:r>
            <a:r>
              <a:rPr lang="en-US" altLang="en-US" dirty="0"/>
              <a:t>-value is smaller than the chosen significance level (</a:t>
            </a:r>
            <a:r>
              <a:rPr lang="en-US" altLang="en-US" dirty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ym typeface="Symbol" pitchFamily="18" charset="2"/>
              </a:rPr>
              <a:t>We seek to reject the null hypothesis (we seek to show that the observation is not a random result), and so small 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-values are good</a:t>
            </a:r>
            <a:endParaRPr lang="en-US" altLang="en-US" i="1" dirty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46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34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Paired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  <a:p>
            <a:pPr lvl="1"/>
            <a:r>
              <a:rPr lang="en-US" dirty="0"/>
              <a:t>Test if two sets of observations are significantly different from each other</a:t>
            </a:r>
          </a:p>
          <a:p>
            <a:pPr lvl="2"/>
            <a:r>
              <a:rPr lang="en-US" dirty="0"/>
              <a:t>On k-fold cross validation, different classifiers are applied onto the same train/test separation</a:t>
            </a:r>
          </a:p>
          <a:p>
            <a:pPr lvl="1"/>
            <a:r>
              <a:rPr lang="en-US" dirty="0"/>
              <a:t>Hypothesis: difference between two responses measured on the same statistical unit has a zero mean value</a:t>
            </a:r>
          </a:p>
          <a:p>
            <a:r>
              <a:rPr lang="en-US" dirty="0"/>
              <a:t>One-tail </a:t>
            </a:r>
            <a:r>
              <a:rPr lang="en-US" dirty="0" err="1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019800" y="4419600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3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Classifier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Classifier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Fold</a:t>
              </a: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5</a:t>
              </a: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0.23</a:t>
              </a: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>
                  <a:latin typeface="+mn-lt"/>
                </a:rPr>
                <a:t>-test</a:t>
              </a: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>
                  <a:latin typeface="+mn-lt"/>
                </a:rPr>
                <a:t>p</a:t>
              </a:r>
              <a:r>
                <a:rPr lang="en-US" altLang="en-US" sz="2400" b="0" dirty="0">
                  <a:latin typeface="+mn-lt"/>
                </a:rPr>
                <a:t>=0.4987</a:t>
              </a: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+0.02</a:t>
              </a: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+0.02</a:t>
              </a: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+0.01</a:t>
              </a: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-0.01</a:t>
              </a: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-0.19</a:t>
              </a: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0.18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0.18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0.37</a:t>
              </a: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893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/>
              <a:t>Text feature construction</a:t>
            </a:r>
          </a:p>
          <a:p>
            <a:pPr lvl="1"/>
            <a:r>
              <a:rPr lang="en-US" dirty="0"/>
              <a:t>Feature selection methods</a:t>
            </a:r>
          </a:p>
          <a:p>
            <a:pPr lvl="1"/>
            <a:r>
              <a:rPr lang="en-US" dirty="0"/>
              <a:t>Model specification and estimation</a:t>
            </a:r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79651" name="AutoShape 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2" name="AutoShape 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3" name="Text Box 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79654" name="Text Box 6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79655" name="AutoShape 7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6" name="AutoShape 8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7" name="AutoShape 9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8" name="AutoShape 10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9" name="AutoShape 11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0" name="AutoShape 12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1" name="AutoShape 13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2" name="AutoShape 14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3" name="AutoShape 15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4" name="AutoShape 16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5" name="AutoShape 17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6" name="AutoShape 18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7" name="AutoShape 19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8" name="AutoShape 20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9" name="AutoShape 21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0" name="AutoShape 22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1" name="AutoShape 23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2" name="AutoShape 24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3" name="AutoShape 25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4" name="AutoShape 26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5" name="AutoShape 27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6" name="AutoShape 28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7" name="AutoShape 29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8" name="AutoShape 30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79" name="AutoShape 31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0" name="AutoShape 32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1" name="AutoShape 33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2" name="AutoShape 34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3" name="AutoShape 35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4" name="AutoShape 36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5" name="AutoShape 37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6" name="AutoShape 38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7" name="AutoShape 39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8" name="AutoShape 40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89" name="AutoShape 41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0" name="AutoShape 42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1" name="AutoShape 43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2" name="AutoShape 44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3" name="AutoShape 45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4" name="AutoShape 46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95" name="Line 47"/>
          <p:cNvSpPr>
            <a:spLocks noChangeShapeType="1"/>
          </p:cNvSpPr>
          <p:nvPr/>
        </p:nvSpPr>
        <p:spPr bwMode="auto">
          <a:xfrm>
            <a:off x="2776538" y="1714500"/>
            <a:ext cx="1158875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27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notions about categorization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-dimensional feature vector</a:t>
                </a:r>
              </a:p>
              <a:p>
                <a:r>
                  <a:rPr lang="en-US" dirty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a </a:t>
                </a:r>
                <a:r>
                  <a:rPr lang="en-US" u="sng" dirty="0"/>
                  <a:t>categorical</a:t>
                </a:r>
                <a:r>
                  <a:rPr lang="en-US" dirty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105400" y="1231110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/>
                <a:t>vector </a:t>
              </a:r>
              <a:r>
                <a:rPr lang="en-US" sz="2000" i="1" dirty="0"/>
                <a:t>space representation</a:t>
              </a:r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Key question: how to find such a mapping?</a:t>
            </a:r>
          </a:p>
        </p:txBody>
      </p:sp>
    </p:spTree>
    <p:extLst>
      <p:ext uri="{BB962C8B-B14F-4D97-AF65-F5344CB8AC3E}">
        <p14:creationId xmlns:p14="http://schemas.microsoft.com/office/powerpoint/2010/main" val="14427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71800"/>
            <a:ext cx="2400300" cy="255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63627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</a:t>
            </a:r>
            <a:r>
              <a:rPr lang="en-US" sz="2000" dirty="0">
                <a:solidFill>
                  <a:srgbClr val="FF0000"/>
                </a:solidFill>
              </a:rPr>
              <a:t>one conditional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00B0F0"/>
                </a:solidFill>
              </a:rPr>
              <a:t>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582634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2819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16764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6038888" y="2041140"/>
            <a:ext cx="1657312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5528641"/>
            <a:ext cx="26193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03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1" y="2695575"/>
            <a:ext cx="87725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172587" cy="126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7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r>
                  <a:rPr lang="en-US" dirty="0"/>
                  <a:t>This leads 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result</a:t>
                </a:r>
              </a:p>
              <a:p>
                <a:pPr lvl="1"/>
                <a:r>
                  <a:rPr lang="en-US" dirty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010400" y="2438400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Risk – assign instance to a wrong class</a:t>
                </a:r>
              </a:p>
              <a:p>
                <a:pPr lvl="1"/>
                <a:r>
                  <a:rPr lang="en-US" dirty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Type 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b="1" dirty="0">
                  <a:solidFill>
                    <a:srgbClr val="0099FF"/>
                  </a:solidFill>
                </a:endParaRPr>
              </a:p>
              <a:p>
                <a:pPr lvl="2"/>
                <a:r>
                  <a:rPr lang="en-US" dirty="0"/>
                  <a:t>It can determine a ‘reject region’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794165" y="1905000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02632" y="2896380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negative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8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False negative</a:t>
              </a: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Bayes decision boundary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False positive</a:t>
                </a: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False negative</a:t>
                </a: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Increased error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8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False negative</a:t>
              </a: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*Optimal Bayes decision boundary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976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to class 0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to class 1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be always </a:t>
                </a:r>
                <a:r>
                  <a:rPr lang="en-US" sz="2000" i="1" u="sng" dirty="0"/>
                  <a:t>equal</a:t>
                </a:r>
                <a:r>
                  <a:rPr lang="en-US" sz="2000" i="1" dirty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/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Estimate a model/method from labeled data</a:t>
            </a:r>
          </a:p>
          <a:p>
            <a:pPr lvl="1"/>
            <a:r>
              <a:rPr lang="en-US" dirty="0"/>
              <a:t>It can then be used to determine the labels of the unobserved samples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Training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Testing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1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78627" name="AutoShape 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28" name="AutoShape 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29" name="Text Box 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78630" name="Text Box 6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78631" name="AutoShape 7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2" name="AutoShape 8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3" name="AutoShape 9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4" name="AutoShape 10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5" name="AutoShape 11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6" name="AutoShape 12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7" name="AutoShape 13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8" name="AutoShape 14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39" name="AutoShape 15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0" name="AutoShape 16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1" name="AutoShape 17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2" name="AutoShape 18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3" name="AutoShape 19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4" name="AutoShape 20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5" name="AutoShape 21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6" name="AutoShape 22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7" name="AutoShape 23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8" name="AutoShape 24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49" name="AutoShape 25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0" name="AutoShape 26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1" name="AutoShape 27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2" name="AutoShape 28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3" name="AutoShape 29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4" name="AutoShape 30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5" name="AutoShape 31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6" name="AutoShape 32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7" name="AutoShape 33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8" name="AutoShape 34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59" name="AutoShape 35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0" name="AutoShape 36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1" name="AutoShape 37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2" name="AutoShape 38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3" name="AutoShape 39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4" name="AutoShape 40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5" name="AutoShape 41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6" name="AutoShape 42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7" name="AutoShape 43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8" name="AutoShape 44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69" name="AutoShape 45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70" name="AutoShape 46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671" name="Line 47"/>
          <p:cNvSpPr>
            <a:spLocks noChangeShapeType="1"/>
          </p:cNvSpPr>
          <p:nvPr/>
        </p:nvSpPr>
        <p:spPr bwMode="auto">
          <a:xfrm>
            <a:off x="2776538" y="1714500"/>
            <a:ext cx="1158875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8672" name="AutoShape 48"/>
          <p:cNvSpPr>
            <a:spLocks noChangeArrowheads="1"/>
          </p:cNvSpPr>
          <p:nvPr/>
        </p:nvSpPr>
        <p:spPr bwMode="auto">
          <a:xfrm>
            <a:off x="5765800" y="46688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3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65" y="1161666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Model-less</a:t>
            </a:r>
          </a:p>
          <a:p>
            <a:pPr lvl="1"/>
            <a:r>
              <a:rPr lang="en-US" dirty="0"/>
              <a:t>Instance based classifiers</a:t>
            </a:r>
          </a:p>
          <a:p>
            <a:pPr lvl="2"/>
            <a:r>
              <a:rPr lang="en-US" dirty="0"/>
              <a:t>Use observation directly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Training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Testing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Key: assuming similar items have similar class labels!</a:t>
            </a:r>
          </a:p>
        </p:txBody>
      </p:sp>
    </p:spTree>
    <p:extLst>
      <p:ext uri="{BB962C8B-B14F-4D97-AF65-F5344CB8AC3E}">
        <p14:creationId xmlns:p14="http://schemas.microsoft.com/office/powerpoint/2010/main" val="24819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classification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639" y="1206498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0099FF"/>
                    </a:solidFill>
                  </a:rPr>
                  <a:t>Model-based</a:t>
                </a:r>
              </a:p>
              <a:p>
                <a:pPr lvl="1"/>
                <a:r>
                  <a:rPr lang="en-US" sz="2400" dirty="0"/>
                  <a:t>Generative models</a:t>
                </a:r>
              </a:p>
              <a:p>
                <a:pPr lvl="2"/>
                <a:r>
                  <a:rPr lang="en-US" sz="2000" dirty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E.g., Naïve Bayes</a:t>
                </a:r>
              </a:p>
              <a:p>
                <a:pPr lvl="1"/>
                <a:r>
                  <a:rPr lang="en-US" sz="2400" dirty="0"/>
                  <a:t>Discriminative models</a:t>
                </a:r>
              </a:p>
              <a:p>
                <a:pPr lvl="2"/>
                <a:r>
                  <a:rPr lang="en-US" sz="2000" dirty="0"/>
                  <a:t>Directly estimate a decision rule/boundary</a:t>
                </a:r>
              </a:p>
              <a:p>
                <a:pPr lvl="2"/>
                <a:r>
                  <a:rPr lang="en-US" sz="2000" dirty="0"/>
                  <a:t>E.g., SVM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639" y="1206498"/>
                <a:ext cx="8229600" cy="4741333"/>
              </a:xfrm>
              <a:blipFill>
                <a:blip r:embed="rId2"/>
                <a:stretch>
                  <a:fillRect l="-1333" t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Training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Testing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61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Key: </a:t>
            </a:r>
            <a:r>
              <a:rPr lang="en-US" sz="2400" b="1" i="1" dirty="0" err="1">
                <a:solidFill>
                  <a:srgbClr val="FF0000"/>
                </a:solidFill>
              </a:rPr>
              <a:t>i.i.d</a:t>
            </a:r>
            <a:r>
              <a:rPr lang="en-US" sz="2400" b="1" i="1" dirty="0">
                <a:solidFill>
                  <a:srgbClr val="FF0000"/>
                </a:solidFill>
              </a:rPr>
              <a:t>. assumption!</a:t>
            </a:r>
          </a:p>
        </p:txBody>
      </p:sp>
    </p:spTree>
    <p:extLst>
      <p:ext uri="{BB962C8B-B14F-4D97-AF65-F5344CB8AC3E}">
        <p14:creationId xmlns:p14="http://schemas.microsoft.com/office/powerpoint/2010/main" val="22336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V.S. discriminative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>
                    <a:solidFill>
                      <a:srgbClr val="0099FF"/>
                    </a:solidFill>
                  </a:rPr>
                  <a:t>学习得到联合概率分布</a:t>
                </a:r>
                <a:r>
                  <a:rPr lang="en-US" altLang="zh-CN" dirty="0">
                    <a:solidFill>
                      <a:srgbClr val="0099FF"/>
                    </a:solidFill>
                  </a:rPr>
                  <a:t>P(</a:t>
                </a:r>
                <a:r>
                  <a:rPr lang="en-US" altLang="zh-CN" dirty="0" err="1">
                    <a:solidFill>
                      <a:srgbClr val="0099FF"/>
                    </a:solidFill>
                  </a:rPr>
                  <a:t>x,y</a:t>
                </a:r>
                <a:r>
                  <a:rPr lang="en-US" altLang="zh-CN" dirty="0">
                    <a:solidFill>
                      <a:srgbClr val="0099FF"/>
                    </a:solidFill>
                  </a:rPr>
                  <a:t>)</a:t>
                </a:r>
                <a:r>
                  <a:rPr lang="zh-CN" altLang="en-US" sz="2200" dirty="0">
                    <a:solidFill>
                      <a:srgbClr val="0099FF"/>
                    </a:solidFill>
                  </a:rPr>
                  <a:t>，</a:t>
                </a:r>
                <a:r>
                  <a:rPr lang="zh-CN" altLang="en-US" sz="2000" dirty="0">
                    <a:solidFill>
                      <a:srgbClr val="0099FF"/>
                    </a:solidFill>
                  </a:rPr>
                  <a:t>即特征</a:t>
                </a:r>
                <a:r>
                  <a:rPr lang="en-US" altLang="zh-CN" sz="2000" dirty="0">
                    <a:solidFill>
                      <a:srgbClr val="0099FF"/>
                    </a:solidFill>
                  </a:rPr>
                  <a:t>x</a:t>
                </a:r>
                <a:r>
                  <a:rPr lang="zh-CN" altLang="en-US" sz="2000" dirty="0">
                    <a:solidFill>
                      <a:srgbClr val="0099FF"/>
                    </a:solidFill>
                  </a:rPr>
                  <a:t>和标记</a:t>
                </a:r>
                <a:r>
                  <a:rPr lang="en-US" altLang="zh-CN" sz="2000" dirty="0">
                    <a:solidFill>
                      <a:srgbClr val="0099FF"/>
                    </a:solidFill>
                  </a:rPr>
                  <a:t>y</a:t>
                </a:r>
                <a:r>
                  <a:rPr lang="zh-CN" altLang="en-US" sz="2000" dirty="0">
                    <a:solidFill>
                      <a:srgbClr val="0099FF"/>
                    </a:solidFill>
                  </a:rPr>
                  <a:t>共同出现的概率，然后求条件概率分布。能够学习到数据生成的机制。</a:t>
                </a:r>
                <a:endParaRPr lang="en-US" sz="1800" dirty="0">
                  <a:solidFill>
                    <a:srgbClr val="0099FF"/>
                  </a:solidFill>
                </a:endParaRPr>
              </a:p>
              <a:p>
                <a:r>
                  <a:rPr lang="en-US" sz="2400" dirty="0"/>
                  <a:t>Specifying joint distribution</a:t>
                </a:r>
              </a:p>
              <a:p>
                <a:pPr lvl="1"/>
                <a:r>
                  <a:rPr lang="en-US" sz="2000" dirty="0"/>
                  <a:t>Full probabilistic specification for all the random variables</a:t>
                </a:r>
              </a:p>
              <a:p>
                <a:r>
                  <a:rPr lang="en-US" sz="2400" dirty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Flexible, can be used in unsupervised learning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 t="-1443" r="-2621" b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422774" cy="422592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1800" dirty="0">
                    <a:solidFill>
                      <a:srgbClr val="0099FF"/>
                    </a:solidFill>
                  </a:rPr>
                  <a:t>学习得到条件概率分布</a:t>
                </a:r>
                <a:r>
                  <a:rPr lang="en-US" altLang="zh-CN" dirty="0">
                    <a:solidFill>
                      <a:srgbClr val="0099FF"/>
                    </a:solidFill>
                  </a:rPr>
                  <a:t>P(</a:t>
                </a:r>
                <a:r>
                  <a:rPr lang="en-US" altLang="zh-CN" dirty="0" err="1">
                    <a:solidFill>
                      <a:srgbClr val="0099FF"/>
                    </a:solidFill>
                  </a:rPr>
                  <a:t>y|x</a:t>
                </a:r>
                <a:r>
                  <a:rPr lang="en-US" altLang="zh-CN" dirty="0">
                    <a:solidFill>
                      <a:srgbClr val="0099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99FF"/>
                    </a:solidFill>
                  </a:rPr>
                  <a:t>，</a:t>
                </a:r>
                <a:r>
                  <a:rPr lang="zh-CN" altLang="en-US" sz="1800" dirty="0">
                    <a:solidFill>
                      <a:srgbClr val="0099FF"/>
                    </a:solidFill>
                  </a:rPr>
                  <a:t>即在特征</a:t>
                </a:r>
                <a:r>
                  <a:rPr lang="en-US" altLang="zh-CN" sz="1800" dirty="0">
                    <a:solidFill>
                      <a:srgbClr val="0099FF"/>
                    </a:solidFill>
                  </a:rPr>
                  <a:t>x</a:t>
                </a:r>
                <a:r>
                  <a:rPr lang="zh-CN" altLang="en-US" sz="1800" dirty="0">
                    <a:solidFill>
                      <a:srgbClr val="0099FF"/>
                    </a:solidFill>
                  </a:rPr>
                  <a:t>出现的情况下标记</a:t>
                </a:r>
                <a:r>
                  <a:rPr lang="en-US" altLang="zh-CN" sz="1800" dirty="0">
                    <a:solidFill>
                      <a:srgbClr val="0099FF"/>
                    </a:solidFill>
                  </a:rPr>
                  <a:t>y</a:t>
                </a:r>
                <a:r>
                  <a:rPr lang="zh-CN" altLang="en-US" sz="1800" dirty="0">
                    <a:solidFill>
                      <a:srgbClr val="0099FF"/>
                    </a:solidFill>
                  </a:rPr>
                  <a:t>出现的概率。</a:t>
                </a:r>
                <a:endParaRPr lang="en-US" sz="2400" dirty="0">
                  <a:solidFill>
                    <a:srgbClr val="0099FF"/>
                  </a:solidFill>
                </a:endParaRPr>
              </a:p>
              <a:p>
                <a:r>
                  <a:rPr lang="en-US" sz="2400" dirty="0"/>
                  <a:t>Specifying conditional distribution</a:t>
                </a:r>
              </a:p>
              <a:p>
                <a:pPr lvl="1"/>
                <a:r>
                  <a:rPr lang="en-US" sz="2000" dirty="0"/>
                  <a:t>Only explain the target variable</a:t>
                </a:r>
              </a:p>
              <a:p>
                <a:r>
                  <a:rPr lang="en-US" sz="2400" dirty="0"/>
                  <a:t>Arbitrary features can be incorporated for modeling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Need labeled data, only suitable for (semi-) supervised learning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422774" cy="4225924"/>
              </a:xfrm>
              <a:blipFill>
                <a:blip r:embed="rId3"/>
                <a:stretch>
                  <a:fillRect l="-1928" t="-1732" r="-5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06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for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Political News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Sports  News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Entertainment News 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Bayes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False negative</a:t>
              </a: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*Optimal Bayes decision boundary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374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Bayes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95824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850358" y="5449136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False positive</a:t>
                </a: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False negative</a:t>
                </a: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Increased error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58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</a:p>
        </p:txBody>
      </p:sp>
      <p:sp>
        <p:nvSpPr>
          <p:cNvPr id="1180675" name="AutoShape 3"/>
          <p:cNvSpPr>
            <a:spLocks noChangeArrowheads="1"/>
          </p:cNvSpPr>
          <p:nvPr/>
        </p:nvSpPr>
        <p:spPr bwMode="auto">
          <a:xfrm>
            <a:off x="7734300" y="51228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76" name="AutoShape 4"/>
          <p:cNvSpPr>
            <a:spLocks noChangeArrowheads="1"/>
          </p:cNvSpPr>
          <p:nvPr/>
        </p:nvSpPr>
        <p:spPr bwMode="auto">
          <a:xfrm>
            <a:off x="7756525" y="58277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8066088" y="50006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Class1</a:t>
            </a:r>
          </a:p>
        </p:txBody>
      </p:sp>
      <p:sp>
        <p:nvSpPr>
          <p:cNvPr id="1180678" name="Text Box 6"/>
          <p:cNvSpPr txBox="1">
            <a:spLocks noChangeArrowheads="1"/>
          </p:cNvSpPr>
          <p:nvPr/>
        </p:nvSpPr>
        <p:spPr bwMode="auto">
          <a:xfrm>
            <a:off x="8066088" y="569277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Class2</a:t>
            </a:r>
          </a:p>
        </p:txBody>
      </p:sp>
      <p:sp>
        <p:nvSpPr>
          <p:cNvPr id="1180679" name="AutoShape 7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0" name="AutoShape 8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1" name="AutoShape 9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2" name="AutoShape 10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3" name="AutoShape 11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4" name="AutoShape 12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5" name="AutoShape 13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6" name="AutoShape 14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7" name="AutoShape 15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8" name="AutoShape 16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89" name="AutoShape 17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0" name="AutoShape 18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1" name="AutoShape 19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2" name="AutoShape 20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3" name="AutoShape 21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4" name="AutoShape 22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5" name="AutoShape 23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6" name="AutoShape 24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7" name="AutoShape 25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8" name="AutoShape 26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699" name="AutoShape 27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0" name="AutoShape 28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1" name="AutoShape 29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2" name="AutoShape 30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3" name="AutoShape 31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4" name="AutoShape 32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5" name="AutoShape 33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6" name="AutoShape 34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7" name="AutoShape 35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8" name="AutoShape 36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09" name="AutoShape 37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0" name="AutoShape 38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1" name="AutoShape 39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2" name="AutoShape 40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3" name="AutoShape 41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4" name="AutoShape 42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5" name="AutoShape 43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6" name="AutoShape 44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7" name="AutoShape 45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8" name="AutoShape 46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719" name="Line 47"/>
          <p:cNvSpPr>
            <a:spLocks noChangeShapeType="1"/>
          </p:cNvSpPr>
          <p:nvPr/>
        </p:nvSpPr>
        <p:spPr bwMode="auto">
          <a:xfrm>
            <a:off x="2776538" y="1714500"/>
            <a:ext cx="1158875" cy="434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0720" name="AutoShape 48"/>
          <p:cNvSpPr>
            <a:spLocks noChangeArrowheads="1"/>
          </p:cNvSpPr>
          <p:nvPr/>
        </p:nvSpPr>
        <p:spPr bwMode="auto">
          <a:xfrm>
            <a:off x="5765800" y="4668838"/>
            <a:ext cx="179388" cy="19685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76579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0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1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2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3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4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5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6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7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8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89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0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1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2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3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4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5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6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7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8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599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0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1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2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3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4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5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6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7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8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09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0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1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2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3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4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5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6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7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6618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1182723" name="AutoShape 3"/>
          <p:cNvSpPr>
            <a:spLocks noChangeArrowheads="1"/>
          </p:cNvSpPr>
          <p:nvPr/>
        </p:nvSpPr>
        <p:spPr bwMode="auto">
          <a:xfrm>
            <a:off x="1519238" y="293846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4" name="AutoShape 4"/>
          <p:cNvSpPr>
            <a:spLocks noChangeArrowheads="1"/>
          </p:cNvSpPr>
          <p:nvPr/>
        </p:nvSpPr>
        <p:spPr bwMode="auto">
          <a:xfrm>
            <a:off x="2030413" y="28781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5" name="AutoShape 5"/>
          <p:cNvSpPr>
            <a:spLocks noChangeArrowheads="1"/>
          </p:cNvSpPr>
          <p:nvPr/>
        </p:nvSpPr>
        <p:spPr bwMode="auto">
          <a:xfrm>
            <a:off x="2347913" y="26384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6" name="AutoShape 6"/>
          <p:cNvSpPr>
            <a:spLocks noChangeArrowheads="1"/>
          </p:cNvSpPr>
          <p:nvPr/>
        </p:nvSpPr>
        <p:spPr bwMode="auto">
          <a:xfrm>
            <a:off x="1323975" y="4246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7" name="AutoShape 7"/>
          <p:cNvSpPr>
            <a:spLocks noChangeArrowheads="1"/>
          </p:cNvSpPr>
          <p:nvPr/>
        </p:nvSpPr>
        <p:spPr bwMode="auto">
          <a:xfrm>
            <a:off x="1279525" y="36306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8" name="AutoShape 8"/>
          <p:cNvSpPr>
            <a:spLocks noChangeArrowheads="1"/>
          </p:cNvSpPr>
          <p:nvPr/>
        </p:nvSpPr>
        <p:spPr bwMode="auto">
          <a:xfrm>
            <a:off x="2652713" y="3122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29" name="AutoShape 9"/>
          <p:cNvSpPr>
            <a:spLocks noChangeArrowheads="1"/>
          </p:cNvSpPr>
          <p:nvPr/>
        </p:nvSpPr>
        <p:spPr bwMode="auto">
          <a:xfrm>
            <a:off x="1774825" y="42243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0" name="AutoShape 10"/>
          <p:cNvSpPr>
            <a:spLocks noChangeArrowheads="1"/>
          </p:cNvSpPr>
          <p:nvPr/>
        </p:nvSpPr>
        <p:spPr bwMode="auto">
          <a:xfrm>
            <a:off x="785813" y="40640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1" name="AutoShape 11"/>
          <p:cNvSpPr>
            <a:spLocks noChangeArrowheads="1"/>
          </p:cNvSpPr>
          <p:nvPr/>
        </p:nvSpPr>
        <p:spPr bwMode="auto">
          <a:xfrm>
            <a:off x="1003300" y="31369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2" name="AutoShape 12"/>
          <p:cNvSpPr>
            <a:spLocks noChangeArrowheads="1"/>
          </p:cNvSpPr>
          <p:nvPr/>
        </p:nvSpPr>
        <p:spPr bwMode="auto">
          <a:xfrm>
            <a:off x="2025650" y="36242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3" name="AutoShape 13"/>
          <p:cNvSpPr>
            <a:spLocks noChangeArrowheads="1"/>
          </p:cNvSpPr>
          <p:nvPr/>
        </p:nvSpPr>
        <p:spPr bwMode="auto">
          <a:xfrm>
            <a:off x="2489200" y="3613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4" name="AutoShape 14"/>
          <p:cNvSpPr>
            <a:spLocks noChangeArrowheads="1"/>
          </p:cNvSpPr>
          <p:nvPr/>
        </p:nvSpPr>
        <p:spPr bwMode="auto">
          <a:xfrm>
            <a:off x="2119313" y="4303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5" name="AutoShape 15"/>
          <p:cNvSpPr>
            <a:spLocks noChangeArrowheads="1"/>
          </p:cNvSpPr>
          <p:nvPr/>
        </p:nvSpPr>
        <p:spPr bwMode="auto">
          <a:xfrm>
            <a:off x="2500313" y="401637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6" name="AutoShape 16"/>
          <p:cNvSpPr>
            <a:spLocks noChangeArrowheads="1"/>
          </p:cNvSpPr>
          <p:nvPr/>
        </p:nvSpPr>
        <p:spPr bwMode="auto">
          <a:xfrm>
            <a:off x="3582988" y="32210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7" name="AutoShape 17"/>
          <p:cNvSpPr>
            <a:spLocks noChangeArrowheads="1"/>
          </p:cNvSpPr>
          <p:nvPr/>
        </p:nvSpPr>
        <p:spPr bwMode="auto">
          <a:xfrm>
            <a:off x="2674938" y="46466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8" name="AutoShape 18"/>
          <p:cNvSpPr>
            <a:spLocks noChangeArrowheads="1"/>
          </p:cNvSpPr>
          <p:nvPr/>
        </p:nvSpPr>
        <p:spPr bwMode="auto">
          <a:xfrm>
            <a:off x="1978025" y="46529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39" name="AutoShape 19"/>
          <p:cNvSpPr>
            <a:spLocks noChangeArrowheads="1"/>
          </p:cNvSpPr>
          <p:nvPr/>
        </p:nvSpPr>
        <p:spPr bwMode="auto">
          <a:xfrm>
            <a:off x="3765550" y="38750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0" name="AutoShape 20"/>
          <p:cNvSpPr>
            <a:spLocks noChangeArrowheads="1"/>
          </p:cNvSpPr>
          <p:nvPr/>
        </p:nvSpPr>
        <p:spPr bwMode="auto">
          <a:xfrm>
            <a:off x="3879850" y="211613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1" name="AutoShape 21"/>
          <p:cNvSpPr>
            <a:spLocks noChangeArrowheads="1"/>
          </p:cNvSpPr>
          <p:nvPr/>
        </p:nvSpPr>
        <p:spPr bwMode="auto">
          <a:xfrm>
            <a:off x="2335213" y="31829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2" name="AutoShape 22"/>
          <p:cNvSpPr>
            <a:spLocks noChangeArrowheads="1"/>
          </p:cNvSpPr>
          <p:nvPr/>
        </p:nvSpPr>
        <p:spPr bwMode="auto">
          <a:xfrm>
            <a:off x="315913" y="58674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3" name="AutoShape 23"/>
          <p:cNvSpPr>
            <a:spLocks noChangeArrowheads="1"/>
          </p:cNvSpPr>
          <p:nvPr/>
        </p:nvSpPr>
        <p:spPr bwMode="auto">
          <a:xfrm>
            <a:off x="4300538" y="24860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4" name="AutoShape 24"/>
          <p:cNvSpPr>
            <a:spLocks noChangeArrowheads="1"/>
          </p:cNvSpPr>
          <p:nvPr/>
        </p:nvSpPr>
        <p:spPr bwMode="auto">
          <a:xfrm>
            <a:off x="4354513" y="20177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5" name="AutoShape 25"/>
          <p:cNvSpPr>
            <a:spLocks noChangeArrowheads="1"/>
          </p:cNvSpPr>
          <p:nvPr/>
        </p:nvSpPr>
        <p:spPr bwMode="auto">
          <a:xfrm>
            <a:off x="4819650" y="208915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6" name="AutoShape 26"/>
          <p:cNvSpPr>
            <a:spLocks noChangeArrowheads="1"/>
          </p:cNvSpPr>
          <p:nvPr/>
        </p:nvSpPr>
        <p:spPr bwMode="auto">
          <a:xfrm>
            <a:off x="4073525" y="35321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7" name="AutoShape 27"/>
          <p:cNvSpPr>
            <a:spLocks noChangeArrowheads="1"/>
          </p:cNvSpPr>
          <p:nvPr/>
        </p:nvSpPr>
        <p:spPr bwMode="auto">
          <a:xfrm>
            <a:off x="4044950" y="2884488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8" name="AutoShape 28"/>
          <p:cNvSpPr>
            <a:spLocks noChangeArrowheads="1"/>
          </p:cNvSpPr>
          <p:nvPr/>
        </p:nvSpPr>
        <p:spPr bwMode="auto">
          <a:xfrm>
            <a:off x="6430963" y="239395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49" name="AutoShape 29"/>
          <p:cNvSpPr>
            <a:spLocks noChangeArrowheads="1"/>
          </p:cNvSpPr>
          <p:nvPr/>
        </p:nvSpPr>
        <p:spPr bwMode="auto">
          <a:xfrm>
            <a:off x="4540250" y="34782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0" name="AutoShape 30"/>
          <p:cNvSpPr>
            <a:spLocks noChangeArrowheads="1"/>
          </p:cNvSpPr>
          <p:nvPr/>
        </p:nvSpPr>
        <p:spPr bwMode="auto">
          <a:xfrm>
            <a:off x="5135563" y="33670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1" name="AutoShape 31"/>
          <p:cNvSpPr>
            <a:spLocks noChangeArrowheads="1"/>
          </p:cNvSpPr>
          <p:nvPr/>
        </p:nvSpPr>
        <p:spPr bwMode="auto">
          <a:xfrm>
            <a:off x="6594475" y="1790700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2" name="AutoShape 32"/>
          <p:cNvSpPr>
            <a:spLocks noChangeArrowheads="1"/>
          </p:cNvSpPr>
          <p:nvPr/>
        </p:nvSpPr>
        <p:spPr bwMode="auto">
          <a:xfrm>
            <a:off x="4643438" y="2944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3" name="AutoShape 33"/>
          <p:cNvSpPr>
            <a:spLocks noChangeArrowheads="1"/>
          </p:cNvSpPr>
          <p:nvPr/>
        </p:nvSpPr>
        <p:spPr bwMode="auto">
          <a:xfrm>
            <a:off x="5254625" y="28670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4" name="AutoShape 34"/>
          <p:cNvSpPr>
            <a:spLocks noChangeArrowheads="1"/>
          </p:cNvSpPr>
          <p:nvPr/>
        </p:nvSpPr>
        <p:spPr bwMode="auto">
          <a:xfrm>
            <a:off x="4427538" y="3949700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5" name="AutoShape 35"/>
          <p:cNvSpPr>
            <a:spLocks noChangeArrowheads="1"/>
          </p:cNvSpPr>
          <p:nvPr/>
        </p:nvSpPr>
        <p:spPr bwMode="auto">
          <a:xfrm>
            <a:off x="4905375" y="380841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6" name="AutoShape 36"/>
          <p:cNvSpPr>
            <a:spLocks noChangeArrowheads="1"/>
          </p:cNvSpPr>
          <p:nvPr/>
        </p:nvSpPr>
        <p:spPr bwMode="auto">
          <a:xfrm>
            <a:off x="7034213" y="314483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7" name="AutoShape 37"/>
          <p:cNvSpPr>
            <a:spLocks noChangeArrowheads="1"/>
          </p:cNvSpPr>
          <p:nvPr/>
        </p:nvSpPr>
        <p:spPr bwMode="auto">
          <a:xfrm>
            <a:off x="6305550" y="40481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8" name="AutoShape 38"/>
          <p:cNvSpPr>
            <a:spLocks noChangeArrowheads="1"/>
          </p:cNvSpPr>
          <p:nvPr/>
        </p:nvSpPr>
        <p:spPr bwMode="auto">
          <a:xfrm>
            <a:off x="7027863" y="2600325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59" name="AutoShape 39"/>
          <p:cNvSpPr>
            <a:spLocks noChangeArrowheads="1"/>
          </p:cNvSpPr>
          <p:nvPr/>
        </p:nvSpPr>
        <p:spPr bwMode="auto">
          <a:xfrm>
            <a:off x="6318250" y="3357563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0" name="AutoShape 40"/>
          <p:cNvSpPr>
            <a:spLocks noChangeArrowheads="1"/>
          </p:cNvSpPr>
          <p:nvPr/>
        </p:nvSpPr>
        <p:spPr bwMode="auto">
          <a:xfrm>
            <a:off x="7202488" y="2122488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1" name="AutoShape 41"/>
          <p:cNvSpPr>
            <a:spLocks noChangeArrowheads="1"/>
          </p:cNvSpPr>
          <p:nvPr/>
        </p:nvSpPr>
        <p:spPr bwMode="auto">
          <a:xfrm>
            <a:off x="5100638" y="2436813"/>
            <a:ext cx="179387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2" name="AutoShape 42"/>
          <p:cNvSpPr>
            <a:spLocks noChangeArrowheads="1"/>
          </p:cNvSpPr>
          <p:nvPr/>
        </p:nvSpPr>
        <p:spPr bwMode="auto">
          <a:xfrm>
            <a:off x="4143375" y="4352925"/>
            <a:ext cx="179388" cy="1968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763" name="Line 43"/>
          <p:cNvSpPr>
            <a:spLocks noChangeShapeType="1"/>
          </p:cNvSpPr>
          <p:nvPr/>
        </p:nvSpPr>
        <p:spPr bwMode="auto">
          <a:xfrm>
            <a:off x="2841625" y="1828800"/>
            <a:ext cx="1109663" cy="437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4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precis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40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0}{recall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2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_1 = \frac{2}{1/p+1/r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8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=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6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precis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40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0}{recall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2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=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6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16992</TotalTime>
  <Words>2836</Words>
  <Application>Microsoft Office PowerPoint</Application>
  <PresentationFormat>全屏显示(4:3)</PresentationFormat>
  <Paragraphs>630</Paragraphs>
  <Slides>65</Slides>
  <Notes>8</Notes>
  <HiddenSlides>16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ＭＳ Ｐゴシック</vt:lpstr>
      <vt:lpstr>宋体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Wingdings</vt:lpstr>
      <vt:lpstr>Office Theme</vt:lpstr>
      <vt:lpstr>COMP4901K/Math4824B Machine Learning for Natural Language Processing</vt:lpstr>
      <vt:lpstr>Today</vt:lpstr>
      <vt:lpstr>Classification vs. Clustering</vt:lpstr>
      <vt:lpstr>Classification</vt:lpstr>
      <vt:lpstr>Classification</vt:lpstr>
      <vt:lpstr>Classification</vt:lpstr>
      <vt:lpstr>Classification</vt:lpstr>
      <vt:lpstr>Clustering</vt:lpstr>
      <vt:lpstr>Clustering</vt:lpstr>
      <vt:lpstr>Clustering</vt:lpstr>
      <vt:lpstr>Clustering</vt:lpstr>
      <vt:lpstr>Clustering</vt:lpstr>
      <vt:lpstr>Categories (Labels, Classes)</vt:lpstr>
      <vt:lpstr>Binary vs. multi-way classification</vt:lpstr>
      <vt:lpstr> Flat vs. Hierarchical classification</vt:lpstr>
      <vt:lpstr>Single- vs. multi-category classification </vt:lpstr>
      <vt:lpstr>General Pipeline of Classification</vt:lpstr>
      <vt:lpstr>General steps for text categorization</vt:lpstr>
      <vt:lpstr>Feature construction for text categorization</vt:lpstr>
      <vt:lpstr>A Typical Corpus</vt:lpstr>
      <vt:lpstr>Feature Selection</vt:lpstr>
      <vt:lpstr>Feature selection methods</vt:lpstr>
      <vt:lpstr>Feature scoring metrics</vt:lpstr>
      <vt:lpstr>General steps for text categorization</vt:lpstr>
      <vt:lpstr>Model specification</vt:lpstr>
      <vt:lpstr>General steps for text categorization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Testing, evaluation of the classifier</vt:lpstr>
      <vt:lpstr>Baselines</vt:lpstr>
      <vt:lpstr>Classification evaluation</vt:lpstr>
      <vt:lpstr>Evaluating classifiers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Summarizing precision and recall</vt:lpstr>
      <vt:lpstr>Multi-class Categorization</vt:lpstr>
      <vt:lpstr>Training size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Basic notions about categorization</vt:lpstr>
      <vt:lpstr>Bayes’ Rule</vt:lpstr>
      <vt:lpstr>PowerPoint 演示文稿</vt:lpstr>
      <vt:lpstr>Bayes decision theory</vt:lpstr>
      <vt:lpstr>Bayes risk</vt:lpstr>
      <vt:lpstr>Bayes risk</vt:lpstr>
      <vt:lpstr>Bayes risk</vt:lpstr>
      <vt:lpstr>Bayes risk</vt:lpstr>
      <vt:lpstr>Bayes risk</vt:lpstr>
      <vt:lpstr>Supervised text categorization</vt:lpstr>
      <vt:lpstr>Type of classification methods</vt:lpstr>
      <vt:lpstr>Type of classification methods</vt:lpstr>
      <vt:lpstr>Generative V.S. discriminative models</vt:lpstr>
      <vt:lpstr>General steps for text categorization</vt:lpstr>
      <vt:lpstr>Recap: Bayes risk</vt:lpstr>
      <vt:lpstr>Recap: Bayes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205</cp:revision>
  <dcterms:created xsi:type="dcterms:W3CDTF">2006-08-16T00:00:00Z</dcterms:created>
  <dcterms:modified xsi:type="dcterms:W3CDTF">2018-10-19T07:24:26Z</dcterms:modified>
</cp:coreProperties>
</file>