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3"/>
  </p:notesMasterIdLst>
  <p:sldIdLst>
    <p:sldId id="30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5" r:id="rId11"/>
    <p:sldId id="351" r:id="rId12"/>
    <p:sldId id="356" r:id="rId13"/>
    <p:sldId id="307" r:id="rId14"/>
    <p:sldId id="330" r:id="rId15"/>
    <p:sldId id="308" r:id="rId16"/>
    <p:sldId id="309" r:id="rId17"/>
    <p:sldId id="310" r:id="rId18"/>
    <p:sldId id="360" r:id="rId19"/>
    <p:sldId id="358" r:id="rId20"/>
    <p:sldId id="359" r:id="rId21"/>
    <p:sldId id="264" r:id="rId22"/>
    <p:sldId id="265" r:id="rId23"/>
    <p:sldId id="266" r:id="rId24"/>
    <p:sldId id="267" r:id="rId25"/>
    <p:sldId id="269" r:id="rId26"/>
    <p:sldId id="270" r:id="rId27"/>
    <p:sldId id="271" r:id="rId28"/>
    <p:sldId id="363" r:id="rId29"/>
    <p:sldId id="364" r:id="rId30"/>
    <p:sldId id="276" r:id="rId31"/>
    <p:sldId id="278" r:id="rId32"/>
    <p:sldId id="286" r:id="rId33"/>
    <p:sldId id="287" r:id="rId34"/>
    <p:sldId id="289" r:id="rId35"/>
    <p:sldId id="367" r:id="rId36"/>
    <p:sldId id="294" r:id="rId37"/>
    <p:sldId id="365" r:id="rId38"/>
    <p:sldId id="368" r:id="rId39"/>
    <p:sldId id="297" r:id="rId40"/>
    <p:sldId id="298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1FF"/>
    <a:srgbClr val="EBF7FF"/>
    <a:srgbClr val="0099FF"/>
    <a:srgbClr val="FEF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75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A2F1C-1279-4FEF-B36B-CBDC3C8A90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47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9127-6757-4A58-828B-13734AEF9A5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52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0.png"/><Relationship Id="rId5" Type="http://schemas.openxmlformats.org/officeDocument/2006/relationships/tags" Target="../tags/tag8.xml"/><Relationship Id="rId10" Type="http://schemas.openxmlformats.org/officeDocument/2006/relationships/image" Target="../media/image19.png"/><Relationship Id="rId4" Type="http://schemas.openxmlformats.org/officeDocument/2006/relationships/tags" Target="../tags/tag7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4.xml"/><Relationship Id="rId10" Type="http://schemas.openxmlformats.org/officeDocument/2006/relationships/image" Target="../media/image15.png"/><Relationship Id="rId4" Type="http://schemas.openxmlformats.org/officeDocument/2006/relationships/tags" Target="../tags/tag13.xml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9.xml"/><Relationship Id="rId7" Type="http://schemas.openxmlformats.org/officeDocument/2006/relationships/image" Target="../media/image3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3.xml"/><Relationship Id="rId7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25.xml"/><Relationship Id="rId10" Type="http://schemas.openxmlformats.org/officeDocument/2006/relationships/image" Target="../media/image43.png"/><Relationship Id="rId4" Type="http://schemas.openxmlformats.org/officeDocument/2006/relationships/tags" Target="../tags/tag24.xm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8.xml"/><Relationship Id="rId7" Type="http://schemas.openxmlformats.org/officeDocument/2006/relationships/image" Target="../media/image4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30.xml"/><Relationship Id="rId10" Type="http://schemas.openxmlformats.org/officeDocument/2006/relationships/image" Target="../media/image51.png"/><Relationship Id="rId4" Type="http://schemas.openxmlformats.org/officeDocument/2006/relationships/tags" Target="../tags/tag29.xml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1_sco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8: </a:t>
            </a:r>
            <a:r>
              <a:rPr lang="en-US" dirty="0"/>
              <a:t>Naïve Bayes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528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Hongning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Wang, Dan Klein, Chris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Callison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-Burch</a:t>
            </a:r>
          </a:p>
        </p:txBody>
      </p:sp>
    </p:spTree>
    <p:extLst>
      <p:ext uri="{BB962C8B-B14F-4D97-AF65-F5344CB8AC3E}">
        <p14:creationId xmlns:p14="http://schemas.microsoft.com/office/powerpoint/2010/main" val="37774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A generalized contingency table for precision and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04799" y="2438400"/>
            <a:ext cx="8619893" cy="3200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/>
              <a:t>Text feature construction</a:t>
            </a:r>
          </a:p>
          <a:p>
            <a:pPr lvl="1"/>
            <a:r>
              <a:rPr lang="en-US" dirty="0"/>
              <a:t>Feature selection methods</a:t>
            </a:r>
          </a:p>
          <a:p>
            <a:pPr lvl="1"/>
            <a:r>
              <a:rPr lang="en-US" dirty="0"/>
              <a:t>Model specification and estimation</a:t>
            </a:r>
          </a:p>
          <a:p>
            <a:pPr lvl="2"/>
            <a:r>
              <a:rPr lang="en-US" altLang="zh-CN" dirty="0">
                <a:solidFill>
                  <a:srgbClr val="0099FF"/>
                </a:solidFill>
              </a:rPr>
              <a:t>Avoid overfitting:  control model complexity &amp; cross-validation</a:t>
            </a:r>
            <a:endParaRPr lang="en-US" dirty="0">
              <a:solidFill>
                <a:srgbClr val="0099FF"/>
              </a:solidFill>
            </a:endParaRPr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Pipeline of </a:t>
            </a:r>
            <a:r>
              <a:rPr lang="en-US" altLang="zh-CN" dirty="0"/>
              <a:t>Building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836676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048" y="1370076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6248" y="1370076"/>
            <a:ext cx="1673352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Stemming/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5192" y="1370076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1370076"/>
            <a:ext cx="137769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Stopwords</a:t>
            </a:r>
            <a:r>
              <a:rPr lang="en-US" dirty="0"/>
              <a:t> filtering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7345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Preparing input data for machine learning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048" y="3090672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construction (e.g., VSM)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43834" y="3089148"/>
            <a:ext cx="2438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 construction (e.g., word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29300" y="3089148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</a:t>
            </a:r>
          </a:p>
          <a:p>
            <a:pPr algn="ctr"/>
            <a:r>
              <a:rPr lang="en-US" dirty="0"/>
              <a:t>(e.g., DF filtering)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38600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Data and Metrics for Test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5048" y="4570476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Training/Dev/Testing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5264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K-Fold Cross Validation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5772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 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549859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Specification and Selection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5048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Specify models based on assumptions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3740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 based on </a:t>
            </a:r>
            <a:r>
              <a:rPr lang="en-US" altLang="zh-CN" dirty="0"/>
              <a:t>C.V. and</a:t>
            </a:r>
            <a:r>
              <a:rPr lang="en-US" dirty="0"/>
              <a:t> metrics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5772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the model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7947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k nearest neighbors</a:t>
            </a:r>
          </a:p>
          <a:p>
            <a:r>
              <a:rPr lang="en-US" dirty="0"/>
              <a:t>Naïve Bayes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9948" y="813522"/>
            <a:ext cx="5558852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Output: spam/not spam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</a:t>
            </a:r>
            <a:r>
              <a:rPr lang="en-US" altLang="zh-CN" sz="2000" dirty="0"/>
              <a:t>not spam</a:t>
            </a:r>
            <a:r>
              <a:rPr lang="en-US" sz="2000" dirty="0"/>
              <a:t>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Note: </a:t>
            </a:r>
            <a:r>
              <a:rPr lang="en-US" sz="1800" dirty="0">
                <a:solidFill>
                  <a:srgbClr val="FF0000"/>
                </a:solidFill>
              </a:rPr>
              <a:t>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Features: The attributes used to make the spam/not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00750" y="838200"/>
            <a:ext cx="306705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Dear Sir.</a:t>
            </a:r>
          </a:p>
          <a:p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First, I must solicit your confidence in this transaction, this is by </a:t>
            </a:r>
            <a:r>
              <a:rPr lang="en-US" sz="1600" dirty="0" err="1">
                <a:latin typeface="Calibri"/>
                <a:cs typeface="Calibri"/>
              </a:rPr>
              <a:t>virture</a:t>
            </a:r>
            <a:r>
              <a:rPr lang="en-US" sz="1600" dirty="0">
                <a:latin typeface="Calibri"/>
                <a:cs typeface="Calibri"/>
              </a:rPr>
              <a:t> of its nature as being utterly </a:t>
            </a:r>
            <a:r>
              <a:rPr lang="en-US" sz="1600" dirty="0" err="1">
                <a:latin typeface="Calibri"/>
                <a:cs typeface="Calibri"/>
              </a:rPr>
              <a:t>confidencial</a:t>
            </a:r>
            <a:r>
              <a:rPr lang="en-US" sz="1600" dirty="0">
                <a:latin typeface="Calibri"/>
                <a:cs typeface="Calibri"/>
              </a:rPr>
              <a:t>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00750" y="2648781"/>
            <a:ext cx="306705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 dirty="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997437" y="4480862"/>
            <a:ext cx="306705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Ok, </a:t>
            </a:r>
            <a:r>
              <a:rPr lang="en-US" sz="1600" dirty="0" err="1">
                <a:latin typeface="Calibri"/>
                <a:cs typeface="Calibri"/>
              </a:rPr>
              <a:t>Iknow</a:t>
            </a:r>
            <a:r>
              <a:rPr lang="en-US" sz="1600" dirty="0">
                <a:latin typeface="Calibri"/>
                <a:cs typeface="Calibri"/>
              </a:rPr>
              <a:t>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5236369" y="5257800"/>
            <a:ext cx="476250" cy="3429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5372100" y="154305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5372100" y="348615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classify this document?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Documents by vector space representation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133600" cy="228600"/>
          </a:xfrm>
        </p:spPr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</a:t>
            </a:r>
            <a:r>
              <a:rPr lang="en-US" dirty="0" err="1"/>
              <a:t>Wang@UVa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the nearest neighbor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Are you confident about this?</a:t>
            </a:r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133600" cy="228600"/>
          </a:xfrm>
        </p:spPr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</a:t>
            </a:r>
            <a:r>
              <a:rPr lang="en-US" dirty="0" err="1"/>
              <a:t>Wang@UVa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more nearest neighbors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k nearest neighbors </a:t>
            </a:r>
          </a:p>
          <a:p>
            <a:pPr lvl="1"/>
            <a:r>
              <a:rPr lang="en-US" dirty="0"/>
              <a:t>Let them vote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133600" cy="228600"/>
          </a:xfrm>
        </p:spPr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</a:t>
            </a:r>
            <a:r>
              <a:rPr lang="en-US" dirty="0" err="1"/>
              <a:t>Wang@UVa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k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Memorize all instances (documents here)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Perform search over large database </a:t>
            </a:r>
          </a:p>
          <a:p>
            <a:pPr marL="742950" lvl="2" indent="-342900"/>
            <a:r>
              <a:rPr lang="en-US" dirty="0"/>
              <a:t>High-dimensional data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Can we do </a:t>
            </a:r>
            <a:r>
              <a:rPr lang="en-US" altLang="zh-CN" dirty="0"/>
              <a:t>it in a simpler way</a:t>
            </a:r>
            <a:r>
              <a:rPr lang="en-US" dirty="0"/>
              <a:t>?</a:t>
            </a:r>
          </a:p>
          <a:p>
            <a:pPr marL="742950" lvl="2" indent="-342900"/>
            <a:r>
              <a:rPr lang="en-US" dirty="0"/>
              <a:t>Summarizing the classification using a simpler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85366" y="4174067"/>
            <a:ext cx="2878667" cy="2455333"/>
            <a:chOff x="5681133" y="4001030"/>
            <a:chExt cx="2878667" cy="2455333"/>
          </a:xfrm>
        </p:grpSpPr>
        <p:grpSp>
          <p:nvGrpSpPr>
            <p:cNvPr id="19" name="Group 18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5428825" y="4345764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notions about a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</p:spPr>
            <p:txBody>
              <a:bodyPr/>
              <a:lstStyle/>
              <a:p>
                <a:r>
                  <a:rPr lang="en-US" dirty="0"/>
                  <a:t>Data points/Instances</a:t>
                </a:r>
              </a:p>
              <a:p>
                <a:pPr lvl="1"/>
                <a:r>
                  <a:rPr lang="en-US" dirty="0">
                    <a:latin typeface="+mj-lt"/>
                  </a:rPr>
                  <a:t>A document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latin typeface="+mj-lt"/>
                </a:endParaRPr>
              </a:p>
              <a:p>
                <a:pPr lvl="1"/>
                <a:r>
                  <a:rPr lang="en-US" dirty="0"/>
                  <a:t>A data instance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-dimensional feature vector</a:t>
                </a:r>
              </a:p>
              <a:p>
                <a:endParaRPr lang="en-US" dirty="0"/>
              </a:p>
              <a:p>
                <a:r>
                  <a:rPr lang="en-US" dirty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a </a:t>
                </a:r>
                <a:r>
                  <a:rPr lang="en-US" u="sng" dirty="0"/>
                  <a:t>categorical</a:t>
                </a:r>
                <a:r>
                  <a:rPr lang="en-US" dirty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  <a:blipFill>
                <a:blip r:embed="rId2"/>
                <a:stretch>
                  <a:fillRect l="-1241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800512" y="4265378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647774" y="4483590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24400" y="2690890"/>
            <a:ext cx="4141046" cy="661195"/>
            <a:chOff x="4327313" y="1354336"/>
            <a:chExt cx="4141046" cy="661195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/>
                <a:t>vector </a:t>
              </a:r>
              <a:r>
                <a:rPr lang="en-US" sz="2000" i="1" dirty="0"/>
                <a:t>space representation</a:t>
              </a:r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 flipV="1">
              <a:off x="4327313" y="1354336"/>
              <a:ext cx="889846" cy="4611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3443" y="5394051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Key question: how to find such a mapping?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899152" y="1310378"/>
            <a:ext cx="3887214" cy="606154"/>
            <a:chOff x="4581145" y="1615421"/>
            <a:chExt cx="3887214" cy="606154"/>
          </a:xfrm>
        </p:grpSpPr>
        <p:sp>
          <p:nvSpPr>
            <p:cNvPr id="26" name="TextBox 25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Sequence of tokens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>
              <a:off x="4581145" y="1815476"/>
              <a:ext cx="636014" cy="4060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8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Consider:</a:t>
              </a:r>
            </a:p>
            <a:p>
              <a:r>
                <a:rPr lang="en-US" dirty="0"/>
                <a:t>4.1 How to judge the quality of learned model? </a:t>
              </a:r>
            </a:p>
            <a:p>
              <a:r>
                <a:rPr lang="en-US" dirty="0"/>
                <a:t>4.2 How can you further improve the performance?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2400300" cy="25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3627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</a:t>
            </a:r>
            <a:r>
              <a:rPr lang="en-US" sz="2000" dirty="0">
                <a:solidFill>
                  <a:srgbClr val="FF0000"/>
                </a:solidFill>
              </a:rPr>
              <a:t>one conditional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00B0F0"/>
                </a:solidFill>
              </a:rPr>
              <a:t>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2963634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42499"/>
            <a:ext cx="3200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1981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6038888" y="2041140"/>
            <a:ext cx="1657312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5528641"/>
            <a:ext cx="2619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5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93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Naïve Bayes Assumption and Classifier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498" y="1143000"/>
            <a:ext cx="8893302" cy="4289179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+mj-lt"/>
                <a:cs typeface="Calibri"/>
              </a:rPr>
              <a:t>Naïve Bayes: Assume all features are independent effects of the label</a:t>
            </a:r>
          </a:p>
          <a:p>
            <a:pPr eaLnBrk="1" hangingPunct="1"/>
            <a:endParaRPr lang="en-US" dirty="0">
              <a:latin typeface="+mj-lt"/>
              <a:cs typeface="Calibri"/>
            </a:endParaRPr>
          </a:p>
          <a:p>
            <a:pPr eaLnBrk="1" hangingPunct="1"/>
            <a:endParaRPr lang="en-US" sz="2800" dirty="0"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  <a:p>
            <a:pPr eaLnBrk="1" hangingPunct="1"/>
            <a:r>
              <a:rPr lang="en-US" altLang="zh-CN" sz="2800" dirty="0">
                <a:latin typeface="+mj-lt"/>
                <a:cs typeface="Calibri"/>
              </a:rPr>
              <a:t>For prediction, we use</a:t>
            </a:r>
          </a:p>
          <a:p>
            <a:pPr eaLnBrk="1" hangingPunct="1"/>
            <a:endParaRPr lang="en-US" altLang="zh-CN" dirty="0">
              <a:latin typeface="+mj-lt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0851" y="1962151"/>
                <a:ext cx="7542298" cy="1911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1" y="1962151"/>
                <a:ext cx="7542298" cy="1911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9098" y="4904073"/>
                <a:ext cx="5745804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98" y="4904073"/>
                <a:ext cx="5745804" cy="87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7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8200" y="2216981"/>
                <a:ext cx="8266949" cy="135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16981"/>
                <a:ext cx="8266949" cy="1352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Number of Parameters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219200"/>
            <a:ext cx="82677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A general 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alibri"/>
              </a:rPr>
              <a:t>Naive </a:t>
            </a:r>
            <a:r>
              <a:rPr lang="en-US" sz="2400" dirty="0" err="1">
                <a:solidFill>
                  <a:schemeClr val="accent6"/>
                </a:solidFill>
                <a:latin typeface="+mj-lt"/>
                <a:cs typeface="Calibri"/>
              </a:rPr>
              <a:t>Bayes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alibri"/>
              </a:rPr>
              <a:t> </a:t>
            </a:r>
            <a:r>
              <a:rPr lang="en-US" sz="2400" dirty="0">
                <a:latin typeface="+mj-lt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Total number of parameters is </a:t>
            </a:r>
            <a:r>
              <a:rPr lang="en-US" sz="2400" i="1" dirty="0">
                <a:solidFill>
                  <a:srgbClr val="CC0000"/>
                </a:solidFill>
                <a:latin typeface="+mj-lt"/>
                <a:cs typeface="Calibri"/>
              </a:rPr>
              <a:t>linear</a:t>
            </a:r>
            <a:r>
              <a:rPr lang="en-US" sz="2400" dirty="0">
                <a:latin typeface="+mj-lt"/>
                <a:cs typeface="Calibri"/>
              </a:rPr>
              <a:t> in V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</a:endParaRPr>
          </a:p>
        </p:txBody>
      </p:sp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4572000" y="1897615"/>
            <a:ext cx="2236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+mj-lt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6324600" y="3647239"/>
            <a:ext cx="2650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V * |X| *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828800" y="3256002"/>
            <a:ext cx="2099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|Y| * |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Calibri"/>
              </a:rPr>
              <a:t>X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|</a:t>
            </a:r>
            <a:r>
              <a:rPr lang="en-US" baseline="30000" dirty="0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77955" grpId="0" uiExpand="1" build="p"/>
      <p:bldP spid="1277966" grpId="0"/>
      <p:bldP spid="1277967" grpId="0"/>
      <p:bldP spid="12779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301352"/>
            <a:ext cx="8877300" cy="548044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alibri"/>
              </a:rPr>
              <a:t>Goal: compute posterior distribution over label variable Y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+mj-lt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+mj-lt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+mj-lt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+mj-lt"/>
                <a:cs typeface="Calibri"/>
              </a:rPr>
              <a:t>其实我们算的仅仅是第一个</a:t>
            </a:r>
            <a:r>
              <a:rPr lang="en-US" altLang="zh-CN" dirty="0">
                <a:latin typeface="+mj-lt"/>
                <a:cs typeface="Calibri"/>
              </a:rPr>
              <a:t>matrix</a:t>
            </a:r>
            <a:r>
              <a:rPr lang="zh-CN" altLang="en-US" dirty="0">
                <a:latin typeface="+mj-lt"/>
                <a:cs typeface="Calibri"/>
              </a:rPr>
              <a:t>，</a:t>
            </a:r>
            <a:endParaRPr lang="en-US" altLang="zh-CN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+mj-lt"/>
                <a:cs typeface="Calibri"/>
              </a:rPr>
              <a:t>若想得到第二个，就把第一个</a:t>
            </a:r>
            <a:r>
              <a:rPr lang="en-US" altLang="zh-CN" dirty="0">
                <a:latin typeface="+mj-lt"/>
                <a:cs typeface="Calibri"/>
              </a:rPr>
              <a:t>normalize</a:t>
            </a:r>
            <a:r>
              <a:rPr lang="zh-CN" altLang="en-US" dirty="0">
                <a:latin typeface="+mj-lt"/>
                <a:cs typeface="Calibri"/>
              </a:rPr>
              <a:t>，</a:t>
            </a:r>
            <a:endParaRPr lang="en-US" altLang="zh-CN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+mj-lt"/>
                <a:cs typeface="Calibri"/>
              </a:rPr>
              <a:t>让他们的和</a:t>
            </a:r>
            <a:r>
              <a:rPr lang="en-US" altLang="zh-CN" dirty="0">
                <a:latin typeface="+mj-lt"/>
                <a:cs typeface="Calibri"/>
              </a:rPr>
              <a:t>=1</a:t>
            </a:r>
            <a:endParaRPr lang="en-US" dirty="0">
              <a:latin typeface="+mj-lt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+mj-lt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+mj-lt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+mj-lt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+mj-lt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+mj-lt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5850" y="3213497"/>
            <a:ext cx="163591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18235" y="2870597"/>
            <a:ext cx="1760934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5228" y="2857500"/>
            <a:ext cx="20335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5029200" y="3156347"/>
            <a:ext cx="40005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5543550" y="407074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00750" y="4185047"/>
            <a:ext cx="112156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7829550" y="3327797"/>
            <a:ext cx="352425" cy="97155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8058150" y="4127896"/>
            <a:ext cx="3429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>
                <a:latin typeface="+mj-lt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59079" y="5151834"/>
            <a:ext cx="1360884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6429375" y="4556522"/>
            <a:ext cx="3429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6057900" y="2844403"/>
            <a:ext cx="243987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General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" y="960120"/>
                <a:ext cx="9144000" cy="51054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3200" dirty="0"/>
                  <a:t>What do we need in order to use Naïve </a:t>
                </a:r>
                <a:r>
                  <a:rPr lang="en-US" sz="3200" dirty="0" err="1"/>
                  <a:t>Bayes</a:t>
                </a:r>
                <a:r>
                  <a:rPr lang="en-US" sz="3200" dirty="0"/>
                  <a:t>?</a:t>
                </a:r>
              </a:p>
              <a:p>
                <a:pPr lvl="3">
                  <a:lnSpc>
                    <a:spcPct val="80000"/>
                  </a:lnSpc>
                </a:pPr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Inference method</a:t>
                </a:r>
                <a:r>
                  <a:rPr lang="en-US" sz="2800" dirty="0"/>
                  <a:t> (we just saw this part)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400" dirty="0"/>
                  <a:t>Start with a bunch of probabilities: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tables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400" dirty="0"/>
                  <a:t>Use standard inference to 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sz="2400" dirty="0"/>
                  <a:t>Nothing new here</a:t>
                </a:r>
              </a:p>
              <a:p>
                <a:pPr lvl="2" eaLnBrk="1" hangingPunct="1">
                  <a:lnSpc>
                    <a:spcPct val="80000"/>
                  </a:lnSpc>
                </a:pPr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Estimates</a:t>
                </a:r>
                <a:r>
                  <a:rPr lang="en-US" sz="2800" dirty="0"/>
                  <a:t> of local conditional probability tables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, the prior over labels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for each feature (evidence variable)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sz="2400" dirty="0"/>
                  <a:t>These probabilities are collectively called the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i="1" dirty="0"/>
                  <a:t> </a:t>
                </a:r>
                <a:r>
                  <a:rPr lang="en-US" sz="2400" dirty="0"/>
                  <a:t>of the model and denoted by </a:t>
                </a:r>
                <a:r>
                  <a:rPr lang="en-US" sz="2800" b="1" i="1" dirty="0">
                    <a:solidFill>
                      <a:srgbClr val="FF0000"/>
                    </a:solidFill>
                    <a:sym typeface="Symbol" pitchFamily="18" charset="2"/>
                  </a:rPr>
                  <a:t>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sz="2400" dirty="0"/>
                  <a:t>Up until now, we assumed these appeared by magic, but…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sz="2400" dirty="0"/>
                  <a:t>…they typically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come from training data counts</a:t>
                </a:r>
                <a:r>
                  <a:rPr lang="en-US" sz="2400" dirty="0"/>
                  <a:t>: we’ll look at this soon (</a:t>
                </a:r>
                <a:r>
                  <a:rPr lang="en-US" altLang="zh-CN" sz="2400" dirty="0"/>
                  <a:t>learning)</a:t>
                </a:r>
                <a:endParaRPr lang="en-US" sz="2400" dirty="0"/>
              </a:p>
            </p:txBody>
          </p:sp>
        </mc:Choice>
        <mc:Fallback xmlns="">
          <p:sp>
            <p:nvSpPr>
              <p:cNvPr id="1280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" y="960120"/>
                <a:ext cx="9144000" cy="5105400"/>
              </a:xfrm>
              <a:blipFill>
                <a:blip r:embed="rId2"/>
                <a:stretch>
                  <a:fillRect l="-1533" t="-3226" r="-667" b="-17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066800"/>
            <a:ext cx="8801100" cy="44577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</a:rPr>
              <a:t>Bag-of-words Naïve Bayes: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alibri"/>
              </a:rPr>
              <a:t>Features: </a:t>
            </a:r>
            <a:r>
              <a:rPr lang="en-US" i="1" dirty="0" err="1">
                <a:latin typeface="+mj-lt"/>
                <a:cs typeface="Calibri"/>
              </a:rPr>
              <a:t>w</a:t>
            </a:r>
            <a:r>
              <a:rPr lang="en-US" i="1" baseline="-25000" dirty="0" err="1">
                <a:latin typeface="+mj-lt"/>
                <a:cs typeface="Calibri"/>
              </a:rPr>
              <a:t>i</a:t>
            </a:r>
            <a:r>
              <a:rPr lang="en-US" dirty="0">
                <a:latin typeface="+mj-lt"/>
                <a:cs typeface="Calibri"/>
              </a:rPr>
              <a:t> is the word at position </a:t>
            </a:r>
            <a:r>
              <a:rPr lang="en-US" i="1" dirty="0" err="1">
                <a:latin typeface="+mj-lt"/>
                <a:cs typeface="Calibri"/>
              </a:rPr>
              <a:t>i</a:t>
            </a:r>
            <a:endParaRPr lang="en-US" i="1" dirty="0">
              <a:latin typeface="+mj-lt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alibri"/>
              </a:rPr>
              <a:t>As before: predict label conditioned on feature variables (spam vs. </a:t>
            </a:r>
            <a:r>
              <a:rPr lang="en-US" altLang="zh-CN" dirty="0">
                <a:latin typeface="+mj-lt"/>
                <a:cs typeface="Calibri"/>
              </a:rPr>
              <a:t>not spam</a:t>
            </a:r>
            <a:r>
              <a:rPr lang="en-US" dirty="0">
                <a:latin typeface="+mj-lt"/>
                <a:cs typeface="Calibri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alibri"/>
              </a:rPr>
              <a:t>As before: </a:t>
            </a:r>
            <a:r>
              <a:rPr lang="en-US" dirty="0">
                <a:solidFill>
                  <a:srgbClr val="0099FF"/>
                </a:solidFill>
                <a:latin typeface="+mj-lt"/>
                <a:cs typeface="Calibri"/>
              </a:rPr>
              <a:t>assume features are </a:t>
            </a:r>
            <a:r>
              <a:rPr lang="en-US" b="1" dirty="0">
                <a:solidFill>
                  <a:srgbClr val="0099FF"/>
                </a:solidFill>
                <a:latin typeface="+mj-lt"/>
                <a:cs typeface="Calibri"/>
              </a:rPr>
              <a:t>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+mj-lt"/>
                <a:cs typeface="Calibri"/>
              </a:rPr>
              <a:t>New: each </a:t>
            </a:r>
            <a:r>
              <a:rPr lang="en-US" sz="2000" i="1" dirty="0" err="1">
                <a:cs typeface="Calibri"/>
              </a:rPr>
              <a:t>w</a:t>
            </a:r>
            <a:r>
              <a:rPr lang="en-US" sz="2000" i="1" baseline="-25000" dirty="0" err="1">
                <a:cs typeface="Calibri"/>
              </a:rPr>
              <a:t>i</a:t>
            </a:r>
            <a:r>
              <a:rPr lang="en-US" dirty="0">
                <a:latin typeface="+mj-lt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+mj-lt"/>
              <a:cs typeface="Calibri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14900" y="5725716"/>
            <a:ext cx="9144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350">
              <a:latin typeface="+mj-lt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3810000"/>
                <a:ext cx="7772400" cy="2991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0"/>
                <a:ext cx="7772400" cy="2991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33322"/>
            <a:ext cx="6591300" cy="526747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Model:</a:t>
            </a:r>
          </a:p>
          <a:p>
            <a:pPr eaLnBrk="1" hangingPunct="1"/>
            <a:endParaRPr lang="en-US" sz="900" dirty="0"/>
          </a:p>
          <a:p>
            <a:pPr eaLnBrk="1" hangingPunct="1"/>
            <a:r>
              <a:rPr lang="en-US" sz="2400" dirty="0"/>
              <a:t>What are the parameters?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Where do these tables come from?</a:t>
            </a:r>
          </a:p>
          <a:p>
            <a:pPr eaLnBrk="1" hangingPunct="1"/>
            <a:endParaRPr lang="en-US" sz="2400" dirty="0"/>
          </a:p>
        </p:txBody>
      </p:sp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3486150" y="3213497"/>
            <a:ext cx="1543050" cy="1962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Courier New" pitchFamily="49" charset="0"/>
              </a:rPr>
              <a:t>the :  0.0156</a:t>
            </a:r>
          </a:p>
          <a:p>
            <a:r>
              <a:rPr lang="en-US" sz="1350">
                <a:latin typeface="Courier New" pitchFamily="49" charset="0"/>
              </a:rPr>
              <a:t>to  :  0.0153</a:t>
            </a:r>
          </a:p>
          <a:p>
            <a:r>
              <a:rPr lang="en-US" sz="1350">
                <a:latin typeface="Courier New" pitchFamily="49" charset="0"/>
              </a:rPr>
              <a:t>and :  0.0115</a:t>
            </a:r>
          </a:p>
          <a:p>
            <a:r>
              <a:rPr lang="en-US" sz="1350">
                <a:latin typeface="Courier New" pitchFamily="49" charset="0"/>
              </a:rPr>
              <a:t>of  :  0.0095</a:t>
            </a:r>
          </a:p>
          <a:p>
            <a:r>
              <a:rPr lang="en-US" sz="1350">
                <a:latin typeface="Courier New" pitchFamily="49" charset="0"/>
              </a:rPr>
              <a:t>you :  0.0093</a:t>
            </a:r>
          </a:p>
          <a:p>
            <a:r>
              <a:rPr lang="en-US" sz="1350">
                <a:latin typeface="Courier New" pitchFamily="49" charset="0"/>
              </a:rPr>
              <a:t>a   :  0.0086</a:t>
            </a:r>
          </a:p>
          <a:p>
            <a:r>
              <a:rPr lang="en-US" sz="1350">
                <a:latin typeface="Courier New" pitchFamily="49" charset="0"/>
              </a:rPr>
              <a:t>with:  0.0080</a:t>
            </a:r>
          </a:p>
          <a:p>
            <a:r>
              <a:rPr lang="en-US" sz="1350">
                <a:latin typeface="Courier New" pitchFamily="49" charset="0"/>
              </a:rPr>
              <a:t>from:  0.0075</a:t>
            </a:r>
          </a:p>
          <a:p>
            <a:r>
              <a:rPr lang="en-US" sz="1350">
                <a:latin typeface="Courier New" pitchFamily="49" charset="0"/>
              </a:rPr>
              <a:t>...</a:t>
            </a:r>
          </a:p>
        </p:txBody>
      </p:sp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6000750" y="3213497"/>
            <a:ext cx="1543050" cy="1962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Courier New" pitchFamily="49" charset="0"/>
              </a:rPr>
              <a:t>the :  0.0210</a:t>
            </a:r>
          </a:p>
          <a:p>
            <a:r>
              <a:rPr lang="en-US" sz="1350">
                <a:latin typeface="Courier New" pitchFamily="49" charset="0"/>
              </a:rPr>
              <a:t>to  :  0.0133</a:t>
            </a:r>
          </a:p>
          <a:p>
            <a:r>
              <a:rPr lang="en-US" sz="1350">
                <a:latin typeface="Courier New" pitchFamily="49" charset="0"/>
              </a:rPr>
              <a:t>of  :  0.0119</a:t>
            </a:r>
          </a:p>
          <a:p>
            <a:r>
              <a:rPr lang="en-US" sz="1350">
                <a:latin typeface="Courier New" pitchFamily="49" charset="0"/>
              </a:rPr>
              <a:t>2002:  0.0110</a:t>
            </a:r>
          </a:p>
          <a:p>
            <a:r>
              <a:rPr lang="en-US" sz="1350">
                <a:latin typeface="Courier New" pitchFamily="49" charset="0"/>
              </a:rPr>
              <a:t>with:  0.0108</a:t>
            </a:r>
          </a:p>
          <a:p>
            <a:r>
              <a:rPr lang="en-US" sz="1350">
                <a:latin typeface="Courier New" pitchFamily="49" charset="0"/>
              </a:rPr>
              <a:t>from:  0.0107</a:t>
            </a:r>
          </a:p>
          <a:p>
            <a:r>
              <a:rPr lang="en-US" sz="1350">
                <a:latin typeface="Courier New" pitchFamily="49" charset="0"/>
              </a:rPr>
              <a:t>and :  0.0105</a:t>
            </a:r>
          </a:p>
          <a:p>
            <a:r>
              <a:rPr lang="en-US" sz="1350">
                <a:latin typeface="Courier New" pitchFamily="49" charset="0"/>
              </a:rPr>
              <a:t>a   :  0.0100</a:t>
            </a:r>
          </a:p>
          <a:p>
            <a:r>
              <a:rPr lang="en-US" sz="1350">
                <a:latin typeface="Courier New" pitchFamily="49" charset="0"/>
              </a:rPr>
              <a:t>...</a:t>
            </a:r>
          </a:p>
        </p:txBody>
      </p:sp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838200" y="3259230"/>
            <a:ext cx="1847850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itchFamily="49" charset="0"/>
              </a:rPr>
              <a:t>Not spam : 0.66</a:t>
            </a:r>
          </a:p>
          <a:p>
            <a:r>
              <a:rPr lang="en-US" sz="1350" dirty="0">
                <a:latin typeface="Courier New" pitchFamily="49" charset="0"/>
              </a:rPr>
              <a:t>Spam: 0.33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14468" y="2582870"/>
                <a:ext cx="538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68" y="2582870"/>
                <a:ext cx="538674" cy="276999"/>
              </a:xfrm>
              <a:prstGeom prst="rect">
                <a:avLst/>
              </a:prstGeom>
              <a:blipFill>
                <a:blip r:embed="rId4"/>
                <a:stretch>
                  <a:fillRect l="-8989" t="-4444" r="-146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86150" y="2577345"/>
                <a:ext cx="162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2577345"/>
                <a:ext cx="1623393" cy="276999"/>
              </a:xfrm>
              <a:prstGeom prst="rect">
                <a:avLst/>
              </a:prstGeom>
              <a:blipFill>
                <a:blip r:embed="rId5"/>
                <a:stretch>
                  <a:fillRect l="-3008" t="-2222" r="-52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30621" y="2577345"/>
                <a:ext cx="201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21" y="2577345"/>
                <a:ext cx="2017732" cy="276999"/>
              </a:xfrm>
              <a:prstGeom prst="rect">
                <a:avLst/>
              </a:prstGeom>
              <a:blipFill>
                <a:blip r:embed="rId6"/>
                <a:stretch>
                  <a:fillRect l="-2417" t="-2222" r="-3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2125" y="938683"/>
                <a:ext cx="6629400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25" y="938683"/>
                <a:ext cx="6629400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>
            <p:extLst/>
          </p:nvPr>
        </p:nvGraphicFramePr>
        <p:xfrm>
          <a:off x="1981200" y="3106886"/>
          <a:ext cx="5143500" cy="301752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w|spam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P(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w|not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Spam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Not 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5581650" y="6364436"/>
            <a:ext cx="16573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5524500" y="6250136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1981200" y="4421336"/>
            <a:ext cx="51435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1981200" y="4135586"/>
            <a:ext cx="5143500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1981200" y="3906986"/>
            <a:ext cx="5143500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1981200" y="3621236"/>
            <a:ext cx="5143500" cy="257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2609" y="971136"/>
            <a:ext cx="20335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230931" y="218438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88131" y="2298683"/>
            <a:ext cx="112156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10"/>
          <p:cNvSpPr>
            <a:spLocks/>
          </p:cNvSpPr>
          <p:nvPr/>
        </p:nvSpPr>
        <p:spPr bwMode="auto">
          <a:xfrm flipH="1">
            <a:off x="5516931" y="1441433"/>
            <a:ext cx="352425" cy="97155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498144" y="1927208"/>
            <a:ext cx="3429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latin typeface="+mj-lt"/>
                <a:cs typeface="Calibri"/>
              </a:rPr>
              <a:t>+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647411"/>
            <a:ext cx="1360884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6184872" y="1507813"/>
            <a:ext cx="3429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9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print"/>
          <a:srcRect l="23202" r="62943"/>
          <a:stretch/>
        </p:blipFill>
        <p:spPr bwMode="auto">
          <a:xfrm>
            <a:off x="3745281" y="958039"/>
            <a:ext cx="243987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20921" y="1652769"/>
            <a:ext cx="163591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541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447800"/>
            <a:ext cx="8058150" cy="4629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Empirically: </a:t>
            </a:r>
            <a:r>
              <a:rPr lang="en-US" sz="2400" dirty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E.g.: for each outcome x, look at the </a:t>
            </a:r>
            <a:r>
              <a:rPr lang="en-US" sz="2000" i="1" dirty="0">
                <a:solidFill>
                  <a:srgbClr val="CC0000"/>
                </a:solidFill>
              </a:rPr>
              <a:t>empirical rate</a:t>
            </a:r>
            <a:r>
              <a:rPr lang="en-US" sz="2000" dirty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is the estimate that maximizes the </a:t>
            </a:r>
            <a:r>
              <a:rPr lang="en-US" sz="2000" i="1" dirty="0">
                <a:solidFill>
                  <a:srgbClr val="CC0000"/>
                </a:solidFill>
              </a:rPr>
              <a:t>likelihood of the data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971" y="3397606"/>
            <a:ext cx="2954363" cy="5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5086350" y="3429000"/>
            <a:ext cx="285750" cy="2857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1350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5486400" y="3429000"/>
            <a:ext cx="285750" cy="2857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1350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5886450" y="3429000"/>
            <a:ext cx="285750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1350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4438" y="3874295"/>
            <a:ext cx="1319213" cy="20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3217307" y="4920342"/>
            <a:ext cx="2253853" cy="1584045"/>
            <a:chOff x="7162800" y="1891392"/>
            <a:chExt cx="857250" cy="628650"/>
          </a:xfrm>
        </p:grpSpPr>
        <p:sp>
          <p:nvSpPr>
            <p:cNvPr id="10" name="Flowchart: Magnetic Disk 9"/>
            <p:cNvSpPr/>
            <p:nvPr/>
          </p:nvSpPr>
          <p:spPr>
            <a:xfrm>
              <a:off x="7162800" y="1891392"/>
              <a:ext cx="857250" cy="6286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anchor="ctr"/>
            <a:lstStyle/>
            <a:p>
              <a:pPr algn="ctr">
                <a:defRPr/>
              </a:pPr>
              <a:endParaRPr lang="en-US" sz="4000"/>
            </a:p>
          </p:txBody>
        </p:sp>
        <p:sp>
          <p:nvSpPr>
            <p:cNvPr id="27659" name="Oval 6"/>
            <p:cNvSpPr>
              <a:spLocks noChangeArrowheads="1"/>
            </p:cNvSpPr>
            <p:nvPr/>
          </p:nvSpPr>
          <p:spPr bwMode="auto">
            <a:xfrm>
              <a:off x="7219950" y="2119992"/>
              <a:ext cx="114300" cy="1143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660" name="Oval 7"/>
            <p:cNvSpPr>
              <a:spLocks noChangeArrowheads="1"/>
            </p:cNvSpPr>
            <p:nvPr/>
          </p:nvSpPr>
          <p:spPr bwMode="auto">
            <a:xfrm>
              <a:off x="7620000" y="21199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1" name="Oval 8"/>
            <p:cNvSpPr>
              <a:spLocks noChangeArrowheads="1"/>
            </p:cNvSpPr>
            <p:nvPr/>
          </p:nvSpPr>
          <p:spPr bwMode="auto">
            <a:xfrm>
              <a:off x="7848600" y="21199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2" name="Oval 6"/>
            <p:cNvSpPr>
              <a:spLocks noChangeArrowheads="1"/>
            </p:cNvSpPr>
            <p:nvPr/>
          </p:nvSpPr>
          <p:spPr bwMode="auto">
            <a:xfrm>
              <a:off x="7620000" y="2291442"/>
              <a:ext cx="114300" cy="1143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663" name="Oval 7"/>
            <p:cNvSpPr>
              <a:spLocks noChangeArrowheads="1"/>
            </p:cNvSpPr>
            <p:nvPr/>
          </p:nvSpPr>
          <p:spPr bwMode="auto">
            <a:xfrm>
              <a:off x="7848600" y="229144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4" name="Oval 8"/>
            <p:cNvSpPr>
              <a:spLocks noChangeArrowheads="1"/>
            </p:cNvSpPr>
            <p:nvPr/>
          </p:nvSpPr>
          <p:spPr bwMode="auto">
            <a:xfrm>
              <a:off x="7277100" y="229144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5" name="Oval 6"/>
            <p:cNvSpPr>
              <a:spLocks noChangeArrowheads="1"/>
            </p:cNvSpPr>
            <p:nvPr/>
          </p:nvSpPr>
          <p:spPr bwMode="auto">
            <a:xfrm>
              <a:off x="7791450" y="2177142"/>
              <a:ext cx="114300" cy="1143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666" name="Oval 7"/>
            <p:cNvSpPr>
              <a:spLocks noChangeArrowheads="1"/>
            </p:cNvSpPr>
            <p:nvPr/>
          </p:nvSpPr>
          <p:spPr bwMode="auto">
            <a:xfrm>
              <a:off x="7162800" y="22342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7" name="Oval 8"/>
            <p:cNvSpPr>
              <a:spLocks noChangeArrowheads="1"/>
            </p:cNvSpPr>
            <p:nvPr/>
          </p:nvSpPr>
          <p:spPr bwMode="auto">
            <a:xfrm>
              <a:off x="7448550" y="217714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68" name="Oval 6"/>
            <p:cNvSpPr>
              <a:spLocks noChangeArrowheads="1"/>
            </p:cNvSpPr>
            <p:nvPr/>
          </p:nvSpPr>
          <p:spPr bwMode="auto">
            <a:xfrm>
              <a:off x="7334250" y="2291442"/>
              <a:ext cx="114300" cy="1143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669" name="Oval 7"/>
            <p:cNvSpPr>
              <a:spLocks noChangeArrowheads="1"/>
            </p:cNvSpPr>
            <p:nvPr/>
          </p:nvSpPr>
          <p:spPr bwMode="auto">
            <a:xfrm>
              <a:off x="7734300" y="229144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70" name="Oval 8"/>
            <p:cNvSpPr>
              <a:spLocks noChangeArrowheads="1"/>
            </p:cNvSpPr>
            <p:nvPr/>
          </p:nvSpPr>
          <p:spPr bwMode="auto">
            <a:xfrm>
              <a:off x="7505700" y="23485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71" name="Oval 6"/>
            <p:cNvSpPr>
              <a:spLocks noChangeArrowheads="1"/>
            </p:cNvSpPr>
            <p:nvPr/>
          </p:nvSpPr>
          <p:spPr bwMode="auto">
            <a:xfrm>
              <a:off x="7677150" y="2119992"/>
              <a:ext cx="114300" cy="1143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672" name="Oval 7"/>
            <p:cNvSpPr>
              <a:spLocks noChangeArrowheads="1"/>
            </p:cNvSpPr>
            <p:nvPr/>
          </p:nvSpPr>
          <p:spPr bwMode="auto">
            <a:xfrm>
              <a:off x="7391400" y="23485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673" name="Oval 8"/>
            <p:cNvSpPr>
              <a:spLocks noChangeArrowheads="1"/>
            </p:cNvSpPr>
            <p:nvPr/>
          </p:nvSpPr>
          <p:spPr bwMode="auto">
            <a:xfrm>
              <a:off x="7334250" y="2119992"/>
              <a:ext cx="114300" cy="1143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9" tIns="34289" rIns="68579" bIns="34289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for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45438"/>
                <a:ext cx="8686800" cy="558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Maximum likelihood estimation: Simply use the frequencies in the data</a:t>
                </a:r>
              </a:p>
              <a:p>
                <a:r>
                  <a:rPr lang="en-US" sz="2400" dirty="0"/>
                  <a:t>For each label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/>
                  <a:t>For each word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99FF"/>
                    </a:solidFill>
                  </a:rPr>
                  <a:t>Create mega-document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99FF"/>
                    </a:solidFill>
                  </a:rPr>
                  <a:t> by concatenating all docs in this topic (label)</a:t>
                </a:r>
              </a:p>
              <a:p>
                <a:pPr lvl="1"/>
                <a:r>
                  <a:rPr lang="en-US" sz="2000" dirty="0"/>
                  <a:t>Use frequency of w in mega-document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45438"/>
                <a:ext cx="8686800" cy="5583961"/>
              </a:xfrm>
              <a:blipFill>
                <a:blip r:embed="rId2"/>
                <a:stretch>
                  <a:fillRect l="-982" t="-1528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56262" y="1600200"/>
                <a:ext cx="4587538" cy="70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2" y="1600200"/>
                <a:ext cx="4587538" cy="70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262" y="2846423"/>
                <a:ext cx="5664243" cy="828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2" y="2846423"/>
                <a:ext cx="5664243" cy="828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3969614"/>
                <a:ext cx="5486400" cy="860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appears among all words in documents of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9614"/>
                <a:ext cx="5486400" cy="860748"/>
              </a:xfrm>
              <a:prstGeom prst="rect">
                <a:avLst/>
              </a:prstGeom>
              <a:blipFill>
                <a:blip r:embed="rId5"/>
                <a:stretch>
                  <a:fillRect l="-1549" t="-34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131" y="0"/>
            <a:ext cx="8059738" cy="1143000"/>
          </a:xfrm>
        </p:spPr>
        <p:txBody>
          <a:bodyPr/>
          <a:lstStyle/>
          <a:p>
            <a:r>
              <a:rPr lang="en-US" altLang="en-US" dirty="0"/>
              <a:t>Testing, evaluation of the classifier</a:t>
            </a: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After choosing the parameters of the classifiers (i.e. after training it) we need to test how well it’s doing on a test set (not included in the training set)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Calculate misclassification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205237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89029" y="1580592"/>
            <a:ext cx="5867189" cy="4039716"/>
            <a:chOff x="1689029" y="1580592"/>
            <a:chExt cx="5867189" cy="4039716"/>
          </a:xfrm>
        </p:grpSpPr>
        <p:sp>
          <p:nvSpPr>
            <p:cNvPr id="22530" name="Rectangle 3"/>
            <p:cNvSpPr>
              <a:spLocks noChangeArrowheads="1"/>
            </p:cNvSpPr>
            <p:nvPr/>
          </p:nvSpPr>
          <p:spPr bwMode="auto">
            <a:xfrm>
              <a:off x="1828800" y="1637742"/>
              <a:ext cx="5653088" cy="38457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1" name="Line 4"/>
            <p:cNvSpPr>
              <a:spLocks noChangeShapeType="1"/>
            </p:cNvSpPr>
            <p:nvPr/>
          </p:nvSpPr>
          <p:spPr bwMode="auto">
            <a:xfrm>
              <a:off x="1828800" y="5483461"/>
              <a:ext cx="5653088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2" name="Line 5"/>
            <p:cNvSpPr>
              <a:spLocks noChangeShapeType="1"/>
            </p:cNvSpPr>
            <p:nvPr/>
          </p:nvSpPr>
          <p:spPr bwMode="auto">
            <a:xfrm flipV="1">
              <a:off x="1828800" y="1637742"/>
              <a:ext cx="1191" cy="3845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3" name="Line 6"/>
            <p:cNvSpPr>
              <a:spLocks noChangeShapeType="1"/>
            </p:cNvSpPr>
            <p:nvPr/>
          </p:nvSpPr>
          <p:spPr bwMode="auto">
            <a:xfrm flipV="1">
              <a:off x="1828800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1827353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 flipV="1">
              <a:off x="2391966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2390519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 flipV="1">
              <a:off x="2953941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8" name="Rectangle 11"/>
            <p:cNvSpPr>
              <a:spLocks noChangeArrowheads="1"/>
            </p:cNvSpPr>
            <p:nvPr/>
          </p:nvSpPr>
          <p:spPr bwMode="auto">
            <a:xfrm>
              <a:off x="2952494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4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 flipV="1">
              <a:off x="3523060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0" name="Rectangle 13"/>
            <p:cNvSpPr>
              <a:spLocks noChangeArrowheads="1"/>
            </p:cNvSpPr>
            <p:nvPr/>
          </p:nvSpPr>
          <p:spPr bwMode="auto">
            <a:xfrm>
              <a:off x="3521612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6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 flipV="1">
              <a:off x="4086225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2" name="Rectangle 15"/>
            <p:cNvSpPr>
              <a:spLocks noChangeArrowheads="1"/>
            </p:cNvSpPr>
            <p:nvPr/>
          </p:nvSpPr>
          <p:spPr bwMode="auto">
            <a:xfrm>
              <a:off x="4084778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8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 flipV="1">
              <a:off x="4655344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4" name="Rectangle 17"/>
            <p:cNvSpPr>
              <a:spLocks noChangeArrowheads="1"/>
            </p:cNvSpPr>
            <p:nvPr/>
          </p:nvSpPr>
          <p:spPr bwMode="auto">
            <a:xfrm>
              <a:off x="4623876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V="1">
              <a:off x="5218510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5187042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12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7" name="Line 20"/>
            <p:cNvSpPr>
              <a:spLocks noChangeShapeType="1"/>
            </p:cNvSpPr>
            <p:nvPr/>
          </p:nvSpPr>
          <p:spPr bwMode="auto">
            <a:xfrm flipV="1">
              <a:off x="5780485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8" name="Rectangle 21"/>
            <p:cNvSpPr>
              <a:spLocks noChangeArrowheads="1"/>
            </p:cNvSpPr>
            <p:nvPr/>
          </p:nvSpPr>
          <p:spPr bwMode="auto">
            <a:xfrm>
              <a:off x="5749017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14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 flipV="1">
              <a:off x="6349604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6318136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16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 flipV="1">
              <a:off x="6912769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2" name="Rectangle 25"/>
            <p:cNvSpPr>
              <a:spLocks noChangeArrowheads="1"/>
            </p:cNvSpPr>
            <p:nvPr/>
          </p:nvSpPr>
          <p:spPr bwMode="auto">
            <a:xfrm>
              <a:off x="6881301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18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V="1">
              <a:off x="7481887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4" name="Rectangle 27"/>
            <p:cNvSpPr>
              <a:spLocks noChangeArrowheads="1"/>
            </p:cNvSpPr>
            <p:nvPr/>
          </p:nvSpPr>
          <p:spPr bwMode="auto">
            <a:xfrm>
              <a:off x="7450420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5" name="Line 28"/>
            <p:cNvSpPr>
              <a:spLocks noChangeShapeType="1"/>
            </p:cNvSpPr>
            <p:nvPr/>
          </p:nvSpPr>
          <p:spPr bwMode="auto">
            <a:xfrm>
              <a:off x="1828800" y="5483461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6" name="Rectangle 29"/>
            <p:cNvSpPr>
              <a:spLocks noChangeArrowheads="1"/>
            </p:cNvSpPr>
            <p:nvPr/>
          </p:nvSpPr>
          <p:spPr bwMode="auto">
            <a:xfrm>
              <a:off x="1689029" y="5426311"/>
              <a:ext cx="13785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7" name="Line 30"/>
            <p:cNvSpPr>
              <a:spLocks noChangeShapeType="1"/>
            </p:cNvSpPr>
            <p:nvPr/>
          </p:nvSpPr>
          <p:spPr bwMode="auto">
            <a:xfrm>
              <a:off x="1828800" y="5056027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8" name="Rectangle 31"/>
            <p:cNvSpPr>
              <a:spLocks noChangeArrowheads="1"/>
            </p:cNvSpPr>
            <p:nvPr/>
          </p:nvSpPr>
          <p:spPr bwMode="auto">
            <a:xfrm>
              <a:off x="1689029" y="4998877"/>
              <a:ext cx="13785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9" name="Line 32"/>
            <p:cNvSpPr>
              <a:spLocks noChangeShapeType="1"/>
            </p:cNvSpPr>
            <p:nvPr/>
          </p:nvSpPr>
          <p:spPr bwMode="auto">
            <a:xfrm>
              <a:off x="1828800" y="4627402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0" name="Rectangle 33"/>
            <p:cNvSpPr>
              <a:spLocks noChangeArrowheads="1"/>
            </p:cNvSpPr>
            <p:nvPr/>
          </p:nvSpPr>
          <p:spPr bwMode="auto">
            <a:xfrm>
              <a:off x="1740482" y="4570252"/>
              <a:ext cx="8496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1" name="Line 34"/>
            <p:cNvSpPr>
              <a:spLocks noChangeShapeType="1"/>
            </p:cNvSpPr>
            <p:nvPr/>
          </p:nvSpPr>
          <p:spPr bwMode="auto">
            <a:xfrm>
              <a:off x="1828800" y="4199967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2" name="Rectangle 35"/>
            <p:cNvSpPr>
              <a:spLocks noChangeArrowheads="1"/>
            </p:cNvSpPr>
            <p:nvPr/>
          </p:nvSpPr>
          <p:spPr bwMode="auto">
            <a:xfrm>
              <a:off x="1770203" y="4142817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3" name="Line 36"/>
            <p:cNvSpPr>
              <a:spLocks noChangeShapeType="1"/>
            </p:cNvSpPr>
            <p:nvPr/>
          </p:nvSpPr>
          <p:spPr bwMode="auto">
            <a:xfrm>
              <a:off x="1828800" y="3771342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1770203" y="37141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5" name="Line 38"/>
            <p:cNvSpPr>
              <a:spLocks noChangeShapeType="1"/>
            </p:cNvSpPr>
            <p:nvPr/>
          </p:nvSpPr>
          <p:spPr bwMode="auto">
            <a:xfrm>
              <a:off x="1828800" y="3342717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6" name="Rectangle 39"/>
            <p:cNvSpPr>
              <a:spLocks noChangeArrowheads="1"/>
            </p:cNvSpPr>
            <p:nvPr/>
          </p:nvSpPr>
          <p:spPr bwMode="auto">
            <a:xfrm>
              <a:off x="1719942" y="3285567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>
              <a:off x="1828800" y="2915284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1719942" y="2858133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>
              <a:off x="1828800" y="2486659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0" name="Rectangle 43"/>
            <p:cNvSpPr>
              <a:spLocks noChangeArrowheads="1"/>
            </p:cNvSpPr>
            <p:nvPr/>
          </p:nvSpPr>
          <p:spPr bwMode="auto">
            <a:xfrm>
              <a:off x="1719942" y="2429508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1828800" y="2058034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2" name="Rectangle 45"/>
            <p:cNvSpPr>
              <a:spLocks noChangeArrowheads="1"/>
            </p:cNvSpPr>
            <p:nvPr/>
          </p:nvSpPr>
          <p:spPr bwMode="auto">
            <a:xfrm>
              <a:off x="1719942" y="2000883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1828800" y="1637742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4" name="Rectangle 47"/>
            <p:cNvSpPr>
              <a:spLocks noChangeArrowheads="1"/>
            </p:cNvSpPr>
            <p:nvPr/>
          </p:nvSpPr>
          <p:spPr bwMode="auto">
            <a:xfrm>
              <a:off x="1719942" y="15805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30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5" name="Oval 48"/>
            <p:cNvSpPr>
              <a:spLocks noChangeArrowheads="1"/>
            </p:cNvSpPr>
            <p:nvPr/>
          </p:nvSpPr>
          <p:spPr bwMode="auto">
            <a:xfrm>
              <a:off x="2078831" y="4078524"/>
              <a:ext cx="6310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6" name="Oval 49"/>
            <p:cNvSpPr>
              <a:spLocks noChangeArrowheads="1"/>
            </p:cNvSpPr>
            <p:nvPr/>
          </p:nvSpPr>
          <p:spPr bwMode="auto">
            <a:xfrm>
              <a:off x="2078831" y="4078524"/>
              <a:ext cx="6310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7" name="Oval 50"/>
            <p:cNvSpPr>
              <a:spLocks noChangeArrowheads="1"/>
            </p:cNvSpPr>
            <p:nvPr/>
          </p:nvSpPr>
          <p:spPr bwMode="auto">
            <a:xfrm>
              <a:off x="2363391" y="4291646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8" name="Oval 51"/>
            <p:cNvSpPr>
              <a:spLocks noChangeArrowheads="1"/>
            </p:cNvSpPr>
            <p:nvPr/>
          </p:nvSpPr>
          <p:spPr bwMode="auto">
            <a:xfrm>
              <a:off x="2363391" y="4291646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9" name="Oval 52"/>
            <p:cNvSpPr>
              <a:spLocks noChangeArrowheads="1"/>
            </p:cNvSpPr>
            <p:nvPr/>
          </p:nvSpPr>
          <p:spPr bwMode="auto">
            <a:xfrm>
              <a:off x="2647950" y="45988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0" name="Oval 53"/>
            <p:cNvSpPr>
              <a:spLocks noChangeArrowheads="1"/>
            </p:cNvSpPr>
            <p:nvPr/>
          </p:nvSpPr>
          <p:spPr bwMode="auto">
            <a:xfrm>
              <a:off x="2647950" y="45988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1" name="Oval 54"/>
            <p:cNvSpPr>
              <a:spLocks noChangeArrowheads="1"/>
            </p:cNvSpPr>
            <p:nvPr/>
          </p:nvSpPr>
          <p:spPr bwMode="auto">
            <a:xfrm>
              <a:off x="2925366" y="45988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2" name="Oval 55"/>
            <p:cNvSpPr>
              <a:spLocks noChangeArrowheads="1"/>
            </p:cNvSpPr>
            <p:nvPr/>
          </p:nvSpPr>
          <p:spPr bwMode="auto">
            <a:xfrm>
              <a:off x="2925366" y="45988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3209925" y="4741702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3209925" y="4741702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3494485" y="4670265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494485" y="4670265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7" name="Oval 60"/>
            <p:cNvSpPr>
              <a:spLocks noChangeArrowheads="1"/>
            </p:cNvSpPr>
            <p:nvPr/>
          </p:nvSpPr>
          <p:spPr bwMode="auto">
            <a:xfrm>
              <a:off x="3773091" y="4477383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8" name="Oval 61"/>
            <p:cNvSpPr>
              <a:spLocks noChangeArrowheads="1"/>
            </p:cNvSpPr>
            <p:nvPr/>
          </p:nvSpPr>
          <p:spPr bwMode="auto">
            <a:xfrm>
              <a:off x="3773091" y="4477383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9" name="Oval 62"/>
            <p:cNvSpPr>
              <a:spLocks noChangeArrowheads="1"/>
            </p:cNvSpPr>
            <p:nvPr/>
          </p:nvSpPr>
          <p:spPr bwMode="auto">
            <a:xfrm>
              <a:off x="4057650" y="4355940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0" name="Oval 63"/>
            <p:cNvSpPr>
              <a:spLocks noChangeArrowheads="1"/>
            </p:cNvSpPr>
            <p:nvPr/>
          </p:nvSpPr>
          <p:spPr bwMode="auto">
            <a:xfrm>
              <a:off x="4057650" y="4355940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1" name="Oval 64"/>
            <p:cNvSpPr>
              <a:spLocks noChangeArrowheads="1"/>
            </p:cNvSpPr>
            <p:nvPr/>
          </p:nvSpPr>
          <p:spPr bwMode="auto">
            <a:xfrm>
              <a:off x="4342210" y="4534533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2" name="Oval 65"/>
            <p:cNvSpPr>
              <a:spLocks noChangeArrowheads="1"/>
            </p:cNvSpPr>
            <p:nvPr/>
          </p:nvSpPr>
          <p:spPr bwMode="auto">
            <a:xfrm>
              <a:off x="4342210" y="4534533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3" name="Oval 66"/>
            <p:cNvSpPr>
              <a:spLocks noChangeArrowheads="1"/>
            </p:cNvSpPr>
            <p:nvPr/>
          </p:nvSpPr>
          <p:spPr bwMode="auto">
            <a:xfrm>
              <a:off x="4626769" y="413567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4" name="Oval 67"/>
            <p:cNvSpPr>
              <a:spLocks noChangeArrowheads="1"/>
            </p:cNvSpPr>
            <p:nvPr/>
          </p:nvSpPr>
          <p:spPr bwMode="auto">
            <a:xfrm>
              <a:off x="4626769" y="413567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5" name="Oval 68"/>
            <p:cNvSpPr>
              <a:spLocks noChangeArrowheads="1"/>
            </p:cNvSpPr>
            <p:nvPr/>
          </p:nvSpPr>
          <p:spPr bwMode="auto">
            <a:xfrm>
              <a:off x="4904185" y="4270215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6" name="Oval 69"/>
            <p:cNvSpPr>
              <a:spLocks noChangeArrowheads="1"/>
            </p:cNvSpPr>
            <p:nvPr/>
          </p:nvSpPr>
          <p:spPr bwMode="auto">
            <a:xfrm>
              <a:off x="4904185" y="4270215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7" name="Oval 70"/>
            <p:cNvSpPr>
              <a:spLocks noChangeArrowheads="1"/>
            </p:cNvSpPr>
            <p:nvPr/>
          </p:nvSpPr>
          <p:spPr bwMode="auto">
            <a:xfrm>
              <a:off x="5189935" y="3992799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8" name="Oval 71"/>
            <p:cNvSpPr>
              <a:spLocks noChangeArrowheads="1"/>
            </p:cNvSpPr>
            <p:nvPr/>
          </p:nvSpPr>
          <p:spPr bwMode="auto">
            <a:xfrm>
              <a:off x="5189935" y="3992799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9" name="Oval 72"/>
            <p:cNvSpPr>
              <a:spLocks noChangeArrowheads="1"/>
            </p:cNvSpPr>
            <p:nvPr/>
          </p:nvSpPr>
          <p:spPr bwMode="auto">
            <a:xfrm>
              <a:off x="5474494" y="42559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0" name="Oval 73"/>
            <p:cNvSpPr>
              <a:spLocks noChangeArrowheads="1"/>
            </p:cNvSpPr>
            <p:nvPr/>
          </p:nvSpPr>
          <p:spPr bwMode="auto">
            <a:xfrm>
              <a:off x="5474494" y="42559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1" name="Oval 74"/>
            <p:cNvSpPr>
              <a:spLocks noChangeArrowheads="1"/>
            </p:cNvSpPr>
            <p:nvPr/>
          </p:nvSpPr>
          <p:spPr bwMode="auto">
            <a:xfrm>
              <a:off x="5751910" y="407852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2" name="Oval 75"/>
            <p:cNvSpPr>
              <a:spLocks noChangeArrowheads="1"/>
            </p:cNvSpPr>
            <p:nvPr/>
          </p:nvSpPr>
          <p:spPr bwMode="auto">
            <a:xfrm>
              <a:off x="5751910" y="407852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3" name="Oval 76"/>
            <p:cNvSpPr>
              <a:spLocks noChangeArrowheads="1"/>
            </p:cNvSpPr>
            <p:nvPr/>
          </p:nvSpPr>
          <p:spPr bwMode="auto">
            <a:xfrm>
              <a:off x="6036469" y="3921361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4" name="Oval 77"/>
            <p:cNvSpPr>
              <a:spLocks noChangeArrowheads="1"/>
            </p:cNvSpPr>
            <p:nvPr/>
          </p:nvSpPr>
          <p:spPr bwMode="auto">
            <a:xfrm>
              <a:off x="6036469" y="3921361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5" name="Oval 78"/>
            <p:cNvSpPr>
              <a:spLocks noChangeArrowheads="1"/>
            </p:cNvSpPr>
            <p:nvPr/>
          </p:nvSpPr>
          <p:spPr bwMode="auto">
            <a:xfrm>
              <a:off x="6321029" y="3435586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6" name="Oval 79"/>
            <p:cNvSpPr>
              <a:spLocks noChangeArrowheads="1"/>
            </p:cNvSpPr>
            <p:nvPr/>
          </p:nvSpPr>
          <p:spPr bwMode="auto">
            <a:xfrm>
              <a:off x="6321029" y="3435586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7" name="Oval 80"/>
            <p:cNvSpPr>
              <a:spLocks noChangeArrowheads="1"/>
            </p:cNvSpPr>
            <p:nvPr/>
          </p:nvSpPr>
          <p:spPr bwMode="auto">
            <a:xfrm>
              <a:off x="6599635" y="3628467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8" name="Oval 81"/>
            <p:cNvSpPr>
              <a:spLocks noChangeArrowheads="1"/>
            </p:cNvSpPr>
            <p:nvPr/>
          </p:nvSpPr>
          <p:spPr bwMode="auto">
            <a:xfrm>
              <a:off x="6599635" y="3628467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9" name="Oval 82"/>
            <p:cNvSpPr>
              <a:spLocks noChangeArrowheads="1"/>
            </p:cNvSpPr>
            <p:nvPr/>
          </p:nvSpPr>
          <p:spPr bwMode="auto">
            <a:xfrm>
              <a:off x="6884194" y="351416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0" name="Oval 83"/>
            <p:cNvSpPr>
              <a:spLocks noChangeArrowheads="1"/>
            </p:cNvSpPr>
            <p:nvPr/>
          </p:nvSpPr>
          <p:spPr bwMode="auto">
            <a:xfrm>
              <a:off x="6884194" y="351416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1" name="Oval 84"/>
            <p:cNvSpPr>
              <a:spLocks noChangeArrowheads="1"/>
            </p:cNvSpPr>
            <p:nvPr/>
          </p:nvSpPr>
          <p:spPr bwMode="auto">
            <a:xfrm>
              <a:off x="7168754" y="3407011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2" name="Oval 85"/>
            <p:cNvSpPr>
              <a:spLocks noChangeArrowheads="1"/>
            </p:cNvSpPr>
            <p:nvPr/>
          </p:nvSpPr>
          <p:spPr bwMode="auto">
            <a:xfrm>
              <a:off x="7168754" y="3407011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3" name="Oval 86"/>
            <p:cNvSpPr>
              <a:spLocks noChangeArrowheads="1"/>
            </p:cNvSpPr>
            <p:nvPr/>
          </p:nvSpPr>
          <p:spPr bwMode="auto">
            <a:xfrm>
              <a:off x="7453313" y="310697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4" name="Oval 87"/>
            <p:cNvSpPr>
              <a:spLocks noChangeArrowheads="1"/>
            </p:cNvSpPr>
            <p:nvPr/>
          </p:nvSpPr>
          <p:spPr bwMode="auto">
            <a:xfrm>
              <a:off x="7453313" y="310697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5" name="Freeform 88"/>
            <p:cNvSpPr>
              <a:spLocks/>
            </p:cNvSpPr>
            <p:nvPr/>
          </p:nvSpPr>
          <p:spPr bwMode="auto">
            <a:xfrm>
              <a:off x="2106216" y="2036602"/>
              <a:ext cx="3588544" cy="2790825"/>
            </a:xfrm>
            <a:custGeom>
              <a:avLst/>
              <a:gdLst>
                <a:gd name="T0" fmla="*/ 2147483647 w 3014"/>
                <a:gd name="T1" fmla="*/ 2147483647 h 2344"/>
                <a:gd name="T2" fmla="*/ 2147483647 w 3014"/>
                <a:gd name="T3" fmla="*/ 2147483647 h 2344"/>
                <a:gd name="T4" fmla="*/ 2147483647 w 3014"/>
                <a:gd name="T5" fmla="*/ 2147483647 h 2344"/>
                <a:gd name="T6" fmla="*/ 2147483647 w 3014"/>
                <a:gd name="T7" fmla="*/ 2147483647 h 2344"/>
                <a:gd name="T8" fmla="*/ 2147483647 w 3014"/>
                <a:gd name="T9" fmla="*/ 2147483647 h 2344"/>
                <a:gd name="T10" fmla="*/ 2147483647 w 3014"/>
                <a:gd name="T11" fmla="*/ 2147483647 h 2344"/>
                <a:gd name="T12" fmla="*/ 2147483647 w 3014"/>
                <a:gd name="T13" fmla="*/ 2147483647 h 2344"/>
                <a:gd name="T14" fmla="*/ 2147483647 w 3014"/>
                <a:gd name="T15" fmla="*/ 2147483647 h 2344"/>
                <a:gd name="T16" fmla="*/ 2147483647 w 3014"/>
                <a:gd name="T17" fmla="*/ 2147483647 h 2344"/>
                <a:gd name="T18" fmla="*/ 2147483647 w 3014"/>
                <a:gd name="T19" fmla="*/ 2147483647 h 2344"/>
                <a:gd name="T20" fmla="*/ 2147483647 w 3014"/>
                <a:gd name="T21" fmla="*/ 2147483647 h 2344"/>
                <a:gd name="T22" fmla="*/ 2147483647 w 3014"/>
                <a:gd name="T23" fmla="*/ 2147483647 h 2344"/>
                <a:gd name="T24" fmla="*/ 2147483647 w 3014"/>
                <a:gd name="T25" fmla="*/ 2147483647 h 2344"/>
                <a:gd name="T26" fmla="*/ 2147483647 w 3014"/>
                <a:gd name="T27" fmla="*/ 2147483647 h 2344"/>
                <a:gd name="T28" fmla="*/ 2147483647 w 3014"/>
                <a:gd name="T29" fmla="*/ 2147483647 h 2344"/>
                <a:gd name="T30" fmla="*/ 2147483647 w 3014"/>
                <a:gd name="T31" fmla="*/ 2147483647 h 2344"/>
                <a:gd name="T32" fmla="*/ 2147483647 w 3014"/>
                <a:gd name="T33" fmla="*/ 2147483647 h 2344"/>
                <a:gd name="T34" fmla="*/ 2147483647 w 3014"/>
                <a:gd name="T35" fmla="*/ 2147483647 h 2344"/>
                <a:gd name="T36" fmla="*/ 2147483647 w 3014"/>
                <a:gd name="T37" fmla="*/ 2147483647 h 2344"/>
                <a:gd name="T38" fmla="*/ 2147483647 w 3014"/>
                <a:gd name="T39" fmla="*/ 2147483647 h 2344"/>
                <a:gd name="T40" fmla="*/ 2147483647 w 3014"/>
                <a:gd name="T41" fmla="*/ 2147483647 h 2344"/>
                <a:gd name="T42" fmla="*/ 2147483647 w 3014"/>
                <a:gd name="T43" fmla="*/ 2147483647 h 2344"/>
                <a:gd name="T44" fmla="*/ 2147483647 w 3014"/>
                <a:gd name="T45" fmla="*/ 2147483647 h 2344"/>
                <a:gd name="T46" fmla="*/ 2147483647 w 3014"/>
                <a:gd name="T47" fmla="*/ 2147483647 h 2344"/>
                <a:gd name="T48" fmla="*/ 2147483647 w 3014"/>
                <a:gd name="T49" fmla="*/ 2147483647 h 2344"/>
                <a:gd name="T50" fmla="*/ 2147483647 w 3014"/>
                <a:gd name="T51" fmla="*/ 2147483647 h 2344"/>
                <a:gd name="T52" fmla="*/ 2147483647 w 3014"/>
                <a:gd name="T53" fmla="*/ 2147483647 h 2344"/>
                <a:gd name="T54" fmla="*/ 2147483647 w 3014"/>
                <a:gd name="T55" fmla="*/ 2147483647 h 2344"/>
                <a:gd name="T56" fmla="*/ 2147483647 w 3014"/>
                <a:gd name="T57" fmla="*/ 2147483647 h 2344"/>
                <a:gd name="T58" fmla="*/ 2147483647 w 3014"/>
                <a:gd name="T59" fmla="*/ 2147483647 h 2344"/>
                <a:gd name="T60" fmla="*/ 2147483647 w 3014"/>
                <a:gd name="T61" fmla="*/ 2147483647 h 2344"/>
                <a:gd name="T62" fmla="*/ 2147483647 w 3014"/>
                <a:gd name="T63" fmla="*/ 2147483647 h 2344"/>
                <a:gd name="T64" fmla="*/ 2147483647 w 3014"/>
                <a:gd name="T65" fmla="*/ 2147483647 h 2344"/>
                <a:gd name="T66" fmla="*/ 2147483647 w 3014"/>
                <a:gd name="T67" fmla="*/ 2147483647 h 2344"/>
                <a:gd name="T68" fmla="*/ 2147483647 w 3014"/>
                <a:gd name="T69" fmla="*/ 2147483647 h 2344"/>
                <a:gd name="T70" fmla="*/ 2147483647 w 3014"/>
                <a:gd name="T71" fmla="*/ 2147483647 h 2344"/>
                <a:gd name="T72" fmla="*/ 2147483647 w 3014"/>
                <a:gd name="T73" fmla="*/ 2147483647 h 2344"/>
                <a:gd name="T74" fmla="*/ 2147483647 w 3014"/>
                <a:gd name="T75" fmla="*/ 2147483647 h 2344"/>
                <a:gd name="T76" fmla="*/ 2147483647 w 3014"/>
                <a:gd name="T77" fmla="*/ 2147483647 h 2344"/>
                <a:gd name="T78" fmla="*/ 2147483647 w 3014"/>
                <a:gd name="T79" fmla="*/ 2147483647 h 2344"/>
                <a:gd name="T80" fmla="*/ 2147483647 w 3014"/>
                <a:gd name="T81" fmla="*/ 2147483647 h 2344"/>
                <a:gd name="T82" fmla="*/ 2147483647 w 3014"/>
                <a:gd name="T83" fmla="*/ 2147483647 h 23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14"/>
                <a:gd name="T127" fmla="*/ 0 h 2344"/>
                <a:gd name="T128" fmla="*/ 3014 w 3014"/>
                <a:gd name="T129" fmla="*/ 2344 h 23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14" h="2344">
                  <a:moveTo>
                    <a:pt x="0" y="1739"/>
                  </a:moveTo>
                  <a:lnTo>
                    <a:pt x="24" y="630"/>
                  </a:lnTo>
                  <a:lnTo>
                    <a:pt x="48" y="114"/>
                  </a:lnTo>
                  <a:lnTo>
                    <a:pt x="72" y="0"/>
                  </a:lnTo>
                  <a:lnTo>
                    <a:pt x="96" y="132"/>
                  </a:lnTo>
                  <a:lnTo>
                    <a:pt x="120" y="402"/>
                  </a:lnTo>
                  <a:lnTo>
                    <a:pt x="144" y="738"/>
                  </a:lnTo>
                  <a:lnTo>
                    <a:pt x="168" y="1085"/>
                  </a:lnTo>
                  <a:lnTo>
                    <a:pt x="192" y="1409"/>
                  </a:lnTo>
                  <a:lnTo>
                    <a:pt x="216" y="1691"/>
                  </a:lnTo>
                  <a:lnTo>
                    <a:pt x="240" y="1918"/>
                  </a:lnTo>
                  <a:lnTo>
                    <a:pt x="264" y="2098"/>
                  </a:lnTo>
                  <a:lnTo>
                    <a:pt x="287" y="2218"/>
                  </a:lnTo>
                  <a:lnTo>
                    <a:pt x="311" y="2296"/>
                  </a:lnTo>
                  <a:lnTo>
                    <a:pt x="335" y="2338"/>
                  </a:lnTo>
                  <a:lnTo>
                    <a:pt x="359" y="2344"/>
                  </a:lnTo>
                  <a:lnTo>
                    <a:pt x="383" y="2332"/>
                  </a:lnTo>
                  <a:lnTo>
                    <a:pt x="407" y="2302"/>
                  </a:lnTo>
                  <a:lnTo>
                    <a:pt x="431" y="2260"/>
                  </a:lnTo>
                  <a:lnTo>
                    <a:pt x="455" y="2218"/>
                  </a:lnTo>
                  <a:lnTo>
                    <a:pt x="479" y="2182"/>
                  </a:lnTo>
                  <a:lnTo>
                    <a:pt x="503" y="2146"/>
                  </a:lnTo>
                  <a:lnTo>
                    <a:pt x="527" y="2116"/>
                  </a:lnTo>
                  <a:lnTo>
                    <a:pt x="551" y="2092"/>
                  </a:lnTo>
                  <a:lnTo>
                    <a:pt x="569" y="2080"/>
                  </a:lnTo>
                  <a:lnTo>
                    <a:pt x="592" y="2080"/>
                  </a:lnTo>
                  <a:lnTo>
                    <a:pt x="616" y="2080"/>
                  </a:lnTo>
                  <a:lnTo>
                    <a:pt x="640" y="2098"/>
                  </a:lnTo>
                  <a:lnTo>
                    <a:pt x="664" y="2116"/>
                  </a:lnTo>
                  <a:lnTo>
                    <a:pt x="688" y="2134"/>
                  </a:lnTo>
                  <a:lnTo>
                    <a:pt x="712" y="2164"/>
                  </a:lnTo>
                  <a:lnTo>
                    <a:pt x="736" y="2188"/>
                  </a:lnTo>
                  <a:lnTo>
                    <a:pt x="760" y="2218"/>
                  </a:lnTo>
                  <a:lnTo>
                    <a:pt x="784" y="2242"/>
                  </a:lnTo>
                  <a:lnTo>
                    <a:pt x="808" y="2266"/>
                  </a:lnTo>
                  <a:lnTo>
                    <a:pt x="832" y="2284"/>
                  </a:lnTo>
                  <a:lnTo>
                    <a:pt x="856" y="2302"/>
                  </a:lnTo>
                  <a:lnTo>
                    <a:pt x="879" y="2320"/>
                  </a:lnTo>
                  <a:lnTo>
                    <a:pt x="903" y="2326"/>
                  </a:lnTo>
                  <a:lnTo>
                    <a:pt x="927" y="2332"/>
                  </a:lnTo>
                  <a:lnTo>
                    <a:pt x="951" y="2332"/>
                  </a:lnTo>
                  <a:lnTo>
                    <a:pt x="975" y="2326"/>
                  </a:lnTo>
                  <a:lnTo>
                    <a:pt x="999" y="2320"/>
                  </a:lnTo>
                  <a:lnTo>
                    <a:pt x="1023" y="2314"/>
                  </a:lnTo>
                  <a:lnTo>
                    <a:pt x="1047" y="2296"/>
                  </a:lnTo>
                  <a:lnTo>
                    <a:pt x="1071" y="2284"/>
                  </a:lnTo>
                  <a:lnTo>
                    <a:pt x="1095" y="2266"/>
                  </a:lnTo>
                  <a:lnTo>
                    <a:pt x="1119" y="2248"/>
                  </a:lnTo>
                  <a:lnTo>
                    <a:pt x="1143" y="2230"/>
                  </a:lnTo>
                  <a:lnTo>
                    <a:pt x="1166" y="2212"/>
                  </a:lnTo>
                  <a:lnTo>
                    <a:pt x="1190" y="2194"/>
                  </a:lnTo>
                  <a:lnTo>
                    <a:pt x="1214" y="2176"/>
                  </a:lnTo>
                  <a:lnTo>
                    <a:pt x="1238" y="2158"/>
                  </a:lnTo>
                  <a:lnTo>
                    <a:pt x="1262" y="2140"/>
                  </a:lnTo>
                  <a:lnTo>
                    <a:pt x="1286" y="2128"/>
                  </a:lnTo>
                  <a:lnTo>
                    <a:pt x="1310" y="2116"/>
                  </a:lnTo>
                  <a:lnTo>
                    <a:pt x="1334" y="2104"/>
                  </a:lnTo>
                  <a:lnTo>
                    <a:pt x="1352" y="2098"/>
                  </a:lnTo>
                  <a:lnTo>
                    <a:pt x="1376" y="2092"/>
                  </a:lnTo>
                  <a:lnTo>
                    <a:pt x="1400" y="2086"/>
                  </a:lnTo>
                  <a:lnTo>
                    <a:pt x="1424" y="2080"/>
                  </a:lnTo>
                  <a:lnTo>
                    <a:pt x="1448" y="2074"/>
                  </a:lnTo>
                  <a:lnTo>
                    <a:pt x="1471" y="2074"/>
                  </a:lnTo>
                  <a:lnTo>
                    <a:pt x="1495" y="2068"/>
                  </a:lnTo>
                  <a:lnTo>
                    <a:pt x="1519" y="2068"/>
                  </a:lnTo>
                  <a:lnTo>
                    <a:pt x="1543" y="2068"/>
                  </a:lnTo>
                  <a:lnTo>
                    <a:pt x="1567" y="2062"/>
                  </a:lnTo>
                  <a:lnTo>
                    <a:pt x="1591" y="2062"/>
                  </a:lnTo>
                  <a:lnTo>
                    <a:pt x="1615" y="2056"/>
                  </a:lnTo>
                  <a:lnTo>
                    <a:pt x="1639" y="2056"/>
                  </a:lnTo>
                  <a:lnTo>
                    <a:pt x="1663" y="2050"/>
                  </a:lnTo>
                  <a:lnTo>
                    <a:pt x="1687" y="2044"/>
                  </a:lnTo>
                  <a:lnTo>
                    <a:pt x="1711" y="2038"/>
                  </a:lnTo>
                  <a:lnTo>
                    <a:pt x="1735" y="2032"/>
                  </a:lnTo>
                  <a:lnTo>
                    <a:pt x="1758" y="2020"/>
                  </a:lnTo>
                  <a:lnTo>
                    <a:pt x="1782" y="2014"/>
                  </a:lnTo>
                  <a:lnTo>
                    <a:pt x="1806" y="2002"/>
                  </a:lnTo>
                  <a:lnTo>
                    <a:pt x="1830" y="1990"/>
                  </a:lnTo>
                  <a:lnTo>
                    <a:pt x="1854" y="1978"/>
                  </a:lnTo>
                  <a:lnTo>
                    <a:pt x="1878" y="1966"/>
                  </a:lnTo>
                  <a:lnTo>
                    <a:pt x="1902" y="1948"/>
                  </a:lnTo>
                  <a:lnTo>
                    <a:pt x="1926" y="1936"/>
                  </a:lnTo>
                  <a:lnTo>
                    <a:pt x="1950" y="1924"/>
                  </a:lnTo>
                  <a:lnTo>
                    <a:pt x="1974" y="1906"/>
                  </a:lnTo>
                  <a:lnTo>
                    <a:pt x="1998" y="1894"/>
                  </a:lnTo>
                  <a:lnTo>
                    <a:pt x="2022" y="1876"/>
                  </a:lnTo>
                  <a:lnTo>
                    <a:pt x="2045" y="1864"/>
                  </a:lnTo>
                  <a:lnTo>
                    <a:pt x="2069" y="1852"/>
                  </a:lnTo>
                  <a:lnTo>
                    <a:pt x="2093" y="1841"/>
                  </a:lnTo>
                  <a:lnTo>
                    <a:pt x="2117" y="1829"/>
                  </a:lnTo>
                  <a:lnTo>
                    <a:pt x="2141" y="1817"/>
                  </a:lnTo>
                  <a:lnTo>
                    <a:pt x="2159" y="1805"/>
                  </a:lnTo>
                  <a:lnTo>
                    <a:pt x="2183" y="1793"/>
                  </a:lnTo>
                  <a:lnTo>
                    <a:pt x="2207" y="1787"/>
                  </a:lnTo>
                  <a:lnTo>
                    <a:pt x="2231" y="1781"/>
                  </a:lnTo>
                  <a:lnTo>
                    <a:pt x="2255" y="1769"/>
                  </a:lnTo>
                  <a:lnTo>
                    <a:pt x="2279" y="1763"/>
                  </a:lnTo>
                  <a:lnTo>
                    <a:pt x="2303" y="1757"/>
                  </a:lnTo>
                  <a:lnTo>
                    <a:pt x="2326" y="1757"/>
                  </a:lnTo>
                  <a:lnTo>
                    <a:pt x="2350" y="1751"/>
                  </a:lnTo>
                  <a:lnTo>
                    <a:pt x="2374" y="1751"/>
                  </a:lnTo>
                  <a:lnTo>
                    <a:pt x="2398" y="1745"/>
                  </a:lnTo>
                  <a:lnTo>
                    <a:pt x="2422" y="1745"/>
                  </a:lnTo>
                  <a:lnTo>
                    <a:pt x="2446" y="1745"/>
                  </a:lnTo>
                  <a:lnTo>
                    <a:pt x="2470" y="1745"/>
                  </a:lnTo>
                  <a:lnTo>
                    <a:pt x="2494" y="1745"/>
                  </a:lnTo>
                  <a:lnTo>
                    <a:pt x="2518" y="1745"/>
                  </a:lnTo>
                  <a:lnTo>
                    <a:pt x="2542" y="1751"/>
                  </a:lnTo>
                  <a:lnTo>
                    <a:pt x="2566" y="1751"/>
                  </a:lnTo>
                  <a:lnTo>
                    <a:pt x="2590" y="1757"/>
                  </a:lnTo>
                  <a:lnTo>
                    <a:pt x="2614" y="1757"/>
                  </a:lnTo>
                  <a:lnTo>
                    <a:pt x="2637" y="1763"/>
                  </a:lnTo>
                  <a:lnTo>
                    <a:pt x="2661" y="1769"/>
                  </a:lnTo>
                  <a:lnTo>
                    <a:pt x="2685" y="1775"/>
                  </a:lnTo>
                  <a:lnTo>
                    <a:pt x="2709" y="1781"/>
                  </a:lnTo>
                  <a:lnTo>
                    <a:pt x="2733" y="1787"/>
                  </a:lnTo>
                  <a:lnTo>
                    <a:pt x="2757" y="1793"/>
                  </a:lnTo>
                  <a:lnTo>
                    <a:pt x="2781" y="1799"/>
                  </a:lnTo>
                  <a:lnTo>
                    <a:pt x="2805" y="1805"/>
                  </a:lnTo>
                  <a:lnTo>
                    <a:pt x="2829" y="1811"/>
                  </a:lnTo>
                  <a:lnTo>
                    <a:pt x="2853" y="1817"/>
                  </a:lnTo>
                  <a:lnTo>
                    <a:pt x="2877" y="1823"/>
                  </a:lnTo>
                  <a:lnTo>
                    <a:pt x="2901" y="1829"/>
                  </a:lnTo>
                  <a:lnTo>
                    <a:pt x="2924" y="1829"/>
                  </a:lnTo>
                  <a:lnTo>
                    <a:pt x="2942" y="1835"/>
                  </a:lnTo>
                  <a:lnTo>
                    <a:pt x="2966" y="1835"/>
                  </a:lnTo>
                  <a:lnTo>
                    <a:pt x="2990" y="1835"/>
                  </a:lnTo>
                  <a:lnTo>
                    <a:pt x="3014" y="1829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6" name="Freeform 89"/>
            <p:cNvSpPr>
              <a:spLocks/>
            </p:cNvSpPr>
            <p:nvPr/>
          </p:nvSpPr>
          <p:spPr bwMode="auto">
            <a:xfrm>
              <a:off x="5694760" y="3135549"/>
              <a:ext cx="1787128" cy="2170510"/>
            </a:xfrm>
            <a:custGeom>
              <a:avLst/>
              <a:gdLst>
                <a:gd name="T0" fmla="*/ 2147483647 w 1501"/>
                <a:gd name="T1" fmla="*/ 2147483647 h 1823"/>
                <a:gd name="T2" fmla="*/ 2147483647 w 1501"/>
                <a:gd name="T3" fmla="*/ 2147483647 h 1823"/>
                <a:gd name="T4" fmla="*/ 2147483647 w 1501"/>
                <a:gd name="T5" fmla="*/ 2147483647 h 1823"/>
                <a:gd name="T6" fmla="*/ 2147483647 w 1501"/>
                <a:gd name="T7" fmla="*/ 2147483647 h 1823"/>
                <a:gd name="T8" fmla="*/ 2147483647 w 1501"/>
                <a:gd name="T9" fmla="*/ 2147483647 h 1823"/>
                <a:gd name="T10" fmla="*/ 2147483647 w 1501"/>
                <a:gd name="T11" fmla="*/ 2147483647 h 1823"/>
                <a:gd name="T12" fmla="*/ 2147483647 w 1501"/>
                <a:gd name="T13" fmla="*/ 2147483647 h 1823"/>
                <a:gd name="T14" fmla="*/ 2147483647 w 1501"/>
                <a:gd name="T15" fmla="*/ 2147483647 h 1823"/>
                <a:gd name="T16" fmla="*/ 2147483647 w 1501"/>
                <a:gd name="T17" fmla="*/ 2147483647 h 1823"/>
                <a:gd name="T18" fmla="*/ 2147483647 w 1501"/>
                <a:gd name="T19" fmla="*/ 2147483647 h 1823"/>
                <a:gd name="T20" fmla="*/ 2147483647 w 1501"/>
                <a:gd name="T21" fmla="*/ 2147483647 h 1823"/>
                <a:gd name="T22" fmla="*/ 2147483647 w 1501"/>
                <a:gd name="T23" fmla="*/ 2147483647 h 1823"/>
                <a:gd name="T24" fmla="*/ 2147483647 w 1501"/>
                <a:gd name="T25" fmla="*/ 2147483647 h 1823"/>
                <a:gd name="T26" fmla="*/ 2147483647 w 1501"/>
                <a:gd name="T27" fmla="*/ 2147483647 h 1823"/>
                <a:gd name="T28" fmla="*/ 2147483647 w 1501"/>
                <a:gd name="T29" fmla="*/ 2147483647 h 1823"/>
                <a:gd name="T30" fmla="*/ 2147483647 w 1501"/>
                <a:gd name="T31" fmla="*/ 2147483647 h 1823"/>
                <a:gd name="T32" fmla="*/ 2147483647 w 1501"/>
                <a:gd name="T33" fmla="*/ 2147483647 h 1823"/>
                <a:gd name="T34" fmla="*/ 2147483647 w 1501"/>
                <a:gd name="T35" fmla="*/ 2147483647 h 1823"/>
                <a:gd name="T36" fmla="*/ 2147483647 w 1501"/>
                <a:gd name="T37" fmla="*/ 2147483647 h 1823"/>
                <a:gd name="T38" fmla="*/ 2147483647 w 1501"/>
                <a:gd name="T39" fmla="*/ 2147483647 h 1823"/>
                <a:gd name="T40" fmla="*/ 2147483647 w 1501"/>
                <a:gd name="T41" fmla="*/ 2147483647 h 1823"/>
                <a:gd name="T42" fmla="*/ 2147483647 w 1501"/>
                <a:gd name="T43" fmla="*/ 2147483647 h 1823"/>
                <a:gd name="T44" fmla="*/ 2147483647 w 1501"/>
                <a:gd name="T45" fmla="*/ 2147483647 h 1823"/>
                <a:gd name="T46" fmla="*/ 2147483647 w 1501"/>
                <a:gd name="T47" fmla="*/ 2147483647 h 1823"/>
                <a:gd name="T48" fmla="*/ 2147483647 w 1501"/>
                <a:gd name="T49" fmla="*/ 2147483647 h 1823"/>
                <a:gd name="T50" fmla="*/ 2147483647 w 1501"/>
                <a:gd name="T51" fmla="*/ 2147483647 h 1823"/>
                <a:gd name="T52" fmla="*/ 2147483647 w 1501"/>
                <a:gd name="T53" fmla="*/ 2147483647 h 1823"/>
                <a:gd name="T54" fmla="*/ 2147483647 w 1501"/>
                <a:gd name="T55" fmla="*/ 2147483647 h 1823"/>
                <a:gd name="T56" fmla="*/ 2147483647 w 1501"/>
                <a:gd name="T57" fmla="*/ 2147483647 h 1823"/>
                <a:gd name="T58" fmla="*/ 2147483647 w 1501"/>
                <a:gd name="T59" fmla="*/ 2147483647 h 1823"/>
                <a:gd name="T60" fmla="*/ 2147483647 w 1501"/>
                <a:gd name="T61" fmla="*/ 2147483647 h 1823"/>
                <a:gd name="T62" fmla="*/ 2147483647 w 1501"/>
                <a:gd name="T63" fmla="*/ 0 h 18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01"/>
                <a:gd name="T97" fmla="*/ 0 h 1823"/>
                <a:gd name="T98" fmla="*/ 1501 w 1501"/>
                <a:gd name="T99" fmla="*/ 1823 h 18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01" h="1823">
                  <a:moveTo>
                    <a:pt x="0" y="906"/>
                  </a:moveTo>
                  <a:lnTo>
                    <a:pt x="24" y="900"/>
                  </a:lnTo>
                  <a:lnTo>
                    <a:pt x="48" y="894"/>
                  </a:lnTo>
                  <a:lnTo>
                    <a:pt x="72" y="888"/>
                  </a:lnTo>
                  <a:lnTo>
                    <a:pt x="96" y="870"/>
                  </a:lnTo>
                  <a:lnTo>
                    <a:pt x="120" y="858"/>
                  </a:lnTo>
                  <a:lnTo>
                    <a:pt x="144" y="840"/>
                  </a:lnTo>
                  <a:lnTo>
                    <a:pt x="168" y="816"/>
                  </a:lnTo>
                  <a:lnTo>
                    <a:pt x="191" y="792"/>
                  </a:lnTo>
                  <a:lnTo>
                    <a:pt x="215" y="762"/>
                  </a:lnTo>
                  <a:lnTo>
                    <a:pt x="239" y="732"/>
                  </a:lnTo>
                  <a:lnTo>
                    <a:pt x="263" y="696"/>
                  </a:lnTo>
                  <a:lnTo>
                    <a:pt x="287" y="666"/>
                  </a:lnTo>
                  <a:lnTo>
                    <a:pt x="311" y="624"/>
                  </a:lnTo>
                  <a:lnTo>
                    <a:pt x="335" y="588"/>
                  </a:lnTo>
                  <a:lnTo>
                    <a:pt x="359" y="552"/>
                  </a:lnTo>
                  <a:lnTo>
                    <a:pt x="383" y="510"/>
                  </a:lnTo>
                  <a:lnTo>
                    <a:pt x="407" y="474"/>
                  </a:lnTo>
                  <a:lnTo>
                    <a:pt x="431" y="438"/>
                  </a:lnTo>
                  <a:lnTo>
                    <a:pt x="455" y="408"/>
                  </a:lnTo>
                  <a:lnTo>
                    <a:pt x="478" y="378"/>
                  </a:lnTo>
                  <a:lnTo>
                    <a:pt x="502" y="348"/>
                  </a:lnTo>
                  <a:lnTo>
                    <a:pt x="526" y="330"/>
                  </a:lnTo>
                  <a:lnTo>
                    <a:pt x="550" y="312"/>
                  </a:lnTo>
                  <a:lnTo>
                    <a:pt x="574" y="300"/>
                  </a:lnTo>
                  <a:lnTo>
                    <a:pt x="598" y="294"/>
                  </a:lnTo>
                  <a:lnTo>
                    <a:pt x="622" y="294"/>
                  </a:lnTo>
                  <a:lnTo>
                    <a:pt x="646" y="300"/>
                  </a:lnTo>
                  <a:lnTo>
                    <a:pt x="670" y="312"/>
                  </a:lnTo>
                  <a:lnTo>
                    <a:pt x="694" y="330"/>
                  </a:lnTo>
                  <a:lnTo>
                    <a:pt x="712" y="348"/>
                  </a:lnTo>
                  <a:lnTo>
                    <a:pt x="736" y="372"/>
                  </a:lnTo>
                  <a:lnTo>
                    <a:pt x="760" y="396"/>
                  </a:lnTo>
                  <a:lnTo>
                    <a:pt x="783" y="426"/>
                  </a:lnTo>
                  <a:lnTo>
                    <a:pt x="807" y="450"/>
                  </a:lnTo>
                  <a:lnTo>
                    <a:pt x="831" y="468"/>
                  </a:lnTo>
                  <a:lnTo>
                    <a:pt x="855" y="486"/>
                  </a:lnTo>
                  <a:lnTo>
                    <a:pt x="879" y="498"/>
                  </a:lnTo>
                  <a:lnTo>
                    <a:pt x="903" y="498"/>
                  </a:lnTo>
                  <a:lnTo>
                    <a:pt x="927" y="492"/>
                  </a:lnTo>
                  <a:lnTo>
                    <a:pt x="951" y="468"/>
                  </a:lnTo>
                  <a:lnTo>
                    <a:pt x="975" y="438"/>
                  </a:lnTo>
                  <a:lnTo>
                    <a:pt x="999" y="396"/>
                  </a:lnTo>
                  <a:lnTo>
                    <a:pt x="1023" y="348"/>
                  </a:lnTo>
                  <a:lnTo>
                    <a:pt x="1047" y="288"/>
                  </a:lnTo>
                  <a:lnTo>
                    <a:pt x="1070" y="222"/>
                  </a:lnTo>
                  <a:lnTo>
                    <a:pt x="1094" y="156"/>
                  </a:lnTo>
                  <a:lnTo>
                    <a:pt x="1118" y="96"/>
                  </a:lnTo>
                  <a:lnTo>
                    <a:pt x="1142" y="48"/>
                  </a:lnTo>
                  <a:lnTo>
                    <a:pt x="1166" y="18"/>
                  </a:lnTo>
                  <a:lnTo>
                    <a:pt x="1190" y="18"/>
                  </a:lnTo>
                  <a:lnTo>
                    <a:pt x="1214" y="48"/>
                  </a:lnTo>
                  <a:lnTo>
                    <a:pt x="1238" y="126"/>
                  </a:lnTo>
                  <a:lnTo>
                    <a:pt x="1262" y="246"/>
                  </a:lnTo>
                  <a:lnTo>
                    <a:pt x="1286" y="426"/>
                  </a:lnTo>
                  <a:lnTo>
                    <a:pt x="1310" y="654"/>
                  </a:lnTo>
                  <a:lnTo>
                    <a:pt x="1334" y="929"/>
                  </a:lnTo>
                  <a:lnTo>
                    <a:pt x="1357" y="1223"/>
                  </a:lnTo>
                  <a:lnTo>
                    <a:pt x="1381" y="1505"/>
                  </a:lnTo>
                  <a:lnTo>
                    <a:pt x="1405" y="1733"/>
                  </a:lnTo>
                  <a:lnTo>
                    <a:pt x="1429" y="1823"/>
                  </a:lnTo>
                  <a:lnTo>
                    <a:pt x="1453" y="1667"/>
                  </a:lnTo>
                  <a:lnTo>
                    <a:pt x="1477" y="1127"/>
                  </a:lnTo>
                  <a:lnTo>
                    <a:pt x="150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8" name="Text Box 91"/>
            <p:cNvSpPr txBox="1">
              <a:spLocks noChangeArrowheads="1"/>
            </p:cNvSpPr>
            <p:nvPr/>
          </p:nvSpPr>
          <p:spPr bwMode="auto">
            <a:xfrm>
              <a:off x="2384627" y="2423555"/>
              <a:ext cx="224471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333FF"/>
                  </a:solidFill>
                  <a:latin typeface="Calibri"/>
                  <a:cs typeface="Calibri"/>
                </a:rPr>
                <a:t>Degree 15 polynomial</a:t>
              </a: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834" y="1103368"/>
            <a:ext cx="7661365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Posteriors determined by </a:t>
            </a:r>
            <a:r>
              <a:rPr lang="en-US" sz="2000" i="1" dirty="0"/>
              <a:t>relative </a:t>
            </a:r>
            <a:r>
              <a:rPr lang="en-US" sz="2000" dirty="0"/>
              <a:t>probabilities (odds ratios):</a:t>
            </a:r>
          </a:p>
          <a:p>
            <a:pPr eaLnBrk="1" hangingPunct="1"/>
            <a:endParaRPr lang="en-US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87237" y="2399340"/>
            <a:ext cx="188595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south-west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nation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morally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nicely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extent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seriously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6042" y="4357663"/>
            <a:ext cx="291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649390" y="2399340"/>
            <a:ext cx="2024097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Courier New" pitchFamily="49" charset="0"/>
              </a:rPr>
              <a:t>screens    : inf</a:t>
            </a:r>
          </a:p>
          <a:p>
            <a:r>
              <a:rPr lang="en-US" sz="1400">
                <a:latin typeface="Courier New" pitchFamily="49" charset="0"/>
              </a:rPr>
              <a:t>minute     : inf</a:t>
            </a:r>
          </a:p>
          <a:p>
            <a:r>
              <a:rPr lang="en-US" sz="1400">
                <a:latin typeface="Courier New" pitchFamily="49" charset="0"/>
              </a:rPr>
              <a:t>guaranteed : inf</a:t>
            </a:r>
          </a:p>
          <a:p>
            <a:r>
              <a:rPr lang="en-US" sz="1400">
                <a:latin typeface="Courier New" pitchFamily="49" charset="0"/>
              </a:rPr>
              <a:t>$205.00    : inf</a:t>
            </a:r>
          </a:p>
          <a:p>
            <a:r>
              <a:rPr lang="en-US" sz="1400">
                <a:latin typeface="Courier New" pitchFamily="49" charset="0"/>
              </a:rPr>
              <a:t>delivery   : inf</a:t>
            </a:r>
          </a:p>
          <a:p>
            <a:r>
              <a:rPr lang="en-US" sz="1400">
                <a:latin typeface="Courier New" pitchFamily="49" charset="0"/>
              </a:rPr>
              <a:t>signature  : inf</a:t>
            </a:r>
          </a:p>
          <a:p>
            <a:r>
              <a:rPr lang="en-US" sz="1400">
                <a:latin typeface="Courier New" pitchFamily="49" charset="0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781" y="1702824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81" y="1702824"/>
                <a:ext cx="168982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0051" y="1702824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51" y="1702824"/>
                <a:ext cx="168982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5136" y="5109765"/>
            <a:ext cx="759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Unlikely that every occurrence of “minute” is 100% spam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Unlikely that every occurrence of “seriously” is 100% </a:t>
            </a:r>
            <a:r>
              <a:rPr lang="en-US" altLang="zh-CN" sz="2000" dirty="0">
                <a:solidFill>
                  <a:srgbClr val="FF0000"/>
                </a:solidFill>
              </a:rPr>
              <a:t>not sp</a:t>
            </a:r>
            <a:r>
              <a:rPr lang="en-US" sz="2000" dirty="0">
                <a:solidFill>
                  <a:srgbClr val="FF0000"/>
                </a:solidFill>
              </a:rPr>
              <a:t>am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What about all the words that don’t occur in the training set at all?</a:t>
            </a:r>
          </a:p>
        </p:txBody>
      </p:sp>
    </p:spTree>
    <p:extLst>
      <p:ext uri="{BB962C8B-B14F-4D97-AF65-F5344CB8AC3E}">
        <p14:creationId xmlns:p14="http://schemas.microsoft.com/office/powerpoint/2010/main" val="31337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3844" y="1466850"/>
            <a:ext cx="417195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>
                <a:latin typeface="+mj-lt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r>
              <a:rPr lang="en-US" sz="2000" dirty="0">
                <a:latin typeface="+mj-lt"/>
                <a:cs typeface="Calibri"/>
              </a:rPr>
              <a:t>Can derive this estimate with </a:t>
            </a:r>
            <a:r>
              <a:rPr lang="en-US" sz="2000" i="1" dirty="0" err="1">
                <a:latin typeface="+mj-lt"/>
                <a:cs typeface="Calibri"/>
              </a:rPr>
              <a:t>Dirichlet</a:t>
            </a:r>
            <a:r>
              <a:rPr lang="en-US" sz="2000" i="1" dirty="0">
                <a:latin typeface="+mj-lt"/>
                <a:cs typeface="Calibri"/>
              </a:rPr>
              <a:t> priors</a:t>
            </a:r>
            <a:endParaRPr lang="en-US" sz="2000" dirty="0"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2372" y="4185049"/>
            <a:ext cx="123229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14850" y="3327799"/>
            <a:ext cx="2018110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794" y="4185049"/>
            <a:ext cx="2109788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672" y="3384949"/>
            <a:ext cx="273724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5772150" y="32575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5772150" y="40576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972050" y="2286000"/>
            <a:ext cx="1954530" cy="51435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b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434341" y="1359098"/>
            <a:ext cx="5314950" cy="3981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+mj-lt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+mj-lt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+mj-lt"/>
                <a:cs typeface="Calibri"/>
              </a:rPr>
              <a:t>k is the </a:t>
            </a:r>
            <a:r>
              <a:rPr lang="en-US" sz="1800" dirty="0">
                <a:solidFill>
                  <a:srgbClr val="CC0000"/>
                </a:solidFill>
                <a:latin typeface="+mj-lt"/>
                <a:cs typeface="Calibri"/>
              </a:rPr>
              <a:t>strength</a:t>
            </a:r>
            <a:r>
              <a:rPr lang="en-US" sz="1800" dirty="0">
                <a:latin typeface="+mj-lt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+mj-lt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+mj-lt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+mj-lt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2" y="3829051"/>
            <a:ext cx="200263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29251" y="4514851"/>
            <a:ext cx="2713435" cy="44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7852" y="3184922"/>
            <a:ext cx="200263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5086350"/>
            <a:ext cx="2601515" cy="50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65101" y="2486025"/>
            <a:ext cx="2070497" cy="47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7029450" y="30289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7029450" y="365760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6972300" y="4400550"/>
            <a:ext cx="12573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715000" y="2228850"/>
            <a:ext cx="1954530" cy="51435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b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For real classification problems, smoothing is critical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362200" y="4444604"/>
            <a:ext cx="1885950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dirty="0" err="1">
                <a:latin typeface="Courier New" pitchFamily="49" charset="0"/>
              </a:rPr>
              <a:t>helvetica</a:t>
            </a:r>
            <a:r>
              <a:rPr lang="en-US" sz="1350" dirty="0">
                <a:latin typeface="Courier New" pitchFamily="49" charset="0"/>
              </a:rPr>
              <a:t> : 11.4</a:t>
            </a:r>
          </a:p>
          <a:p>
            <a:r>
              <a:rPr lang="en-US" sz="1350" dirty="0">
                <a:latin typeface="Courier New" pitchFamily="49" charset="0"/>
              </a:rPr>
              <a:t>seems     : 10.8</a:t>
            </a:r>
          </a:p>
          <a:p>
            <a:r>
              <a:rPr lang="en-US" sz="1350" dirty="0">
                <a:latin typeface="Courier New" pitchFamily="49" charset="0"/>
              </a:rPr>
              <a:t>group     : 10.2</a:t>
            </a:r>
          </a:p>
          <a:p>
            <a:r>
              <a:rPr lang="en-US" sz="1350" dirty="0">
                <a:latin typeface="Courier New" pitchFamily="49" charset="0"/>
              </a:rPr>
              <a:t>ago       :  8.4</a:t>
            </a:r>
          </a:p>
          <a:p>
            <a:r>
              <a:rPr lang="en-US" sz="1350" dirty="0">
                <a:latin typeface="Courier New" pitchFamily="49" charset="0"/>
              </a:rPr>
              <a:t>areas     :  8.3</a:t>
            </a:r>
          </a:p>
          <a:p>
            <a:r>
              <a:rPr lang="en-US" sz="1350" dirty="0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19650" y="4444604"/>
            <a:ext cx="1828800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Courier New" pitchFamily="49" charset="0"/>
              </a:rPr>
              <a:t>verdana : 28.8</a:t>
            </a:r>
          </a:p>
          <a:p>
            <a:r>
              <a:rPr lang="en-US" sz="1350">
                <a:latin typeface="Courier New" pitchFamily="49" charset="0"/>
              </a:rPr>
              <a:t>Credit  : 28.4</a:t>
            </a:r>
          </a:p>
          <a:p>
            <a:r>
              <a:rPr lang="en-US" sz="1350">
                <a:latin typeface="Courier New" pitchFamily="49" charset="0"/>
              </a:rPr>
              <a:t>ORDER   : 27.2</a:t>
            </a:r>
          </a:p>
          <a:p>
            <a:r>
              <a:rPr lang="en-US" sz="1350">
                <a:latin typeface="Courier New" pitchFamily="49" charset="0"/>
              </a:rPr>
              <a:t>&lt;FONT&gt;  : 26.9</a:t>
            </a:r>
          </a:p>
          <a:p>
            <a:r>
              <a:rPr lang="en-US" sz="1350">
                <a:latin typeface="Courier New" pitchFamily="49" charset="0"/>
              </a:rPr>
              <a:t>money   : 26.5</a:t>
            </a:r>
          </a:p>
          <a:p>
            <a:r>
              <a:rPr lang="en-US" sz="1350">
                <a:latin typeface="Courier New" pitchFamily="49" charset="0"/>
              </a:rPr>
              <a:t>...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048000" y="60198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Do these make more sense?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0577" y="3631475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77" y="3631475"/>
                <a:ext cx="168982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4847" y="3631475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47" y="3631475"/>
                <a:ext cx="168982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9821" y="1566727"/>
                <a:ext cx="6416757" cy="828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21" y="1566727"/>
                <a:ext cx="6416757" cy="828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30724" grpId="0" animBg="1"/>
      <p:bldP spid="30725" grpId="0" animBg="1"/>
      <p:bldP spid="30728" grpId="0"/>
      <p:bldP spid="11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Pipeline of </a:t>
            </a:r>
            <a:r>
              <a:rPr lang="en-US" altLang="zh-CN" dirty="0"/>
              <a:t>Building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836676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048" y="1370076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6248" y="1370076"/>
            <a:ext cx="1673352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Stemming/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5192" y="1370076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1370076"/>
            <a:ext cx="137769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Stopwords</a:t>
            </a:r>
            <a:r>
              <a:rPr lang="en-US" dirty="0"/>
              <a:t> filtering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7345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Preparing input data for machine learning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048" y="3090672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construction (e.g., VSM)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43834" y="3089148"/>
            <a:ext cx="2438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 construction (e.g., word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29300" y="3089148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</a:t>
            </a:r>
          </a:p>
          <a:p>
            <a:pPr algn="ctr"/>
            <a:r>
              <a:rPr lang="en-US" dirty="0"/>
              <a:t>(e.g., DF filtering)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38600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Data and Metrics for Test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5048" y="4570476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Training/Dev/Testing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5264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K-Fold Cross Validation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5772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 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549859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Specification and Selection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5048" y="6096000"/>
            <a:ext cx="233172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models based on assumptions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3740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 based on </a:t>
            </a:r>
            <a:r>
              <a:rPr lang="en-US" altLang="zh-CN" dirty="0"/>
              <a:t>C.V. and</a:t>
            </a:r>
            <a:r>
              <a:rPr lang="en-US" dirty="0"/>
              <a:t> metrics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5772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the model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2251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4C726B-7F9F-4264-B5B4-9C43FA0F5C88}"/>
              </a:ext>
            </a:extLst>
          </p:cNvPr>
          <p:cNvSpPr/>
          <p:nvPr/>
        </p:nvSpPr>
        <p:spPr>
          <a:xfrm>
            <a:off x="381000" y="4648200"/>
            <a:ext cx="5334000" cy="609600"/>
          </a:xfrm>
          <a:prstGeom prst="roundRect">
            <a:avLst/>
          </a:prstGeom>
          <a:solidFill>
            <a:srgbClr val="FEF99C"/>
          </a:solidFill>
          <a:ln>
            <a:solidFill>
              <a:srgbClr val="FEF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-43903" y="1371600"/>
            <a:ext cx="6289332" cy="51815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</a:rPr>
              <a:t>Parameters</a:t>
            </a:r>
            <a:r>
              <a:rPr lang="en-US" sz="2400" dirty="0">
                <a:latin typeface="+mj-lt"/>
                <a:cs typeface="Calibri"/>
              </a:rPr>
              <a:t>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</a:rPr>
              <a:t>Hyperparameters</a:t>
            </a:r>
            <a:r>
              <a:rPr lang="en-US" sz="2400" dirty="0">
                <a:latin typeface="+mj-lt"/>
                <a:cs typeface="Calibri"/>
              </a:rPr>
              <a:t>: e.g. the amount / type of smoothing to do, k, 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Learn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Tune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+mj-lt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, train and test on the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7299007" y="3649265"/>
            <a:ext cx="1624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7299007" y="2269331"/>
            <a:ext cx="0" cy="13799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57436" y="3811190"/>
            <a:ext cx="113109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79920" y="2428875"/>
            <a:ext cx="157163" cy="98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7322820" y="2295525"/>
            <a:ext cx="1600200" cy="131445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65770" y="2124075"/>
            <a:ext cx="852488" cy="20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7325201" y="2521744"/>
            <a:ext cx="1597819" cy="1088231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74017" y="3042046"/>
            <a:ext cx="920353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22920" y="3267074"/>
            <a:ext cx="4381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7322820" y="2514600"/>
            <a:ext cx="1597819" cy="1097756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10F00-75B2-4A4A-A36D-6E7A2FA3FD1B}"/>
              </a:ext>
            </a:extLst>
          </p:cNvPr>
          <p:cNvSpPr/>
          <p:nvPr/>
        </p:nvSpPr>
        <p:spPr>
          <a:xfrm>
            <a:off x="304800" y="1981200"/>
            <a:ext cx="6248400" cy="1143000"/>
          </a:xfrm>
          <a:prstGeom prst="roundRect">
            <a:avLst/>
          </a:prstGeom>
          <a:solidFill>
            <a:srgbClr val="FEF99C"/>
          </a:solidFill>
          <a:ln>
            <a:solidFill>
              <a:srgbClr val="FEF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75438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Data: labeled instances, e.g. emails marked spam/not spam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Held out set (development set/validation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(Tune </a:t>
            </a:r>
            <a:r>
              <a:rPr lang="en-US" sz="2400" dirty="0" err="1">
                <a:latin typeface="+mj-lt"/>
                <a:cs typeface="Calibri"/>
              </a:rPr>
              <a:t>hyperparameters</a:t>
            </a:r>
            <a:r>
              <a:rPr lang="en-US" sz="2400" dirty="0">
                <a:latin typeface="+mj-lt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+mj-lt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96200" y="1676400"/>
            <a:ext cx="1257300" cy="194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+mj-lt"/>
                <a:cs typeface="Calibri"/>
              </a:rPr>
              <a:t>Training</a:t>
            </a:r>
          </a:p>
          <a:p>
            <a:pPr algn="ctr"/>
            <a:r>
              <a:rPr lang="en-US" sz="1350" dirty="0">
                <a:latin typeface="+mj-lt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96200" y="3676650"/>
            <a:ext cx="1257300" cy="7429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+mj-lt"/>
                <a:cs typeface="Calibri"/>
              </a:rPr>
              <a:t>Held-Out</a:t>
            </a:r>
          </a:p>
          <a:p>
            <a:pPr algn="ctr"/>
            <a:r>
              <a:rPr lang="en-US" sz="1350" dirty="0">
                <a:latin typeface="+mj-lt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696200" y="4476750"/>
            <a:ext cx="1257300" cy="6858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>
                <a:latin typeface="+mj-lt"/>
                <a:cs typeface="Calibri"/>
              </a:rPr>
              <a:t>Test</a:t>
            </a:r>
          </a:p>
          <a:p>
            <a:pPr algn="ctr"/>
            <a:r>
              <a:rPr lang="en-US" sz="1350">
                <a:latin typeface="+mj-lt"/>
                <a:cs typeface="Calibri"/>
              </a:rPr>
              <a:t>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 validation</a:t>
            </a:r>
          </a:p>
          <a:p>
            <a:pPr lvl="1"/>
            <a:r>
              <a:rPr lang="en-US" sz="2800" dirty="0"/>
              <a:t>Avoid noise in train/test separation</a:t>
            </a:r>
          </a:p>
          <a:p>
            <a:pPr lvl="1"/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5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142999"/>
            <a:ext cx="6172200" cy="339759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Examples of errors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43100" y="1909375"/>
            <a:ext cx="5086350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</a:rPr>
              <a:t>Dear </a:t>
            </a:r>
            <a:r>
              <a:rPr lang="en-US" sz="1200" dirty="0" err="1">
                <a:latin typeface="Courier New" pitchFamily="49" charset="0"/>
              </a:rPr>
              <a:t>GlobalSCAPE</a:t>
            </a:r>
            <a:r>
              <a:rPr lang="en-US" sz="1200" dirty="0">
                <a:latin typeface="Courier New" pitchFamily="49" charset="0"/>
              </a:rPr>
              <a:t> Customer, </a:t>
            </a:r>
          </a:p>
          <a:p>
            <a:pPr>
              <a:spcBef>
                <a:spcPct val="50000"/>
              </a:spcBef>
            </a:pPr>
            <a:r>
              <a:rPr lang="en-US" sz="1200" dirty="0" err="1">
                <a:latin typeface="Courier New" pitchFamily="49" charset="0"/>
              </a:rPr>
              <a:t>GlobalSCAPE</a:t>
            </a:r>
            <a:r>
              <a:rPr lang="en-US" sz="1200" dirty="0">
                <a:latin typeface="Courier New" pitchFamily="49" charset="0"/>
              </a:rPr>
              <a:t> has partnered with </a:t>
            </a:r>
            <a:r>
              <a:rPr lang="en-US" sz="1200" dirty="0" err="1">
                <a:latin typeface="Courier New" pitchFamily="49" charset="0"/>
              </a:rPr>
              <a:t>ScanSoft</a:t>
            </a:r>
            <a:r>
              <a:rPr lang="en-US" sz="1200" dirty="0">
                <a:latin typeface="Courier New" pitchFamily="49" charset="0"/>
              </a:rPr>
              <a:t> to offer you the latest version of </a:t>
            </a:r>
            <a:r>
              <a:rPr lang="en-US" sz="1200" dirty="0" err="1">
                <a:latin typeface="Courier New" pitchFamily="49" charset="0"/>
              </a:rPr>
              <a:t>OmniPage</a:t>
            </a:r>
            <a:r>
              <a:rPr lang="en-US" sz="1200" dirty="0">
                <a:latin typeface="Courier New" pitchFamily="49" charset="0"/>
              </a:rPr>
              <a:t> Pro, for just $99.99* - the regular list price is $499! The most common question we've received about this offer is - Is this genuine? We would like to assure you that this offer is authorized by </a:t>
            </a:r>
            <a:r>
              <a:rPr lang="en-US" sz="1200" dirty="0" err="1">
                <a:latin typeface="Courier New" pitchFamily="49" charset="0"/>
              </a:rPr>
              <a:t>ScanSoft</a:t>
            </a:r>
            <a:r>
              <a:rPr lang="en-US" sz="1200" dirty="0">
                <a:latin typeface="Courier New" pitchFamily="49" charset="0"/>
              </a:rPr>
              <a:t>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43100" y="3848100"/>
            <a:ext cx="508635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7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First step: get a </a:t>
            </a:r>
            <a:r>
              <a:rPr lang="en-US" sz="2800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Weak baseline: </a:t>
            </a:r>
            <a:r>
              <a:rPr lang="en-US" sz="2800" dirty="0">
                <a:solidFill>
                  <a:srgbClr val="FF0000"/>
                </a:solidFill>
              </a:rPr>
              <a:t>most frequent label classifier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E.g. calling everything “</a:t>
            </a:r>
            <a:r>
              <a:rPr lang="en-US" altLang="zh-CN" dirty="0"/>
              <a:t>not spam</a:t>
            </a:r>
            <a:r>
              <a:rPr lang="en-US" dirty="0"/>
              <a:t>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49529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>
                <a:solidFill>
                  <a:srgbClr val="0099FF"/>
                </a:solidFill>
              </a:rPr>
              <a:t>Need more features other than words!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Have you emailed the </a:t>
            </a:r>
            <a:r>
              <a:rPr lang="en-US" sz="2800" dirty="0">
                <a:solidFill>
                  <a:srgbClr val="FF0000"/>
                </a:solidFill>
              </a:rPr>
              <a:t>sender</a:t>
            </a:r>
            <a:r>
              <a:rPr lang="en-US" sz="2800" dirty="0"/>
              <a:t>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Have </a:t>
            </a:r>
            <a:r>
              <a:rPr lang="en-US" sz="2800" dirty="0">
                <a:solidFill>
                  <a:srgbClr val="FF0000"/>
                </a:solidFill>
              </a:rPr>
              <a:t>1K other people </a:t>
            </a:r>
            <a:r>
              <a:rPr lang="en-US" sz="2800" dirty="0"/>
              <a:t>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Is the </a:t>
            </a:r>
            <a:r>
              <a:rPr lang="en-US" sz="2800" dirty="0">
                <a:solidFill>
                  <a:srgbClr val="FF0000"/>
                </a:solidFill>
              </a:rPr>
              <a:t>sending information consistent</a:t>
            </a:r>
            <a:r>
              <a:rPr lang="en-US" sz="2800" dirty="0"/>
              <a:t>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Is the email in </a:t>
            </a:r>
            <a:r>
              <a:rPr lang="en-US" sz="2800" dirty="0">
                <a:solidFill>
                  <a:srgbClr val="FF0000"/>
                </a:solidFill>
              </a:rPr>
              <a:t>ALL CAPS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Do </a:t>
            </a:r>
            <a:r>
              <a:rPr lang="en-US" sz="2800" dirty="0">
                <a:solidFill>
                  <a:srgbClr val="FF0000"/>
                </a:solidFill>
              </a:rPr>
              <a:t>inline URLs </a:t>
            </a:r>
            <a:r>
              <a:rPr lang="en-US" sz="2800" dirty="0"/>
              <a:t>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Does the </a:t>
            </a:r>
            <a:r>
              <a:rPr lang="en-US" sz="2800" dirty="0">
                <a:solidFill>
                  <a:srgbClr val="FF0000"/>
                </a:solidFill>
              </a:rPr>
              <a:t>email address you by (your) name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886450" y="1943100"/>
            <a:ext cx="228600" cy="34861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3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552672A-E700-41F0-8FFD-F7ADB9029052}"/>
              </a:ext>
            </a:extLst>
          </p:cNvPr>
          <p:cNvSpPr/>
          <p:nvPr/>
        </p:nvSpPr>
        <p:spPr>
          <a:xfrm>
            <a:off x="228600" y="2438400"/>
            <a:ext cx="8534400" cy="838200"/>
          </a:xfrm>
          <a:prstGeom prst="roundRect">
            <a:avLst/>
          </a:prstGeom>
          <a:solidFill>
            <a:srgbClr val="DDF1FF"/>
          </a:solidFill>
          <a:ln>
            <a:solidFill>
              <a:srgbClr val="DD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naïve Bayes assumption takes </a:t>
            </a:r>
            <a:r>
              <a:rPr lang="en-US" sz="2800" dirty="0">
                <a:solidFill>
                  <a:srgbClr val="FF0000"/>
                </a:solidFill>
              </a:rPr>
              <a:t>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Accuracy</a:t>
                </a:r>
              </a:p>
              <a:p>
                <a:pPr lvl="1"/>
                <a:r>
                  <a:rPr lang="en-US" sz="3200" dirty="0"/>
                  <a:t>Percentage of correct prediction over all predictions, i.e.,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Limitation</a:t>
                </a:r>
              </a:p>
              <a:p>
                <a:pPr lvl="2"/>
                <a:r>
                  <a:rPr lang="en-US" sz="2800" dirty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2400" dirty="0"/>
              </a:p>
              <a:p>
                <a:pPr lvl="4"/>
                <a:r>
                  <a:rPr lang="en-US" sz="2400" dirty="0"/>
                  <a:t>Trivial solution: all testing cases are positive</a:t>
                </a:r>
              </a:p>
              <a:p>
                <a:pPr lvl="3"/>
                <a:r>
                  <a:rPr lang="en-US" sz="2400" dirty="0"/>
                  <a:t>Classifiers’ capability is only differentiated by 1% testing cases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5" t="-1856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classifiers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352"/>
            <a:ext cx="7772400" cy="12192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Contingency table for the evaluation of a binary classifier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1757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40296"/>
              </p:ext>
            </p:extLst>
          </p:nvPr>
        </p:nvGraphicFramePr>
        <p:xfrm>
          <a:off x="904875" y="2646092"/>
          <a:ext cx="6877050" cy="1622426"/>
        </p:xfrm>
        <a:graphic>
          <a:graphicData uri="http://schemas.openxmlformats.org/drawingml/2006/table">
            <a:tbl>
              <a:tblPr/>
              <a:tblGrid>
                <a:gridCol w="2733675">
                  <a:extLst>
                    <a:ext uri="{9D8B030D-6E8A-4147-A177-3AD203B41FA5}">
                      <a16:colId xmlns:a16="http://schemas.microsoft.com/office/drawing/2014/main" val="806770133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5784470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167613185"/>
                    </a:ext>
                  </a:extLst>
                </a:gridCol>
              </a:tblGrid>
              <a:tr h="549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is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is correct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6315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was assigned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5456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was assigned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563509"/>
                  </a:ext>
                </a:extLst>
              </a:tr>
            </a:tbl>
          </a:graphicData>
        </a:graphic>
      </p:graphicFrame>
      <p:sp>
        <p:nvSpPr>
          <p:cNvPr id="1217572" name="Rectangle 36"/>
          <p:cNvSpPr>
            <a:spLocks noChangeArrowheads="1"/>
          </p:cNvSpPr>
          <p:nvPr/>
        </p:nvSpPr>
        <p:spPr bwMode="auto">
          <a:xfrm>
            <a:off x="685800" y="4398963"/>
            <a:ext cx="7772400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rgbClr val="5400A8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3D3D3D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rgbClr val="4D4D4D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  <a:latin typeface="+mn-lt"/>
            </a:endParaRPr>
          </a:p>
          <a:p>
            <a:r>
              <a:rPr lang="en-US" altLang="en-US">
                <a:solidFill>
                  <a:schemeClr val="tx1"/>
                </a:solidFill>
                <a:latin typeface="+mn-lt"/>
              </a:rPr>
              <a:t>Accuracy = (a+d)/(a+b+c+d)</a:t>
            </a:r>
          </a:p>
          <a:p>
            <a:r>
              <a:rPr lang="en-US" altLang="en-US">
                <a:solidFill>
                  <a:schemeClr val="tx1"/>
                </a:solidFill>
                <a:latin typeface="+mn-lt"/>
              </a:rPr>
              <a:t>Precision: P_</a:t>
            </a:r>
            <a:r>
              <a:rPr lang="en-US" altLang="en-US">
                <a:solidFill>
                  <a:srgbClr val="008000"/>
                </a:solidFill>
                <a:latin typeface="+mn-lt"/>
              </a:rPr>
              <a:t>GREEN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 = a/(a+b), P_ </a:t>
            </a:r>
            <a:r>
              <a:rPr lang="en-US" altLang="en-US">
                <a:solidFill>
                  <a:srgbClr val="FF0000"/>
                </a:solidFill>
                <a:latin typeface="+mn-lt"/>
              </a:rPr>
              <a:t>RED</a:t>
            </a:r>
            <a:r>
              <a:rPr lang="en-US" altLang="en-US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= d/(c+d)</a:t>
            </a:r>
          </a:p>
          <a:p>
            <a:r>
              <a:rPr lang="en-US" altLang="en-US">
                <a:solidFill>
                  <a:schemeClr val="tx1"/>
                </a:solidFill>
                <a:latin typeface="+mn-lt"/>
              </a:rPr>
              <a:t>Recall:  R_</a:t>
            </a:r>
            <a:r>
              <a:rPr lang="en-US" altLang="en-US">
                <a:solidFill>
                  <a:srgbClr val="008000"/>
                </a:solidFill>
                <a:latin typeface="+mn-lt"/>
              </a:rPr>
              <a:t>GREEN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 = a/(a+c), R_ </a:t>
            </a:r>
            <a:r>
              <a:rPr lang="en-US" altLang="en-US">
                <a:solidFill>
                  <a:srgbClr val="FF0000"/>
                </a:solidFill>
                <a:latin typeface="+mn-lt"/>
              </a:rPr>
              <a:t>RED</a:t>
            </a:r>
            <a:r>
              <a:rPr lang="en-US" altLang="en-US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= d/(b+d)</a:t>
            </a:r>
          </a:p>
        </p:txBody>
      </p:sp>
    </p:spTree>
    <p:extLst>
      <p:ext uri="{BB962C8B-B14F-4D97-AF65-F5344CB8AC3E}">
        <p14:creationId xmlns:p14="http://schemas.microsoft.com/office/powerpoint/2010/main" val="14781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7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</a:t>
            </a:r>
            <a:r>
              <a:rPr lang="en-US" altLang="zh-CN" dirty="0"/>
              <a:t>B</a:t>
            </a:r>
            <a:r>
              <a:rPr lang="en-US" dirty="0"/>
              <a:t>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029200" cy="5715000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Fraction of predicted positive documents that are indeed positive, i.e., P(gold = 1 | prediction = 1)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Fraction of positive documents that are predicted to be positive, i.e., P(prediction = 1 | gold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 descr="precision-recal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10200" y="762000"/>
            <a:ext cx="3476625" cy="609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11669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https://en.wikipedia.org/wiki/Precision_and_recall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https://en.wikipedia.org/wiki/F1_score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6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Precision decreases as the number of documents predicted to be positive increases (unless in perfect classification), while recall keeps increasing</a:t>
            </a:r>
          </a:p>
          <a:p>
            <a:endParaRPr lang="en-US" dirty="0"/>
          </a:p>
          <a:p>
            <a:r>
              <a:rPr lang="en-US" dirty="0"/>
              <a:t>These two metrics emphasize different perspectives of a classifier</a:t>
            </a:r>
          </a:p>
          <a:p>
            <a:pPr lvl="1"/>
            <a:r>
              <a:rPr lang="en-US" dirty="0"/>
              <a:t>Precision: prefers a classifier to recognize fewer documents, but highly accurate</a:t>
            </a:r>
          </a:p>
          <a:p>
            <a:pPr lvl="1"/>
            <a:r>
              <a:rPr lang="en-US" dirty="0"/>
              <a:t>Recall: prefers a classifier to recognize more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With a single value</a:t>
                </a:r>
              </a:p>
              <a:p>
                <a:pPr lvl="1"/>
                <a:r>
                  <a:rPr lang="en-US" sz="2800" dirty="0"/>
                  <a:t>In order to compare different classifiers</a:t>
                </a:r>
              </a:p>
              <a:p>
                <a:pPr lvl="1"/>
                <a:r>
                  <a:rPr lang="en-US" sz="2800" dirty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balances the trade-off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Why harmonic mean?</a:t>
                </a:r>
              </a:p>
              <a:p>
                <a:pPr lvl="2"/>
                <a:r>
                  <a:rPr lang="en-US" sz="2400" dirty="0"/>
                  <a:t>Classifier1: P:0.53, R:0.36</a:t>
                </a:r>
              </a:p>
              <a:p>
                <a:pPr lvl="2"/>
                <a:r>
                  <a:rPr lang="en-US" sz="2400" dirty="0"/>
                  <a:t>Classifier2: P:0.01, R:0.99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  <a:blipFill>
                <a:blip r:embed="rId2"/>
                <a:stretch>
                  <a:fillRect l="-1704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42916" y="3365516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Equal weight between precision and recall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638800" y="5577748"/>
          <a:ext cx="24870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Harmonic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altLang="zh-CN" sz="2000" dirty="0"/>
                        <a:t>verage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11101</TotalTime>
  <Words>2624</Words>
  <Application>Microsoft Office PowerPoint</Application>
  <PresentationFormat>全屏显示(4:3)</PresentationFormat>
  <Paragraphs>643</Paragraphs>
  <Slides>41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宋体</vt:lpstr>
      <vt:lpstr>Arial</vt:lpstr>
      <vt:lpstr>Calibri</vt:lpstr>
      <vt:lpstr>Calibri Light</vt:lpstr>
      <vt:lpstr>Cambria Math</vt:lpstr>
      <vt:lpstr>Courier New</vt:lpstr>
      <vt:lpstr>Helvetica</vt:lpstr>
      <vt:lpstr>Symbol</vt:lpstr>
      <vt:lpstr>Verdana</vt:lpstr>
      <vt:lpstr>Wingdings</vt:lpstr>
      <vt:lpstr>Office Theme</vt:lpstr>
      <vt:lpstr>COMP4901K/Math4824B Machine Learning for Natural Language Processing</vt:lpstr>
      <vt:lpstr>General steps for text categorization</vt:lpstr>
      <vt:lpstr>Testing, evaluation of the classifier</vt:lpstr>
      <vt:lpstr>Baselines</vt:lpstr>
      <vt:lpstr>Classification evaluation</vt:lpstr>
      <vt:lpstr>Evaluating classifiers</vt:lpstr>
      <vt:lpstr>Evaluation of Binary Classification</vt:lpstr>
      <vt:lpstr>Precision and recall trade off</vt:lpstr>
      <vt:lpstr>Summarizing precision and recall</vt:lpstr>
      <vt:lpstr>Multi-class Categorization</vt:lpstr>
      <vt:lpstr>What you should know</vt:lpstr>
      <vt:lpstr>A General Pipeline of Building a Classifier</vt:lpstr>
      <vt:lpstr>Today’s lecture</vt:lpstr>
      <vt:lpstr>Example: Spam Filter</vt:lpstr>
      <vt:lpstr>How to classify this document? </vt:lpstr>
      <vt:lpstr>Let’s check the nearest neighbor</vt:lpstr>
      <vt:lpstr>Let’s check more nearest neighbors</vt:lpstr>
      <vt:lpstr>Problems with k nearest neighbors</vt:lpstr>
      <vt:lpstr>Basic notions about a classifier</vt:lpstr>
      <vt:lpstr>Bayes’ Rule</vt:lpstr>
      <vt:lpstr>Naïve Bayes Assumption and Classifier</vt:lpstr>
      <vt:lpstr>Number of Parameters</vt:lpstr>
      <vt:lpstr>Inference for Naïve Bayes</vt:lpstr>
      <vt:lpstr>General Naïve Bayes</vt:lpstr>
      <vt:lpstr>Naïve Bayes for Text</vt:lpstr>
      <vt:lpstr>Example: Spam Filtering</vt:lpstr>
      <vt:lpstr>Spam Example</vt:lpstr>
      <vt:lpstr>Parameter Estimation</vt:lpstr>
      <vt:lpstr>Parameter Estimation for Naïve Bayes</vt:lpstr>
      <vt:lpstr>Overfitting</vt:lpstr>
      <vt:lpstr>Example: Overfitting</vt:lpstr>
      <vt:lpstr>Laplace Smoothing</vt:lpstr>
      <vt:lpstr>Laplace Smoothing</vt:lpstr>
      <vt:lpstr>Real NB: Smoothing</vt:lpstr>
      <vt:lpstr>A General Pipeline of Building a Classifier</vt:lpstr>
      <vt:lpstr>Tuning on Held-Out Data</vt:lpstr>
      <vt:lpstr>Important Concepts</vt:lpstr>
      <vt:lpstr>Cross validation</vt:lpstr>
      <vt:lpstr>Errors, and What to Do</vt:lpstr>
      <vt:lpstr>What to Do About Errors?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236</cp:revision>
  <dcterms:created xsi:type="dcterms:W3CDTF">2006-08-16T00:00:00Z</dcterms:created>
  <dcterms:modified xsi:type="dcterms:W3CDTF">2018-10-19T07:15:42Z</dcterms:modified>
</cp:coreProperties>
</file>