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62" r:id="rId6"/>
    <p:sldId id="259" r:id="rId7"/>
    <p:sldId id="260" r:id="rId8"/>
    <p:sldId id="263" r:id="rId9"/>
    <p:sldId id="266" r:id="rId10"/>
    <p:sldId id="265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61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A340C210-0611-43AD-8F26-D229015499C5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35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BFC1332-CB8C-4B2E-8650-2C05CF915F7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59" name="Obrázek 58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60" name="Obrázek 59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307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04" name="Obrázek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105" name="Obrázek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307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28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000" b="1">
                <a:solidFill>
                  <a:srgbClr val="575F6D"/>
                </a:solidFill>
                <a:latin typeface="Century Schoolbook"/>
              </a:rPr>
              <a:t>Click to edit the title text formatKlepnutím lze upravit styl předlohy nadpisů.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575F6D"/>
                </a:solidFill>
                <a:latin typeface="Century Schoolbook"/>
              </a:rPr>
              <a:t>4/13/14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/>
          </a:solidFill>
          <a:ln w="38160">
            <a:noFill/>
          </a:ln>
        </p:spPr>
      </p:sp>
      <p:sp>
        <p:nvSpPr>
          <p:cNvPr id="13" name="Line 14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Line 17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7" name="Line 18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8" name="Line 19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F5B6049C-891E-4963-A146-FB2A6DD11FBF}" type="slidenum">
              <a:rPr lang="en-US" sz="1400" b="1">
                <a:solidFill>
                  <a:srgbClr val="FFFFFF"/>
                </a:solidFill>
                <a:latin typeface="Century Schoolbook"/>
              </a:rPr>
              <a:t>‹#›</a:t>
            </a:fld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cs-CZ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cs-CZ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cs-CZ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cs-CZ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cs-CZ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cs-CZ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cs-CZ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62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3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65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000">
                <a:solidFill>
                  <a:srgbClr val="575F6D"/>
                </a:solidFill>
                <a:latin typeface="Century Schoolbook"/>
              </a:rPr>
              <a:t>Click to edit the title text formatKlepnutím lze upravit styl předlohy nadpisů.</a:t>
            </a:r>
            <a:endParaRPr/>
          </a:p>
        </p:txBody>
      </p:sp>
      <p:sp>
        <p:nvSpPr>
          <p:cNvPr id="68" name="PlaceHolder 8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575F6D"/>
                </a:solidFill>
                <a:latin typeface="Century Schoolbook"/>
              </a:rPr>
              <a:t>4/13/14</a:t>
            </a:r>
            <a:endParaRPr/>
          </a:p>
        </p:txBody>
      </p:sp>
      <p:sp>
        <p:nvSpPr>
          <p:cNvPr id="69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AF672B0-9C98-4823-A88C-606AFAC56849}" type="slidenum">
              <a:rPr lang="en-US" sz="1400" b="1">
                <a:solidFill>
                  <a:srgbClr val="FFFFFF"/>
                </a:solidFill>
                <a:latin typeface="Century Schoolbook"/>
              </a:rPr>
              <a:t>‹#›</a:t>
            </a:fld>
            <a:endParaRPr/>
          </a:p>
        </p:txBody>
      </p:sp>
      <p:sp>
        <p:nvSpPr>
          <p:cNvPr id="70" name="PlaceHolder 10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7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cs-CZ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cs-CZ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cs-CZ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cs-CZ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cs-CZ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cs-CZ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cs-CZ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api/v1/fligths/1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714320" y="2071800"/>
            <a:ext cx="7143480" cy="1257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575F6D"/>
                </a:solidFill>
                <a:latin typeface="Century Schoolbook"/>
              </a:rPr>
              <a:t>Hlasový portál na platformě VoiceXML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2565720" y="5857920"/>
            <a:ext cx="355212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Student: Ondřej Ždych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Vedoucí: Ing. Pavel Nevlud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7822800" y="6100560"/>
            <a:ext cx="8258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2014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392120"/>
            <a:ext cx="8072280" cy="521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entury Schoolbook"/>
              </a:rPr>
              <a:t>Návrh</a:t>
            </a:r>
            <a:r>
              <a:rPr lang="en-US" sz="2400" b="1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entury Schoolbook"/>
              </a:rPr>
              <a:t>pomocné</a:t>
            </a:r>
            <a:r>
              <a:rPr lang="en-US" sz="2400" b="1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entury Schoolbook"/>
              </a:rPr>
              <a:t>knihovny</a:t>
            </a:r>
            <a:r>
              <a:rPr lang="en-US" sz="2400" b="1" dirty="0" smtClean="0">
                <a:solidFill>
                  <a:srgbClr val="000000"/>
                </a:solidFill>
                <a:latin typeface="Century Schoolbook"/>
              </a:rPr>
              <a:t>  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Abstrakce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nad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VXML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markupem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 lvl="2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automaticé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generování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VXML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kódu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Aplikace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psána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“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jako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na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serveru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”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Aplikace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členěna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do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stavů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stavový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automat)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Znovupoužitelné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komponenty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 lvl="2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z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adání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textového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vstupu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z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adání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data</a:t>
            </a:r>
            <a:endParaRPr lang="en-US" sz="2400" dirty="0" smtClean="0"/>
          </a:p>
          <a:p>
            <a:pPr>
              <a:lnSpc>
                <a:spcPct val="200000"/>
              </a:lnSpc>
            </a:pP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575F6D"/>
                </a:solidFill>
                <a:latin typeface="Century Schoolbook"/>
              </a:rPr>
              <a:t>2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cs-CZ" sz="3600" b="1" dirty="0">
                <a:solidFill>
                  <a:srgbClr val="575F6D"/>
                </a:solidFill>
                <a:latin typeface="Century Schoolbook"/>
              </a:rPr>
              <a:t>Návrh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hlasového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  <p:extLst>
      <p:ext uri="{BB962C8B-B14F-4D97-AF65-F5344CB8AC3E}">
        <p14:creationId xmlns:p14="http://schemas.microsoft.com/office/powerpoint/2010/main" val="31979625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9199" y="2420888"/>
            <a:ext cx="8072280" cy="11521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Ukázka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zdrojového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kódu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jednoduché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aplikace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?</a:t>
            </a: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575F6D"/>
                </a:solidFill>
                <a:latin typeface="Century Schoolbook"/>
              </a:rPr>
              <a:t>2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cs-CZ" sz="3600" b="1" dirty="0">
                <a:solidFill>
                  <a:srgbClr val="575F6D"/>
                </a:solidFill>
                <a:latin typeface="Century Schoolbook"/>
              </a:rPr>
              <a:t>Návrh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hlasového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  <p:extLst>
      <p:ext uri="{BB962C8B-B14F-4D97-AF65-F5344CB8AC3E}">
        <p14:creationId xmlns:p14="http://schemas.microsoft.com/office/powerpoint/2010/main" val="33871254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484784"/>
            <a:ext cx="8072280" cy="521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Simulace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entury Schoolbook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hovorů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a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měření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využití systémových zdrojů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(CPU, RAM)</a:t>
            </a: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Pouze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platforma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Asterisk+VoiceGlue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Virtuální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stroj</a:t>
            </a:r>
            <a:endParaRPr lang="en-US" sz="2400" dirty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1 jádro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@2GHz, 2GB RAM, Ubuntu 10.04.4 LTS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(serverová varianta)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err="1" smtClean="0">
                <a:solidFill>
                  <a:srgbClr val="000000"/>
                </a:solidFill>
                <a:latin typeface="Century Schoolbook"/>
              </a:rPr>
              <a:t>Asterisk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1.6.2.5, </a:t>
            </a:r>
            <a:r>
              <a:rPr lang="cs-CZ" sz="2400" dirty="0" err="1" smtClean="0">
                <a:solidFill>
                  <a:srgbClr val="000000"/>
                </a:solidFill>
                <a:latin typeface="Century Schoolbook"/>
              </a:rPr>
              <a:t>VoiceGlue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0.14, node v0.11</a:t>
            </a:r>
            <a:endParaRPr lang="cs-CZ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3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Zátěžové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testy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  <p:extLst>
      <p:ext uri="{BB962C8B-B14F-4D97-AF65-F5344CB8AC3E}">
        <p14:creationId xmlns:p14="http://schemas.microsoft.com/office/powerpoint/2010/main" val="26237026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484784"/>
            <a:ext cx="8072280" cy="521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Monitorování vytíženosti celého systému</a:t>
            </a: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Vytíženost konkrétních procesů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Hlasová platforma</a:t>
            </a:r>
          </a:p>
          <a:p>
            <a:pPr lvl="2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err="1" smtClean="0">
                <a:solidFill>
                  <a:srgbClr val="000000"/>
                </a:solidFill>
                <a:latin typeface="Century Schoolbook"/>
              </a:rPr>
              <a:t>a</a:t>
            </a:r>
            <a:r>
              <a:rPr lang="cs-CZ" sz="2400" dirty="0" err="1" smtClean="0">
                <a:solidFill>
                  <a:srgbClr val="000000"/>
                </a:solidFill>
                <a:latin typeface="Century Schoolbook"/>
              </a:rPr>
              <a:t>sterisk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, </a:t>
            </a:r>
            <a:r>
              <a:rPr lang="cs-CZ" sz="2400" dirty="0" err="1" smtClean="0">
                <a:solidFill>
                  <a:srgbClr val="000000"/>
                </a:solidFill>
                <a:latin typeface="Century Schoolbook"/>
              </a:rPr>
              <a:t>voiceglue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, </a:t>
            </a:r>
            <a:r>
              <a:rPr lang="cs-CZ" sz="2400" dirty="0" err="1" smtClean="0">
                <a:solidFill>
                  <a:srgbClr val="000000"/>
                </a:solidFill>
                <a:latin typeface="Century Schoolbook"/>
              </a:rPr>
              <a:t>phoneglue</a:t>
            </a:r>
            <a:endParaRPr lang="cs-CZ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Aplikační server</a:t>
            </a:r>
          </a:p>
          <a:p>
            <a:pPr lvl="2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n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ode, </a:t>
            </a:r>
            <a:r>
              <a:rPr lang="cs-CZ" sz="2400" dirty="0" err="1" smtClean="0">
                <a:solidFill>
                  <a:srgbClr val="000000"/>
                </a:solidFill>
                <a:latin typeface="Century Schoolbook"/>
              </a:rPr>
              <a:t>mongod</a:t>
            </a:r>
            <a:endParaRPr lang="cs-CZ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3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Zátěžové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testy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  <p:extLst>
      <p:ext uri="{BB962C8B-B14F-4D97-AF65-F5344CB8AC3E}">
        <p14:creationId xmlns:p14="http://schemas.microsoft.com/office/powerpoint/2010/main" val="34714928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484784"/>
            <a:ext cx="8072280" cy="521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Několik variant zátěžových testů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celkový počet hovorů (5, 10, 20, 40, 60, 80, 160)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počet souběžných hovorů (5, 10, 20, 40, 60)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endParaRPr lang="cs-CZ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3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Zátěžové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testy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  <p:extLst>
      <p:ext uri="{BB962C8B-B14F-4D97-AF65-F5344CB8AC3E}">
        <p14:creationId xmlns:p14="http://schemas.microsoft.com/office/powerpoint/2010/main" val="1336794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484784"/>
            <a:ext cx="8072280" cy="521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Použité nástroje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b="1" dirty="0" smtClean="0">
                <a:solidFill>
                  <a:srgbClr val="000000"/>
                </a:solidFill>
                <a:latin typeface="Century Schoolbook"/>
              </a:rPr>
              <a:t>SIPP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- generování hovorů na základě definovaného SIP dialogu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b="1" dirty="0" smtClean="0">
                <a:solidFill>
                  <a:srgbClr val="000000"/>
                </a:solidFill>
                <a:latin typeface="Century Schoolbook"/>
              </a:rPr>
              <a:t>top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- měření vytíženosti systému a procesů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doprovodné skripty:</a:t>
            </a:r>
          </a:p>
          <a:p>
            <a:pPr lvl="2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parametrizované spouštění</a:t>
            </a:r>
          </a:p>
          <a:p>
            <a:pPr lvl="2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transformace výstupu z </a:t>
            </a:r>
            <a:r>
              <a:rPr lang="cs-CZ" sz="2400" i="1" dirty="0" smtClean="0">
                <a:solidFill>
                  <a:srgbClr val="000000"/>
                </a:solidFill>
                <a:latin typeface="Century Schoolbook"/>
              </a:rPr>
              <a:t>topu </a:t>
            </a: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do CSV</a:t>
            </a: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3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Zátěžové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testy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  <p:extLst>
      <p:ext uri="{BB962C8B-B14F-4D97-AF65-F5344CB8AC3E}">
        <p14:creationId xmlns:p14="http://schemas.microsoft.com/office/powerpoint/2010/main" val="41284657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3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Zátěžové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testy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3074" name="Picture 2" descr="C:\letadla\tex\Figures\diagrams\bench_scen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5847751" cy="52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2772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484784"/>
            <a:ext cx="8072280" cy="7920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</a:pPr>
            <a:r>
              <a:rPr lang="cs-CZ" dirty="0" smtClean="0">
                <a:solidFill>
                  <a:srgbClr val="000000"/>
                </a:solidFill>
                <a:latin typeface="Century Schoolbook"/>
              </a:rPr>
              <a:t>Využití CPU při spuštění 60 souběžných hovorů (celkově 60 hovorů)</a:t>
            </a:r>
            <a:endParaRPr lang="cs-CZ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3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Zátěžové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testy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4098" name="Picture 2" descr="C:\letadla\benchmark\benchmark_charts\cpu_60_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4" y="2204864"/>
            <a:ext cx="8521026" cy="433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135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484784"/>
            <a:ext cx="8072280" cy="7920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</a:pPr>
            <a:r>
              <a:rPr lang="cs-CZ" dirty="0" smtClean="0">
                <a:solidFill>
                  <a:srgbClr val="000000"/>
                </a:solidFill>
                <a:latin typeface="Century Schoolbook"/>
              </a:rPr>
              <a:t>Využití RAM při spuštění 60 souběžných hovorů (celkově 60 hovorů)</a:t>
            </a:r>
            <a:endParaRPr lang="cs-CZ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3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Zátěžové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testy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5122" name="Picture 2" descr="C:\letadla\benchmark\benchmark_charts\ram_60_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29877"/>
            <a:ext cx="8509117" cy="41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170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85920" y="2857320"/>
            <a:ext cx="6929280" cy="7138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4400" b="1">
                <a:solidFill>
                  <a:srgbClr val="575F6D"/>
                </a:solidFill>
                <a:latin typeface="Century Schoolbook"/>
              </a:rPr>
              <a:t>Děkuji za pozornost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28760" y="142920"/>
            <a:ext cx="8229240" cy="9172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600" b="1">
                <a:solidFill>
                  <a:srgbClr val="575F6D"/>
                </a:solidFill>
                <a:latin typeface="Century Schoolbook"/>
              </a:rPr>
              <a:t>Cíle diplomové práce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57160" y="1631520"/>
            <a:ext cx="7071840" cy="19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entury Schoolbook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Návrh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webového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portálu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buFont typeface="Century Schoolbook"/>
              <a:buAutoNum type="arabicPeriod"/>
            </a:pPr>
            <a:endParaRPr lang="en-US" dirty="0"/>
          </a:p>
          <a:p>
            <a:pPr>
              <a:lnSpc>
                <a:spcPct val="100000"/>
              </a:lnSpc>
              <a:buFont typeface="Century Schoolbook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Návrh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hlasového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portálu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buFont typeface="Century Schoolbook"/>
              <a:buAutoNum type="arabicPeriod"/>
            </a:pPr>
            <a:endParaRPr lang="en-US" dirty="0"/>
          </a:p>
          <a:p>
            <a:pPr>
              <a:lnSpc>
                <a:spcPct val="100000"/>
              </a:lnSpc>
              <a:buFont typeface="Century Schoolbook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Zátěžové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testy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portálu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392120"/>
            <a:ext cx="8072280" cy="521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Rezervační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systém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letecké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společnosti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Role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uživatelů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:</a:t>
            </a:r>
            <a:endParaRPr lang="en-US" dirty="0" smtClean="0"/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zákazník</a:t>
            </a:r>
            <a:endParaRPr lang="en-US" dirty="0" smtClean="0"/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administrátor</a:t>
            </a:r>
            <a:endParaRPr lang="en-US" dirty="0" smtClean="0"/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Přihlášení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odhlášení</a:t>
            </a:r>
            <a:endParaRPr lang="en-US" dirty="0" smtClean="0"/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Filtrování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letů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destinace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, datum,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cena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, ...)</a:t>
            </a:r>
            <a:endParaRPr lang="en-US" dirty="0" smtClean="0"/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Správa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databáze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letů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uživatelů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a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přep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spol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.</a:t>
            </a:r>
            <a:endParaRPr lang="en-US" dirty="0" smtClean="0"/>
          </a:p>
          <a:p>
            <a:pPr>
              <a:lnSpc>
                <a:spcPct val="200000"/>
              </a:lnSpc>
              <a:buFont typeface="Wingdings" charset="2"/>
              <a:buChar char=""/>
            </a:pPr>
            <a:endParaRPr sz="2400" dirty="0"/>
          </a:p>
          <a:p>
            <a:pPr>
              <a:lnSpc>
                <a:spcPct val="200000"/>
              </a:lnSpc>
            </a:pP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575F6D"/>
                </a:solidFill>
                <a:latin typeface="Century Schoolbook"/>
              </a:rPr>
              <a:t>1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cs-CZ" sz="3600" b="1" dirty="0">
                <a:solidFill>
                  <a:srgbClr val="575F6D"/>
                </a:solidFill>
                <a:latin typeface="Century Schoolbook"/>
              </a:rPr>
              <a:t>Návrh webového 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0040" y="1572120"/>
            <a:ext cx="8072280" cy="447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0000"/>
                </a:solidFill>
                <a:latin typeface="Century Schoolbook"/>
              </a:rPr>
              <a:t> </a:t>
            </a:r>
            <a:endParaRPr dirty="0"/>
          </a:p>
        </p:txBody>
      </p:sp>
      <p:sp>
        <p:nvSpPr>
          <p:cNvPr id="123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575F6D"/>
                </a:solidFill>
                <a:latin typeface="Century Schoolbook"/>
              </a:rPr>
              <a:t>1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cs-CZ" sz="3600" b="1" dirty="0">
                <a:solidFill>
                  <a:srgbClr val="575F6D"/>
                </a:solidFill>
                <a:latin typeface="Century Schoolbook"/>
              </a:rPr>
              <a:t>Návrh webového portálu</a:t>
            </a:r>
            <a:endParaRPr dirty="0"/>
          </a:p>
        </p:txBody>
      </p:sp>
      <p:sp>
        <p:nvSpPr>
          <p:cNvPr id="12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026" name="Picture 2" descr="C:\letadla\tex\Figures\web_flight_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3" y="1500120"/>
            <a:ext cx="7909344" cy="51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57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0040" y="1572120"/>
            <a:ext cx="8072280" cy="447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b="1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Jednostránková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aplikace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(Single Page Application)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AJAX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zvýšení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odezvy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UI</a:t>
            </a:r>
            <a:endParaRPr lang="en-US" sz="2400" dirty="0" smtClean="0"/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JavaScript</a:t>
            </a: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cs-CZ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stejný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prog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azyk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na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klientu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i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na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serveru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575F6D"/>
                </a:solidFill>
                <a:latin typeface="Century Schoolbook"/>
              </a:rPr>
              <a:t>1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cs-CZ" sz="3600" b="1" dirty="0">
                <a:solidFill>
                  <a:srgbClr val="575F6D"/>
                </a:solidFill>
                <a:latin typeface="Century Schoolbook"/>
              </a:rPr>
              <a:t>Návrh webového portálu</a:t>
            </a:r>
            <a:endParaRPr dirty="0"/>
          </a:p>
        </p:txBody>
      </p:sp>
      <p:sp>
        <p:nvSpPr>
          <p:cNvPr id="121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0040" y="1572120"/>
            <a:ext cx="8072280" cy="447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Node.js, Express.js </a:t>
            </a: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No-SQL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MongoDB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REST 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API (JSON,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XML)</a:t>
            </a:r>
            <a:endParaRPr lang="en-US" dirty="0"/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apř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. GET </a:t>
            </a:r>
            <a:r>
              <a:rPr lang="en-US" sz="2400" dirty="0">
                <a:solidFill>
                  <a:srgbClr val="000000"/>
                </a:solidFill>
                <a:latin typeface="Century Schoolbook"/>
                <a:hlinkClick r:id="rId2"/>
              </a:rPr>
              <a:t>http://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  <a:hlinkClick r:id="rId2"/>
              </a:rPr>
              <a:t>localhost/api/v1/fligths/1</a:t>
            </a:r>
            <a:endParaRPr dirty="0"/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AngularJS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entury Schoolbook"/>
              </a:rPr>
              <a:t>š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ablonovací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systém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, routing, …</a:t>
            </a: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WebSockets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 -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synchronizace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pohledů</a:t>
            </a:r>
            <a:endParaRPr dirty="0"/>
          </a:p>
        </p:txBody>
      </p:sp>
      <p:sp>
        <p:nvSpPr>
          <p:cNvPr id="123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575F6D"/>
                </a:solidFill>
                <a:latin typeface="Century Schoolbook"/>
              </a:rPr>
              <a:t>1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cs-CZ" sz="3600" b="1" dirty="0">
                <a:solidFill>
                  <a:srgbClr val="575F6D"/>
                </a:solidFill>
                <a:latin typeface="Century Schoolbook"/>
              </a:rPr>
              <a:t>Návrh webového portálu</a:t>
            </a:r>
            <a:endParaRPr dirty="0"/>
          </a:p>
        </p:txBody>
      </p:sp>
      <p:sp>
        <p:nvSpPr>
          <p:cNvPr id="12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392120"/>
            <a:ext cx="8072280" cy="521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Hlasové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rozhraní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k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rezervačnímu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systému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Přihlášení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odhlášení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Založení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nové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rezervace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Vylistování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seznamu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aktivních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rezerevací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Zrušení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všech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aktivních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rezervací</a:t>
            </a:r>
            <a:endParaRPr dirty="0" smtClean="0"/>
          </a:p>
          <a:p>
            <a:pPr>
              <a:lnSpc>
                <a:spcPct val="200000"/>
              </a:lnSpc>
            </a:pPr>
            <a:endParaRPr sz="2400" dirty="0"/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575F6D"/>
                </a:solidFill>
                <a:latin typeface="Century Schoolbook"/>
              </a:rPr>
              <a:t>2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cs-CZ" sz="3600" b="1" dirty="0">
                <a:solidFill>
                  <a:srgbClr val="575F6D"/>
                </a:solidFill>
                <a:latin typeface="Century Schoolbook"/>
              </a:rPr>
              <a:t>Návrh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hlasového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  <p:extLst>
      <p:ext uri="{BB962C8B-B14F-4D97-AF65-F5344CB8AC3E}">
        <p14:creationId xmlns:p14="http://schemas.microsoft.com/office/powerpoint/2010/main" val="17310177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575F6D"/>
                </a:solidFill>
                <a:latin typeface="Century Schoolbook"/>
              </a:rPr>
              <a:t>2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cs-CZ" sz="3600" b="1" dirty="0">
                <a:solidFill>
                  <a:srgbClr val="575F6D"/>
                </a:solidFill>
                <a:latin typeface="Century Schoolbook"/>
              </a:rPr>
              <a:t>Návrh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hlasového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2050" name="Picture 2" descr="C:\letadla\tex\Figures\diagrams\main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535368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5121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0040" y="1392120"/>
            <a:ext cx="8072280" cy="521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VoiceXML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Hlasové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platformy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: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Voxeo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Prophecy,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Asterisk+VoiceGlue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Ovládání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pomocí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DTMF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volby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Návrh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pomocné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knihovny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- Node.js, JavaScript</a:t>
            </a:r>
          </a:p>
          <a:p>
            <a:pPr>
              <a:lnSpc>
                <a:spcPct val="200000"/>
              </a:lnSpc>
              <a:buFont typeface="Wingdings" charset="2"/>
              <a:buChar char="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Návrh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hlasového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entury Schoolbook"/>
              </a:rPr>
              <a:t>portálu</a:t>
            </a: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71320" y="428760"/>
            <a:ext cx="8143560" cy="1071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575F6D"/>
                </a:solidFill>
                <a:latin typeface="Century Schoolbook"/>
              </a:rPr>
              <a:t>2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. </a:t>
            </a:r>
            <a:r>
              <a:rPr lang="cs-CZ" sz="3600" b="1" dirty="0">
                <a:solidFill>
                  <a:srgbClr val="575F6D"/>
                </a:solidFill>
                <a:latin typeface="Century Schoolbook"/>
              </a:rPr>
              <a:t>Návrh </a:t>
            </a:r>
            <a:r>
              <a:rPr lang="en-US" sz="3600" b="1" dirty="0" err="1" smtClean="0">
                <a:solidFill>
                  <a:srgbClr val="575F6D"/>
                </a:solidFill>
                <a:latin typeface="Century Schoolbook"/>
              </a:rPr>
              <a:t>hlasového</a:t>
            </a:r>
            <a:r>
              <a:rPr lang="en-US" sz="3600" b="1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cs-CZ" sz="3600" b="1" dirty="0" smtClean="0">
                <a:solidFill>
                  <a:srgbClr val="575F6D"/>
                </a:solidFill>
                <a:latin typeface="Century Schoolbook"/>
              </a:rPr>
              <a:t>portálu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  <p:extLst>
      <p:ext uri="{BB962C8B-B14F-4D97-AF65-F5344CB8AC3E}">
        <p14:creationId xmlns:p14="http://schemas.microsoft.com/office/powerpoint/2010/main" val="39713648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480</Words>
  <Application>Microsoft Office PowerPoint</Application>
  <PresentationFormat>Předvádění na obrazovce (4:3)</PresentationFormat>
  <Paragraphs>88</Paragraphs>
  <Slides>19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zdych_000</dc:creator>
  <cp:lastModifiedBy>zdych.ondrej@gmail.com</cp:lastModifiedBy>
  <cp:revision>27</cp:revision>
  <dcterms:modified xsi:type="dcterms:W3CDTF">2014-04-13T12:19:06Z</dcterms:modified>
</cp:coreProperties>
</file>