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13716000" cx="2437765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Lato Light"/>
      <p:regular r:id="rId37"/>
      <p:bold r:id="rId38"/>
      <p:italic r:id="rId39"/>
      <p:boldItalic r:id="rId40"/>
    </p:embeddedFont>
    <p:embeddedFont>
      <p:font typeface="Montserrat Light"/>
      <p:regular r:id="rId41"/>
      <p:bold r:id="rId42"/>
      <p:italic r:id="rId43"/>
      <p:boldItalic r:id="rId44"/>
    </p:embeddedFont>
    <p:embeddedFont>
      <p:font typeface="Montserrat Thin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Light-boldItalic.fntdata"/><Relationship Id="rId20" Type="http://schemas.openxmlformats.org/officeDocument/2006/relationships/slide" Target="slides/slide16.xml"/><Relationship Id="rId42" Type="http://schemas.openxmlformats.org/officeDocument/2006/relationships/font" Target="fonts/MontserratLight-bold.fntdata"/><Relationship Id="rId41" Type="http://schemas.openxmlformats.org/officeDocument/2006/relationships/font" Target="fonts/MontserratLight-regular.fntdata"/><Relationship Id="rId22" Type="http://schemas.openxmlformats.org/officeDocument/2006/relationships/slide" Target="slides/slide18.xml"/><Relationship Id="rId44" Type="http://schemas.openxmlformats.org/officeDocument/2006/relationships/font" Target="fonts/MontserratLight-boldItalic.fntdata"/><Relationship Id="rId21" Type="http://schemas.openxmlformats.org/officeDocument/2006/relationships/slide" Target="slides/slide17.xml"/><Relationship Id="rId43" Type="http://schemas.openxmlformats.org/officeDocument/2006/relationships/font" Target="fonts/MontserratLight-italic.fntdata"/><Relationship Id="rId24" Type="http://schemas.openxmlformats.org/officeDocument/2006/relationships/slide" Target="slides/slide20.xml"/><Relationship Id="rId46" Type="http://schemas.openxmlformats.org/officeDocument/2006/relationships/font" Target="fonts/MontserratThin-bold.fntdata"/><Relationship Id="rId23" Type="http://schemas.openxmlformats.org/officeDocument/2006/relationships/slide" Target="slides/slide19.xml"/><Relationship Id="rId45" Type="http://schemas.openxmlformats.org/officeDocument/2006/relationships/font" Target="fonts/MontserratThin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MontserratThin-boldItalic.fntdata"/><Relationship Id="rId25" Type="http://schemas.openxmlformats.org/officeDocument/2006/relationships/slide" Target="slides/slide21.xml"/><Relationship Id="rId47" Type="http://schemas.openxmlformats.org/officeDocument/2006/relationships/font" Target="fonts/MontserratThin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bold.fntdata"/><Relationship Id="rId15" Type="http://schemas.openxmlformats.org/officeDocument/2006/relationships/slide" Target="slides/slide11.xml"/><Relationship Id="rId37" Type="http://schemas.openxmlformats.org/officeDocument/2006/relationships/font" Target="fonts/LatoLight-regular.fntdata"/><Relationship Id="rId14" Type="http://schemas.openxmlformats.org/officeDocument/2006/relationships/slide" Target="slides/slide10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3.xml"/><Relationship Id="rId39" Type="http://schemas.openxmlformats.org/officeDocument/2006/relationships/font" Target="fonts/LatoLight-italic.fntdata"/><Relationship Id="rId16" Type="http://schemas.openxmlformats.org/officeDocument/2006/relationships/slide" Target="slides/slide12.xml"/><Relationship Id="rId38" Type="http://schemas.openxmlformats.org/officeDocument/2006/relationships/font" Target="fonts/LatoLight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0bc3be7e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80bc3be7ef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0bc3be7e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80bc3be7ef_1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0bc3be7ef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80bc3be7ef_1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89c3ca4e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889c3ca4e5_1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0bc3be7ef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80bc3be7ef_1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0bc3be7ef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80bc3be7ef_1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0bc3be7ef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80bc3be7ef_1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0bc3be7ef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80bc3be7ef_1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0bc3be7ef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g80bc3be7ef_1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0bc3be7ef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80bc3be7ef_1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0bc3be7ef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g80bc3be7ef_1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0bc3be7ef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80bc3be7ef_1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0bc3be7ef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g80bc3be7ef_1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0bc3be7ef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g80bc3be7ef_1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0bc3be7ef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g80bc3be7ef_1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0bc3be7ef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g80bc3be7ef_1_1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0bc3be7ef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2" name="Google Shape;352;g80bc3be7ef_1_1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0bc3be7ef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80bc3be7ef_1_1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0bc3be7ef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80bc3be7ef_1_1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89c3ca4e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889c3ca4e5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22812148" y="12666269"/>
            <a:ext cx="14628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50" lIns="223450" spcFirstLastPara="1" rIns="223450" wrap="square" tIns="223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laceholder-minus">
  <p:cSld name="Placeholder-minu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>
            <p:ph idx="2" type="pic"/>
          </p:nvPr>
        </p:nvSpPr>
        <p:spPr>
          <a:xfrm>
            <a:off x="15288769" y="2560321"/>
            <a:ext cx="5669280" cy="85953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22812148" y="12666269"/>
            <a:ext cx="14628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50" lIns="223450" spcFirstLastPara="1" rIns="223450" wrap="square" tIns="223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Placeholder-minus">
  <p:cSld name="1_Placeholder-minu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>
            <p:ph idx="2" type="pic"/>
          </p:nvPr>
        </p:nvSpPr>
        <p:spPr>
          <a:xfrm>
            <a:off x="2924281" y="5151119"/>
            <a:ext cx="9903920" cy="75724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0" name="Google Shape;20;p4"/>
          <p:cNvSpPr/>
          <p:nvPr>
            <p:ph idx="3" type="pic"/>
          </p:nvPr>
        </p:nvSpPr>
        <p:spPr>
          <a:xfrm>
            <a:off x="13579494" y="5151119"/>
            <a:ext cx="9903920" cy="75724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22812148" y="12666269"/>
            <a:ext cx="14628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50" lIns="223450" spcFirstLastPara="1" rIns="223450" wrap="square" tIns="223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Placeholder-minus">
  <p:cSld name="2_Placeholder-minu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>
            <p:ph idx="2" type="pic"/>
          </p:nvPr>
        </p:nvSpPr>
        <p:spPr>
          <a:xfrm>
            <a:off x="10704176" y="3297336"/>
            <a:ext cx="10553700" cy="90511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2812148" y="12666269"/>
            <a:ext cx="14628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50" lIns="223450" spcFirstLastPara="1" rIns="223450" wrap="square" tIns="223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8_Portfolio Three">
  <p:cSld name="18_Portfolio Thre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>
            <p:ph idx="2" type="pic"/>
          </p:nvPr>
        </p:nvSpPr>
        <p:spPr>
          <a:xfrm>
            <a:off x="-73" y="5255"/>
            <a:ext cx="1218886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7" name="Google Shape;27;p6"/>
          <p:cNvSpPr/>
          <p:nvPr>
            <p:ph idx="3" type="pic"/>
          </p:nvPr>
        </p:nvSpPr>
        <p:spPr>
          <a:xfrm>
            <a:off x="12201379" y="6858000"/>
            <a:ext cx="1218886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22812148" y="12666269"/>
            <a:ext cx="14628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50" lIns="223450" spcFirstLastPara="1" rIns="223450" wrap="square" tIns="223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Big Image Placeholder">
  <p:cSld name="11_Big Image Placehol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>
            <p:ph idx="2" type="pic"/>
          </p:nvPr>
        </p:nvSpPr>
        <p:spPr>
          <a:xfrm>
            <a:off x="3886670" y="2066657"/>
            <a:ext cx="5018049" cy="890625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2812148" y="12666269"/>
            <a:ext cx="14628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50" lIns="223450" spcFirstLastPara="1" rIns="223450" wrap="square" tIns="223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5_Big Image Placeholder">
  <p:cSld name="15_Big Image Placehol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>
            <p:ph idx="2" type="pic"/>
          </p:nvPr>
        </p:nvSpPr>
        <p:spPr>
          <a:xfrm>
            <a:off x="15598077" y="3314699"/>
            <a:ext cx="6126480" cy="77560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2812148" y="12666269"/>
            <a:ext cx="14628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50" lIns="223450" spcFirstLastPara="1" rIns="223450" wrap="square" tIns="223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9_Portfolio Three">
  <p:cSld name="19_Portfolio Thre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>
            <p:ph idx="2" type="pic"/>
          </p:nvPr>
        </p:nvSpPr>
        <p:spPr>
          <a:xfrm>
            <a:off x="-72" y="5254"/>
            <a:ext cx="11884098" cy="1371074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7" name="Google Shape;37;p9"/>
          <p:cNvSpPr/>
          <p:nvPr>
            <p:ph idx="3" type="pic"/>
          </p:nvPr>
        </p:nvSpPr>
        <p:spPr>
          <a:xfrm>
            <a:off x="12417425" y="0"/>
            <a:ext cx="11972815" cy="1371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22812148" y="12666269"/>
            <a:ext cx="14628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50" lIns="223450" spcFirstLastPara="1" rIns="223450" wrap="square" tIns="223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>
  <p:cSld name="1_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/>
          <p:nvPr>
            <p:ph idx="2" type="pic"/>
          </p:nvPr>
        </p:nvSpPr>
        <p:spPr>
          <a:xfrm>
            <a:off x="0" y="0"/>
            <a:ext cx="24377649" cy="13715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22812148" y="12666269"/>
            <a:ext cx="14628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50" lIns="223450" spcFirstLastPara="1" rIns="223450" wrap="square" tIns="223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1676400" y="3651250"/>
            <a:ext cx="21024849" cy="8702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1676400" y="730250"/>
            <a:ext cx="21024849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Thin"/>
              <a:buNone/>
              <a:defRPr b="0" i="0" sz="60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22812148" y="12666269"/>
            <a:ext cx="14628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50" lIns="223450" spcFirstLastPara="1" rIns="223450" wrap="square" tIns="2234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zdyj3170101136/skip/tree/master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/>
        </p:nvSpPr>
        <p:spPr>
          <a:xfrm>
            <a:off x="-708025" y="2705100"/>
            <a:ext cx="25793701" cy="77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49600"/>
              <a:buFont typeface="Montserrat"/>
              <a:buNone/>
            </a:pPr>
            <a:r>
              <a:rPr b="1" lang="en-US" sz="30000">
                <a:solidFill>
                  <a:srgbClr val="F7F7F7"/>
                </a:solidFill>
                <a:latin typeface="Montserrat"/>
                <a:ea typeface="Montserrat"/>
                <a:cs typeface="Montserrat"/>
                <a:sym typeface="Montserrat"/>
              </a:rPr>
              <a:t>跳</a:t>
            </a:r>
            <a:endParaRPr b="0" i="0" sz="30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1"/>
          <p:cNvSpPr txBox="1"/>
          <p:nvPr/>
        </p:nvSpPr>
        <p:spPr>
          <a:xfrm>
            <a:off x="5246675" y="4594225"/>
            <a:ext cx="13884300" cy="3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900"/>
              <a:buFont typeface="Montserrat"/>
              <a:buNone/>
            </a:pPr>
            <a:r>
              <a:rPr lang="en-US" sz="10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微信跳一跳辅助</a:t>
            </a:r>
            <a:endParaRPr b="0" i="0" sz="10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1"/>
          <p:cNvSpPr txBox="1"/>
          <p:nvPr/>
        </p:nvSpPr>
        <p:spPr>
          <a:xfrm>
            <a:off x="7212000" y="7902575"/>
            <a:ext cx="9975900" cy="20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ontserrat Light"/>
              <a:buNone/>
            </a:pPr>
            <a:r>
              <a:rPr baseline="-25000" lang="en-US" sz="7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杭州</a:t>
            </a:r>
            <a:r>
              <a:rPr b="0" baseline="-25000" i="0" lang="en-US" sz="70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</a:t>
            </a:r>
            <a:r>
              <a:rPr baseline="-25000" lang="en-US" sz="7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运动控制理论</a:t>
            </a:r>
            <a:r>
              <a:rPr b="0" baseline="-25000" i="0" lang="en-US" sz="70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20</a:t>
            </a:r>
            <a:r>
              <a:rPr baseline="-25000" lang="en-US" sz="7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20</a:t>
            </a:r>
            <a:endParaRPr b="0" baseline="-25000" i="0" sz="70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22812148" y="12666269"/>
            <a:ext cx="14628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idx="12" type="sldNum"/>
          </p:nvPr>
        </p:nvSpPr>
        <p:spPr>
          <a:xfrm>
            <a:off x="22812148" y="12666269"/>
            <a:ext cx="14628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14856750" y="0"/>
            <a:ext cx="94182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800"/>
              <a:buFont typeface="Montserrat"/>
              <a:buNone/>
            </a:pPr>
            <a:r>
              <a:rPr b="1" lang="en-US" sz="8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精确识别范围 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1431875" y="1842625"/>
            <a:ext cx="10400100" cy="23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误识别</a:t>
            </a:r>
            <a:r>
              <a:rPr b="1" lang="en-US" sz="5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不会</a:t>
            </a: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出现在棋子底部的</a:t>
            </a:r>
            <a:r>
              <a:rPr b="1" lang="en-US" sz="5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上方</a:t>
            </a:r>
            <a:endParaRPr b="1" sz="5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识别到棋子</a:t>
            </a:r>
            <a:r>
              <a:rPr b="1" lang="en-US" sz="5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顶部</a:t>
            </a: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时，接下来只扫描一个棋子范围内的像素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65" name="Google Shape;1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9900" y="1460725"/>
            <a:ext cx="5898272" cy="122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/>
        </p:nvSpPr>
        <p:spPr>
          <a:xfrm>
            <a:off x="722275" y="2666075"/>
            <a:ext cx="233748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800"/>
              <a:buFont typeface="Montserrat"/>
              <a:buNone/>
            </a:pPr>
            <a:r>
              <a:rPr lang="en-US" sz="15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如何找到</a:t>
            </a:r>
            <a:r>
              <a:rPr lang="en-US" sz="15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方块</a:t>
            </a:r>
            <a:r>
              <a:rPr b="1" lang="en-US" sz="15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中心</a:t>
            </a:r>
            <a:r>
              <a:rPr b="0" i="0" lang="en-US" sz="15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0" i="0" sz="150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 rot="-5400000">
            <a:off x="-1120112" y="2902761"/>
            <a:ext cx="6186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22812148" y="12666269"/>
            <a:ext cx="14628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122675" y="11097397"/>
            <a:ext cx="4149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逐像素原理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5078441" y="11097397"/>
            <a:ext cx="35262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如何找到棋子底部？</a:t>
            </a:r>
            <a:endParaRPr i="0" sz="14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8528909" y="11097397"/>
            <a:ext cx="4149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如何找到方块中心？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12602777" y="11097397"/>
            <a:ext cx="35262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得到弹跳时间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21"/>
          <p:cNvCxnSpPr/>
          <p:nvPr/>
        </p:nvCxnSpPr>
        <p:spPr>
          <a:xfrm>
            <a:off x="-113050" y="12799322"/>
            <a:ext cx="24719100" cy="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" name="Google Shape;178;p21"/>
          <p:cNvSpPr/>
          <p:nvPr/>
        </p:nvSpPr>
        <p:spPr>
          <a:xfrm>
            <a:off x="1867725" y="12599372"/>
            <a:ext cx="399900" cy="399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22239925" y="12599372"/>
            <a:ext cx="399900" cy="399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6201245" y="12599372"/>
            <a:ext cx="399900" cy="399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10458565" y="12599372"/>
            <a:ext cx="399900" cy="399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14182484" y="12599372"/>
            <a:ext cx="399900" cy="399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18058805" y="12599372"/>
            <a:ext cx="399900" cy="399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16412777" y="11097397"/>
            <a:ext cx="35262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反防作弊和性能优化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20679977" y="11097397"/>
            <a:ext cx="35262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演示</a:t>
            </a:r>
            <a:r>
              <a:rPr b="0" i="0" lang="en-US" sz="30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/>
        </p:nvSpPr>
        <p:spPr>
          <a:xfrm>
            <a:off x="1978275" y="3309275"/>
            <a:ext cx="19744801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通过</a:t>
            </a:r>
            <a:r>
              <a:rPr b="1" lang="en-US" sz="5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上，左，右</a:t>
            </a: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三个顶点确定方块中心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与背景色不同的就是方块</a:t>
            </a:r>
            <a:r>
              <a:rPr b="1" lang="en-US" sz="5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边缘</a:t>
            </a:r>
            <a:endParaRPr b="1" sz="5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b="1" lang="en-US" sz="5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轴最</a:t>
            </a:r>
            <a:r>
              <a:rPr b="1" lang="en-US" sz="5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小</a:t>
            </a: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的点就是上顶点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搜索上顶点往下，一个矩形范围内的点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中心点的Y为左右顶点Y值的平均值，X为上顶点的X值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15374262" y="-461113"/>
            <a:ext cx="16338600" cy="3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23900"/>
              <a:buFont typeface="Montserrat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778800" y="1292625"/>
            <a:ext cx="176799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800"/>
              <a:buFont typeface="Montserrat"/>
              <a:buNone/>
            </a:pPr>
            <a:r>
              <a:rPr b="1" lang="en-US" sz="8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找到方块中心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2"/>
          <p:cNvSpPr txBox="1"/>
          <p:nvPr>
            <p:ph idx="12" type="sldNum"/>
          </p:nvPr>
        </p:nvSpPr>
        <p:spPr>
          <a:xfrm>
            <a:off x="22812148" y="12666269"/>
            <a:ext cx="14628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/>
        </p:nvSpPr>
        <p:spPr>
          <a:xfrm>
            <a:off x="1978275" y="3309275"/>
            <a:ext cx="19744801" cy="23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对</a:t>
            </a:r>
            <a:r>
              <a:rPr b="1" lang="en-US" sz="5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每张</a:t>
            </a: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图片采样获取背景色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两点采样，顶部取一点采样，底部取一行出现次数</a:t>
            </a:r>
            <a:r>
              <a:rPr b="1" lang="en-US" sz="5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最多</a:t>
            </a: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的像素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778800" y="1292625"/>
            <a:ext cx="176799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800"/>
              <a:buFont typeface="Montserrat"/>
              <a:buNone/>
            </a:pPr>
            <a:r>
              <a:rPr b="1" lang="en-US" sz="8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背景图片变化以及渐变色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3"/>
          <p:cNvSpPr txBox="1"/>
          <p:nvPr>
            <p:ph idx="12" type="sldNum"/>
          </p:nvPr>
        </p:nvSpPr>
        <p:spPr>
          <a:xfrm>
            <a:off x="22812148" y="12666269"/>
            <a:ext cx="14628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idx="12" type="sldNum"/>
          </p:nvPr>
        </p:nvSpPr>
        <p:spPr>
          <a:xfrm>
            <a:off x="22812148" y="12666269"/>
            <a:ext cx="14628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24"/>
          <p:cNvSpPr txBox="1"/>
          <p:nvPr/>
        </p:nvSpPr>
        <p:spPr>
          <a:xfrm>
            <a:off x="13473125" y="-6550"/>
            <a:ext cx="94182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800"/>
              <a:buFont typeface="Montserrat"/>
              <a:buNone/>
            </a:pPr>
            <a:r>
              <a:rPr b="1" lang="en-US" sz="8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棋子顶点比棋盘高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1431875" y="1842625"/>
            <a:ext cx="10400100" cy="23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棋子顶部高于上顶点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棋子</a:t>
            </a:r>
            <a:r>
              <a:rPr b="1" lang="en-US" sz="5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顶部反光</a:t>
            </a: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区域和底部颜色不一致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过滤以棋子底部为中心，一个棋子的像素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1650" y="1211100"/>
            <a:ext cx="6018521" cy="12505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idx="12" type="sldNum"/>
          </p:nvPr>
        </p:nvSpPr>
        <p:spPr>
          <a:xfrm>
            <a:off x="22812148" y="12666269"/>
            <a:ext cx="14628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13473125" y="-6550"/>
            <a:ext cx="94182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800"/>
              <a:buFont typeface="Montserrat"/>
              <a:buNone/>
            </a:pPr>
            <a:r>
              <a:rPr b="1" lang="en-US" sz="8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棋子顶点比棋盘高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1431875" y="1842625"/>
            <a:ext cx="10400100" cy="23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棋子顶部高于上顶点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棋子</a:t>
            </a:r>
            <a:r>
              <a:rPr b="1" lang="en-US" sz="5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顶部反光</a:t>
            </a: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区域和底部颜色不一致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过滤以棋子底部为中心，一个棋子的像素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1650" y="1211100"/>
            <a:ext cx="6018521" cy="12505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61650" y="1211090"/>
            <a:ext cx="6018524" cy="1250518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5"/>
          <p:cNvSpPr txBox="1"/>
          <p:nvPr/>
        </p:nvSpPr>
        <p:spPr>
          <a:xfrm>
            <a:off x="836500" y="730425"/>
            <a:ext cx="12368100" cy="12278400"/>
          </a:xfrm>
          <a:prstGeom prst="rect">
            <a:avLst/>
          </a:prstGeom>
          <a:solidFill>
            <a:srgbClr val="FFFFFF">
              <a:alpha val="7334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12995450" y="-59750"/>
            <a:ext cx="10400100" cy="1270800"/>
          </a:xfrm>
          <a:prstGeom prst="rect">
            <a:avLst/>
          </a:prstGeom>
          <a:solidFill>
            <a:srgbClr val="FFFFFF">
              <a:alpha val="7334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idx="12" type="sldNum"/>
          </p:nvPr>
        </p:nvSpPr>
        <p:spPr>
          <a:xfrm>
            <a:off x="22812148" y="12666269"/>
            <a:ext cx="14628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26"/>
          <p:cNvSpPr txBox="1"/>
          <p:nvPr/>
        </p:nvSpPr>
        <p:spPr>
          <a:xfrm>
            <a:off x="13473125" y="-6550"/>
            <a:ext cx="94182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800"/>
              <a:buFont typeface="Montserrat"/>
              <a:buNone/>
            </a:pPr>
            <a:r>
              <a:rPr b="1" lang="en-US" sz="8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从上顶点中间向两边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1431875" y="1842625"/>
            <a:ext cx="10400100" cy="23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b="1" lang="en-US" sz="5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从左向右</a:t>
            </a: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：所有和背景色不同的点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方块</a:t>
            </a:r>
            <a:r>
              <a:rPr b="1" lang="en-US" sz="5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小</a:t>
            </a: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时容易出错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b="1" lang="en-US" sz="5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从中间向两边</a:t>
            </a: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：遇到背景色就放弃本行搜索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27" name="Google Shape;2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7176" y="1163325"/>
            <a:ext cx="6041426" cy="12552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idx="12" type="sldNum"/>
          </p:nvPr>
        </p:nvSpPr>
        <p:spPr>
          <a:xfrm>
            <a:off x="22812148" y="12666269"/>
            <a:ext cx="14628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27"/>
          <p:cNvSpPr txBox="1"/>
          <p:nvPr/>
        </p:nvSpPr>
        <p:spPr>
          <a:xfrm>
            <a:off x="14555150" y="0"/>
            <a:ext cx="94182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800"/>
              <a:buFont typeface="Montserrat"/>
              <a:buNone/>
            </a:pPr>
            <a:r>
              <a:rPr b="1" lang="en-US" sz="8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照片显示不了整个块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1431875" y="1842625"/>
            <a:ext cx="10400100" cy="23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当左右顶点和中间顶点的差的差大于一定范围时。我们认为块在照片外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图中，会取</a:t>
            </a:r>
            <a:r>
              <a:rPr b="1" lang="en-US" sz="5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左</a:t>
            </a: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顶点的</a:t>
            </a:r>
            <a:r>
              <a:rPr b="1" lang="en-US" sz="5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，</a:t>
            </a:r>
            <a:r>
              <a:rPr b="1" lang="en-US" sz="5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上</a:t>
            </a: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顶点的</a:t>
            </a:r>
            <a:r>
              <a:rPr b="1" lang="en-US" sz="5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为中心点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4050" y="1434825"/>
            <a:ext cx="5818824" cy="12090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idx="12" type="sldNum"/>
          </p:nvPr>
        </p:nvSpPr>
        <p:spPr>
          <a:xfrm>
            <a:off x="22812148" y="12666269"/>
            <a:ext cx="14628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p28"/>
          <p:cNvSpPr txBox="1"/>
          <p:nvPr/>
        </p:nvSpPr>
        <p:spPr>
          <a:xfrm>
            <a:off x="14555150" y="0"/>
            <a:ext cx="94182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800"/>
              <a:buFont typeface="Montserrat"/>
              <a:buNone/>
            </a:pPr>
            <a:r>
              <a:rPr b="1" lang="en-US" sz="8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两个棋盘距离过近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1431875" y="1842625"/>
            <a:ext cx="10400100" cy="23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当两个棋盘距离过</a:t>
            </a:r>
            <a:r>
              <a:rPr b="1" lang="en-US" sz="5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近</a:t>
            </a: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时，其左右顶点与上顶点的差的差也会不一样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区分上下棋盘过近和照片显示不了整个块的情况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图中，取右顶点的Y和上顶点的X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43" name="Google Shape;2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0875" y="1255501"/>
            <a:ext cx="5997040" cy="12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idx="12" type="sldNum"/>
          </p:nvPr>
        </p:nvSpPr>
        <p:spPr>
          <a:xfrm>
            <a:off x="22812148" y="12666269"/>
            <a:ext cx="14628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29"/>
          <p:cNvSpPr txBox="1"/>
          <p:nvPr/>
        </p:nvSpPr>
        <p:spPr>
          <a:xfrm>
            <a:off x="14555150" y="0"/>
            <a:ext cx="94182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800"/>
              <a:buFont typeface="Montserrat"/>
              <a:buNone/>
            </a:pPr>
            <a:r>
              <a:rPr b="1" lang="en-US" sz="8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两个</a:t>
            </a:r>
            <a:r>
              <a:rPr b="1" lang="en-US" sz="8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棋盘</a:t>
            </a:r>
            <a:r>
              <a:rPr b="1" lang="en-US" sz="8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距离较近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1431875" y="1842625"/>
            <a:ext cx="10400100" cy="23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当上顶点往下的Y轴，</a:t>
            </a:r>
            <a:r>
              <a:rPr b="1" lang="en-US" sz="5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一定长度</a:t>
            </a: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内是背景色时，认为已经跳出了棋盘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停止扫面左，右顶点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51" name="Google Shape;2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4225" y="1209300"/>
            <a:ext cx="8262861" cy="1250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/>
        </p:nvSpPr>
        <p:spPr>
          <a:xfrm>
            <a:off x="15481100" y="8152738"/>
            <a:ext cx="646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浙江大学自动化大三</a:t>
            </a:r>
            <a:endParaRPr b="0" i="0" sz="30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5" name="Google Shape;55;p12"/>
          <p:cNvSpPr txBox="1"/>
          <p:nvPr/>
        </p:nvSpPr>
        <p:spPr>
          <a:xfrm>
            <a:off x="3275012" y="-1525588"/>
            <a:ext cx="16338600" cy="3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23900"/>
              <a:buFont typeface="Montserrat"/>
              <a:buNone/>
            </a:pPr>
            <a:r>
              <a:rPr b="1" i="0" lang="en-US" sz="23900" u="none" cap="none" strike="noStrike">
                <a:solidFill>
                  <a:srgbClr val="F7F7F7"/>
                </a:solidFill>
                <a:latin typeface="Montserrat"/>
                <a:ea typeface="Montserrat"/>
                <a:cs typeface="Montserrat"/>
                <a:sym typeface="Montserrat"/>
              </a:rPr>
              <a:t>Hello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 txBox="1"/>
          <p:nvPr/>
        </p:nvSpPr>
        <p:spPr>
          <a:xfrm>
            <a:off x="2695575" y="28575"/>
            <a:ext cx="176799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800"/>
              <a:buFont typeface="Montserrat"/>
              <a:buNone/>
            </a:pPr>
            <a:r>
              <a:rPr b="1" i="0" lang="en-US" sz="10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Hello,</a:t>
            </a:r>
            <a:endParaRPr b="0" i="0" sz="10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22812148" y="12666269"/>
            <a:ext cx="14628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12"/>
          <p:cNvSpPr txBox="1"/>
          <p:nvPr/>
        </p:nvSpPr>
        <p:spPr>
          <a:xfrm>
            <a:off x="2524125" y="7227387"/>
            <a:ext cx="6186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</a:pPr>
            <a:r>
              <a:rPr b="1" lang="en-US" sz="2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   杨杰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2"/>
          <p:cNvSpPr txBox="1"/>
          <p:nvPr/>
        </p:nvSpPr>
        <p:spPr>
          <a:xfrm>
            <a:off x="1967475" y="8105200"/>
            <a:ext cx="36399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浙江大学自动化大三</a:t>
            </a:r>
            <a:endParaRPr b="0" i="0" sz="30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0" name="Google Shape;60;p12"/>
          <p:cNvSpPr txBox="1"/>
          <p:nvPr/>
        </p:nvSpPr>
        <p:spPr>
          <a:xfrm>
            <a:off x="15328700" y="7227363"/>
            <a:ext cx="6186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</a:pPr>
            <a:r>
              <a:rPr b="1" lang="en-US" sz="2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 项天赐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2"/>
          <p:cNvSpPr txBox="1"/>
          <p:nvPr/>
        </p:nvSpPr>
        <p:spPr>
          <a:xfrm>
            <a:off x="8442213" y="7227375"/>
            <a:ext cx="6186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</a:pPr>
            <a:r>
              <a:rPr b="1" lang="en-US" sz="2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徐贤明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2"/>
          <p:cNvSpPr txBox="1"/>
          <p:nvPr/>
        </p:nvSpPr>
        <p:spPr>
          <a:xfrm>
            <a:off x="8712225" y="8202688"/>
            <a:ext cx="56466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浙江大学自动化大三</a:t>
            </a:r>
            <a:r>
              <a:rPr b="0" i="0" lang="en-US" sz="30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endParaRPr b="0" i="0" sz="30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idx="12" type="sldNum"/>
          </p:nvPr>
        </p:nvSpPr>
        <p:spPr>
          <a:xfrm>
            <a:off x="22812148" y="12666269"/>
            <a:ext cx="14628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" name="Google Shape;257;p30"/>
          <p:cNvSpPr txBox="1"/>
          <p:nvPr/>
        </p:nvSpPr>
        <p:spPr>
          <a:xfrm>
            <a:off x="14555150" y="0"/>
            <a:ext cx="94182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800"/>
              <a:buFont typeface="Montserrat"/>
              <a:buNone/>
            </a:pPr>
            <a:r>
              <a:rPr b="1" lang="en-US" sz="8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两个棋盘距离较近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1431875" y="1842625"/>
            <a:ext cx="10400100" cy="23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当上顶点往下的Y轴，</a:t>
            </a:r>
            <a:r>
              <a:rPr b="1" lang="en-US" sz="5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一定长度</a:t>
            </a: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内是背景色时，认为已经跳出了棋盘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停止扫面左，右顶点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</a:t>
            </a: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如果碰到背景色就停止找左右顶点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59" name="Google Shape;2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2725" y="1394900"/>
            <a:ext cx="5929948" cy="12321103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0"/>
          <p:cNvSpPr txBox="1"/>
          <p:nvPr/>
        </p:nvSpPr>
        <p:spPr>
          <a:xfrm>
            <a:off x="836500" y="1045600"/>
            <a:ext cx="11890200" cy="5019000"/>
          </a:xfrm>
          <a:prstGeom prst="rect">
            <a:avLst/>
          </a:prstGeom>
          <a:solidFill>
            <a:srgbClr val="FFFFFF">
              <a:alpha val="7334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>
            <p:ph idx="12" type="sldNum"/>
          </p:nvPr>
        </p:nvSpPr>
        <p:spPr>
          <a:xfrm>
            <a:off x="22812148" y="12666269"/>
            <a:ext cx="14628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31"/>
          <p:cNvSpPr txBox="1"/>
          <p:nvPr/>
        </p:nvSpPr>
        <p:spPr>
          <a:xfrm>
            <a:off x="16400925" y="0"/>
            <a:ext cx="94182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800"/>
              <a:buFont typeface="Montserrat"/>
              <a:buNone/>
            </a:pPr>
            <a:r>
              <a:rPr b="1" lang="en-US" sz="8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特殊棋盘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1"/>
          <p:cNvSpPr txBox="1"/>
          <p:nvPr/>
        </p:nvSpPr>
        <p:spPr>
          <a:xfrm>
            <a:off x="1431875" y="1842625"/>
            <a:ext cx="10400100" cy="23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专门识别：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从上顶点往下采样</a:t>
            </a:r>
            <a:r>
              <a:rPr b="1" lang="en-US" sz="5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两</a:t>
            </a: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个点，如果都是特殊棋盘瓶身的颜色。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直接通过上顶点确定中心点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68" name="Google Shape;2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0250" y="1177475"/>
            <a:ext cx="6249901" cy="12985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/>
        </p:nvSpPr>
        <p:spPr>
          <a:xfrm>
            <a:off x="722275" y="2666075"/>
            <a:ext cx="233748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800"/>
              <a:buFont typeface="Montserrat"/>
              <a:buNone/>
            </a:pPr>
            <a:r>
              <a:rPr lang="en-US" sz="15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得到弹跳时间</a:t>
            </a:r>
            <a:endParaRPr b="0" i="0" sz="150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2"/>
          <p:cNvSpPr txBox="1"/>
          <p:nvPr/>
        </p:nvSpPr>
        <p:spPr>
          <a:xfrm rot="-5400000">
            <a:off x="-1120112" y="2902761"/>
            <a:ext cx="6186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32"/>
          <p:cNvSpPr txBox="1"/>
          <p:nvPr>
            <p:ph idx="12" type="sldNum"/>
          </p:nvPr>
        </p:nvSpPr>
        <p:spPr>
          <a:xfrm>
            <a:off x="22812148" y="12666269"/>
            <a:ext cx="14628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32"/>
          <p:cNvSpPr txBox="1"/>
          <p:nvPr/>
        </p:nvSpPr>
        <p:spPr>
          <a:xfrm>
            <a:off x="122675" y="11097397"/>
            <a:ext cx="4149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逐像素原理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2"/>
          <p:cNvSpPr txBox="1"/>
          <p:nvPr/>
        </p:nvSpPr>
        <p:spPr>
          <a:xfrm>
            <a:off x="5078441" y="11097397"/>
            <a:ext cx="35262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如何找到棋子底部？</a:t>
            </a:r>
            <a:endParaRPr i="0" sz="14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78" name="Google Shape;278;p32"/>
          <p:cNvSpPr txBox="1"/>
          <p:nvPr/>
        </p:nvSpPr>
        <p:spPr>
          <a:xfrm>
            <a:off x="8528909" y="11097397"/>
            <a:ext cx="4149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如何找到方块中心？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279" name="Google Shape;279;p32"/>
          <p:cNvSpPr txBox="1"/>
          <p:nvPr/>
        </p:nvSpPr>
        <p:spPr>
          <a:xfrm>
            <a:off x="12602777" y="11097397"/>
            <a:ext cx="35262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得到弹跳时间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280" name="Google Shape;280;p32"/>
          <p:cNvCxnSpPr/>
          <p:nvPr/>
        </p:nvCxnSpPr>
        <p:spPr>
          <a:xfrm>
            <a:off x="-113050" y="12799322"/>
            <a:ext cx="24719100" cy="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1" name="Google Shape;281;p32"/>
          <p:cNvSpPr/>
          <p:nvPr/>
        </p:nvSpPr>
        <p:spPr>
          <a:xfrm>
            <a:off x="1867725" y="12599372"/>
            <a:ext cx="399900" cy="399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2"/>
          <p:cNvSpPr/>
          <p:nvPr/>
        </p:nvSpPr>
        <p:spPr>
          <a:xfrm>
            <a:off x="22239925" y="12599372"/>
            <a:ext cx="399900" cy="399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2"/>
          <p:cNvSpPr/>
          <p:nvPr/>
        </p:nvSpPr>
        <p:spPr>
          <a:xfrm>
            <a:off x="6201245" y="12599372"/>
            <a:ext cx="399900" cy="399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2"/>
          <p:cNvSpPr/>
          <p:nvPr/>
        </p:nvSpPr>
        <p:spPr>
          <a:xfrm>
            <a:off x="10458565" y="12599372"/>
            <a:ext cx="399900" cy="399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2"/>
          <p:cNvSpPr/>
          <p:nvPr/>
        </p:nvSpPr>
        <p:spPr>
          <a:xfrm>
            <a:off x="14182484" y="12599372"/>
            <a:ext cx="399900" cy="399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2"/>
          <p:cNvSpPr/>
          <p:nvPr/>
        </p:nvSpPr>
        <p:spPr>
          <a:xfrm>
            <a:off x="18058805" y="12599372"/>
            <a:ext cx="399900" cy="399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16412777" y="11097397"/>
            <a:ext cx="35262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反防作弊和性能优化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2"/>
          <p:cNvSpPr txBox="1"/>
          <p:nvPr/>
        </p:nvSpPr>
        <p:spPr>
          <a:xfrm>
            <a:off x="20679977" y="11097397"/>
            <a:ext cx="35262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演示</a:t>
            </a:r>
            <a:r>
              <a:rPr b="0" i="0" lang="en-US" sz="30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/>
          <p:nvPr/>
        </p:nvSpPr>
        <p:spPr>
          <a:xfrm>
            <a:off x="1978275" y="3309275"/>
            <a:ext cx="19744800" cy="23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像素距离：棋子底部和方块中心的距离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按压时间 = 弹跳系数 * 像素距离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746975" y="1356275"/>
            <a:ext cx="176799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800"/>
              <a:buFont typeface="Montserrat"/>
              <a:buNone/>
            </a:pPr>
            <a:r>
              <a:rPr b="1" lang="en-US" sz="8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得到弹跳时间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3"/>
          <p:cNvSpPr txBox="1"/>
          <p:nvPr>
            <p:ph idx="12" type="sldNum"/>
          </p:nvPr>
        </p:nvSpPr>
        <p:spPr>
          <a:xfrm>
            <a:off x="22812148" y="12666269"/>
            <a:ext cx="14628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/>
          <p:nvPr/>
        </p:nvSpPr>
        <p:spPr>
          <a:xfrm>
            <a:off x="722275" y="2666075"/>
            <a:ext cx="233748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800"/>
              <a:buFont typeface="Montserrat"/>
              <a:buNone/>
            </a:pPr>
            <a:r>
              <a:rPr lang="en-US" sz="15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反防作弊和性能优化</a:t>
            </a:r>
            <a:endParaRPr b="0" i="0" sz="150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34"/>
          <p:cNvSpPr txBox="1"/>
          <p:nvPr/>
        </p:nvSpPr>
        <p:spPr>
          <a:xfrm rot="-5400000">
            <a:off x="-1120112" y="2902761"/>
            <a:ext cx="6186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4"/>
          <p:cNvSpPr txBox="1"/>
          <p:nvPr>
            <p:ph idx="12" type="sldNum"/>
          </p:nvPr>
        </p:nvSpPr>
        <p:spPr>
          <a:xfrm>
            <a:off x="22812148" y="12666269"/>
            <a:ext cx="14628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34"/>
          <p:cNvSpPr txBox="1"/>
          <p:nvPr/>
        </p:nvSpPr>
        <p:spPr>
          <a:xfrm>
            <a:off x="122675" y="11097397"/>
            <a:ext cx="4149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逐像素原理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4"/>
          <p:cNvSpPr txBox="1"/>
          <p:nvPr/>
        </p:nvSpPr>
        <p:spPr>
          <a:xfrm>
            <a:off x="5078441" y="11097397"/>
            <a:ext cx="35262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如何找到棋子底部？</a:t>
            </a:r>
            <a:endParaRPr i="0" sz="14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05" name="Google Shape;305;p34"/>
          <p:cNvSpPr txBox="1"/>
          <p:nvPr/>
        </p:nvSpPr>
        <p:spPr>
          <a:xfrm>
            <a:off x="8528909" y="11097397"/>
            <a:ext cx="4149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如何找到方块中心？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306" name="Google Shape;306;p34"/>
          <p:cNvSpPr txBox="1"/>
          <p:nvPr/>
        </p:nvSpPr>
        <p:spPr>
          <a:xfrm>
            <a:off x="12602777" y="11097397"/>
            <a:ext cx="35262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得到弹跳时间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307" name="Google Shape;307;p34"/>
          <p:cNvCxnSpPr/>
          <p:nvPr/>
        </p:nvCxnSpPr>
        <p:spPr>
          <a:xfrm>
            <a:off x="-113050" y="12799322"/>
            <a:ext cx="24719100" cy="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8" name="Google Shape;308;p34"/>
          <p:cNvSpPr/>
          <p:nvPr/>
        </p:nvSpPr>
        <p:spPr>
          <a:xfrm>
            <a:off x="1867725" y="12599372"/>
            <a:ext cx="399900" cy="399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4"/>
          <p:cNvSpPr/>
          <p:nvPr/>
        </p:nvSpPr>
        <p:spPr>
          <a:xfrm>
            <a:off x="22239925" y="12599372"/>
            <a:ext cx="399900" cy="399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4"/>
          <p:cNvSpPr/>
          <p:nvPr/>
        </p:nvSpPr>
        <p:spPr>
          <a:xfrm>
            <a:off x="6201245" y="12599372"/>
            <a:ext cx="399900" cy="399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4"/>
          <p:cNvSpPr/>
          <p:nvPr/>
        </p:nvSpPr>
        <p:spPr>
          <a:xfrm>
            <a:off x="10458565" y="12599372"/>
            <a:ext cx="399900" cy="399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4"/>
          <p:cNvSpPr/>
          <p:nvPr/>
        </p:nvSpPr>
        <p:spPr>
          <a:xfrm>
            <a:off x="14182484" y="12599372"/>
            <a:ext cx="399900" cy="399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4"/>
          <p:cNvSpPr/>
          <p:nvPr/>
        </p:nvSpPr>
        <p:spPr>
          <a:xfrm>
            <a:off x="18058805" y="12599372"/>
            <a:ext cx="399900" cy="399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4"/>
          <p:cNvSpPr txBox="1"/>
          <p:nvPr/>
        </p:nvSpPr>
        <p:spPr>
          <a:xfrm>
            <a:off x="16412777" y="11097397"/>
            <a:ext cx="35262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反防作弊和性能优化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315" name="Google Shape;315;p34"/>
          <p:cNvSpPr txBox="1"/>
          <p:nvPr/>
        </p:nvSpPr>
        <p:spPr>
          <a:xfrm>
            <a:off x="20679977" y="11097397"/>
            <a:ext cx="35262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演示</a:t>
            </a:r>
            <a:r>
              <a:rPr b="0" i="0" lang="en-US" sz="30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 txBox="1"/>
          <p:nvPr/>
        </p:nvSpPr>
        <p:spPr>
          <a:xfrm>
            <a:off x="1978275" y="3309275"/>
            <a:ext cx="19744800" cy="23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反防作弊：按压范围随机，按压时间 = 最小值 + 随机值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性能优化：找中心点和找底部可以</a:t>
            </a:r>
            <a:r>
              <a:rPr b="1" lang="en-US" sz="5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并行</a:t>
            </a: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执行，开两个线程分别执行任务，主线程等待结束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21" name="Google Shape;321;p35"/>
          <p:cNvSpPr txBox="1"/>
          <p:nvPr/>
        </p:nvSpPr>
        <p:spPr>
          <a:xfrm>
            <a:off x="746975" y="1356275"/>
            <a:ext cx="176799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800"/>
              <a:buFont typeface="Montserrat"/>
              <a:buNone/>
            </a:pPr>
            <a:r>
              <a:rPr b="1" lang="en-US" sz="8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反防作弊和性能优化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5"/>
          <p:cNvSpPr txBox="1"/>
          <p:nvPr>
            <p:ph idx="12" type="sldNum"/>
          </p:nvPr>
        </p:nvSpPr>
        <p:spPr>
          <a:xfrm>
            <a:off x="22812148" y="12666269"/>
            <a:ext cx="14628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/>
          <p:nvPr/>
        </p:nvSpPr>
        <p:spPr>
          <a:xfrm>
            <a:off x="722275" y="2666075"/>
            <a:ext cx="233748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800"/>
              <a:buFont typeface="Montserrat"/>
              <a:buNone/>
            </a:pPr>
            <a:r>
              <a:rPr lang="en-US" sz="15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演示</a:t>
            </a:r>
            <a:endParaRPr b="0" i="0" sz="150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36"/>
          <p:cNvSpPr txBox="1"/>
          <p:nvPr/>
        </p:nvSpPr>
        <p:spPr>
          <a:xfrm rot="-5400000">
            <a:off x="-1120112" y="2902761"/>
            <a:ext cx="6186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36"/>
          <p:cNvSpPr txBox="1"/>
          <p:nvPr>
            <p:ph idx="12" type="sldNum"/>
          </p:nvPr>
        </p:nvSpPr>
        <p:spPr>
          <a:xfrm>
            <a:off x="22812148" y="12666269"/>
            <a:ext cx="14628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0" name="Google Shape;330;p36"/>
          <p:cNvSpPr txBox="1"/>
          <p:nvPr/>
        </p:nvSpPr>
        <p:spPr>
          <a:xfrm>
            <a:off x="122675" y="11097397"/>
            <a:ext cx="4149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逐像素原理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5078441" y="11097397"/>
            <a:ext cx="35262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如何找到棋子底部？</a:t>
            </a:r>
            <a:endParaRPr i="0" sz="14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32" name="Google Shape;332;p36"/>
          <p:cNvSpPr txBox="1"/>
          <p:nvPr/>
        </p:nvSpPr>
        <p:spPr>
          <a:xfrm>
            <a:off x="8528909" y="11097397"/>
            <a:ext cx="4149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如何找到方块中心？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333" name="Google Shape;333;p36"/>
          <p:cNvSpPr txBox="1"/>
          <p:nvPr/>
        </p:nvSpPr>
        <p:spPr>
          <a:xfrm>
            <a:off x="12602777" y="11097397"/>
            <a:ext cx="35262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得到弹跳时间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334" name="Google Shape;334;p36"/>
          <p:cNvCxnSpPr/>
          <p:nvPr/>
        </p:nvCxnSpPr>
        <p:spPr>
          <a:xfrm>
            <a:off x="-113050" y="12799322"/>
            <a:ext cx="24719100" cy="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5" name="Google Shape;335;p36"/>
          <p:cNvSpPr/>
          <p:nvPr/>
        </p:nvSpPr>
        <p:spPr>
          <a:xfrm>
            <a:off x="1867725" y="12599372"/>
            <a:ext cx="399900" cy="399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6"/>
          <p:cNvSpPr/>
          <p:nvPr/>
        </p:nvSpPr>
        <p:spPr>
          <a:xfrm>
            <a:off x="22239925" y="12599372"/>
            <a:ext cx="399900" cy="399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6"/>
          <p:cNvSpPr/>
          <p:nvPr/>
        </p:nvSpPr>
        <p:spPr>
          <a:xfrm>
            <a:off x="6201245" y="12599372"/>
            <a:ext cx="399900" cy="399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6"/>
          <p:cNvSpPr/>
          <p:nvPr/>
        </p:nvSpPr>
        <p:spPr>
          <a:xfrm>
            <a:off x="10458565" y="12599372"/>
            <a:ext cx="399900" cy="399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6"/>
          <p:cNvSpPr/>
          <p:nvPr/>
        </p:nvSpPr>
        <p:spPr>
          <a:xfrm>
            <a:off x="14182484" y="12599372"/>
            <a:ext cx="399900" cy="399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6"/>
          <p:cNvSpPr/>
          <p:nvPr/>
        </p:nvSpPr>
        <p:spPr>
          <a:xfrm>
            <a:off x="18058805" y="12599372"/>
            <a:ext cx="399900" cy="399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6"/>
          <p:cNvSpPr txBox="1"/>
          <p:nvPr/>
        </p:nvSpPr>
        <p:spPr>
          <a:xfrm>
            <a:off x="16412777" y="11097397"/>
            <a:ext cx="35262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反防作弊和性能优化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342" name="Google Shape;342;p36"/>
          <p:cNvSpPr txBox="1"/>
          <p:nvPr/>
        </p:nvSpPr>
        <p:spPr>
          <a:xfrm>
            <a:off x="20679977" y="11097397"/>
            <a:ext cx="35262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演示</a:t>
            </a:r>
            <a:r>
              <a:rPr b="0" i="0" lang="en-US" sz="30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"/>
          <p:cNvSpPr txBox="1"/>
          <p:nvPr/>
        </p:nvSpPr>
        <p:spPr>
          <a:xfrm>
            <a:off x="1978275" y="3309275"/>
            <a:ext cx="19744800" cy="23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手机插入电脑-&gt;开发人员USB模式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git clone </a:t>
            </a:r>
            <a:r>
              <a:rPr lang="en-US" sz="5000" u="sng">
                <a:solidFill>
                  <a:schemeClr val="hlink"/>
                </a:solidFill>
                <a:latin typeface="Montserrat Light"/>
                <a:ea typeface="Montserrat Light"/>
                <a:cs typeface="Montserrat Light"/>
                <a:sym typeface="Montserrat Light"/>
                <a:hlinkClick r:id="rId3"/>
              </a:rPr>
              <a:t>https://github.com/zdyj3170101136/skip/tree/master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go build main.go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./main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48" name="Google Shape;348;p37"/>
          <p:cNvSpPr txBox="1"/>
          <p:nvPr/>
        </p:nvSpPr>
        <p:spPr>
          <a:xfrm>
            <a:off x="746975" y="1356275"/>
            <a:ext cx="176799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800"/>
              <a:buFont typeface="Montserrat"/>
              <a:buNone/>
            </a:pPr>
            <a:r>
              <a:rPr lang="en-US" sz="8000"/>
              <a:t>准备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7"/>
          <p:cNvSpPr txBox="1"/>
          <p:nvPr>
            <p:ph idx="12" type="sldNum"/>
          </p:nvPr>
        </p:nvSpPr>
        <p:spPr>
          <a:xfrm>
            <a:off x="22812148" y="12666269"/>
            <a:ext cx="14628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 txBox="1"/>
          <p:nvPr>
            <p:ph idx="12" type="sldNum"/>
          </p:nvPr>
        </p:nvSpPr>
        <p:spPr>
          <a:xfrm>
            <a:off x="22812148" y="12666269"/>
            <a:ext cx="14628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5" name="Google Shape;355;p38"/>
          <p:cNvSpPr txBox="1"/>
          <p:nvPr/>
        </p:nvSpPr>
        <p:spPr>
          <a:xfrm>
            <a:off x="16400925" y="0"/>
            <a:ext cx="94182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800"/>
              <a:buFont typeface="Montserrat"/>
              <a:buNone/>
            </a:pPr>
            <a:r>
              <a:rPr b="1" lang="en-US" sz="8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结果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8"/>
          <p:cNvSpPr txBox="1"/>
          <p:nvPr/>
        </p:nvSpPr>
        <p:spPr>
          <a:xfrm>
            <a:off x="1431875" y="1842625"/>
            <a:ext cx="10400100" cy="23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测试数据：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手机像素1024 * 2224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最高分：</a:t>
            </a:r>
            <a:r>
              <a:rPr b="1" lang="en-US" sz="5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21934</a:t>
            </a:r>
            <a:endParaRPr b="1" sz="5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跳了：1832次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识别中心点成功率：</a:t>
            </a:r>
            <a:r>
              <a:rPr b="1" lang="en-US" sz="5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100%</a:t>
            </a:r>
            <a:endParaRPr b="1" sz="5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1" sz="5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最优</a:t>
            </a:r>
            <a:endParaRPr b="1" sz="5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（github上java版本过</a:t>
            </a:r>
            <a:r>
              <a:rPr b="1" lang="en-US" sz="5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千</a:t>
            </a: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star的最高分两万三左右）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57" name="Google Shape;3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3750" y="1368400"/>
            <a:ext cx="5881432" cy="12220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3503612" y="760412"/>
            <a:ext cx="16338600" cy="3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23900"/>
              <a:buFont typeface="Montserrat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778800" y="1537550"/>
            <a:ext cx="176799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800"/>
              <a:buFont typeface="Montserrat"/>
              <a:buNone/>
            </a:pPr>
            <a:r>
              <a:rPr lang="en-US" sz="8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快速浏览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 txBox="1"/>
          <p:nvPr/>
        </p:nvSpPr>
        <p:spPr>
          <a:xfrm rot="-5400000">
            <a:off x="-1120112" y="2902761"/>
            <a:ext cx="6186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22812148" y="12666269"/>
            <a:ext cx="14628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122675" y="7134997"/>
            <a:ext cx="4149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逐像素原理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5078450" y="7135000"/>
            <a:ext cx="37050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如何找到棋子底部？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8528909" y="7134997"/>
            <a:ext cx="4149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如何找到方块中心？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12602777" y="7134997"/>
            <a:ext cx="35262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得到弹跳时间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p13"/>
          <p:cNvCxnSpPr/>
          <p:nvPr/>
        </p:nvCxnSpPr>
        <p:spPr>
          <a:xfrm>
            <a:off x="-113050" y="8836922"/>
            <a:ext cx="24719101" cy="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3"/>
          <p:cNvSpPr/>
          <p:nvPr/>
        </p:nvSpPr>
        <p:spPr>
          <a:xfrm>
            <a:off x="1867725" y="8636972"/>
            <a:ext cx="399900" cy="399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22239925" y="8636972"/>
            <a:ext cx="399900" cy="399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6201245" y="8636972"/>
            <a:ext cx="399900" cy="399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10458565" y="8636972"/>
            <a:ext cx="399900" cy="399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14182484" y="8636972"/>
            <a:ext cx="399900" cy="399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18058805" y="8636972"/>
            <a:ext cx="399900" cy="399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16412777" y="7134997"/>
            <a:ext cx="35262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反防作弊和性能优化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20679977" y="7134997"/>
            <a:ext cx="35262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演示</a:t>
            </a:r>
            <a:r>
              <a:rPr b="0" i="0" lang="en-US" sz="30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/>
        </p:nvSpPr>
        <p:spPr>
          <a:xfrm>
            <a:off x="722275" y="2666075"/>
            <a:ext cx="233748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800"/>
              <a:buFont typeface="Montserrat"/>
              <a:buNone/>
            </a:pPr>
            <a:r>
              <a:rPr lang="en-US" sz="15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什么是逐像素扫描法</a:t>
            </a:r>
            <a:r>
              <a:rPr b="0" i="0" lang="en-US" sz="15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0" i="0" sz="150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4"/>
          <p:cNvSpPr txBox="1"/>
          <p:nvPr/>
        </p:nvSpPr>
        <p:spPr>
          <a:xfrm rot="-5400000">
            <a:off x="-1120112" y="2902761"/>
            <a:ext cx="6186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22812148" y="12666269"/>
            <a:ext cx="14628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122675" y="11097397"/>
            <a:ext cx="4149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逐像素原理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5078441" y="11097397"/>
            <a:ext cx="35262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如何找到棋子底部？</a:t>
            </a:r>
            <a:endParaRPr i="0" sz="14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8528909" y="11097397"/>
            <a:ext cx="4149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如何找到方块中心？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12602777" y="11097397"/>
            <a:ext cx="35262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得到弹跳时间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4"/>
          <p:cNvCxnSpPr/>
          <p:nvPr/>
        </p:nvCxnSpPr>
        <p:spPr>
          <a:xfrm>
            <a:off x="-113050" y="12799322"/>
            <a:ext cx="24719100" cy="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14"/>
          <p:cNvSpPr/>
          <p:nvPr/>
        </p:nvSpPr>
        <p:spPr>
          <a:xfrm>
            <a:off x="1867725" y="12599372"/>
            <a:ext cx="399900" cy="399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22239925" y="12599372"/>
            <a:ext cx="399900" cy="399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6201245" y="12599372"/>
            <a:ext cx="399900" cy="399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10458565" y="12599372"/>
            <a:ext cx="399900" cy="399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4182484" y="12599372"/>
            <a:ext cx="399900" cy="399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18058805" y="12599372"/>
            <a:ext cx="399900" cy="399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16412777" y="11097397"/>
            <a:ext cx="35262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反防作弊和性能优化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20679977" y="11097397"/>
            <a:ext cx="35262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演示</a:t>
            </a:r>
            <a:r>
              <a:rPr b="0" i="0" lang="en-US" sz="30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3503612" y="760412"/>
            <a:ext cx="16338600" cy="3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23900"/>
              <a:buFont typeface="Montserrat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778800" y="1537550"/>
            <a:ext cx="176799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800"/>
              <a:buFont typeface="Montserrat"/>
              <a:buNone/>
            </a:pPr>
            <a:r>
              <a:rPr b="1" lang="en-US" sz="8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逐像素扫描法</a:t>
            </a:r>
            <a:endParaRPr i="0" sz="8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22812148" y="12666269"/>
            <a:ext cx="14628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979700" y="5306400"/>
            <a:ext cx="207624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棋子底部颜色</a:t>
            </a:r>
            <a:r>
              <a:rPr b="1" lang="en-US" sz="5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固定</a:t>
            </a:r>
            <a:endParaRPr b="1" i="0" sz="50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下一个棋盘在棋子的</a:t>
            </a:r>
            <a:r>
              <a:rPr b="1" lang="en-US" sz="5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上方</a:t>
            </a:r>
            <a:endParaRPr b="1" sz="5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手机截屏，可以获取每个像素的</a:t>
            </a:r>
            <a:r>
              <a:rPr b="1" lang="en-US" sz="5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RGB</a:t>
            </a: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颜色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b="1" lang="en-US" sz="5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标记</a:t>
            </a: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找到的点，用来观察是否找到正确的点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根据距离，计算按压时间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/>
        </p:nvSpPr>
        <p:spPr>
          <a:xfrm>
            <a:off x="3503612" y="760412"/>
            <a:ext cx="16338600" cy="3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23900"/>
              <a:buFont typeface="Montserrat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979700" y="1268675"/>
            <a:ext cx="17679900" cy="2216100"/>
          </a:xfrm>
          <a:prstGeom prst="rect">
            <a:avLst/>
          </a:prstGeom>
          <a:solidFill>
            <a:srgbClr val="FFFFFF">
              <a:alpha val="8157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800"/>
              <a:buFont typeface="Montserrat"/>
              <a:buNone/>
            </a:pPr>
            <a:r>
              <a:rPr b="1" lang="en-US" sz="8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逐像素扫描法</a:t>
            </a:r>
            <a:endParaRPr i="0" sz="8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22812148" y="12666269"/>
            <a:ext cx="14628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979700" y="5306400"/>
            <a:ext cx="20762400" cy="4524300"/>
          </a:xfrm>
          <a:prstGeom prst="rect">
            <a:avLst/>
          </a:prstGeom>
          <a:solidFill>
            <a:srgbClr val="FFFFFF">
              <a:alpha val="851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lang="en-US" sz="5000">
                <a:solidFill>
                  <a:srgbClr val="434343"/>
                </a:solidFill>
              </a:rPr>
              <a:t>棋子底部颜色</a:t>
            </a:r>
            <a:r>
              <a:rPr b="1" lang="en-US" sz="5000">
                <a:solidFill>
                  <a:srgbClr val="434343"/>
                </a:solidFill>
              </a:rPr>
              <a:t>固定</a:t>
            </a:r>
            <a:endParaRPr b="1" i="0" sz="5000" u="none" cap="none" strike="noStrike">
              <a:solidFill>
                <a:srgbClr val="434343"/>
              </a:solidFill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lang="en-US" sz="5000">
                <a:solidFill>
                  <a:srgbClr val="434343"/>
                </a:solidFill>
              </a:rPr>
              <a:t>下一个棋盘在棋子的</a:t>
            </a:r>
            <a:r>
              <a:rPr b="1" lang="en-US" sz="5000">
                <a:solidFill>
                  <a:srgbClr val="434343"/>
                </a:solidFill>
              </a:rPr>
              <a:t>上方</a:t>
            </a:r>
            <a:endParaRPr b="1" sz="5000">
              <a:solidFill>
                <a:srgbClr val="434343"/>
              </a:solidFill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lang="en-US" sz="5000">
                <a:solidFill>
                  <a:srgbClr val="434343"/>
                </a:solidFill>
              </a:rPr>
              <a:t>手机截屏，可以获取每个像素的</a:t>
            </a:r>
            <a:r>
              <a:rPr b="1" lang="en-US" sz="5000">
                <a:solidFill>
                  <a:srgbClr val="434343"/>
                </a:solidFill>
              </a:rPr>
              <a:t>RGB</a:t>
            </a:r>
            <a:r>
              <a:rPr lang="en-US" sz="5000">
                <a:solidFill>
                  <a:srgbClr val="434343"/>
                </a:solidFill>
              </a:rPr>
              <a:t>颜色</a:t>
            </a:r>
            <a:endParaRPr sz="5000">
              <a:solidFill>
                <a:srgbClr val="434343"/>
              </a:solidFill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b="1" lang="en-US" sz="5000">
                <a:solidFill>
                  <a:srgbClr val="434343"/>
                </a:solidFill>
              </a:rPr>
              <a:t>标记</a:t>
            </a:r>
            <a:r>
              <a:rPr lang="en-US" sz="5000">
                <a:solidFill>
                  <a:srgbClr val="434343"/>
                </a:solidFill>
              </a:rPr>
              <a:t>找到的点，用来观察是否找到正确的点</a:t>
            </a:r>
            <a:endParaRPr sz="5000">
              <a:solidFill>
                <a:srgbClr val="434343"/>
              </a:solidFill>
            </a:endParaRPr>
          </a:p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根据距离，计算按压时间</a:t>
            </a:r>
            <a:endParaRPr sz="5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8650" y="148950"/>
            <a:ext cx="6457901" cy="134180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1" name="Google Shape;121;p16"/>
          <p:cNvSpPr txBox="1"/>
          <p:nvPr/>
        </p:nvSpPr>
        <p:spPr>
          <a:xfrm>
            <a:off x="736475" y="714450"/>
            <a:ext cx="13035600" cy="12287100"/>
          </a:xfrm>
          <a:prstGeom prst="rect">
            <a:avLst/>
          </a:prstGeom>
          <a:solidFill>
            <a:srgbClr val="FFFFFF">
              <a:alpha val="7334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Thin"/>
              <a:ea typeface="Montserrat Thin"/>
              <a:cs typeface="Montserrat Thin"/>
              <a:sym typeface="Montserrat Th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/>
        </p:nvSpPr>
        <p:spPr>
          <a:xfrm>
            <a:off x="722275" y="2666075"/>
            <a:ext cx="23374801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800"/>
              <a:buFont typeface="Montserrat"/>
              <a:buNone/>
            </a:pPr>
            <a:r>
              <a:rPr lang="en-US" sz="15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如何找到棋子</a:t>
            </a:r>
            <a:r>
              <a:rPr b="1" lang="en-US" sz="15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底部</a:t>
            </a:r>
            <a:r>
              <a:rPr b="0" i="0" lang="en-US" sz="15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0" i="0" sz="150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 rot="-5400000">
            <a:off x="-1120112" y="2902761"/>
            <a:ext cx="6186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22812148" y="12666269"/>
            <a:ext cx="14628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122675" y="11097397"/>
            <a:ext cx="4149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逐像素原理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5078441" y="11097397"/>
            <a:ext cx="35262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如何找到棋子底部？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8528909" y="11097397"/>
            <a:ext cx="41496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如何找到方块中心？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12602777" y="11097397"/>
            <a:ext cx="35262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得到弹跳时间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17"/>
          <p:cNvCxnSpPr/>
          <p:nvPr/>
        </p:nvCxnSpPr>
        <p:spPr>
          <a:xfrm>
            <a:off x="-113050" y="12799322"/>
            <a:ext cx="24719101" cy="0"/>
          </a:xfrm>
          <a:prstGeom prst="straightConnector1">
            <a:avLst/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17"/>
          <p:cNvSpPr/>
          <p:nvPr/>
        </p:nvSpPr>
        <p:spPr>
          <a:xfrm>
            <a:off x="1867725" y="12599372"/>
            <a:ext cx="399900" cy="399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22239925" y="12599372"/>
            <a:ext cx="399900" cy="399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6201245" y="12599372"/>
            <a:ext cx="399900" cy="399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10458565" y="12599372"/>
            <a:ext cx="399900" cy="399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14182484" y="12599372"/>
            <a:ext cx="399900" cy="399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18058805" y="12599372"/>
            <a:ext cx="399900" cy="399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16412777" y="11097397"/>
            <a:ext cx="35262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反防作弊和性能优化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20679977" y="11097397"/>
            <a:ext cx="35262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演示</a:t>
            </a:r>
            <a:r>
              <a:rPr b="0" i="0" lang="en-US" sz="30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/>
        </p:nvSpPr>
        <p:spPr>
          <a:xfrm>
            <a:off x="3503612" y="760412"/>
            <a:ext cx="16338600" cy="3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23900"/>
              <a:buFont typeface="Montserrat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778800" y="1537550"/>
            <a:ext cx="176799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800"/>
              <a:buFont typeface="Montserrat"/>
              <a:buNone/>
            </a:pPr>
            <a:r>
              <a:rPr b="1" lang="en-US" sz="8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找到棋子底部</a:t>
            </a:r>
            <a:endParaRPr i="0" sz="8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22812148" y="12666269"/>
            <a:ext cx="14628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979700" y="5306400"/>
            <a:ext cx="20762401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棋子底部颜色固定</a:t>
            </a:r>
            <a:endParaRPr b="0" i="0" sz="50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遍历照片找到对应的颜色</a:t>
            </a:r>
            <a:endParaRPr b="1" i="0" sz="50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22812148" y="12666269"/>
            <a:ext cx="14628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50" lIns="223450" spcFirstLastPara="1" rIns="223450" wrap="square" tIns="223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13473125" y="-6550"/>
            <a:ext cx="94182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800"/>
              <a:buFont typeface="Montserrat"/>
              <a:buNone/>
            </a:pPr>
            <a:r>
              <a:rPr b="1" lang="en-US" sz="8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和棋子颜色相似时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1431875" y="1842625"/>
            <a:ext cx="10400100" cy="23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Font typeface="Montserrat Light"/>
              <a:buChar char="●"/>
            </a:pP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左下角</a:t>
            </a:r>
            <a:r>
              <a:rPr b="1" lang="en-US" sz="5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黑色</a:t>
            </a: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图案和</a:t>
            </a:r>
            <a:r>
              <a:rPr b="1" lang="en-US" sz="5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蓝色</a:t>
            </a: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底部混合后会被识别为</a:t>
            </a:r>
            <a:r>
              <a:rPr b="1" lang="en-US" sz="5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紫色</a:t>
            </a:r>
            <a:r>
              <a:rPr lang="en-US" sz="5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的棋子</a:t>
            </a:r>
            <a:endParaRPr b="0" i="0" sz="50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5625" y="1135758"/>
            <a:ext cx="6053200" cy="12577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Simple GP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8FA2AA"/>
      </a:accent2>
      <a:accent3>
        <a:srgbClr val="545557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