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58" r:id="rId4"/>
    <p:sldId id="261" r:id="rId5"/>
    <p:sldId id="262" r:id="rId6"/>
    <p:sldId id="266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7" autoAdjust="0"/>
    <p:restoredTop sz="85405" autoAdjust="0"/>
  </p:normalViewPr>
  <p:slideViewPr>
    <p:cSldViewPr snapToGrid="0">
      <p:cViewPr varScale="1">
        <p:scale>
          <a:sx n="63" d="100"/>
          <a:sy n="63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E02DA-0679-4AFD-BF6B-7FB892A34C8D}" type="datetimeFigureOut">
              <a:rPr lang="zh-CN" altLang="en-US" smtClean="0"/>
              <a:t>2016-1-24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0FCC-1B31-4B83-BCCB-6B7535EB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82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00FCC-1B31-4B83-BCCB-6B7535EBB5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孙康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可重构计算相关技术研究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[D]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Diss.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浙江大学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2007.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左艳辉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窦勇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徐进辉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粗粒度可重构阵列上的布局布线算法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 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计算机工程与科学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29.11 (2008): 69-71.</a:t>
            </a: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Bingfeng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Mei, Serge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Vernalde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Diederik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Verkest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Hugo De Man, and Rudy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Lauwereins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Exploiting loop-level parallelism on coarse-grained reconfigurable architectures </a:t>
            </a:r>
            <a:r>
              <a:rPr lang="en-US" altLang="zh-CN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usingmodulo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scheduling. In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2003 Conference on Design, Automation and Test in Europe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DATE’03, pages 296–301. IEEE, 2003.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王大伟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窦勇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李思昆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核心循环到粗粒度可重构体系结构的流水化映射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[J]."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计算机学报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32.6 (2009): 1089-1099.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[5] Yoon,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Jonghee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W., et al. "A graph drawing based spatial mapping algorithm for coarse-grained reconfigurable architectures."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Large Scale Integration (VLSI) Systems, IEEE Transactions 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17.11 (2009): 1565-1578.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[6]Clark, Nathan, et al. "Scalable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subgraph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for acyclic computation accelerators."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2006 international conference on Compilers, architecture and synthesis for embedded systems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ACM, 2006.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[7]Chen, Liang,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Tulika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Mitra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"Graph minor approach for application mapping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cgras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ACM Transactions on Reconfigurable Technology and Systems (TRETS)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7.3 (2014): 21.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[8]Chen, Liang,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Tulika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Mitra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"Correction to “Graph Minor Approach for Application Mapping on CGRAs”."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 International Conference on Field-Programmable Technology (FPT)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2013.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[9]LIANG, CHEN.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Techniques for Crafting Customizable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MPSoCS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Diss. 2014.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Hamzeh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Mahdi,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Aviral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Shrivastava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Vrudhula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EPIMap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epimorphism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map applications on CGRAs."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49th Annual Design Automation Conference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ACM, 2012.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[10]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Tuhin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Mohammed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Ashraful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Theodore S.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Norvell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"Compiling parallel applications to coarse-grained reconfigurable architectures."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Electrical and Computer Engineering, 2008. CCECE 2008. Canadian Conference 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IEEE, 2008.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[11]Brenner,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Janina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A.,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Sándor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Fekete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Jan C. Van Der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"A minimization version of a directed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subgraph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homeomorphism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problem."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Mathematical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 of Operations Research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69.2 (2009): 281-296.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00FCC-1B31-4B83-BCCB-6B7535EBB5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3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数据流向（单向</a:t>
            </a:r>
            <a:r>
              <a:rPr lang="en-US" altLang="zh-CN" dirty="0" smtClean="0"/>
              <a:t>-</a:t>
            </a:r>
            <a:r>
              <a:rPr lang="zh-CN" altLang="en-US" dirty="0" smtClean="0"/>
              <a:t>多向）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功能（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可能会有重入）</a:t>
            </a:r>
          </a:p>
          <a:p>
            <a:r>
              <a:rPr lang="en-US" altLang="zh-CN" dirty="0" smtClean="0"/>
              <a:t>3.PE</a:t>
            </a:r>
            <a:r>
              <a:rPr lang="zh-CN" altLang="en-US" dirty="0" smtClean="0"/>
              <a:t>内部（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内部组合功能选择：怎么呈现</a:t>
            </a:r>
            <a:r>
              <a:rPr lang="en-US" altLang="zh-CN" dirty="0" smtClean="0"/>
              <a:t>PE</a:t>
            </a:r>
            <a:r>
              <a:rPr lang="zh-CN" altLang="en-US" dirty="0" smtClean="0"/>
              <a:t>，内部功能组合导致复杂，很多直通）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共享单元</a:t>
            </a:r>
            <a:r>
              <a:rPr lang="en-US" altLang="zh-CN" dirty="0" smtClean="0"/>
              <a:t>-</a:t>
            </a:r>
            <a:r>
              <a:rPr lang="zh-CN" altLang="en-US" dirty="0" smtClean="0"/>
              <a:t>行间异构、列间异构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算法图的位宽变化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行之间的互连虽然是单向的，但是互连可能存在多种互连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00FCC-1B31-4B83-BCCB-6B7535EBB5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2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00FCC-1B31-4B83-BCCB-6B7535EBB5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7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A342-7041-4D47-9355-94EAB207C454}" type="datetimeFigureOut">
              <a:rPr lang="zh-CN" altLang="en-US" smtClean="0"/>
              <a:t>2016-1-24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E4E4-28AE-445E-BC30-5833B391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0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A342-7041-4D47-9355-94EAB207C454}" type="datetimeFigureOut">
              <a:rPr lang="zh-CN" altLang="en-US" smtClean="0"/>
              <a:t>2016-1-24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E4E4-28AE-445E-BC30-5833B391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6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A342-7041-4D47-9355-94EAB207C454}" type="datetimeFigureOut">
              <a:rPr lang="zh-CN" altLang="en-US" smtClean="0"/>
              <a:t>2016-1-24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E4E4-28AE-445E-BC30-5833B391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5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A342-7041-4D47-9355-94EAB207C454}" type="datetimeFigureOut">
              <a:rPr lang="zh-CN" altLang="en-US" smtClean="0"/>
              <a:t>2016-1-24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E4E4-28AE-445E-BC30-5833B391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76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A342-7041-4D47-9355-94EAB207C454}" type="datetimeFigureOut">
              <a:rPr lang="zh-CN" altLang="en-US" smtClean="0"/>
              <a:t>2016-1-24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E4E4-28AE-445E-BC30-5833B391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55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A342-7041-4D47-9355-94EAB207C454}" type="datetimeFigureOut">
              <a:rPr lang="zh-CN" altLang="en-US" smtClean="0"/>
              <a:t>2016-1-24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E4E4-28AE-445E-BC30-5833B391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A342-7041-4D47-9355-94EAB207C454}" type="datetimeFigureOut">
              <a:rPr lang="zh-CN" altLang="en-US" smtClean="0"/>
              <a:t>2016-1-24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E4E4-28AE-445E-BC30-5833B391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7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A342-7041-4D47-9355-94EAB207C454}" type="datetimeFigureOut">
              <a:rPr lang="zh-CN" altLang="en-US" smtClean="0"/>
              <a:t>2016-1-24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E4E4-28AE-445E-BC30-5833B391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5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A342-7041-4D47-9355-94EAB207C454}" type="datetimeFigureOut">
              <a:rPr lang="zh-CN" altLang="en-US" smtClean="0"/>
              <a:t>2016-1-24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E4E4-28AE-445E-BC30-5833B391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02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A342-7041-4D47-9355-94EAB207C454}" type="datetimeFigureOut">
              <a:rPr lang="zh-CN" altLang="en-US" smtClean="0"/>
              <a:t>2016-1-24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E4E4-28AE-445E-BC30-5833B391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A342-7041-4D47-9355-94EAB207C454}" type="datetimeFigureOut">
              <a:rPr lang="zh-CN" altLang="en-US" smtClean="0"/>
              <a:t>2016-1-24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E4E4-28AE-445E-BC30-5833B391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6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EA342-7041-4D47-9355-94EAB207C454}" type="datetimeFigureOut">
              <a:rPr lang="zh-CN" altLang="en-US" smtClean="0"/>
              <a:t>2016-1-24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E4E4-28AE-445E-BC30-5833B3915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布局布线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549580"/>
            <a:ext cx="9013166" cy="5023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输入：电路描述（硬件语言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网表（图））、</a:t>
            </a:r>
            <a:r>
              <a:rPr lang="en-US" altLang="zh-CN" sz="2000" dirty="0" smtClean="0"/>
              <a:t>FPGA</a:t>
            </a:r>
            <a:r>
              <a:rPr lang="zh-CN" altLang="en-US" sz="2000" dirty="0" smtClean="0"/>
              <a:t>描述（超图）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输出：电路在</a:t>
            </a:r>
            <a:r>
              <a:rPr lang="en-US" altLang="zh-CN" sz="2000" dirty="0" smtClean="0"/>
              <a:t>FPGA</a:t>
            </a:r>
            <a:r>
              <a:rPr lang="zh-CN" altLang="en-US" sz="2000" dirty="0" smtClean="0"/>
              <a:t>上的映射（功能位置，连线等）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b="1" dirty="0" smtClean="0"/>
              <a:t>布局：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/>
              <a:t>给定：一张超图</a:t>
            </a:r>
            <a:r>
              <a:rPr lang="en-US" altLang="zh-CN" sz="2000" dirty="0"/>
              <a:t>G</a:t>
            </a:r>
            <a:r>
              <a:rPr lang="en-US" altLang="zh-CN" sz="2000" dirty="0" smtClean="0"/>
              <a:t>=(V,E</a:t>
            </a:r>
            <a:r>
              <a:rPr lang="en-US" altLang="zh-CN" sz="2000" dirty="0"/>
              <a:t>)</a:t>
            </a:r>
            <a:r>
              <a:rPr lang="zh-CN" altLang="en-US" sz="2000" dirty="0"/>
              <a:t>表示电路，其中</a:t>
            </a:r>
            <a:r>
              <a:rPr lang="en-US" altLang="zh-CN" sz="2000" dirty="0"/>
              <a:t>V</a:t>
            </a:r>
            <a:r>
              <a:rPr lang="zh-CN" altLang="en-US" sz="2000" dirty="0"/>
              <a:t>是点集</a:t>
            </a:r>
            <a:r>
              <a:rPr lang="en-US" altLang="zh-CN" sz="2000" dirty="0"/>
              <a:t>(</a:t>
            </a:r>
            <a:r>
              <a:rPr lang="zh-CN" altLang="en-US" sz="2000" dirty="0"/>
              <a:t>表示逻辑块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E</a:t>
            </a:r>
            <a:r>
              <a:rPr lang="zh-CN" altLang="en-US" sz="2000" dirty="0"/>
              <a:t>是</a:t>
            </a:r>
            <a:r>
              <a:rPr lang="zh-CN" altLang="en-US" sz="2000" dirty="0" smtClean="0"/>
              <a:t>边集</a:t>
            </a:r>
            <a:r>
              <a:rPr lang="en-US" altLang="zh-CN" sz="2000" dirty="0"/>
              <a:t>(</a:t>
            </a:r>
            <a:r>
              <a:rPr lang="zh-CN" altLang="en-US" sz="2000" dirty="0"/>
              <a:t>表示线网</a:t>
            </a:r>
            <a:r>
              <a:rPr lang="en-US" altLang="zh-CN" sz="2000" dirty="0"/>
              <a:t>)</a:t>
            </a:r>
            <a:r>
              <a:rPr lang="zh-CN" altLang="en-US" sz="2000" dirty="0"/>
              <a:t>，同时每一边都有权重</a:t>
            </a:r>
            <a:r>
              <a:rPr lang="en-US" altLang="zh-CN" sz="2000" dirty="0"/>
              <a:t>w(e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 FPGA</a:t>
            </a:r>
            <a:r>
              <a:rPr lang="zh-CN" altLang="en-US" sz="2000" dirty="0"/>
              <a:t>阵列规模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r×s</a:t>
            </a:r>
            <a:r>
              <a:rPr lang="zh-CN" altLang="en-US" sz="2000" dirty="0" smtClean="0"/>
              <a:t>，其中</a:t>
            </a:r>
            <a:r>
              <a:rPr lang="en-US" altLang="zh-CN" sz="2000" dirty="0" err="1" smtClean="0"/>
              <a:t>r,s∈</a:t>
            </a:r>
            <a:r>
              <a:rPr lang="en-US" altLang="zh-CN" sz="2000" dirty="0" err="1"/>
              <a:t>N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同时</a:t>
            </a:r>
            <a:r>
              <a:rPr lang="en-US" altLang="zh-CN" sz="2000" dirty="0" err="1" smtClean="0"/>
              <a:t>r×s</a:t>
            </a:r>
            <a:r>
              <a:rPr lang="en-US" altLang="zh-CN" sz="2000" dirty="0" smtClean="0"/>
              <a:t> ≥ n^0.5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其中</a:t>
            </a:r>
            <a:r>
              <a:rPr lang="en-US" altLang="zh-CN" sz="2000" dirty="0"/>
              <a:t>n</a:t>
            </a:r>
            <a:r>
              <a:rPr lang="zh-CN" altLang="en-US" sz="2000" dirty="0"/>
              <a:t>是电路节点数。</a:t>
            </a:r>
            <a:br>
              <a:rPr lang="zh-CN" altLang="en-US" sz="2000" dirty="0"/>
            </a:br>
            <a:r>
              <a:rPr lang="zh-CN" altLang="en-US" sz="2000" dirty="0"/>
              <a:t>求：在所有的布局方案</a:t>
            </a: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V -&gt; [1</a:t>
            </a:r>
            <a:r>
              <a:rPr lang="en-US" altLang="zh-CN" sz="2000" dirty="0"/>
              <a:t>,</a:t>
            </a:r>
            <a:r>
              <a:rPr lang="en-US" altLang="zh-CN" sz="2000" dirty="0" smtClean="0"/>
              <a:t>r]×[1,s]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，</a:t>
            </a:r>
            <a:br>
              <a:rPr lang="zh-CN" altLang="en-US" sz="2000" dirty="0"/>
            </a:br>
            <a:r>
              <a:rPr lang="zh-CN" altLang="en-US" sz="2000" dirty="0"/>
              <a:t>使目标函数</a:t>
            </a:r>
            <a:r>
              <a:rPr lang="en-US" altLang="zh-CN" sz="2000" dirty="0"/>
              <a:t>c(p)</a:t>
            </a:r>
            <a:r>
              <a:rPr lang="zh-CN" altLang="en-US" sz="2000" dirty="0"/>
              <a:t>值最小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目标函数</a:t>
            </a:r>
            <a:r>
              <a:rPr lang="en-US" altLang="zh-CN" sz="2000" dirty="0"/>
              <a:t>c(p) </a:t>
            </a:r>
            <a:r>
              <a:rPr lang="zh-CN" altLang="en-US" sz="2000" dirty="0" smtClean="0"/>
              <a:t>：最</a:t>
            </a:r>
            <a:r>
              <a:rPr lang="zh-CN" altLang="en-US" sz="2000" dirty="0"/>
              <a:t>常用的用来评估</a:t>
            </a:r>
            <a:r>
              <a:rPr lang="en-US" altLang="zh-CN" sz="2000" dirty="0"/>
              <a:t>FPGA</a:t>
            </a:r>
            <a:r>
              <a:rPr lang="zh-CN" altLang="en-US" sz="2000" dirty="0"/>
              <a:t>布局的目标函数是布线需要使用的总线长。如果</a:t>
            </a:r>
            <a:r>
              <a:rPr lang="zh-CN" altLang="en-US" sz="2000" dirty="0" smtClean="0"/>
              <a:t>我们</a:t>
            </a:r>
            <a:r>
              <a:rPr lang="zh-CN" altLang="en-US" sz="2000" dirty="0"/>
              <a:t>能使布线的总线长最小化，那么相应得就能使电路占用的面积最小化，</a:t>
            </a:r>
            <a:r>
              <a:rPr lang="zh-CN" altLang="en-US" sz="2000" dirty="0" smtClean="0"/>
              <a:t>于是我们</a:t>
            </a:r>
            <a:r>
              <a:rPr lang="zh-CN" altLang="en-US" sz="2000" dirty="0"/>
              <a:t>就能用更小</a:t>
            </a:r>
            <a:r>
              <a:rPr lang="en-US" altLang="zh-CN" sz="2000" dirty="0"/>
              <a:t>(</a:t>
            </a:r>
            <a:r>
              <a:rPr lang="zh-CN" altLang="en-US" sz="2000" dirty="0"/>
              <a:t>便宜</a:t>
            </a:r>
            <a:r>
              <a:rPr lang="en-US" altLang="zh-CN" sz="2000" dirty="0"/>
              <a:t>)</a:t>
            </a:r>
            <a:r>
              <a:rPr lang="zh-CN" altLang="en-US" sz="2000" dirty="0"/>
              <a:t>的</a:t>
            </a:r>
            <a:r>
              <a:rPr lang="en-US" altLang="zh-CN" sz="2000" dirty="0"/>
              <a:t>FPGA</a:t>
            </a:r>
            <a:r>
              <a:rPr lang="zh-CN" altLang="en-US" sz="2000" dirty="0"/>
              <a:t>去实现更大的电路。如果布局致力于将总线长</a:t>
            </a:r>
            <a:r>
              <a:rPr lang="zh-CN" altLang="en-US" sz="2000" dirty="0" smtClean="0"/>
              <a:t>最小</a:t>
            </a:r>
            <a:r>
              <a:rPr lang="zh-CN" altLang="en-US" sz="2000" dirty="0"/>
              <a:t>化，则将其称为线长驱动的布局。除此之外还有其他的目标也可以加入</a:t>
            </a:r>
            <a:r>
              <a:rPr lang="zh-CN" altLang="en-US" sz="2000" dirty="0" smtClean="0"/>
              <a:t>目标函数</a:t>
            </a:r>
            <a:r>
              <a:rPr lang="zh-CN" altLang="en-US" sz="2000" dirty="0"/>
              <a:t>中，比如致力于使电路关键路径最小化以满足特定的时序限制，这叫做时序</a:t>
            </a:r>
            <a:r>
              <a:rPr lang="zh-CN" altLang="en-US" sz="2000" dirty="0" smtClean="0"/>
              <a:t>驱动的布局。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33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布局布线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22546"/>
            <a:ext cx="2215550" cy="486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布局算法：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573" y="1549580"/>
            <a:ext cx="3694853" cy="46262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958969" y="3366221"/>
            <a:ext cx="2405332" cy="1441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没有方向约束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资源可扩展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6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364" y="254289"/>
            <a:ext cx="10515600" cy="881784"/>
          </a:xfrm>
        </p:spPr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映射</a:t>
            </a:r>
            <a:r>
              <a:rPr lang="en-US" altLang="zh-CN" sz="3200" dirty="0" smtClean="0"/>
              <a:t>-CUDA/</a:t>
            </a:r>
            <a:r>
              <a:rPr lang="en-US" altLang="zh-CN" sz="3200" dirty="0" err="1" smtClean="0"/>
              <a:t>OpenCL</a:t>
            </a:r>
            <a:endParaRPr lang="zh-CN" altLang="en-US" dirty="0"/>
          </a:p>
        </p:txBody>
      </p:sp>
      <p:pic>
        <p:nvPicPr>
          <p:cNvPr id="1032" name="Picture 8" descr="http://img.blog.csdn.net/20130503152241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8" y="1833708"/>
            <a:ext cx="64960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02747" y="2719876"/>
            <a:ext cx="34774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有自己的私有内存，每一个</a:t>
            </a:r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组有一个</a:t>
            </a:r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内存，用于同一组的</a:t>
            </a:r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的数据交互；所有的</a:t>
            </a:r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又可以有一个全局内存，它是所有的</a:t>
            </a:r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可以进行数据交互，主机和</a:t>
            </a:r>
            <a:r>
              <a:rPr lang="en-US" altLang="zh-CN" sz="2000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OpenCL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设备之间的数据交互则是通过全局内存到本地内存的映射来完成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64128" y="1312204"/>
            <a:ext cx="1932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内存模型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85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364" y="254289"/>
            <a:ext cx="10515600" cy="881784"/>
          </a:xfrm>
        </p:spPr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映射</a:t>
            </a:r>
            <a:r>
              <a:rPr lang="en-US" altLang="zh-CN" sz="3200" dirty="0" smtClean="0"/>
              <a:t>-CUDA/</a:t>
            </a:r>
            <a:r>
              <a:rPr lang="en-US" altLang="zh-CN" sz="3200" dirty="0" err="1" smtClean="0"/>
              <a:t>OpenCL</a:t>
            </a:r>
            <a:endParaRPr lang="zh-CN" altLang="en-US" dirty="0"/>
          </a:p>
        </p:txBody>
      </p:sp>
      <p:pic>
        <p:nvPicPr>
          <p:cNvPr id="1030" name="Picture 6" descr="http://img.blog.csdn.net/201305031526156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69" y="1649700"/>
            <a:ext cx="8021110" cy="45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8851070" y="3750294"/>
            <a:ext cx="26600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有自己的私有内存，多个</a:t>
            </a:r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组成一个</a:t>
            </a:r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组，多个</a:t>
            </a:r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组构成整个架构；利用两个坐标来定位一个</a:t>
            </a:r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；一个是</a:t>
            </a:r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group ID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，一个</a:t>
            </a:r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local ID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514" y="1293963"/>
            <a:ext cx="3435187" cy="21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364" y="254289"/>
            <a:ext cx="10515600" cy="881784"/>
          </a:xfrm>
        </p:spPr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映射</a:t>
            </a:r>
            <a:r>
              <a:rPr lang="en-US" altLang="zh-CN" sz="3200" dirty="0" smtClean="0"/>
              <a:t>-CUDA/</a:t>
            </a:r>
            <a:r>
              <a:rPr lang="en-US" altLang="zh-CN" sz="3200" dirty="0" err="1" smtClean="0"/>
              <a:t>OpenCL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80370" y="2313729"/>
            <a:ext cx="4745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a[10000],b[10000],c[10000];</a:t>
            </a:r>
          </a:p>
          <a:p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=0;i&lt;10000;i++){</a:t>
            </a:r>
          </a:p>
          <a:p>
            <a:r>
              <a:rPr lang="en-US" altLang="zh-CN" sz="2000" dirty="0" smtClean="0"/>
              <a:t>      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]=b[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]+c[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204171" y="3782470"/>
            <a:ext cx="86817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编写内核（映射代码），在交换内存中准备数据，将内核加入到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的任务队列中，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会将任务调度到可用的核心上去执行，并将结果写回的交换内存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204170" y="4978265"/>
            <a:ext cx="84056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OpenCL</a:t>
            </a:r>
            <a:r>
              <a:rPr lang="zh-CN" altLang="en-US" sz="2000" dirty="0" smtClean="0"/>
              <a:t>的所谓映射是人工映射，编程人员分析代码，将代码中没有数据依赖的并行处理部分剥离出来，编写成可被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执行的</a:t>
            </a:r>
            <a:r>
              <a:rPr lang="en-US" altLang="zh-CN" sz="2000" dirty="0" err="1" smtClean="0"/>
              <a:t>OpenCL</a:t>
            </a:r>
            <a:r>
              <a:rPr lang="zh-CN" altLang="en-US" sz="2000" dirty="0" smtClean="0"/>
              <a:t>内核代码；编写的内核在运行时加载到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的任务队列中，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调度器将队列中的内核派发执行并返回数据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204170" y="1263236"/>
            <a:ext cx="7370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输入：代码（</a:t>
            </a:r>
            <a:r>
              <a:rPr lang="en-US" altLang="zh-CN" sz="2000" dirty="0" smtClean="0"/>
              <a:t>C</a:t>
            </a:r>
            <a:r>
              <a:rPr lang="en-US" altLang="zh-CN" sz="2000" dirty="0"/>
              <a:t>/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输出：代码（</a:t>
            </a:r>
            <a:r>
              <a:rPr lang="en-US" altLang="zh-CN" sz="2000" dirty="0" err="1" smtClean="0"/>
              <a:t>OpenCL</a:t>
            </a:r>
            <a:r>
              <a:rPr lang="zh-CN" altLang="en-US" sz="2000" dirty="0" smtClean="0"/>
              <a:t>，位置无关，数据流无关）</a:t>
            </a:r>
            <a:endParaRPr lang="en-US" altLang="zh-CN" sz="2000" dirty="0" smtClean="0"/>
          </a:p>
          <a:p>
            <a:r>
              <a:rPr lang="en-US" altLang="zh-CN" sz="2000" dirty="0" err="1" smtClean="0"/>
              <a:t>OpenCL</a:t>
            </a:r>
            <a:r>
              <a:rPr lang="en-US" altLang="zh-CN" sz="2000" dirty="0" smtClean="0"/>
              <a:t>-&gt;GPU</a:t>
            </a:r>
            <a:r>
              <a:rPr lang="zh-CN" altLang="en-US" sz="2000" dirty="0" smtClean="0"/>
              <a:t>执行指令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83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/>
          <a:lstStyle/>
          <a:p>
            <a:r>
              <a:rPr lang="en-US" altLang="zh-CN" dirty="0" smtClean="0"/>
              <a:t>CGRA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40342"/>
            <a:ext cx="10515600" cy="476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布局、布线法：模仿</a:t>
            </a:r>
            <a:r>
              <a:rPr lang="en-US" altLang="zh-CN" sz="1800" dirty="0" smtClean="0"/>
              <a:t>FPGA</a:t>
            </a:r>
            <a:r>
              <a:rPr lang="zh-CN" altLang="en-US" sz="1800" dirty="0" smtClean="0"/>
              <a:t>的映射方案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[1]</a:t>
            </a:r>
            <a:r>
              <a:rPr lang="zh-CN" altLang="en-US" sz="1800" dirty="0" smtClean="0"/>
              <a:t>：首先</a:t>
            </a:r>
            <a:r>
              <a:rPr lang="zh-CN" altLang="en-US" sz="1800" dirty="0"/>
              <a:t>根据硬件描述建立硬件参数模型，然后，将任务数据流图在阵列上产生一个初始映射，最后，</a:t>
            </a:r>
          </a:p>
          <a:p>
            <a:pPr marL="0" indent="0">
              <a:buNone/>
            </a:pPr>
            <a:r>
              <a:rPr lang="zh-CN" altLang="en-US" sz="1800" dirty="0"/>
              <a:t>采用模拟退火方法，通过迭代优化对映射结果进行性能优化，</a:t>
            </a:r>
            <a:br>
              <a:rPr lang="zh-CN" altLang="en-US" sz="1800" dirty="0"/>
            </a:br>
            <a:r>
              <a:rPr lang="en-US" altLang="zh-CN" sz="1800" dirty="0" smtClean="0"/>
              <a:t>[2]</a:t>
            </a:r>
            <a:r>
              <a:rPr lang="zh-CN" altLang="en-US" sz="1800" dirty="0" smtClean="0"/>
              <a:t>：先</a:t>
            </a:r>
            <a:r>
              <a:rPr lang="zh-CN" altLang="en-US" sz="1800" dirty="0"/>
              <a:t>用构造树形成初始</a:t>
            </a:r>
            <a:r>
              <a:rPr lang="zh-CN" altLang="en-US" sz="1800" dirty="0" smtClean="0"/>
              <a:t>布局，再</a:t>
            </a:r>
            <a:r>
              <a:rPr lang="zh-CN" altLang="en-US" sz="1800" dirty="0"/>
              <a:t>用模拟退火算法进行优化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模调度法：模仿</a:t>
            </a:r>
            <a:r>
              <a:rPr lang="en-US" altLang="zh-CN" sz="1800" dirty="0" smtClean="0"/>
              <a:t>VLIW</a:t>
            </a:r>
            <a:r>
              <a:rPr lang="zh-CN" altLang="en-US" sz="1800" dirty="0" smtClean="0"/>
              <a:t>的编译方案</a:t>
            </a:r>
            <a:r>
              <a:rPr lang="en-US" altLang="zh-CN" sz="1800" dirty="0" smtClean="0"/>
              <a:t>[3]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指令集并行，同时考虑时间和空间上的依赖，有点像软件流水时的重叠划分，但是由于</a:t>
            </a:r>
            <a:r>
              <a:rPr lang="en-US" altLang="zh-CN" sz="1800" dirty="0" smtClean="0"/>
              <a:t>CGRA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PE</a:t>
            </a:r>
            <a:r>
              <a:rPr lang="zh-CN" altLang="en-US" sz="1800" dirty="0" smtClean="0"/>
              <a:t>必传统处理器多（这种应用下通常不会太多），因此会时间和空间上的划分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约束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求极值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</a:t>
            </a:r>
            <a:r>
              <a:rPr lang="en-US" altLang="zh-CN" sz="1800" dirty="0" smtClean="0"/>
              <a:t>[4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5]</a:t>
            </a:r>
            <a:r>
              <a:rPr lang="zh-CN" altLang="en-US" sz="1800" dirty="0" smtClean="0"/>
              <a:t>：将</a:t>
            </a:r>
            <a:r>
              <a:rPr lang="zh-CN" altLang="en-US" sz="1800" dirty="0"/>
              <a:t>问题抽象成图到图的映射，建立约束（来自架构的约束）求极值（利用率、吞吐率等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4. </a:t>
            </a:r>
            <a:r>
              <a:rPr lang="en-US" altLang="zh-CN" sz="1800" dirty="0" err="1" smtClean="0"/>
              <a:t>Subgraph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Homeomorphism / </a:t>
            </a:r>
            <a:r>
              <a:rPr lang="en-US" altLang="zh-CN" sz="1800" dirty="0" err="1" smtClean="0"/>
              <a:t>Subgraph</a:t>
            </a:r>
            <a:r>
              <a:rPr lang="en-US" altLang="zh-CN" sz="1800" dirty="0" smtClean="0"/>
              <a:t> Isomorphism</a:t>
            </a:r>
          </a:p>
          <a:p>
            <a:pPr marL="0" indent="0">
              <a:buNone/>
            </a:pPr>
            <a:r>
              <a:rPr lang="en-US" altLang="zh-CN" sz="1800" dirty="0" smtClean="0"/>
              <a:t>[6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11]</a:t>
            </a:r>
            <a:r>
              <a:rPr lang="zh-CN" altLang="en-US" sz="1800" dirty="0" smtClean="0"/>
              <a:t>：将问题抽象图的映射，</a:t>
            </a:r>
            <a:r>
              <a:rPr lang="en-US" altLang="zh-CN" sz="1800" dirty="0" err="1"/>
              <a:t>Subgraph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Isomorphism</a:t>
            </a:r>
            <a:r>
              <a:rPr lang="zh-CN" altLang="en-US" sz="1800" dirty="0" smtClean="0"/>
              <a:t>没有布线、</a:t>
            </a:r>
            <a:r>
              <a:rPr lang="en-US" altLang="zh-CN" sz="1800" dirty="0" err="1"/>
              <a:t>Subgraph</a:t>
            </a:r>
            <a:r>
              <a:rPr lang="en-US" altLang="zh-CN" sz="1800" dirty="0"/>
              <a:t> Homeomorphism </a:t>
            </a:r>
            <a:r>
              <a:rPr lang="zh-CN" altLang="en-US" sz="1800" dirty="0"/>
              <a:t>连</a:t>
            </a:r>
            <a:r>
              <a:rPr lang="zh-CN" altLang="en-US" sz="1800" dirty="0" smtClean="0"/>
              <a:t>线不可共享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5.Graph minor</a:t>
            </a:r>
          </a:p>
          <a:p>
            <a:pPr marL="0" indent="0">
              <a:buNone/>
            </a:pPr>
            <a:r>
              <a:rPr lang="en-US" altLang="zh-CN" sz="1800" dirty="0" smtClean="0"/>
              <a:t>[7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8]</a:t>
            </a:r>
            <a:r>
              <a:rPr lang="zh-CN" altLang="en-US" sz="1800" dirty="0" smtClean="0"/>
              <a:t>：连线可共享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964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334" y="0"/>
            <a:ext cx="10515600" cy="921808"/>
          </a:xfrm>
        </p:spPr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重构密码架构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子图同构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334" y="1125008"/>
            <a:ext cx="10151853" cy="5732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输入：</a:t>
            </a:r>
            <a:r>
              <a:rPr lang="zh-CN" altLang="en-US" sz="2000" dirty="0"/>
              <a:t>算法描述（代码、图、其它</a:t>
            </a:r>
            <a:r>
              <a:rPr lang="zh-CN" altLang="en-US" sz="2000" dirty="0" smtClean="0"/>
              <a:t>）、架构描述（超图）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输出：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Y or N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Y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功能选择和连接关系（位置相关、数据通路相关）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N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需要对算法图作出怎么样的修改（或者架构图）可以使算法图在架构图</a:t>
            </a:r>
            <a:r>
              <a:rPr lang="zh-CN" altLang="en-US" sz="2000" dirty="0" smtClean="0"/>
              <a:t>上能成功映射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与</a:t>
            </a:r>
            <a:r>
              <a:rPr lang="en-US" altLang="zh-CN" sz="2000" dirty="0" smtClean="0"/>
              <a:t>FPGA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CGRA</a:t>
            </a:r>
            <a:r>
              <a:rPr lang="zh-CN" altLang="en-US" sz="2000" dirty="0" smtClean="0"/>
              <a:t>对比：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有明确的数据流向（单向）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空间流水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互连：不是硬连线，而是数据选择，可以选择某条路径到达下一行的任何位置，但是不是可以同时到达所有的位置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4. </a:t>
            </a:r>
            <a:r>
              <a:rPr lang="en-US" altLang="zh-CN" sz="2000" dirty="0" smtClean="0"/>
              <a:t>PE</a:t>
            </a:r>
            <a:r>
              <a:rPr lang="zh-CN" altLang="en-US" sz="2000" dirty="0" smtClean="0"/>
              <a:t>内部：不是单个运算到单个</a:t>
            </a:r>
            <a:r>
              <a:rPr lang="en-US" altLang="zh-CN" sz="2000" dirty="0" smtClean="0"/>
              <a:t>PE</a:t>
            </a:r>
            <a:r>
              <a:rPr lang="zh-CN" altLang="en-US" sz="2000" dirty="0" smtClean="0"/>
              <a:t>的映射，</a:t>
            </a:r>
            <a:r>
              <a:rPr lang="en-US" altLang="zh-CN" sz="2000" dirty="0" smtClean="0"/>
              <a:t>PE</a:t>
            </a:r>
            <a:r>
              <a:rPr lang="zh-CN" altLang="en-US" sz="2000" dirty="0" smtClean="0"/>
              <a:t>内部功能有组合，如何描述架构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5.</a:t>
            </a:r>
            <a:r>
              <a:rPr lang="zh-CN" altLang="en-US" sz="2000" dirty="0" smtClean="0"/>
              <a:t>允许重入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6.</a:t>
            </a:r>
            <a:r>
              <a:rPr lang="zh-CN" altLang="en-US" sz="2000" dirty="0" smtClean="0"/>
              <a:t>行间异构、列间异构，不是一致性结构，如何描述架构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7.</a:t>
            </a:r>
            <a:r>
              <a:rPr lang="zh-CN" altLang="en-US" sz="2000" dirty="0" smtClean="0"/>
              <a:t>算法的位宽变化，如何描述架构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611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5485990" y="220981"/>
            <a:ext cx="3002521" cy="149134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791" y="1927160"/>
            <a:ext cx="4901384" cy="85997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791" y="2798017"/>
            <a:ext cx="4901384" cy="85997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791" y="3668874"/>
            <a:ext cx="4901384" cy="85997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791" y="4539731"/>
            <a:ext cx="4901384" cy="85997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791" y="5399703"/>
            <a:ext cx="4901384" cy="859972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>
            <a:off x="6688860" y="2305891"/>
            <a:ext cx="272143" cy="381575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7883476" y="2305891"/>
            <a:ext cx="272143" cy="381575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6667086" y="3200788"/>
            <a:ext cx="272143" cy="33745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6683105" y="4093418"/>
            <a:ext cx="272143" cy="310887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6683104" y="4953390"/>
            <a:ext cx="272143" cy="315685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6655580" y="5813362"/>
            <a:ext cx="272143" cy="3156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63" y="963249"/>
            <a:ext cx="2807551" cy="4250591"/>
          </a:xfrm>
          <a:prstGeom prst="rect">
            <a:avLst/>
          </a:prstGeom>
        </p:spPr>
      </p:pic>
      <p:sp>
        <p:nvSpPr>
          <p:cNvPr id="51" name="下箭头 50"/>
          <p:cNvSpPr/>
          <p:nvPr/>
        </p:nvSpPr>
        <p:spPr>
          <a:xfrm>
            <a:off x="8005715" y="4953390"/>
            <a:ext cx="272143" cy="370112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下箭头 51"/>
          <p:cNvSpPr/>
          <p:nvPr/>
        </p:nvSpPr>
        <p:spPr>
          <a:xfrm>
            <a:off x="9174312" y="4953390"/>
            <a:ext cx="272143" cy="370112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10224780" y="4953391"/>
            <a:ext cx="272143" cy="375556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>
            <a:off x="7928893" y="5813362"/>
            <a:ext cx="272143" cy="370112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15" idx="2"/>
            <a:endCxn id="41" idx="0"/>
          </p:cNvCxnSpPr>
          <p:nvPr/>
        </p:nvCxnSpPr>
        <p:spPr>
          <a:xfrm flipH="1">
            <a:off x="6803158" y="2687466"/>
            <a:ext cx="21774" cy="513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927723" y="2710931"/>
            <a:ext cx="3569200" cy="402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857591" y="2710931"/>
            <a:ext cx="2452757" cy="431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6814045" y="2729649"/>
            <a:ext cx="1386991" cy="382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6851364" y="2706184"/>
            <a:ext cx="1154351" cy="3823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8019547" y="2718764"/>
            <a:ext cx="0" cy="482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8064964" y="2729649"/>
            <a:ext cx="1381491" cy="483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8095061" y="2741385"/>
            <a:ext cx="2361953" cy="391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914" y="231866"/>
            <a:ext cx="3002521" cy="1491343"/>
          </a:xfrm>
          <a:prstGeom prst="rect">
            <a:avLst/>
          </a:prstGeom>
        </p:spPr>
      </p:pic>
      <p:sp>
        <p:nvSpPr>
          <p:cNvPr id="97" name="下箭头 96"/>
          <p:cNvSpPr/>
          <p:nvPr/>
        </p:nvSpPr>
        <p:spPr>
          <a:xfrm>
            <a:off x="7388920" y="794766"/>
            <a:ext cx="150152" cy="381575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下箭头 97"/>
          <p:cNvSpPr/>
          <p:nvPr/>
        </p:nvSpPr>
        <p:spPr>
          <a:xfrm>
            <a:off x="8947650" y="734895"/>
            <a:ext cx="174172" cy="563769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6781383" y="3612750"/>
            <a:ext cx="21774" cy="513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>
            <a:off x="6792270" y="4440068"/>
            <a:ext cx="21774" cy="513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51" idx="0"/>
          </p:cNvCxnSpPr>
          <p:nvPr/>
        </p:nvCxnSpPr>
        <p:spPr>
          <a:xfrm>
            <a:off x="6873449" y="4477325"/>
            <a:ext cx="1268338" cy="4760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42" idx="2"/>
          </p:cNvCxnSpPr>
          <p:nvPr/>
        </p:nvCxnSpPr>
        <p:spPr>
          <a:xfrm>
            <a:off x="6819177" y="4404305"/>
            <a:ext cx="2530922" cy="561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42" idx="2"/>
          </p:cNvCxnSpPr>
          <p:nvPr/>
        </p:nvCxnSpPr>
        <p:spPr>
          <a:xfrm>
            <a:off x="6819177" y="4404305"/>
            <a:ext cx="3530787" cy="565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45" idx="2"/>
          </p:cNvCxnSpPr>
          <p:nvPr/>
        </p:nvCxnSpPr>
        <p:spPr>
          <a:xfrm>
            <a:off x="6819176" y="5269075"/>
            <a:ext cx="10414" cy="548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6873449" y="5323502"/>
            <a:ext cx="1263130" cy="489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8047218" y="5330634"/>
            <a:ext cx="1263130" cy="489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>
            <a:off x="8155619" y="5383377"/>
            <a:ext cx="2189490" cy="4299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868939" y="2741385"/>
            <a:ext cx="2396939" cy="425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8032147" y="2718764"/>
            <a:ext cx="1182016" cy="464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180150" y="2687466"/>
            <a:ext cx="188982" cy="502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265878" y="2718764"/>
            <a:ext cx="1194615" cy="411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8068936" y="2728782"/>
            <a:ext cx="2276173" cy="460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6990944" y="2718764"/>
            <a:ext cx="3369907" cy="509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9420231" y="2741385"/>
            <a:ext cx="949043" cy="44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0360851" y="2741385"/>
            <a:ext cx="23517" cy="404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87920" y="5559603"/>
            <a:ext cx="153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算法流程图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7943249" y="6428692"/>
            <a:ext cx="153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架构图描述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3751986" y="4006545"/>
            <a:ext cx="1996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21928" y="2582606"/>
            <a:ext cx="199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通过子图同构算法找出算法流程图在架构图中的映射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20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732</Words>
  <Application>Microsoft Office PowerPoint</Application>
  <PresentationFormat>宽屏</PresentationFormat>
  <Paragraphs>76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主题</vt:lpstr>
      <vt:lpstr>FPGA映射-布局布线</vt:lpstr>
      <vt:lpstr>FPGA映射-布局布线</vt:lpstr>
      <vt:lpstr>GPU映射-CUDA/OpenCL</vt:lpstr>
      <vt:lpstr>GPU映射-CUDA/OpenCL</vt:lpstr>
      <vt:lpstr>GPU映射-CUDA/OpenCL</vt:lpstr>
      <vt:lpstr>CGRA映射</vt:lpstr>
      <vt:lpstr>可重构密码架构-子图同构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</dc:title>
  <dc:creator>bean</dc:creator>
  <cp:lastModifiedBy>bean</cp:lastModifiedBy>
  <cp:revision>53</cp:revision>
  <dcterms:created xsi:type="dcterms:W3CDTF">2015-12-27T14:20:54Z</dcterms:created>
  <dcterms:modified xsi:type="dcterms:W3CDTF">2016-01-24T14:22:11Z</dcterms:modified>
</cp:coreProperties>
</file>