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9"/>
  </p:notesMasterIdLst>
  <p:sldIdLst>
    <p:sldId id="259" r:id="rId3"/>
    <p:sldId id="263" r:id="rId4"/>
    <p:sldId id="266" r:id="rId5"/>
    <p:sldId id="265" r:id="rId6"/>
    <p:sldId id="273" r:id="rId7"/>
    <p:sldId id="261" r:id="rId8"/>
    <p:sldId id="264" r:id="rId9"/>
    <p:sldId id="298" r:id="rId10"/>
    <p:sldId id="280" r:id="rId11"/>
    <p:sldId id="285" r:id="rId12"/>
    <p:sldId id="304" r:id="rId13"/>
    <p:sldId id="303" r:id="rId14"/>
    <p:sldId id="286" r:id="rId15"/>
    <p:sldId id="305" r:id="rId16"/>
    <p:sldId id="306" r:id="rId17"/>
    <p:sldId id="307" r:id="rId18"/>
    <p:sldId id="308" r:id="rId19"/>
    <p:sldId id="270" r:id="rId20"/>
    <p:sldId id="268" r:id="rId21"/>
    <p:sldId id="311" r:id="rId22"/>
    <p:sldId id="291" r:id="rId23"/>
    <p:sldId id="310" r:id="rId24"/>
    <p:sldId id="309" r:id="rId25"/>
    <p:sldId id="284" r:id="rId26"/>
    <p:sldId id="295" r:id="rId27"/>
    <p:sldId id="29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90" autoAdjust="0"/>
  </p:normalViewPr>
  <p:slideViewPr>
    <p:cSldViewPr snapToGrid="0">
      <p:cViewPr varScale="1">
        <p:scale>
          <a:sx n="68" d="100"/>
          <a:sy n="68"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C162A-F3B0-40C7-8B59-018C3DD38F5E}" type="datetimeFigureOut">
              <a:rPr lang="zh-CN" altLang="en-US" smtClean="0"/>
              <a:t>2015/11/15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CE60-94C7-46F5-866C-D072F7C22DEB}" type="slidenum">
              <a:rPr lang="zh-CN" altLang="en-US" smtClean="0"/>
              <a:t>‹#›</a:t>
            </a:fld>
            <a:endParaRPr lang="zh-CN" altLang="en-US"/>
          </a:p>
        </p:txBody>
      </p:sp>
    </p:spTree>
    <p:extLst>
      <p:ext uri="{BB962C8B-B14F-4D97-AF65-F5344CB8AC3E}">
        <p14:creationId xmlns:p14="http://schemas.microsoft.com/office/powerpoint/2010/main" val="177919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FFC81A-A059-41F0-917D-E007308244DC}" type="slidenum">
              <a:rPr lang="zh-CN" altLang="en-US" b="0">
                <a:solidFill>
                  <a:srgbClr val="000000"/>
                </a:solidFill>
              </a:rPr>
              <a:pPr eaLnBrk="1" hangingPunct="1"/>
              <a:t>1</a:t>
            </a:fld>
            <a:endParaRPr lang="zh-CN" altLang="en-US" b="0">
              <a:solidFill>
                <a:srgbClr val="000000"/>
              </a:solidFill>
            </a:endParaRPr>
          </a:p>
        </p:txBody>
      </p:sp>
    </p:spTree>
    <p:extLst>
      <p:ext uri="{BB962C8B-B14F-4D97-AF65-F5344CB8AC3E}">
        <p14:creationId xmlns:p14="http://schemas.microsoft.com/office/powerpoint/2010/main" val="1294863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12</a:t>
            </a:fld>
            <a:endParaRPr lang="zh-CN" altLang="en-US"/>
          </a:p>
        </p:txBody>
      </p:sp>
    </p:spTree>
    <p:extLst>
      <p:ext uri="{BB962C8B-B14F-4D97-AF65-F5344CB8AC3E}">
        <p14:creationId xmlns:p14="http://schemas.microsoft.com/office/powerpoint/2010/main" val="289131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13</a:t>
            </a:fld>
            <a:endParaRPr lang="zh-CN" altLang="en-US"/>
          </a:p>
        </p:txBody>
      </p:sp>
    </p:spTree>
    <p:extLst>
      <p:ext uri="{BB962C8B-B14F-4D97-AF65-F5344CB8AC3E}">
        <p14:creationId xmlns:p14="http://schemas.microsoft.com/office/powerpoint/2010/main" val="10929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14</a:t>
            </a:fld>
            <a:endParaRPr lang="zh-CN" altLang="en-US"/>
          </a:p>
        </p:txBody>
      </p:sp>
    </p:spTree>
    <p:extLst>
      <p:ext uri="{BB962C8B-B14F-4D97-AF65-F5344CB8AC3E}">
        <p14:creationId xmlns:p14="http://schemas.microsoft.com/office/powerpoint/2010/main" val="427556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15</a:t>
            </a:fld>
            <a:endParaRPr lang="zh-CN" altLang="en-US"/>
          </a:p>
        </p:txBody>
      </p:sp>
    </p:spTree>
    <p:extLst>
      <p:ext uri="{BB962C8B-B14F-4D97-AF65-F5344CB8AC3E}">
        <p14:creationId xmlns:p14="http://schemas.microsoft.com/office/powerpoint/2010/main" val="546258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16</a:t>
            </a:fld>
            <a:endParaRPr lang="zh-CN" altLang="en-US"/>
          </a:p>
        </p:txBody>
      </p:sp>
    </p:spTree>
    <p:extLst>
      <p:ext uri="{BB962C8B-B14F-4D97-AF65-F5344CB8AC3E}">
        <p14:creationId xmlns:p14="http://schemas.microsoft.com/office/powerpoint/2010/main" val="368968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17</a:t>
            </a:fld>
            <a:endParaRPr lang="zh-CN" altLang="en-US"/>
          </a:p>
        </p:txBody>
      </p:sp>
    </p:spTree>
    <p:extLst>
      <p:ext uri="{BB962C8B-B14F-4D97-AF65-F5344CB8AC3E}">
        <p14:creationId xmlns:p14="http://schemas.microsoft.com/office/powerpoint/2010/main" val="180079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18</a:t>
            </a:fld>
            <a:endParaRPr lang="zh-CN" altLang="en-US"/>
          </a:p>
        </p:txBody>
      </p:sp>
    </p:spTree>
    <p:extLst>
      <p:ext uri="{BB962C8B-B14F-4D97-AF65-F5344CB8AC3E}">
        <p14:creationId xmlns:p14="http://schemas.microsoft.com/office/powerpoint/2010/main" val="4186526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保证性能的前提下降低电路面积</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19</a:t>
            </a:fld>
            <a:endParaRPr lang="zh-CN" altLang="en-US"/>
          </a:p>
        </p:txBody>
      </p:sp>
    </p:spTree>
    <p:extLst>
      <p:ext uri="{BB962C8B-B14F-4D97-AF65-F5344CB8AC3E}">
        <p14:creationId xmlns:p14="http://schemas.microsoft.com/office/powerpoint/2010/main" val="3067125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20</a:t>
            </a:fld>
            <a:endParaRPr lang="zh-CN" altLang="en-US"/>
          </a:p>
        </p:txBody>
      </p:sp>
    </p:spTree>
    <p:extLst>
      <p:ext uri="{BB962C8B-B14F-4D97-AF65-F5344CB8AC3E}">
        <p14:creationId xmlns:p14="http://schemas.microsoft.com/office/powerpoint/2010/main" val="677664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21</a:t>
            </a:fld>
            <a:endParaRPr lang="zh-CN" altLang="en-US"/>
          </a:p>
        </p:txBody>
      </p:sp>
    </p:spTree>
    <p:extLst>
      <p:ext uri="{BB962C8B-B14F-4D97-AF65-F5344CB8AC3E}">
        <p14:creationId xmlns:p14="http://schemas.microsoft.com/office/powerpoint/2010/main" val="325344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a:t>
            </a:fld>
            <a:endParaRPr lang="zh-CN" altLang="en-US"/>
          </a:p>
        </p:txBody>
      </p:sp>
    </p:spTree>
    <p:extLst>
      <p:ext uri="{BB962C8B-B14F-4D97-AF65-F5344CB8AC3E}">
        <p14:creationId xmlns:p14="http://schemas.microsoft.com/office/powerpoint/2010/main" val="413580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22</a:t>
            </a:fld>
            <a:endParaRPr lang="zh-CN" altLang="en-US"/>
          </a:p>
        </p:txBody>
      </p:sp>
    </p:spTree>
    <p:extLst>
      <p:ext uri="{BB962C8B-B14F-4D97-AF65-F5344CB8AC3E}">
        <p14:creationId xmlns:p14="http://schemas.microsoft.com/office/powerpoint/2010/main" val="3177455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前提：保证延迟（主频、性能）、相同的算法支持，相同的工艺水平</a:t>
            </a:r>
            <a:endParaRPr lang="en-US" altLang="zh-CN" dirty="0" smtClean="0"/>
          </a:p>
          <a:p>
            <a:r>
              <a:rPr lang="zh-CN" altLang="en-US" dirty="0" smtClean="0"/>
              <a:t>优化点：硬件开销（功能灵活性是手段）</a:t>
            </a:r>
            <a:endParaRPr lang="en-US" altLang="zh-CN" sz="1200" dirty="0" smtClean="0">
              <a:solidFill>
                <a:srgbClr val="FF000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effectLst/>
              </a:rPr>
              <a:t>完成一轮算法所需的电路面积（门数）</a:t>
            </a:r>
            <a:r>
              <a:rPr lang="zh-CN" altLang="en-US" sz="1200" dirty="0" smtClean="0">
                <a:solidFill>
                  <a:schemeClr val="tx1"/>
                </a:solidFill>
                <a:effectLst/>
              </a:rPr>
              <a:t>是核心对比参数，这个参数能体现新的</a:t>
            </a:r>
            <a:r>
              <a:rPr lang="en-US" altLang="zh-CN" sz="1200" dirty="0" smtClean="0">
                <a:solidFill>
                  <a:schemeClr val="tx1"/>
                </a:solidFill>
                <a:effectLst/>
              </a:rPr>
              <a:t>PE</a:t>
            </a:r>
            <a:r>
              <a:rPr lang="zh-CN" altLang="en-US" sz="1200" dirty="0" smtClean="0">
                <a:solidFill>
                  <a:schemeClr val="tx1"/>
                </a:solidFill>
                <a:effectLst/>
              </a:rPr>
              <a:t>方案中对的面积优化</a:t>
            </a:r>
            <a:endParaRPr lang="en-US" altLang="zh-CN" sz="1200" dirty="0" smtClean="0">
              <a:solidFill>
                <a:srgbClr val="FF0000"/>
              </a:solidFill>
              <a:effectLst/>
            </a:endParaRPr>
          </a:p>
        </p:txBody>
      </p:sp>
      <p:sp>
        <p:nvSpPr>
          <p:cNvPr id="4" name="灯片编号占位符 3"/>
          <p:cNvSpPr>
            <a:spLocks noGrp="1"/>
          </p:cNvSpPr>
          <p:nvPr>
            <p:ph type="sldNum" sz="quarter" idx="10"/>
          </p:nvPr>
        </p:nvSpPr>
        <p:spPr/>
        <p:txBody>
          <a:bodyPr/>
          <a:lstStyle/>
          <a:p>
            <a:fld id="{ACB4CE60-94C7-46F5-866C-D072F7C22DEB}" type="slidenum">
              <a:rPr lang="zh-CN" altLang="en-US" smtClean="0"/>
              <a:t>23</a:t>
            </a:fld>
            <a:endParaRPr lang="zh-CN" altLang="en-US"/>
          </a:p>
        </p:txBody>
      </p:sp>
    </p:spTree>
    <p:extLst>
      <p:ext uri="{BB962C8B-B14F-4D97-AF65-F5344CB8AC3E}">
        <p14:creationId xmlns:p14="http://schemas.microsoft.com/office/powerpoint/2010/main" val="3157249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24</a:t>
            </a:fld>
            <a:endParaRPr lang="zh-CN" altLang="en-US"/>
          </a:p>
        </p:txBody>
      </p:sp>
    </p:spTree>
    <p:extLst>
      <p:ext uri="{BB962C8B-B14F-4D97-AF65-F5344CB8AC3E}">
        <p14:creationId xmlns:p14="http://schemas.microsoft.com/office/powerpoint/2010/main" val="127385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4</a:t>
            </a:fld>
            <a:endParaRPr lang="zh-CN" altLang="en-US"/>
          </a:p>
        </p:txBody>
      </p:sp>
    </p:spTree>
    <p:extLst>
      <p:ext uri="{BB962C8B-B14F-4D97-AF65-F5344CB8AC3E}">
        <p14:creationId xmlns:p14="http://schemas.microsoft.com/office/powerpoint/2010/main" val="308109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5</a:t>
            </a:fld>
            <a:endParaRPr lang="zh-CN" altLang="en-US"/>
          </a:p>
        </p:txBody>
      </p:sp>
    </p:spTree>
    <p:extLst>
      <p:ext uri="{BB962C8B-B14F-4D97-AF65-F5344CB8AC3E}">
        <p14:creationId xmlns:p14="http://schemas.microsoft.com/office/powerpoint/2010/main" val="329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6</a:t>
            </a:fld>
            <a:endParaRPr lang="zh-CN" altLang="en-US"/>
          </a:p>
        </p:txBody>
      </p:sp>
    </p:spTree>
    <p:extLst>
      <p:ext uri="{BB962C8B-B14F-4D97-AF65-F5344CB8AC3E}">
        <p14:creationId xmlns:p14="http://schemas.microsoft.com/office/powerpoint/2010/main" val="28023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7</a:t>
            </a:fld>
            <a:endParaRPr lang="zh-CN" altLang="en-US"/>
          </a:p>
        </p:txBody>
      </p:sp>
    </p:spTree>
    <p:extLst>
      <p:ext uri="{BB962C8B-B14F-4D97-AF65-F5344CB8AC3E}">
        <p14:creationId xmlns:p14="http://schemas.microsoft.com/office/powerpoint/2010/main" val="34251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a:t>
            </a:r>
            <a:endParaRPr lang="en-US" altLang="zh-CN" dirty="0" smtClean="0"/>
          </a:p>
          <a:p>
            <a:r>
              <a:rPr lang="zh-CN" altLang="en-US" dirty="0" smtClean="0"/>
              <a:t>优化点：硬件开销（功能灵活性是手段）</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8</a:t>
            </a:fld>
            <a:endParaRPr lang="zh-CN" altLang="en-US"/>
          </a:p>
        </p:txBody>
      </p:sp>
    </p:spTree>
    <p:extLst>
      <p:ext uri="{BB962C8B-B14F-4D97-AF65-F5344CB8AC3E}">
        <p14:creationId xmlns:p14="http://schemas.microsoft.com/office/powerpoint/2010/main" val="41919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10</a:t>
            </a:fld>
            <a:endParaRPr lang="zh-CN" altLang="en-US"/>
          </a:p>
        </p:txBody>
      </p:sp>
    </p:spTree>
    <p:extLst>
      <p:ext uri="{BB962C8B-B14F-4D97-AF65-F5344CB8AC3E}">
        <p14:creationId xmlns:p14="http://schemas.microsoft.com/office/powerpoint/2010/main" val="254860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11</a:t>
            </a:fld>
            <a:endParaRPr lang="zh-CN" altLang="en-US"/>
          </a:p>
        </p:txBody>
      </p:sp>
    </p:spTree>
    <p:extLst>
      <p:ext uri="{BB962C8B-B14F-4D97-AF65-F5344CB8AC3E}">
        <p14:creationId xmlns:p14="http://schemas.microsoft.com/office/powerpoint/2010/main" val="1366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511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84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304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21886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34612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54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2015/11/15</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55528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2015/11/15</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1577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2015/11/15</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1496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2015/11/15</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167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2015/11/15</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881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607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572919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167404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03753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97828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332127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2015/11/15</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19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2015/11/15</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6452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2015/11/15</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0653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2015/11/15</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102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2015/11/15</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670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0154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2015/11/15</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6151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2015/11/15</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23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2015/11/15</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2157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Twofish" TargetMode="External"/><Relationship Id="rId13" Type="http://schemas.openxmlformats.org/officeDocument/2006/relationships/hyperlink" Target="https://en.wikipedia.org/wiki/RC5" TargetMode="External"/><Relationship Id="rId18" Type="http://schemas.openxmlformats.org/officeDocument/2006/relationships/hyperlink" Target="https://en.wikipedia.org/wiki/XTEA" TargetMode="External"/><Relationship Id="rId3" Type="http://schemas.openxmlformats.org/officeDocument/2006/relationships/hyperlink" Target="https://en.wikipedia.org/wiki/Advanced_Encryption_Standard" TargetMode="External"/><Relationship Id="rId7" Type="http://schemas.openxmlformats.org/officeDocument/2006/relationships/hyperlink" Target="https://en.wikipedia.org/wiki/Triple_DES" TargetMode="External"/><Relationship Id="rId12" Type="http://schemas.openxmlformats.org/officeDocument/2006/relationships/hyperlink" Target="https://en.wikipedia.org/wiki/RC2" TargetMode="External"/><Relationship Id="rId17" Type="http://schemas.openxmlformats.org/officeDocument/2006/relationships/hyperlink" Target="https://en.wikipedia.org/wiki/Tiny_Encryption_Algorithm" TargetMode="External"/><Relationship Id="rId2" Type="http://schemas.openxmlformats.org/officeDocument/2006/relationships/notesSlide" Target="../notesSlides/notesSlide13.xml"/><Relationship Id="rId16" Type="http://schemas.openxmlformats.org/officeDocument/2006/relationships/hyperlink" Target="https://en.wikipedia.org/wiki/Skipjack_(cipher)" TargetMode="External"/><Relationship Id="rId1" Type="http://schemas.openxmlformats.org/officeDocument/2006/relationships/slideLayout" Target="../slideLayouts/slideLayout14.xml"/><Relationship Id="rId6" Type="http://schemas.openxmlformats.org/officeDocument/2006/relationships/hyperlink" Target="https://en.wikipedia.org/wiki/DES_supplementary_material" TargetMode="External"/><Relationship Id="rId11" Type="http://schemas.openxmlformats.org/officeDocument/2006/relationships/hyperlink" Target="https://en.wikipedia.org/wiki/International_Data_Encryption_Algorithm" TargetMode="External"/><Relationship Id="rId5" Type="http://schemas.openxmlformats.org/officeDocument/2006/relationships/hyperlink" Target="https://en.wikipedia.org/wiki/Data_Encryption_Standard" TargetMode="External"/><Relationship Id="rId15" Type="http://schemas.openxmlformats.org/officeDocument/2006/relationships/hyperlink" Target="https://en.wikipedia.org/wiki/ARIA_(cipher)" TargetMode="External"/><Relationship Id="rId10" Type="http://schemas.openxmlformats.org/officeDocument/2006/relationships/hyperlink" Target="https://en.wikipedia.org/wiki/CAST-128" TargetMode="External"/><Relationship Id="rId4" Type="http://schemas.openxmlformats.org/officeDocument/2006/relationships/hyperlink" Target="https://en.wikipedia.org/wiki/Blowfish_(cipher)" TargetMode="External"/><Relationship Id="rId9" Type="http://schemas.openxmlformats.org/officeDocument/2006/relationships/hyperlink" Target="https://en.wikipedia.org/wiki/Camellia_(cipher)" TargetMode="External"/><Relationship Id="rId14" Type="http://schemas.openxmlformats.org/officeDocument/2006/relationships/hyperlink" Target="https://en.wikipedia.org/wiki/SEE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2"/>
            <a:ext cx="5829300" cy="1102519"/>
          </a:xfrm>
        </p:spPr>
        <p:txBody>
          <a:bodyPr/>
          <a:lstStyle/>
          <a:p>
            <a:pPr algn="ctr" eaLnBrk="1" hangingPunct="1"/>
            <a:r>
              <a:rPr lang="zh-CN" altLang="en-US" sz="3600" dirty="0"/>
              <a:t>面向分组加密算法的可重构阵列</a:t>
            </a:r>
            <a:r>
              <a:rPr lang="en-US" altLang="zh-CN" sz="3600" dirty="0"/>
              <a:t>PE</a:t>
            </a:r>
            <a:r>
              <a:rPr lang="zh-CN" altLang="en-US" sz="3600" dirty="0"/>
              <a:t>优化设计</a:t>
            </a:r>
          </a:p>
        </p:txBody>
      </p:sp>
      <p:sp>
        <p:nvSpPr>
          <p:cNvPr id="14339" name="副标题 2"/>
          <p:cNvSpPr>
            <a:spLocks noGrp="1"/>
          </p:cNvSpPr>
          <p:nvPr>
            <p:ph type="subTitle" idx="1"/>
          </p:nvPr>
        </p:nvSpPr>
        <p:spPr>
          <a:xfrm>
            <a:off x="4329910" y="3660902"/>
            <a:ext cx="4229891" cy="1114819"/>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李小泉</a:t>
            </a:r>
            <a:endParaRPr lang="en-US" altLang="zh-CN" sz="2800" dirty="0">
              <a:solidFill>
                <a:schemeClr val="tx1"/>
              </a:solidFill>
              <a:ea typeface="宋体" panose="02010600030101010101" pitchFamily="2" charset="-122"/>
            </a:endParaRPr>
          </a:p>
          <a:p>
            <a:pPr eaLnBrk="1" hangingPunct="1"/>
            <a:r>
              <a:rPr lang="zh-CN" altLang="en-US" sz="2800" dirty="0">
                <a:solidFill>
                  <a:schemeClr val="tx1"/>
                </a:solidFill>
                <a:ea typeface="宋体" panose="02010600030101010101" pitchFamily="2" charset="-122"/>
              </a:rPr>
              <a:t>指导老师：曹鹏</a:t>
            </a:r>
            <a:endParaRPr lang="en-US" altLang="zh-CN" sz="2800" dirty="0">
              <a:solidFill>
                <a:schemeClr val="tx1"/>
              </a:solidFill>
              <a:ea typeface="宋体" panose="02010600030101010101" pitchFamily="2" charset="-122"/>
            </a:endParaRPr>
          </a:p>
          <a:p>
            <a:pPr eaLnBrk="1" hangingPunct="1"/>
            <a:endParaRPr lang="zh-CN" altLang="en-US" sz="3200" dirty="0">
              <a:solidFill>
                <a:schemeClr val="tx1"/>
              </a:solidFill>
              <a:ea typeface="宋体" panose="02010600030101010101" pitchFamily="2" charset="-122"/>
            </a:endParaRPr>
          </a:p>
        </p:txBody>
      </p:sp>
      <p:sp>
        <p:nvSpPr>
          <p:cNvPr id="2" name="矩形 1"/>
          <p:cNvSpPr/>
          <p:nvPr/>
        </p:nvSpPr>
        <p:spPr>
          <a:xfrm>
            <a:off x="6582115" y="5148110"/>
            <a:ext cx="1321708" cy="369332"/>
          </a:xfrm>
          <a:prstGeom prst="rect">
            <a:avLst/>
          </a:prstGeom>
        </p:spPr>
        <p:txBody>
          <a:bodyPr wrap="none">
            <a:spAutoFit/>
          </a:bodyPr>
          <a:lstStyle/>
          <a:p>
            <a:fld id="{4A09DD1F-CA7A-4AAD-A32A-97658B15FA1B}" type="datetime1">
              <a:rPr lang="zh-CN" altLang="en-US">
                <a:ea typeface="宋体" panose="02010600030101010101" pitchFamily="2" charset="-122"/>
              </a:rPr>
              <a:pPr/>
              <a:t>2015/11/15</a:t>
            </a:fld>
            <a:endParaRPr lang="zh-CN" altLang="en-US" dirty="0"/>
          </a:p>
        </p:txBody>
      </p:sp>
    </p:spTree>
    <p:extLst>
      <p:ext uri="{BB962C8B-B14F-4D97-AF65-F5344CB8AC3E}">
        <p14:creationId xmlns:p14="http://schemas.microsoft.com/office/powerpoint/2010/main" val="28081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623942" y="2823596"/>
            <a:ext cx="6721739" cy="2382191"/>
          </a:xfrm>
          <a:prstGeom prst="rect">
            <a:avLst/>
          </a:prstGeom>
        </p:spPr>
        <p:txBody>
          <a:bodyPr wrap="square">
            <a:spAutoFit/>
          </a:bodyPr>
          <a:lstStyle/>
          <a:p>
            <a:pPr eaLnBrk="0" fontAlgn="base" hangingPunct="0">
              <a:spcBef>
                <a:spcPct val="20000"/>
              </a:spcBef>
              <a:spcAft>
                <a:spcPct val="0"/>
              </a:spcAft>
            </a:pPr>
            <a:r>
              <a:rPr lang="zh-CN" altLang="en-US" sz="2400" kern="0" dirty="0"/>
              <a:t>现有架构的功能组合的标准是在延迟不够的并行路径上加上一个延迟小的功能来平衡不同路径的延迟，比较多的情况是加抑或逻辑</a:t>
            </a:r>
            <a:r>
              <a:rPr lang="en-US" altLang="zh-CN" sz="2400" kern="0" dirty="0"/>
              <a:t>[8]</a:t>
            </a:r>
            <a:r>
              <a:rPr lang="zh-CN" altLang="en-US" sz="2400" kern="0" dirty="0"/>
              <a:t>、字节置换</a:t>
            </a:r>
            <a:r>
              <a:rPr lang="en-US" altLang="zh-CN" sz="2400" kern="0" dirty="0"/>
              <a:t>[3][4]</a:t>
            </a:r>
            <a:r>
              <a:rPr lang="zh-CN" altLang="en-US" sz="2400" kern="0" dirty="0"/>
              <a:t>和移位</a:t>
            </a:r>
            <a:r>
              <a:rPr lang="en-US" altLang="zh-CN" sz="2400" kern="0" dirty="0"/>
              <a:t>[3][8]</a:t>
            </a:r>
            <a:r>
              <a:rPr lang="zh-CN" altLang="en-US" sz="2400" kern="0" dirty="0"/>
              <a:t>。</a:t>
            </a:r>
          </a:p>
          <a:p>
            <a:pPr eaLnBrk="0" fontAlgn="base" hangingPunct="0">
              <a:spcBef>
                <a:spcPct val="20000"/>
              </a:spcBef>
              <a:spcAft>
                <a:spcPct val="0"/>
              </a:spcAft>
            </a:pPr>
            <a:r>
              <a:rPr lang="zh-CN" altLang="en-US" sz="2400" kern="0" dirty="0"/>
              <a:t>这些延迟平衡的组合缺少足够的算法分析，很多时候这些组合并不能被很多的算法所使用。</a:t>
            </a:r>
          </a:p>
        </p:txBody>
      </p:sp>
      <p:sp>
        <p:nvSpPr>
          <p:cNvPr id="13" name="矩形 12"/>
          <p:cNvSpPr/>
          <p:nvPr/>
        </p:nvSpPr>
        <p:spPr>
          <a:xfrm>
            <a:off x="19321" y="1872325"/>
            <a:ext cx="41869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经验的、简单的功能组合</a:t>
            </a:r>
          </a:p>
        </p:txBody>
      </p:sp>
    </p:spTree>
    <p:extLst>
      <p:ext uri="{BB962C8B-B14F-4D97-AF65-F5344CB8AC3E}">
        <p14:creationId xmlns:p14="http://schemas.microsoft.com/office/powerpoint/2010/main" val="81864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0157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阵列采用同构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，功能单一，利用率低</a:t>
            </a:r>
          </a:p>
        </p:txBody>
      </p:sp>
      <p:sp>
        <p:nvSpPr>
          <p:cNvPr id="8" name="内容占位符 2"/>
          <p:cNvSpPr txBox="1">
            <a:spLocks/>
          </p:cNvSpPr>
          <p:nvPr/>
        </p:nvSpPr>
        <p:spPr bwMode="auto">
          <a:xfrm>
            <a:off x="442858" y="2519324"/>
            <a:ext cx="7886700" cy="9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lnSpcReduction="10000"/>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zh-CN" altLang="en-US" sz="2000" kern="0" dirty="0"/>
              <a:t>算法特征：算法的一轮中的操作是固定的，而且一般算法的一轮会被映射到架构中的多行阵列中，同构阵列中为了通用性必须为所有的</a:t>
            </a:r>
            <a:r>
              <a:rPr lang="en-US" altLang="zh-CN" sz="2000" kern="0" dirty="0"/>
              <a:t>PE</a:t>
            </a:r>
            <a:r>
              <a:rPr lang="zh-CN" altLang="en-US" sz="2000" kern="0" dirty="0"/>
              <a:t>设计所需的所有功能。</a:t>
            </a:r>
            <a:endParaRPr lang="en-US" altLang="zh-CN" sz="2000" kern="0" dirty="0"/>
          </a:p>
        </p:txBody>
      </p:sp>
      <p:pic>
        <p:nvPicPr>
          <p:cNvPr id="10" name="图片 9"/>
          <p:cNvPicPr>
            <a:picLocks noChangeAspect="1"/>
          </p:cNvPicPr>
          <p:nvPr/>
        </p:nvPicPr>
        <p:blipFill>
          <a:blip r:embed="rId3"/>
          <a:stretch>
            <a:fillRect/>
          </a:stretch>
        </p:blipFill>
        <p:spPr>
          <a:xfrm>
            <a:off x="4419998" y="3222211"/>
            <a:ext cx="4214061" cy="3586687"/>
          </a:xfrm>
          <a:prstGeom prst="rect">
            <a:avLst/>
          </a:prstGeom>
        </p:spPr>
      </p:pic>
      <p:sp>
        <p:nvSpPr>
          <p:cNvPr id="11" name="文本框 10"/>
          <p:cNvSpPr txBox="1"/>
          <p:nvPr/>
        </p:nvSpPr>
        <p:spPr>
          <a:xfrm>
            <a:off x="469833" y="3749287"/>
            <a:ext cx="3237498" cy="1200329"/>
          </a:xfrm>
          <a:prstGeom prst="rect">
            <a:avLst/>
          </a:prstGeom>
          <a:noFill/>
        </p:spPr>
        <p:txBody>
          <a:bodyPr wrap="square" rtlCol="0">
            <a:spAutoFit/>
          </a:bodyPr>
          <a:lstStyle/>
          <a:p>
            <a:r>
              <a:rPr lang="zh-CN" altLang="en-US" dirty="0"/>
              <a:t>一轮映射</a:t>
            </a:r>
            <a:r>
              <a:rPr lang="en-US" altLang="zh-CN" dirty="0"/>
              <a:t>[4]</a:t>
            </a:r>
          </a:p>
          <a:p>
            <a:r>
              <a:rPr lang="en-US" altLang="zh-CN" dirty="0"/>
              <a:t>DES</a:t>
            </a:r>
            <a:r>
              <a:rPr lang="zh-CN" altLang="en-US" dirty="0"/>
              <a:t>：</a:t>
            </a:r>
            <a:r>
              <a:rPr lang="en-US" altLang="zh-CN" dirty="0"/>
              <a:t>3</a:t>
            </a:r>
            <a:r>
              <a:rPr lang="zh-CN" altLang="en-US" dirty="0"/>
              <a:t>行</a:t>
            </a:r>
            <a:endParaRPr lang="en-US" altLang="zh-CN" dirty="0"/>
          </a:p>
          <a:p>
            <a:r>
              <a:rPr lang="en-US" altLang="zh-CN" dirty="0"/>
              <a:t>AES</a:t>
            </a:r>
            <a:r>
              <a:rPr lang="zh-CN" altLang="en-US" dirty="0"/>
              <a:t>：</a:t>
            </a:r>
            <a:r>
              <a:rPr lang="en-US" altLang="zh-CN" dirty="0"/>
              <a:t>2</a:t>
            </a:r>
            <a:r>
              <a:rPr lang="zh-CN" altLang="en-US" dirty="0"/>
              <a:t>行</a:t>
            </a:r>
            <a:endParaRPr lang="en-US" altLang="zh-CN" dirty="0"/>
          </a:p>
          <a:p>
            <a:r>
              <a:rPr lang="en-US" altLang="zh-CN" dirty="0"/>
              <a:t>CAST128</a:t>
            </a:r>
            <a:r>
              <a:rPr lang="zh-CN" altLang="en-US" dirty="0"/>
              <a:t>：</a:t>
            </a:r>
            <a:r>
              <a:rPr lang="en-US" altLang="zh-CN" dirty="0"/>
              <a:t>5</a:t>
            </a:r>
            <a:r>
              <a:rPr lang="zh-CN" altLang="en-US" dirty="0"/>
              <a:t>行</a:t>
            </a:r>
          </a:p>
        </p:txBody>
      </p:sp>
      <p:sp>
        <p:nvSpPr>
          <p:cNvPr id="12" name="内容占位符 2"/>
          <p:cNvSpPr txBox="1">
            <a:spLocks/>
          </p:cNvSpPr>
          <p:nvPr/>
        </p:nvSpPr>
        <p:spPr>
          <a:xfrm>
            <a:off x="393633" y="3692734"/>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pPr marL="0" indent="0">
              <a:buNone/>
            </a:pPr>
            <a:endParaRPr lang="zh-CN" altLang="en-US" dirty="0"/>
          </a:p>
        </p:txBody>
      </p:sp>
      <p:sp>
        <p:nvSpPr>
          <p:cNvPr id="13" name="文本框 12"/>
          <p:cNvSpPr txBox="1"/>
          <p:nvPr/>
        </p:nvSpPr>
        <p:spPr>
          <a:xfrm>
            <a:off x="329260" y="5190955"/>
            <a:ext cx="4053640" cy="1323439"/>
          </a:xfrm>
          <a:prstGeom prst="rect">
            <a:avLst/>
          </a:prstGeom>
          <a:noFill/>
        </p:spPr>
        <p:txBody>
          <a:bodyPr wrap="square" rtlCol="0">
            <a:spAutoFit/>
          </a:bodyPr>
          <a:lstStyle/>
          <a:p>
            <a:r>
              <a:rPr lang="zh-CN" altLang="en-US" sz="2000" dirty="0"/>
              <a:t>对应一轮中的某个功能只需要有正确位置的某一行提供就足够了，同构的</a:t>
            </a:r>
            <a:r>
              <a:rPr lang="en-US" altLang="zh-CN" sz="2000" dirty="0"/>
              <a:t>PE</a:t>
            </a:r>
            <a:r>
              <a:rPr lang="zh-CN" altLang="en-US" sz="2000" dirty="0"/>
              <a:t>为这些算法提供了所有的功能，这照成了很大的资源浪费</a:t>
            </a:r>
          </a:p>
        </p:txBody>
      </p:sp>
    </p:spTree>
    <p:extLst>
      <p:ext uri="{BB962C8B-B14F-4D97-AF65-F5344CB8AC3E}">
        <p14:creationId xmlns:p14="http://schemas.microsoft.com/office/powerpoint/2010/main" val="102107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9301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功能组合的依据来自一轮顺序操作，比较局限</a:t>
            </a:r>
          </a:p>
        </p:txBody>
      </p:sp>
      <p:sp>
        <p:nvSpPr>
          <p:cNvPr id="2" name="矩形 1"/>
          <p:cNvSpPr/>
          <p:nvPr/>
        </p:nvSpPr>
        <p:spPr>
          <a:xfrm>
            <a:off x="608701" y="2681636"/>
            <a:ext cx="3532908" cy="3170099"/>
          </a:xfrm>
          <a:prstGeom prst="rect">
            <a:avLst/>
          </a:prstGeom>
        </p:spPr>
        <p:txBody>
          <a:bodyPr wrap="square">
            <a:spAutoFit/>
          </a:bodyPr>
          <a:lstStyle/>
          <a:p>
            <a:r>
              <a:rPr lang="zh-CN" altLang="en-US" sz="2000" dirty="0"/>
              <a:t>现有的架构对目标算法的轮函数进行了分析，提炼轮函数中的各种操作组合，将这些操作组合设计到</a:t>
            </a:r>
            <a:r>
              <a:rPr lang="en-US" altLang="zh-CN" sz="2000" dirty="0"/>
              <a:t>PE</a:t>
            </a:r>
            <a:r>
              <a:rPr lang="zh-CN" altLang="en-US" sz="2000" dirty="0"/>
              <a:t>中去，但是对于大多数分组算法其操作模式接近于如下模式：</a:t>
            </a:r>
            <a:endParaRPr lang="en-US" altLang="zh-CN" sz="2000" dirty="0"/>
          </a:p>
          <a:p>
            <a:r>
              <a:rPr lang="zh-CN" altLang="en-US" sz="2000" dirty="0"/>
              <a:t>真正有价值的操作组合在每轮的首尾的位置，中间的位置作为关键路径不利于组合更多的操作</a:t>
            </a:r>
          </a:p>
        </p:txBody>
      </p:sp>
      <p:pic>
        <p:nvPicPr>
          <p:cNvPr id="8" name="图片 7"/>
          <p:cNvPicPr>
            <a:picLocks noChangeAspect="1"/>
          </p:cNvPicPr>
          <p:nvPr/>
        </p:nvPicPr>
        <p:blipFill>
          <a:blip r:embed="rId3"/>
          <a:stretch>
            <a:fillRect/>
          </a:stretch>
        </p:blipFill>
        <p:spPr>
          <a:xfrm>
            <a:off x="4366262" y="2333988"/>
            <a:ext cx="3198375" cy="4485152"/>
          </a:xfrm>
          <a:prstGeom prst="rect">
            <a:avLst/>
          </a:prstGeom>
        </p:spPr>
      </p:pic>
    </p:spTree>
    <p:extLst>
      <p:ext uri="{BB962C8B-B14F-4D97-AF65-F5344CB8AC3E}">
        <p14:creationId xmlns:p14="http://schemas.microsoft.com/office/powerpoint/2010/main" val="39381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1" y="1872325"/>
            <a:ext cx="7527893"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针对已有</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结构存在的问题提出了对应的改进方案</a:t>
            </a:r>
          </a:p>
        </p:txBody>
      </p:sp>
      <p:sp>
        <p:nvSpPr>
          <p:cNvPr id="10" name="矩形 9"/>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经验的、简单的功能组合</a:t>
            </a:r>
          </a:p>
        </p:txBody>
      </p:sp>
      <p:sp>
        <p:nvSpPr>
          <p:cNvPr id="11" name="矩形 10"/>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对算法建模，进行全面的算法分析</a:t>
            </a:r>
          </a:p>
        </p:txBody>
      </p:sp>
      <p:sp>
        <p:nvSpPr>
          <p:cNvPr id="12" name="矩形 11"/>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同构</a:t>
            </a:r>
            <a:r>
              <a:rPr lang="en-US" altLang="zh-CN" dirty="0"/>
              <a:t>PE</a:t>
            </a:r>
            <a:r>
              <a:rPr lang="zh-CN" altLang="en-US" dirty="0"/>
              <a:t>，功能单一，利用率低</a:t>
            </a:r>
            <a:endParaRPr lang="en-US" altLang="zh-CN" dirty="0"/>
          </a:p>
        </p:txBody>
      </p:sp>
      <p:sp>
        <p:nvSpPr>
          <p:cNvPr id="13" name="矩形 12"/>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以轮操作为目标设计行异构</a:t>
            </a:r>
            <a:r>
              <a:rPr lang="en-US" altLang="zh-CN" dirty="0"/>
              <a:t>PE</a:t>
            </a:r>
          </a:p>
        </p:txBody>
      </p:sp>
      <p:sp>
        <p:nvSpPr>
          <p:cNvPr id="14" name="矩形 13"/>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5" name="矩形 14"/>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相邻两轮错位重叠，更多有效的功能组合</a:t>
            </a:r>
            <a:endParaRPr lang="en-US" altLang="zh-CN" dirty="0"/>
          </a:p>
        </p:txBody>
      </p:sp>
      <p:sp>
        <p:nvSpPr>
          <p:cNvPr id="16" name="右箭头 15"/>
          <p:cNvSpPr/>
          <p:nvPr/>
        </p:nvSpPr>
        <p:spPr>
          <a:xfrm>
            <a:off x="3759116" y="298489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3759116" y="44707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759116" y="58423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3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0" y="1872325"/>
            <a:ext cx="2573756"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方案整体流程</a:t>
            </a:r>
          </a:p>
        </p:txBody>
      </p:sp>
      <p:sp>
        <p:nvSpPr>
          <p:cNvPr id="30" name="矩形 29"/>
          <p:cNvSpPr/>
          <p:nvPr/>
        </p:nvSpPr>
        <p:spPr>
          <a:xfrm>
            <a:off x="1404448" y="3557154"/>
            <a:ext cx="2323107"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算法建模</a:t>
            </a:r>
            <a:endParaRPr lang="en-US" altLang="zh-CN" dirty="0"/>
          </a:p>
          <a:p>
            <a:r>
              <a:rPr lang="zh-CN" altLang="en-US" dirty="0"/>
              <a:t>单算法特征提取</a:t>
            </a:r>
            <a:endParaRPr lang="en-US" altLang="zh-CN" dirty="0"/>
          </a:p>
          <a:p>
            <a:r>
              <a:rPr lang="zh-CN" altLang="en-US" dirty="0"/>
              <a:t>多算法信息汇总</a:t>
            </a:r>
          </a:p>
        </p:txBody>
      </p:sp>
      <p:sp>
        <p:nvSpPr>
          <p:cNvPr id="31" name="矩形 30"/>
          <p:cNvSpPr/>
          <p:nvPr/>
        </p:nvSpPr>
        <p:spPr>
          <a:xfrm>
            <a:off x="1405721"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各种算法的描述文档</a:t>
            </a:r>
          </a:p>
        </p:txBody>
      </p:sp>
      <p:sp>
        <p:nvSpPr>
          <p:cNvPr id="32" name="矩形 31"/>
          <p:cNvSpPr/>
          <p:nvPr/>
        </p:nvSpPr>
        <p:spPr>
          <a:xfrm>
            <a:off x="4663271"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功能单元设计</a:t>
            </a:r>
          </a:p>
        </p:txBody>
      </p:sp>
      <p:sp>
        <p:nvSpPr>
          <p:cNvPr id="33" name="矩形 32"/>
          <p:cNvSpPr/>
          <p:nvPr/>
        </p:nvSpPr>
        <p:spPr>
          <a:xfrm>
            <a:off x="4663270" y="3557154"/>
            <a:ext cx="2286113"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功能单元延迟信息</a:t>
            </a:r>
            <a:endParaRPr lang="en-US" altLang="zh-CN" dirty="0"/>
          </a:p>
          <a:p>
            <a:r>
              <a:rPr lang="zh-CN" altLang="en-US" dirty="0"/>
              <a:t>功能单元面积</a:t>
            </a:r>
          </a:p>
        </p:txBody>
      </p:sp>
      <p:sp>
        <p:nvSpPr>
          <p:cNvPr id="34" name="矩形 33"/>
          <p:cNvSpPr/>
          <p:nvPr/>
        </p:nvSpPr>
        <p:spPr>
          <a:xfrm>
            <a:off x="1688312" y="4848552"/>
            <a:ext cx="4868167" cy="4275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架构探索</a:t>
            </a:r>
          </a:p>
        </p:txBody>
      </p:sp>
      <p:sp>
        <p:nvSpPr>
          <p:cNvPr id="35" name="矩形 34"/>
          <p:cNvSpPr/>
          <p:nvPr/>
        </p:nvSpPr>
        <p:spPr>
          <a:xfrm>
            <a:off x="2854164" y="5874106"/>
            <a:ext cx="3062948" cy="4804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的功能、主频、面积等</a:t>
            </a:r>
          </a:p>
        </p:txBody>
      </p:sp>
      <p:sp>
        <p:nvSpPr>
          <p:cNvPr id="36" name="下箭头 35"/>
          <p:cNvSpPr/>
          <p:nvPr/>
        </p:nvSpPr>
        <p:spPr>
          <a:xfrm>
            <a:off x="2475881" y="3113793"/>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5715569" y="3107164"/>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2457386" y="440854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5715569" y="4436698"/>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4168316" y="540492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9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1" y="1872325"/>
            <a:ext cx="2027845"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算法选择</a:t>
            </a:r>
          </a:p>
        </p:txBody>
      </p:sp>
      <p:graphicFrame>
        <p:nvGraphicFramePr>
          <p:cNvPr id="2" name="表格 1"/>
          <p:cNvGraphicFramePr>
            <a:graphicFrameLocks noGrp="1"/>
          </p:cNvGraphicFramePr>
          <p:nvPr>
            <p:extLst>
              <p:ext uri="{D42A27DB-BD31-4B8C-83A1-F6EECF244321}">
                <p14:modId xmlns:p14="http://schemas.microsoft.com/office/powerpoint/2010/main" val="2160454750"/>
              </p:ext>
            </p:extLst>
          </p:nvPr>
        </p:nvGraphicFramePr>
        <p:xfrm>
          <a:off x="1730326" y="2488806"/>
          <a:ext cx="4702574" cy="3566160"/>
        </p:xfrm>
        <a:graphic>
          <a:graphicData uri="http://schemas.openxmlformats.org/drawingml/2006/table">
            <a:tbl>
              <a:tblPr/>
              <a:tblGrid>
                <a:gridCol w="1484988"/>
                <a:gridCol w="3217586"/>
              </a:tblGrid>
              <a:tr h="0">
                <a:tc>
                  <a:txBody>
                    <a:bodyPr/>
                    <a:lstStyle/>
                    <a:p>
                      <a:pPr algn="r"/>
                      <a:r>
                        <a:rPr lang="en-US" dirty="0">
                          <a:effectLst/>
                        </a:rPr>
                        <a:t>Common</a:t>
                      </a:r>
                      <a:br>
                        <a:rPr lang="en-US" dirty="0">
                          <a:effectLst/>
                        </a:rPr>
                      </a:br>
                      <a:r>
                        <a:rPr lang="en-US" dirty="0">
                          <a:effectLst/>
                        </a:rPr>
                        <a:t>algorithms</a:t>
                      </a:r>
                    </a:p>
                  </a:txBody>
                  <a:tcPr anchor="ctr">
                    <a:lnL>
                      <a:noFill/>
                    </a:lnL>
                    <a:lnR w="19050" cap="flat" cmpd="sng" algn="ctr">
                      <a:solidFill>
                        <a:srgbClr val="FDFDFD"/>
                      </a:solidFill>
                      <a:prstDash val="solid"/>
                      <a:round/>
                      <a:headEnd type="none" w="med" len="med"/>
                      <a:tailEnd type="none" w="med" len="med"/>
                    </a:lnR>
                    <a:lnT>
                      <a:noFill/>
                    </a:lnT>
                    <a:lnB>
                      <a:noFill/>
                    </a:lnB>
                    <a:solidFill>
                      <a:srgbClr val="E6E6FF"/>
                    </a:solidFill>
                  </a:tcPr>
                </a:tc>
                <a:tc>
                  <a:txBody>
                    <a:bodyPr/>
                    <a:lstStyle/>
                    <a:p>
                      <a:pPr algn="l">
                        <a:buFont typeface="Arial" panose="020B0604020202020204" pitchFamily="34" charset="0"/>
                        <a:buChar char="•"/>
                      </a:pPr>
                      <a:r>
                        <a:rPr lang="en-US" u="none" strike="noStrike" dirty="0">
                          <a:solidFill>
                            <a:srgbClr val="0B0080"/>
                          </a:solidFill>
                          <a:effectLst/>
                          <a:hlinkClick r:id="rId3" tooltip="Advanced Encryption Standard"/>
                        </a:rPr>
                        <a:t>AES</a:t>
                      </a:r>
                      <a:endParaRPr lang="en-US" dirty="0">
                        <a:effectLst/>
                      </a:endParaRPr>
                    </a:p>
                    <a:p>
                      <a:pPr algn="l">
                        <a:buFont typeface="Arial" panose="020B0604020202020204" pitchFamily="34" charset="0"/>
                        <a:buChar char="•"/>
                      </a:pPr>
                      <a:r>
                        <a:rPr lang="en-US" u="none" strike="noStrike" dirty="0">
                          <a:solidFill>
                            <a:srgbClr val="0B0080"/>
                          </a:solidFill>
                          <a:effectLst/>
                          <a:hlinkClick r:id="rId4" tooltip="Blowfish (cipher)"/>
                        </a:rPr>
                        <a:t>Blowfish</a:t>
                      </a:r>
                      <a:endParaRPr lang="en-US" dirty="0">
                        <a:effectLst/>
                      </a:endParaRPr>
                    </a:p>
                    <a:p>
                      <a:pPr algn="l">
                        <a:buFont typeface="Arial" panose="020B0604020202020204" pitchFamily="34" charset="0"/>
                        <a:buChar char="•"/>
                      </a:pPr>
                      <a:r>
                        <a:rPr lang="en-US" u="none" strike="noStrike" dirty="0">
                          <a:solidFill>
                            <a:srgbClr val="0B0080"/>
                          </a:solidFill>
                          <a:effectLst/>
                          <a:hlinkClick r:id="rId5" tooltip="Data Encryption Standard"/>
                        </a:rPr>
                        <a:t>DES</a:t>
                      </a:r>
                      <a:r>
                        <a:rPr lang="en-US" dirty="0">
                          <a:effectLst/>
                        </a:rPr>
                        <a:t> (</a:t>
                      </a:r>
                      <a:r>
                        <a:rPr lang="en-US" u="none" strike="noStrike" dirty="0">
                          <a:solidFill>
                            <a:srgbClr val="0B0080"/>
                          </a:solidFill>
                          <a:effectLst/>
                          <a:hlinkClick r:id="rId6" tooltip="DES supplementary material"/>
                        </a:rPr>
                        <a:t>Internal Mechanics</a:t>
                      </a:r>
                      <a:r>
                        <a:rPr lang="en-US" dirty="0">
                          <a:effectLst/>
                        </a:rPr>
                        <a:t>, </a:t>
                      </a:r>
                      <a:r>
                        <a:rPr lang="en-US" u="none" strike="noStrike" dirty="0">
                          <a:solidFill>
                            <a:srgbClr val="0B0080"/>
                          </a:solidFill>
                          <a:effectLst/>
                          <a:hlinkClick r:id="rId7" tooltip="Triple DES"/>
                        </a:rPr>
                        <a:t>Triple DES</a:t>
                      </a:r>
                      <a:r>
                        <a:rPr lang="en-US" dirty="0">
                          <a:effectLst/>
                        </a:rPr>
                        <a:t>)</a:t>
                      </a:r>
                    </a:p>
                    <a:p>
                      <a:pPr algn="l">
                        <a:buFont typeface="Arial" panose="020B0604020202020204" pitchFamily="34" charset="0"/>
                        <a:buChar char="•"/>
                      </a:pPr>
                      <a:r>
                        <a:rPr lang="en-US" b="1" dirty="0">
                          <a:effectLst/>
                        </a:rPr>
                        <a:t>Serpent</a:t>
                      </a:r>
                      <a:endParaRPr lang="en-US" dirty="0">
                        <a:effectLst/>
                      </a:endParaRPr>
                    </a:p>
                    <a:p>
                      <a:pPr algn="l">
                        <a:buFont typeface="Arial" panose="020B0604020202020204" pitchFamily="34" charset="0"/>
                        <a:buChar char="•"/>
                      </a:pPr>
                      <a:r>
                        <a:rPr lang="en-US" u="none" strike="noStrike" dirty="0" err="1">
                          <a:solidFill>
                            <a:srgbClr val="0B0080"/>
                          </a:solidFill>
                          <a:effectLst/>
                          <a:hlinkClick r:id="rId8" tooltip="Twofish"/>
                        </a:rPr>
                        <a:t>Twofish</a:t>
                      </a:r>
                      <a:endParaRPr lang="en-US" dirty="0">
                        <a:effectLst/>
                      </a:endParaRPr>
                    </a:p>
                  </a:txBody>
                  <a:tcPr anchor="ctr">
                    <a:lnL w="19050" cap="flat" cmpd="sng" algn="ctr">
                      <a:solidFill>
                        <a:srgbClr val="FDFDFD"/>
                      </a:solidFill>
                      <a:prstDash val="solid"/>
                      <a:round/>
                      <a:headEnd type="none" w="med" len="med"/>
                      <a:tailEnd type="none" w="med" len="med"/>
                    </a:lnL>
                    <a:lnR>
                      <a:noFill/>
                    </a:lnR>
                    <a:lnT>
                      <a:noFill/>
                    </a:lnT>
                    <a:lnB>
                      <a:noFill/>
                    </a:lnB>
                    <a:solidFill>
                      <a:srgbClr val="FDFDFD"/>
                    </a:solidFill>
                  </a:tcPr>
                </a:tc>
              </a:tr>
              <a:tr h="0">
                <a:tc gridSpan="2">
                  <a:txBody>
                    <a:bodyPr/>
                    <a:lstStyle/>
                    <a:p>
                      <a:endParaRPr lang="zh-CN" altLang="en-US" dirty="0"/>
                    </a:p>
                  </a:txBody>
                  <a:tcPr anchor="ctr">
                    <a:lnL>
                      <a:noFill/>
                    </a:lnL>
                    <a:lnR>
                      <a:noFill/>
                    </a:lnR>
                    <a:lnT>
                      <a:noFill/>
                    </a:lnT>
                    <a:lnB>
                      <a:noFill/>
                    </a:lnB>
                    <a:solidFill>
                      <a:srgbClr val="FDFDFD"/>
                    </a:solidFill>
                  </a:tcPr>
                </a:tc>
                <a:tc hMerge="1">
                  <a:txBody>
                    <a:bodyPr/>
                    <a:lstStyle/>
                    <a:p>
                      <a:endParaRPr lang="zh-CN" altLang="en-US"/>
                    </a:p>
                  </a:txBody>
                  <a:tcPr/>
                </a:tc>
              </a:tr>
              <a:tr h="0">
                <a:tc>
                  <a:txBody>
                    <a:bodyPr/>
                    <a:lstStyle/>
                    <a:p>
                      <a:pPr algn="r"/>
                      <a:r>
                        <a:rPr lang="en-US" dirty="0">
                          <a:effectLst/>
                        </a:rPr>
                        <a:t>Less common</a:t>
                      </a:r>
                      <a:br>
                        <a:rPr lang="en-US" dirty="0">
                          <a:effectLst/>
                        </a:rPr>
                      </a:br>
                      <a:r>
                        <a:rPr lang="en-US" dirty="0">
                          <a:effectLst/>
                        </a:rPr>
                        <a:t>algorithms</a:t>
                      </a:r>
                    </a:p>
                  </a:txBody>
                  <a:tcPr anchor="ctr">
                    <a:lnL>
                      <a:noFill/>
                    </a:lnL>
                    <a:lnR w="19050" cap="flat" cmpd="sng" algn="ctr">
                      <a:solidFill>
                        <a:srgbClr val="FDFDFD"/>
                      </a:solidFill>
                      <a:prstDash val="solid"/>
                      <a:round/>
                      <a:headEnd type="none" w="med" len="med"/>
                      <a:tailEnd type="none" w="med" len="med"/>
                    </a:lnR>
                    <a:lnT>
                      <a:noFill/>
                    </a:lnT>
                    <a:lnB>
                      <a:noFill/>
                    </a:lnB>
                    <a:solidFill>
                      <a:srgbClr val="E6E6FF"/>
                    </a:solidFill>
                  </a:tcPr>
                </a:tc>
                <a:tc>
                  <a:txBody>
                    <a:bodyPr/>
                    <a:lstStyle/>
                    <a:p>
                      <a:pPr algn="l">
                        <a:buFont typeface="Arial" panose="020B0604020202020204" pitchFamily="34" charset="0"/>
                        <a:buChar char="•"/>
                      </a:pPr>
                      <a:r>
                        <a:rPr lang="en-US" u="none" strike="noStrike" dirty="0">
                          <a:solidFill>
                            <a:srgbClr val="0B0080"/>
                          </a:solidFill>
                          <a:effectLst/>
                          <a:hlinkClick r:id="rId9" tooltip="Camellia (cipher)"/>
                        </a:rPr>
                        <a:t>Camellia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0" tooltip="CAST-128"/>
                        </a:rPr>
                        <a:t>CAST-128</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1" tooltip="International Data Encryption Algorithm"/>
                        </a:rPr>
                        <a:t>IDEA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2" tooltip="RC2"/>
                        </a:rPr>
                        <a:t>RC2</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3" tooltip="RC5"/>
                        </a:rPr>
                        <a:t>RC5</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4" tooltip="SEED"/>
                        </a:rPr>
                        <a:t>SEED</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5" tooltip="ARIA (cipher)"/>
                        </a:rPr>
                        <a:t>ARIA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6" tooltip="Skipjack (cipher)"/>
                        </a:rPr>
                        <a:t>Skipjack</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7" tooltip="Tiny Encryption Algorithm"/>
                        </a:rPr>
                        <a:t>TEA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8" tooltip="XTEA"/>
                        </a:rPr>
                        <a:t>XTEA</a:t>
                      </a:r>
                      <a:endParaRPr lang="en-US" dirty="0">
                        <a:effectLst/>
                      </a:endParaRPr>
                    </a:p>
                  </a:txBody>
                  <a:tcPr anchor="ctr">
                    <a:lnL w="19050" cap="flat" cmpd="sng" algn="ctr">
                      <a:solidFill>
                        <a:srgbClr val="FDFDFD"/>
                      </a:solidFill>
                      <a:prstDash val="solid"/>
                      <a:round/>
                      <a:headEnd type="none" w="med" len="med"/>
                      <a:tailEnd type="none" w="med" len="med"/>
                    </a:lnL>
                    <a:lnR>
                      <a:noFill/>
                    </a:lnR>
                    <a:lnT>
                      <a:noFill/>
                    </a:lnT>
                    <a:lnB>
                      <a:noFill/>
                    </a:lnB>
                    <a:solidFill>
                      <a:srgbClr val="F7F7F7"/>
                    </a:solidFill>
                  </a:tcPr>
                </a:tc>
              </a:tr>
            </a:tbl>
          </a:graphicData>
        </a:graphic>
      </p:graphicFrame>
    </p:spTree>
    <p:extLst>
      <p:ext uri="{BB962C8B-B14F-4D97-AF65-F5344CB8AC3E}">
        <p14:creationId xmlns:p14="http://schemas.microsoft.com/office/powerpoint/2010/main" val="325650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409630" y="1693982"/>
            <a:ext cx="3301080" cy="5061660"/>
          </a:xfrm>
          <a:prstGeom prst="rect">
            <a:avLst/>
          </a:prstGeom>
        </p:spPr>
      </p:pic>
      <p:sp>
        <p:nvSpPr>
          <p:cNvPr id="3" name="文本框 2"/>
          <p:cNvSpPr txBox="1"/>
          <p:nvPr/>
        </p:nvSpPr>
        <p:spPr>
          <a:xfrm>
            <a:off x="254651" y="1913182"/>
            <a:ext cx="3898534" cy="2062103"/>
          </a:xfrm>
          <a:prstGeom prst="rect">
            <a:avLst/>
          </a:prstGeom>
          <a:noFill/>
        </p:spPr>
        <p:txBody>
          <a:bodyPr wrap="square" rtlCol="0">
            <a:spAutoFit/>
          </a:bodyPr>
          <a:lstStyle/>
          <a:p>
            <a:r>
              <a:rPr lang="zh-CN" altLang="en-US" sz="1600" dirty="0"/>
              <a:t>用</a:t>
            </a:r>
            <a:r>
              <a:rPr lang="en-US" altLang="zh-CN" sz="1600" dirty="0"/>
              <a:t>AOE</a:t>
            </a:r>
            <a:r>
              <a:rPr lang="zh-CN" altLang="en-US" sz="1600" dirty="0"/>
              <a:t>网络图来表示算法：</a:t>
            </a:r>
          </a:p>
          <a:p>
            <a:r>
              <a:rPr lang="zh-CN" altLang="en-US" sz="1600" dirty="0"/>
              <a:t>算法的流程是一个有向的无环图，算法的流程图可以很方面地看出一个</a:t>
            </a:r>
            <a:r>
              <a:rPr lang="en-US" altLang="zh-CN" sz="1600" dirty="0"/>
              <a:t>AOV</a:t>
            </a:r>
            <a:r>
              <a:rPr lang="zh-CN" altLang="en-US" sz="1600" dirty="0"/>
              <a:t>网络，而为了能求关键路径，把</a:t>
            </a:r>
            <a:r>
              <a:rPr lang="en-US" altLang="zh-CN" sz="1600" dirty="0"/>
              <a:t>AOV</a:t>
            </a:r>
            <a:r>
              <a:rPr lang="zh-CN" altLang="en-US" sz="1600" dirty="0"/>
              <a:t>网络转换成</a:t>
            </a:r>
            <a:r>
              <a:rPr lang="en-US" altLang="zh-CN" sz="1600" dirty="0"/>
              <a:t>AOE</a:t>
            </a:r>
            <a:r>
              <a:rPr lang="zh-CN" altLang="en-US" sz="1600" dirty="0"/>
              <a:t>网络。</a:t>
            </a:r>
          </a:p>
          <a:p>
            <a:r>
              <a:rPr lang="zh-CN" altLang="en-US" sz="1600" dirty="0"/>
              <a:t>点表示阶段</a:t>
            </a:r>
          </a:p>
          <a:p>
            <a:r>
              <a:rPr lang="zh-CN" altLang="en-US" sz="1600" dirty="0"/>
              <a:t>边表示具体的算子</a:t>
            </a:r>
          </a:p>
          <a:p>
            <a:r>
              <a:rPr lang="zh-CN" altLang="en-US" sz="1600" dirty="0"/>
              <a:t>边上的权表示算子的延迟</a:t>
            </a:r>
          </a:p>
        </p:txBody>
      </p:sp>
      <p:cxnSp>
        <p:nvCxnSpPr>
          <p:cNvPr id="21" name="直接箭头连接符 20"/>
          <p:cNvCxnSpPr/>
          <p:nvPr/>
        </p:nvCxnSpPr>
        <p:spPr>
          <a:xfrm flipH="1">
            <a:off x="4178676" y="2729555"/>
            <a:ext cx="152608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94053" y="5213447"/>
            <a:ext cx="3273099" cy="584775"/>
          </a:xfrm>
          <a:prstGeom prst="rect">
            <a:avLst/>
          </a:prstGeom>
          <a:noFill/>
        </p:spPr>
        <p:txBody>
          <a:bodyPr wrap="square" rtlCol="0">
            <a:spAutoFit/>
          </a:bodyPr>
          <a:lstStyle/>
          <a:p>
            <a:r>
              <a:rPr lang="zh-CN" altLang="en-US" sz="1600" dirty="0"/>
              <a:t>采用</a:t>
            </a:r>
            <a:r>
              <a:rPr lang="en-US" altLang="zh-CN" sz="1600" dirty="0"/>
              <a:t>k-means</a:t>
            </a:r>
            <a:r>
              <a:rPr lang="zh-CN" altLang="en-US" sz="1600" dirty="0"/>
              <a:t>聚类算法，根据算法的关键路径对算法进行聚类</a:t>
            </a:r>
          </a:p>
        </p:txBody>
      </p:sp>
      <p:cxnSp>
        <p:nvCxnSpPr>
          <p:cNvPr id="25" name="直接箭头连接符 24"/>
          <p:cNvCxnSpPr/>
          <p:nvPr/>
        </p:nvCxnSpPr>
        <p:spPr>
          <a:xfrm flipH="1">
            <a:off x="3567150" y="5172501"/>
            <a:ext cx="2738116" cy="292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4509" y="4277316"/>
            <a:ext cx="3252643" cy="584775"/>
          </a:xfrm>
          <a:prstGeom prst="rect">
            <a:avLst/>
          </a:prstGeom>
          <a:noFill/>
        </p:spPr>
        <p:txBody>
          <a:bodyPr wrap="square" rtlCol="0">
            <a:spAutoFit/>
          </a:bodyPr>
          <a:lstStyle/>
          <a:p>
            <a:r>
              <a:rPr lang="en-US" altLang="zh-CN" sz="1600" dirty="0"/>
              <a:t>PE</a:t>
            </a:r>
            <a:r>
              <a:rPr lang="zh-CN" altLang="en-US" sz="1600" dirty="0"/>
              <a:t>功能子电路设计仿真，获取延迟和面积参数</a:t>
            </a:r>
          </a:p>
        </p:txBody>
      </p:sp>
      <p:cxnSp>
        <p:nvCxnSpPr>
          <p:cNvPr id="29" name="直接箭头连接符 28"/>
          <p:cNvCxnSpPr/>
          <p:nvPr/>
        </p:nvCxnSpPr>
        <p:spPr>
          <a:xfrm flipH="1">
            <a:off x="3495483" y="2759040"/>
            <a:ext cx="4035505" cy="17883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601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3403562" y="1496228"/>
            <a:ext cx="5716559"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206504" y="3631708"/>
            <a:ext cx="4572000" cy="2708434"/>
          </a:xfrm>
          <a:prstGeom prst="rect">
            <a:avLst/>
          </a:prstGeom>
        </p:spPr>
        <p:txBody>
          <a:bodyPr>
            <a:spAutoFit/>
          </a:bodyPr>
          <a:lstStyle/>
          <a:p>
            <a:endParaRPr lang="zh-CN" altLang="en-US" sz="1600" dirty="0">
              <a:solidFill>
                <a:srgbClr val="000000"/>
              </a:solidFill>
              <a:latin typeface="宋体" panose="02010600030101010101" pitchFamily="2" charset="-122"/>
              <a:ea typeface="宋体" panose="02010600030101010101" pitchFamily="2" charset="-122"/>
            </a:endParaRPr>
          </a:p>
          <a:p>
            <a:r>
              <a:rPr lang="zh-CN" altLang="en-US" sz="1400" b="1" dirty="0"/>
              <a:t>关键路径评估：</a:t>
            </a:r>
          </a:p>
          <a:p>
            <a:r>
              <a:rPr lang="zh-CN" altLang="en-US" sz="1400" dirty="0"/>
              <a:t>评估当前切割在当前架构小的面积消耗：</a:t>
            </a:r>
          </a:p>
          <a:p>
            <a:r>
              <a:rPr lang="zh-CN" altLang="en-US" sz="1400" dirty="0"/>
              <a:t>对于新的算法，如果能够完全重用原来架构中的单元，那么面积消耗为</a:t>
            </a:r>
            <a:r>
              <a:rPr lang="en-US" altLang="zh-CN" sz="1400" dirty="0"/>
              <a:t>0</a:t>
            </a:r>
            <a:r>
              <a:rPr lang="zh-CN" altLang="en-US" sz="1400" dirty="0"/>
              <a:t>，如果没有任何重用单元，那么面积消耗是最大的所有算子单元的和，其他的情况应该在两者之间，切分</a:t>
            </a:r>
            <a:r>
              <a:rPr lang="en-US" altLang="zh-CN" sz="1400" dirty="0"/>
              <a:t>+</a:t>
            </a:r>
            <a:r>
              <a:rPr lang="zh-CN" altLang="en-US" sz="1400" dirty="0"/>
              <a:t>评估的过程就是寻找能够使面积重用最大的切分方案</a:t>
            </a:r>
          </a:p>
          <a:p>
            <a:endParaRPr lang="zh-CN" altLang="en-US" sz="1400" dirty="0"/>
          </a:p>
          <a:p>
            <a:r>
              <a:rPr lang="en-US" altLang="zh-CN" sz="1400" b="1" dirty="0"/>
              <a:t>PE</a:t>
            </a:r>
            <a:r>
              <a:rPr lang="zh-CN" altLang="en-US" sz="1400" b="1" dirty="0"/>
              <a:t>方案生成：</a:t>
            </a:r>
          </a:p>
          <a:p>
            <a:r>
              <a:rPr lang="zh-CN" altLang="en-US" sz="1400" dirty="0"/>
              <a:t>根据前面步骤生成的分组方案，将当前架构缺少的单元加入到对应的行，生成新的</a:t>
            </a:r>
            <a:r>
              <a:rPr lang="en-US" altLang="zh-CN" sz="1400" dirty="0"/>
              <a:t>PE</a:t>
            </a:r>
            <a:r>
              <a:rPr lang="zh-CN" altLang="en-US" sz="1400" dirty="0"/>
              <a:t>结构</a:t>
            </a:r>
          </a:p>
        </p:txBody>
      </p:sp>
      <p:sp>
        <p:nvSpPr>
          <p:cNvPr id="11" name="矩形 10"/>
          <p:cNvSpPr/>
          <p:nvPr/>
        </p:nvSpPr>
        <p:spPr>
          <a:xfrm>
            <a:off x="206504" y="2557695"/>
            <a:ext cx="3197056" cy="1169551"/>
          </a:xfrm>
          <a:prstGeom prst="rect">
            <a:avLst/>
          </a:prstGeom>
        </p:spPr>
        <p:txBody>
          <a:bodyPr wrap="square">
            <a:spAutoFit/>
          </a:bodyPr>
          <a:lstStyle/>
          <a:p>
            <a:r>
              <a:rPr lang="zh-CN" altLang="en-US" sz="1400" b="1" dirty="0"/>
              <a:t>关键路径切分：</a:t>
            </a:r>
          </a:p>
          <a:p>
            <a:r>
              <a:rPr lang="zh-CN" altLang="en-US" sz="1400" dirty="0"/>
              <a:t>对于两行的</a:t>
            </a:r>
            <a:r>
              <a:rPr lang="en-US" altLang="zh-CN" sz="1400" dirty="0"/>
              <a:t>PE</a:t>
            </a:r>
            <a:r>
              <a:rPr lang="zh-CN" altLang="en-US" sz="1400" dirty="0"/>
              <a:t>结构，就是将关键路径分为连续的两组</a:t>
            </a:r>
            <a:r>
              <a:rPr lang="en-US" altLang="zh-CN" sz="1400" dirty="0"/>
              <a:t>O(N^2)</a:t>
            </a:r>
            <a:r>
              <a:rPr lang="zh-CN" altLang="en-US" sz="1400" dirty="0"/>
              <a:t>，而且这两组的长度不能增加原来</a:t>
            </a:r>
            <a:r>
              <a:rPr lang="en-US" altLang="zh-CN" sz="1400" dirty="0"/>
              <a:t>PE</a:t>
            </a:r>
            <a:r>
              <a:rPr lang="zh-CN" altLang="en-US" sz="1400" dirty="0"/>
              <a:t>方案中的延迟。对于三行结构则是</a:t>
            </a:r>
            <a:r>
              <a:rPr lang="en-US" altLang="zh-CN" sz="1400" dirty="0"/>
              <a:t>O(N^3)</a:t>
            </a:r>
            <a:r>
              <a:rPr lang="zh-CN" altLang="en-US" sz="1400" dirty="0"/>
              <a:t>的形式</a:t>
            </a:r>
          </a:p>
        </p:txBody>
      </p:sp>
    </p:spTree>
    <p:extLst>
      <p:ext uri="{BB962C8B-B14F-4D97-AF65-F5344CB8AC3E}">
        <p14:creationId xmlns:p14="http://schemas.microsoft.com/office/powerpoint/2010/main" val="2829269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961426" y="2524900"/>
            <a:ext cx="1877437" cy="854080"/>
          </a:xfrm>
          <a:prstGeom prst="rect">
            <a:avLst/>
          </a:prstGeom>
          <a:noFill/>
        </p:spPr>
        <p:txBody>
          <a:bodyPr wrap="none" rtlCol="0">
            <a:spAutoFit/>
          </a:bodyPr>
          <a:lstStyle/>
          <a:p>
            <a:pPr marL="0" lvl="1">
              <a:lnSpc>
                <a:spcPct val="150000"/>
              </a:lnSpc>
              <a:spcBef>
                <a:spcPts val="900"/>
              </a:spcBef>
            </a:pPr>
            <a:r>
              <a:rPr lang="zh-CN" altLang="en-US" sz="3300" dirty="0">
                <a:solidFill>
                  <a:prstClr val="black"/>
                </a:solidFill>
                <a:latin typeface="华文楷体" pitchFamily="2" charset="-122"/>
                <a:ea typeface="华文楷体" pitchFamily="2" charset="-122"/>
                <a:cs typeface="Times New Roman" pitchFamily="18" charset="0"/>
              </a:rPr>
              <a:t>课题考核</a:t>
            </a:r>
            <a:endParaRPr lang="en-US" altLang="zh-CN" sz="3300" dirty="0">
              <a:solidFill>
                <a:prstClr val="black"/>
              </a:solidFill>
              <a:latin typeface="华文楷体" pitchFamily="2" charset="-122"/>
              <a:ea typeface="华文楷体" pitchFamily="2" charset="-122"/>
              <a:cs typeface="Times New Roman" pitchFamily="18" charset="0"/>
            </a:endParaRPr>
          </a:p>
        </p:txBody>
      </p:sp>
      <p:grpSp>
        <p:nvGrpSpPr>
          <p:cNvPr id="21" name="组合 269"/>
          <p:cNvGrpSpPr/>
          <p:nvPr/>
        </p:nvGrpSpPr>
        <p:grpSpPr>
          <a:xfrm>
            <a:off x="571900" y="2182713"/>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3</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102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3.1</a:t>
              </a:r>
              <a:endParaRPr lang="zh-CN" altLang="en-US" sz="2100" dirty="0">
                <a:solidFill>
                  <a:schemeClr val="tx1"/>
                </a:solidFill>
                <a:latin typeface="Impact" pitchFamily="34" charset="0"/>
              </a:endParaRPr>
            </a:p>
          </p:txBody>
        </p:sp>
        <p:sp>
          <p:nvSpPr>
            <p:cNvPr id="24" name="六边形 23"/>
            <p:cNvSpPr/>
            <p:nvPr/>
          </p:nvSpPr>
          <p:spPr>
            <a:xfrm>
              <a:off x="307341" y="3157110"/>
              <a:ext cx="9455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3.2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400300" y="3549668"/>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验证模型</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课题目标  </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463036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992"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9467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矩形 1"/>
          <p:cNvSpPr/>
          <p:nvPr/>
        </p:nvSpPr>
        <p:spPr>
          <a:xfrm>
            <a:off x="3303798" y="335973"/>
            <a:ext cx="2031325" cy="923330"/>
          </a:xfrm>
          <a:prstGeom prst="rect">
            <a:avLst/>
          </a:prstGeom>
        </p:spPr>
        <p:txBody>
          <a:bodyPr wrap="none">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验证模型</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4736925" y="3525869"/>
            <a:ext cx="3948251" cy="86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面积、性能、算法映射评估</a:t>
            </a:r>
          </a:p>
        </p:txBody>
      </p:sp>
      <p:sp>
        <p:nvSpPr>
          <p:cNvPr id="11" name="矩形 10"/>
          <p:cNvSpPr/>
          <p:nvPr/>
        </p:nvSpPr>
        <p:spPr>
          <a:xfrm>
            <a:off x="7569929" y="2006838"/>
            <a:ext cx="1156065" cy="8654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分组加密算法</a:t>
            </a:r>
          </a:p>
        </p:txBody>
      </p:sp>
      <p:sp>
        <p:nvSpPr>
          <p:cNvPr id="12" name="矩形 11"/>
          <p:cNvSpPr/>
          <p:nvPr/>
        </p:nvSpPr>
        <p:spPr>
          <a:xfrm>
            <a:off x="4022287" y="1909115"/>
            <a:ext cx="3069771" cy="1040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a:t>不同的</a:t>
            </a:r>
            <a:r>
              <a:rPr lang="en-US" altLang="zh-CN" sz="2000" dirty="0"/>
              <a:t>PE</a:t>
            </a:r>
            <a:r>
              <a:rPr lang="zh-CN" altLang="en-US" sz="2000" dirty="0"/>
              <a:t>设计方案（</a:t>
            </a:r>
            <a:r>
              <a:rPr lang="en-US" altLang="zh-CN" sz="2000" dirty="0" err="1"/>
              <a:t>celator</a:t>
            </a:r>
            <a:r>
              <a:rPr lang="zh-CN" altLang="en-US" sz="2000" dirty="0"/>
              <a:t>、</a:t>
            </a:r>
            <a:r>
              <a:rPr lang="en-US" altLang="zh-CN" sz="2000" dirty="0" err="1"/>
              <a:t>cryptoraptor</a:t>
            </a:r>
            <a:r>
              <a:rPr lang="zh-CN" altLang="en-US" sz="2000" dirty="0"/>
              <a:t>、</a:t>
            </a:r>
            <a:r>
              <a:rPr lang="en-US" altLang="zh-CN" sz="2000" dirty="0" err="1"/>
              <a:t>ProDFA</a:t>
            </a:r>
            <a:r>
              <a:rPr lang="zh-CN" altLang="en-US" sz="2000" dirty="0"/>
              <a:t>、</a:t>
            </a:r>
            <a:r>
              <a:rPr lang="en-US" altLang="zh-CN" sz="2000" dirty="0"/>
              <a:t>RCPA</a:t>
            </a:r>
            <a:r>
              <a:rPr lang="zh-CN" altLang="en-US" sz="2000" dirty="0"/>
              <a:t>、课题方案 </a:t>
            </a:r>
            <a:r>
              <a:rPr lang="en-US" altLang="zh-CN" sz="2000" dirty="0"/>
              <a:t>…</a:t>
            </a:r>
            <a:r>
              <a:rPr lang="zh-CN" altLang="en-US" sz="2000" dirty="0"/>
              <a:t>）</a:t>
            </a:r>
          </a:p>
        </p:txBody>
      </p:sp>
      <p:sp>
        <p:nvSpPr>
          <p:cNvPr id="13" name="下箭头 12"/>
          <p:cNvSpPr/>
          <p:nvPr/>
        </p:nvSpPr>
        <p:spPr>
          <a:xfrm>
            <a:off x="5464654" y="291074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8147962" y="2899976"/>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28684" y="5010034"/>
            <a:ext cx="3392651" cy="13626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a:t>不同的</a:t>
            </a:r>
            <a:r>
              <a:rPr lang="en-US" altLang="zh-CN" sz="2000" dirty="0"/>
              <a:t>PE</a:t>
            </a:r>
            <a:r>
              <a:rPr lang="zh-CN" altLang="en-US" sz="2000" dirty="0"/>
              <a:t>设计方案的电路面积、性能的评估结果，在实现不同算法时的资源消耗和映射性能</a:t>
            </a:r>
          </a:p>
        </p:txBody>
      </p:sp>
      <p:sp>
        <p:nvSpPr>
          <p:cNvPr id="16" name="下箭头 15"/>
          <p:cNvSpPr/>
          <p:nvPr/>
        </p:nvSpPr>
        <p:spPr>
          <a:xfrm>
            <a:off x="6618529" y="439128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23350" y="2337232"/>
            <a:ext cx="3539701" cy="3785652"/>
          </a:xfrm>
          <a:prstGeom prst="rect">
            <a:avLst/>
          </a:prstGeom>
          <a:noFill/>
        </p:spPr>
        <p:txBody>
          <a:bodyPr wrap="square" rtlCol="0">
            <a:spAutoFit/>
          </a:bodyPr>
          <a:lstStyle/>
          <a:p>
            <a:r>
              <a:rPr lang="zh-CN" altLang="en-US" sz="2000" dirty="0"/>
              <a:t>因为本课题的研究点是阵列的</a:t>
            </a:r>
            <a:r>
              <a:rPr lang="en-US" altLang="zh-CN" sz="2000" dirty="0"/>
              <a:t>PE</a:t>
            </a:r>
            <a:r>
              <a:rPr lang="zh-CN" altLang="en-US" sz="2000" dirty="0"/>
              <a:t>设计，因此在进行设计评估时会剔除架构中存储、配置等其它干扰因素。</a:t>
            </a:r>
            <a:endParaRPr lang="en-US" altLang="zh-CN" sz="2000" dirty="0"/>
          </a:p>
          <a:p>
            <a:r>
              <a:rPr lang="en-US" altLang="zh-CN" sz="2000" dirty="0"/>
              <a:t>PE</a:t>
            </a:r>
            <a:r>
              <a:rPr lang="zh-CN" altLang="en-US" sz="2000" dirty="0"/>
              <a:t>电路评估：在当前统一的工艺下不同的</a:t>
            </a:r>
            <a:r>
              <a:rPr lang="en-US" altLang="zh-CN" sz="2000" dirty="0"/>
              <a:t>PE</a:t>
            </a:r>
            <a:r>
              <a:rPr lang="zh-CN" altLang="en-US" sz="2000" dirty="0"/>
              <a:t>设计方案所需的电路资源（功能电路、门数）和主频</a:t>
            </a:r>
            <a:endParaRPr lang="en-US" altLang="zh-CN" sz="2000" dirty="0"/>
          </a:p>
          <a:p>
            <a:r>
              <a:rPr lang="zh-CN" altLang="en-US" sz="2000" dirty="0"/>
              <a:t>算法映射性能：以算法的一轮为目标，评估在不同</a:t>
            </a:r>
            <a:r>
              <a:rPr lang="en-US" altLang="zh-CN" sz="2000" dirty="0"/>
              <a:t>PE</a:t>
            </a:r>
            <a:r>
              <a:rPr lang="zh-CN" altLang="en-US" sz="2000" dirty="0"/>
              <a:t>方案下完成算法一轮所需的周期数、电路资源以及算法的映射性能</a:t>
            </a:r>
            <a:endParaRPr lang="en-US" altLang="zh-CN" sz="2000" dirty="0"/>
          </a:p>
        </p:txBody>
      </p:sp>
    </p:spTree>
    <p:extLst>
      <p:ext uri="{BB962C8B-B14F-4D97-AF65-F5344CB8AC3E}">
        <p14:creationId xmlns:p14="http://schemas.microsoft.com/office/powerpoint/2010/main" val="380310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75000"/>
                </a:schemeClr>
              </a:solidFill>
            </a:endParaRPr>
          </a:p>
        </p:txBody>
      </p:sp>
      <p:sp>
        <p:nvSpPr>
          <p:cNvPr id="263" name="六边形 262"/>
          <p:cNvSpPr/>
          <p:nvPr/>
        </p:nvSpPr>
        <p:spPr>
          <a:xfrm>
            <a:off x="1384369" y="2774067"/>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2</a:t>
            </a:r>
            <a:endParaRPr lang="zh-CN" altLang="en-US" sz="2100" dirty="0">
              <a:solidFill>
                <a:schemeClr val="bg1">
                  <a:lumMod val="85000"/>
                </a:schemeClr>
              </a:solidFill>
              <a:latin typeface="Impact" pitchFamily="34" charset="0"/>
            </a:endParaRPr>
          </a:p>
        </p:txBody>
      </p:sp>
      <p:sp>
        <p:nvSpPr>
          <p:cNvPr id="264" name="六边形 263"/>
          <p:cNvSpPr/>
          <p:nvPr/>
        </p:nvSpPr>
        <p:spPr>
          <a:xfrm>
            <a:off x="1373482" y="3429003"/>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3</a:t>
            </a:r>
            <a:endParaRPr lang="zh-CN" altLang="en-US" sz="2100" dirty="0">
              <a:solidFill>
                <a:schemeClr val="bg1">
                  <a:lumMod val="85000"/>
                </a:schemeClr>
              </a:solidFill>
              <a:latin typeface="Impact" pitchFamily="34" charset="0"/>
            </a:endParaRPr>
          </a:p>
        </p:txBody>
      </p:sp>
      <p:sp>
        <p:nvSpPr>
          <p:cNvPr id="14" name="六边形 13"/>
          <p:cNvSpPr/>
          <p:nvPr/>
        </p:nvSpPr>
        <p:spPr>
          <a:xfrm>
            <a:off x="1410868" y="2089540"/>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1</a:t>
            </a:r>
            <a:endParaRPr lang="zh-CN" altLang="en-US" sz="2100" dirty="0">
              <a:solidFill>
                <a:schemeClr val="bg1">
                  <a:lumMod val="85000"/>
                </a:schemeClr>
              </a:solidFill>
              <a:latin typeface="Impact" pitchFamily="34" charset="0"/>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TextBox 15"/>
          <p:cNvSpPr txBox="1"/>
          <p:nvPr/>
        </p:nvSpPr>
        <p:spPr>
          <a:xfrm>
            <a:off x="3446854" y="1053251"/>
            <a:ext cx="2250297" cy="646331"/>
          </a:xfrm>
          <a:prstGeom prst="rect">
            <a:avLst/>
          </a:prstGeom>
          <a:noFill/>
        </p:spPr>
        <p:txBody>
          <a:bodyPr wrap="square" rtlCol="0">
            <a:spAutoFit/>
          </a:bodyPr>
          <a:lstStyle/>
          <a:p>
            <a:pPr algn="ctr"/>
            <a:r>
              <a:rPr lang="zh-CN" altLang="en-US" sz="3600" dirty="0">
                <a:latin typeface="华文楷体" pitchFamily="2" charset="-122"/>
                <a:ea typeface="华文楷体" pitchFamily="2" charset="-122"/>
              </a:rPr>
              <a:t>内容</a:t>
            </a:r>
          </a:p>
        </p:txBody>
      </p:sp>
      <p:sp>
        <p:nvSpPr>
          <p:cNvPr id="17" name="内容占位符 2"/>
          <p:cNvSpPr>
            <a:spLocks noGrp="1"/>
          </p:cNvSpPr>
          <p:nvPr>
            <p:ph idx="1"/>
          </p:nvPr>
        </p:nvSpPr>
        <p:spPr>
          <a:xfrm>
            <a:off x="2160970" y="1982383"/>
            <a:ext cx="5250693" cy="3536181"/>
          </a:xfrm>
        </p:spPr>
        <p:txBody>
          <a:bodyPr>
            <a:normAutofit/>
          </a:bodyPr>
          <a:lstStyle/>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选题依据</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技术路线</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课题考核</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时间安排</a:t>
            </a:r>
            <a:endParaRPr lang="en-US" altLang="zh-CN" sz="2400" dirty="0">
              <a:solidFill>
                <a:prstClr val="black"/>
              </a:solidFill>
              <a:latin typeface="华文楷体" pitchFamily="2" charset="-122"/>
              <a:ea typeface="华文楷体" pitchFamily="2" charset="-122"/>
              <a:cs typeface="Times New Roman" pitchFamily="18" charset="0"/>
            </a:endParaRPr>
          </a:p>
        </p:txBody>
      </p:sp>
      <p:sp>
        <p:nvSpPr>
          <p:cNvPr id="9" name="六边形 8"/>
          <p:cNvSpPr/>
          <p:nvPr/>
        </p:nvSpPr>
        <p:spPr>
          <a:xfrm>
            <a:off x="1373382" y="4057908"/>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4</a:t>
            </a:r>
            <a:endParaRPr lang="zh-CN" altLang="en-US" sz="2100" dirty="0">
              <a:solidFill>
                <a:schemeClr val="bg1">
                  <a:lumMod val="85000"/>
                </a:schemeClr>
              </a:solidFill>
              <a:latin typeface="Impact" pitchFamily="34" charset="0"/>
            </a:endParaRP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Tree>
    <p:extLst>
      <p:ext uri="{BB962C8B-B14F-4D97-AF65-F5344CB8AC3E}">
        <p14:creationId xmlns:p14="http://schemas.microsoft.com/office/powerpoint/2010/main" val="312435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10" name="表格 9"/>
          <p:cNvGraphicFramePr>
            <a:graphicFrameLocks noGrp="1"/>
          </p:cNvGraphicFramePr>
          <p:nvPr>
            <p:extLst>
              <p:ext uri="{D42A27DB-BD31-4B8C-83A1-F6EECF244321}">
                <p14:modId xmlns:p14="http://schemas.microsoft.com/office/powerpoint/2010/main" val="3859326926"/>
              </p:ext>
            </p:extLst>
          </p:nvPr>
        </p:nvGraphicFramePr>
        <p:xfrm>
          <a:off x="702651" y="2572214"/>
          <a:ext cx="7695761" cy="4033579"/>
        </p:xfrm>
        <a:graphic>
          <a:graphicData uri="http://schemas.openxmlformats.org/drawingml/2006/table">
            <a:tbl>
              <a:tblPr firstRow="1" firstCol="1" bandRow="1"/>
              <a:tblGrid>
                <a:gridCol w="877770"/>
                <a:gridCol w="877770"/>
                <a:gridCol w="718216"/>
                <a:gridCol w="885033"/>
                <a:gridCol w="838344"/>
                <a:gridCol w="874657"/>
                <a:gridCol w="874657"/>
                <a:gridCol w="874657"/>
                <a:gridCol w="874657"/>
              </a:tblGrid>
              <a:tr h="479132">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架构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类型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主频</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(MHz)</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面积</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(gates)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算法映射评估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1574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算法轮周期数</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cycles)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Gbps)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zh-CN" altLang="en-US" sz="1400" b="0" i="0" u="none" strike="noStrike">
                          <a:solidFill>
                            <a:srgbClr val="000000"/>
                          </a:solidFill>
                          <a:effectLst/>
                          <a:latin typeface="宋体" panose="02010600030101010101" pitchFamily="2" charset="-122"/>
                          <a:ea typeface="宋体" panose="02010600030101010101" pitchFamily="2" charset="-122"/>
                        </a:rPr>
                        <a:t>面积</a:t>
                      </a:r>
                      <a:r>
                        <a:rPr lang="en-US" altLang="zh-CN" sz="1400" b="0" i="0" u="none" strike="noStrike">
                          <a:solidFill>
                            <a:srgbClr val="000000"/>
                          </a:solidFill>
                          <a:effectLst/>
                          <a:latin typeface="Calibri" panose="020F0502020204030204" pitchFamily="34" charset="0"/>
                          <a:ea typeface="宋体" panose="02010600030101010101" pitchFamily="2" charset="-122"/>
                        </a:rPr>
                        <a:t>(0.01</a:t>
                      </a:r>
                      <a:r>
                        <a:rPr lang="en-US" sz="1400" b="0" i="0" u="none" strike="noStrike">
                          <a:solidFill>
                            <a:srgbClr val="000000"/>
                          </a:solidFill>
                          <a:effectLst/>
                          <a:latin typeface="Calibri" panose="020F0502020204030204" pitchFamily="34" charset="0"/>
                          <a:ea typeface="宋体" panose="02010600030101010101" pitchFamily="2" charset="-122"/>
                        </a:rPr>
                        <a:t>Mbps/gate)</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err="1" smtClean="0">
                          <a:effectLst/>
                          <a:latin typeface="Calibri" panose="020F0502020204030204" pitchFamily="34" charset="0"/>
                          <a:ea typeface="宋体" panose="02010600030101010101" pitchFamily="2" charset="-122"/>
                          <a:cs typeface="Times New Roman" panose="02020603050405020304" pitchFamily="18" charset="0"/>
                        </a:rPr>
                        <a:t>Celator</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功能并行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917.4</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117.427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6.053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114960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58.7136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3.192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en-US" sz="140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endParaRPr lang="en-US"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algn="ctr">
                        <a:spcAft>
                          <a:spcPts val="0"/>
                        </a:spcAft>
                      </a:pPr>
                      <a:r>
                        <a:rPr lang="en-US" sz="1400" kern="100" dirty="0" err="1">
                          <a:effectLst/>
                          <a:latin typeface="Calibri" panose="020F0502020204030204" pitchFamily="34" charset="0"/>
                          <a:ea typeface="宋体" panose="02010600030101010101" pitchFamily="2" charset="-122"/>
                          <a:cs typeface="Times New Roman" panose="02020603050405020304" pitchFamily="18" charset="0"/>
                        </a:rPr>
                        <a:t>ProDFA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功能并行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769.2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82765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98.4576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1.487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248295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49.2288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1.239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3647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12" name="表格 11"/>
          <p:cNvGraphicFramePr>
            <a:graphicFrameLocks noGrp="1"/>
          </p:cNvGraphicFramePr>
          <p:nvPr>
            <p:extLst>
              <p:ext uri="{D42A27DB-BD31-4B8C-83A1-F6EECF244321}">
                <p14:modId xmlns:p14="http://schemas.microsoft.com/office/powerpoint/2010/main" val="85629397"/>
              </p:ext>
            </p:extLst>
          </p:nvPr>
        </p:nvGraphicFramePr>
        <p:xfrm>
          <a:off x="759654" y="2564337"/>
          <a:ext cx="7695030" cy="4042133"/>
        </p:xfrm>
        <a:graphic>
          <a:graphicData uri="http://schemas.openxmlformats.org/drawingml/2006/table">
            <a:tbl>
              <a:tblPr firstRow="1" firstCol="1" bandRow="1"/>
              <a:tblGrid>
                <a:gridCol w="905482"/>
                <a:gridCol w="905482"/>
                <a:gridCol w="770335"/>
                <a:gridCol w="702761"/>
                <a:gridCol w="905482"/>
                <a:gridCol w="876372"/>
                <a:gridCol w="876372"/>
                <a:gridCol w="876372"/>
                <a:gridCol w="876372"/>
              </a:tblGrid>
              <a:tr h="203305">
                <a:tc rowSpan="3">
                  <a:txBody>
                    <a:bodyPr/>
                    <a:lstStyle/>
                    <a:p>
                      <a:pPr algn="ctr">
                        <a:spcAft>
                          <a:spcPts val="0"/>
                        </a:spcAft>
                      </a:pPr>
                      <a:r>
                        <a:rPr lang="en-US" sz="14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Cryptoraptor</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14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功能串并组合</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en-US" sz="1400" kern="12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609.8</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en-US" altLang="zh-CN" sz="1400" kern="100" dirty="0" smtClean="0">
                          <a:effectLst/>
                          <a:latin typeface="Calibri" panose="020F0502020204030204" pitchFamily="34" charset="0"/>
                          <a:ea typeface="宋体" panose="02010600030101010101" pitchFamily="2" charset="-122"/>
                          <a:cs typeface="宋体" panose="02010600030101010101" pitchFamily="2" charset="-122"/>
                        </a:rPr>
                        <a:t>109975</a:t>
                      </a:r>
                    </a:p>
                    <a:p>
                      <a:pPr>
                        <a:spcAft>
                          <a:spcPts val="0"/>
                        </a:spcAft>
                      </a:pP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78.0544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3.549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329925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39.0272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0.739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08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COBRA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功能串行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204.5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71198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26.176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0.409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RCPA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功能连接</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可配置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296.7 </a:t>
                      </a:r>
                      <a:endParaRPr lang="en-US"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74834</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37.9776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1.015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449004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18.9888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0.264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8098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9" name="表格 8"/>
          <p:cNvGraphicFramePr>
            <a:graphicFrameLocks noGrp="1"/>
          </p:cNvGraphicFramePr>
          <p:nvPr>
            <p:extLst/>
          </p:nvPr>
        </p:nvGraphicFramePr>
        <p:xfrm>
          <a:off x="2253343" y="2440791"/>
          <a:ext cx="5443756" cy="4096605"/>
        </p:xfrm>
        <a:graphic>
          <a:graphicData uri="http://schemas.openxmlformats.org/drawingml/2006/table">
            <a:tbl>
              <a:tblPr/>
              <a:tblGrid>
                <a:gridCol w="1688458"/>
                <a:gridCol w="1109963"/>
                <a:gridCol w="1201330"/>
                <a:gridCol w="1444005"/>
              </a:tblGrid>
              <a:tr h="325242">
                <a:tc>
                  <a:txBody>
                    <a:bodyPr/>
                    <a:lstStyle/>
                    <a:p>
                      <a:pPr latinLnBrk="1"/>
                      <a:r>
                        <a:rPr lang="zh-CN" altLang="en-US" sz="1400" dirty="0">
                          <a:effectLst/>
                        </a:rPr>
                        <a:t>架构名称</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ltLang="zh-CN" sz="1400" dirty="0" smtClean="0">
                          <a:effectLst/>
                        </a:rPr>
                        <a:t>PE</a:t>
                      </a:r>
                      <a:r>
                        <a:rPr lang="zh-CN" altLang="en-US" sz="1400" dirty="0" smtClean="0">
                          <a:effectLst/>
                        </a:rPr>
                        <a:t>主频</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功能单元</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面积（门数）</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25242">
                <a:tc>
                  <a:txBody>
                    <a:bodyPr/>
                    <a:lstStyle/>
                    <a:p>
                      <a:pPr latinLnBrk="1"/>
                      <a:r>
                        <a:rPr lang="en-US" altLang="zh-CN" sz="1400" dirty="0" err="1" smtClean="0">
                          <a:effectLst/>
                        </a:rPr>
                        <a:t>C</a:t>
                      </a:r>
                      <a:r>
                        <a:rPr lang="en-US" sz="1400" dirty="0" err="1" smtClean="0">
                          <a:effectLst/>
                        </a:rPr>
                        <a:t>elator</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1</a:t>
                      </a:r>
                      <a:endParaRPr lang="zh-CN" altLang="en-US" sz="1400" dirty="0" smtClean="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r>
              <a:tr h="325242">
                <a:tc>
                  <a:txBody>
                    <a:bodyPr/>
                    <a:lstStyle/>
                    <a:p>
                      <a:pPr latinLnBrk="1"/>
                      <a:r>
                        <a:rPr lang="en-US" sz="1400" dirty="0">
                          <a:effectLst/>
                        </a:rPr>
                        <a:t>COBRA</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2</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r>
              <a:tr h="325242">
                <a:tc>
                  <a:txBody>
                    <a:bodyPr/>
                    <a:lstStyle/>
                    <a:p>
                      <a:pPr latinLnBrk="1"/>
                      <a:r>
                        <a:rPr lang="en-US" sz="1400" dirty="0" err="1" smtClean="0">
                          <a:effectLst/>
                        </a:rPr>
                        <a:t>Cryptoraptor</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3</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25242">
                <a:tc>
                  <a:txBody>
                    <a:bodyPr/>
                    <a:lstStyle/>
                    <a:p>
                      <a:pPr latinLnBrk="1"/>
                      <a:r>
                        <a:rPr lang="en-US" sz="1400" dirty="0" err="1">
                          <a:effectLst/>
                        </a:rPr>
                        <a:t>ProDFA</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4</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325242">
                <a:tc>
                  <a:txBody>
                    <a:bodyPr/>
                    <a:lstStyle/>
                    <a:p>
                      <a:pPr latinLnBrk="1"/>
                      <a:r>
                        <a:rPr lang="en-US" sz="1400" dirty="0">
                          <a:effectLst/>
                        </a:rPr>
                        <a:t>RCPA</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r>
              <a:tr h="518943">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5</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r>
              <a:tr h="325242">
                <a:tc>
                  <a:txBody>
                    <a:bodyPr/>
                    <a:lstStyle/>
                    <a:p>
                      <a:pPr latinLnBrk="1"/>
                      <a:r>
                        <a:rPr lang="en-US" altLang="zh-CN" sz="1400" dirty="0" smtClean="0">
                          <a:effectLst/>
                        </a:rPr>
                        <a:t>……</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52664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4" y="1979124"/>
            <a:ext cx="1049516" cy="1569660"/>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10" name="表格 9"/>
          <p:cNvGraphicFramePr>
            <a:graphicFrameLocks noGrp="1"/>
          </p:cNvGraphicFramePr>
          <p:nvPr>
            <p:extLst>
              <p:ext uri="{D42A27DB-BD31-4B8C-83A1-F6EECF244321}">
                <p14:modId xmlns:p14="http://schemas.microsoft.com/office/powerpoint/2010/main" val="4205306884"/>
              </p:ext>
            </p:extLst>
          </p:nvPr>
        </p:nvGraphicFramePr>
        <p:xfrm>
          <a:off x="1628089" y="1810812"/>
          <a:ext cx="7202658" cy="4512868"/>
        </p:xfrm>
        <a:graphic>
          <a:graphicData uri="http://schemas.openxmlformats.org/drawingml/2006/table">
            <a:tbl>
              <a:tblPr/>
              <a:tblGrid>
                <a:gridCol w="621294"/>
                <a:gridCol w="1252106"/>
                <a:gridCol w="545444"/>
                <a:gridCol w="749058"/>
                <a:gridCol w="1008689"/>
                <a:gridCol w="1008689"/>
                <a:gridCol w="1008689"/>
                <a:gridCol w="1008689"/>
              </a:tblGrid>
              <a:tr h="870280">
                <a:tc>
                  <a:txBody>
                    <a:bodyPr/>
                    <a:lstStyle/>
                    <a:p>
                      <a:pPr latinLnBrk="1"/>
                      <a:r>
                        <a:rPr lang="zh-CN" altLang="en-US" sz="1400" dirty="0" smtClean="0">
                          <a:effectLst/>
                        </a:rPr>
                        <a:t>算法</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架构名称</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主频</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一轮算法的周期数</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solidFill>
                            <a:srgbClr val="FF0000"/>
                          </a:solidFill>
                          <a:effectLst/>
                        </a:rPr>
                        <a:t>完成一轮算法所需的电路面积（门数）</a:t>
                      </a:r>
                      <a:endParaRPr lang="en-US" sz="1400" dirty="0">
                        <a:solidFill>
                          <a:srgbClr val="FF0000"/>
                        </a:solidFill>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算法的完整映射性能</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算法的完整映射所需的面积（</a:t>
                      </a:r>
                      <a:r>
                        <a:rPr lang="en-US" altLang="zh-CN" sz="1400" dirty="0" smtClean="0">
                          <a:effectLst/>
                        </a:rPr>
                        <a:t>PE</a:t>
                      </a:r>
                      <a:r>
                        <a:rPr lang="zh-CN" altLang="en-US" sz="1400" dirty="0" smtClean="0">
                          <a:effectLst/>
                        </a:rPr>
                        <a:t>部分）</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性能</a:t>
                      </a:r>
                      <a:r>
                        <a:rPr lang="en-US" altLang="zh-CN" sz="1400" dirty="0" smtClean="0">
                          <a:effectLst/>
                        </a:rPr>
                        <a:t>/</a:t>
                      </a:r>
                      <a:r>
                        <a:rPr lang="zh-CN" altLang="en-US" sz="1400" dirty="0" smtClean="0">
                          <a:effectLst/>
                        </a:rPr>
                        <a:t>面积比</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00842">
                <a:tc rowSpan="9">
                  <a:txBody>
                    <a:bodyPr/>
                    <a:lstStyle/>
                    <a:p>
                      <a:pPr latinLnBrk="1"/>
                      <a:r>
                        <a:rPr lang="en-US" altLang="zh-CN" sz="1400" dirty="0" smtClean="0">
                          <a:effectLst/>
                        </a:rPr>
                        <a:t>AES</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err="1">
                          <a:effectLst/>
                        </a:rPr>
                        <a:t>celator</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r>
                        <a:rPr lang="zh-CN" altLang="en-US" sz="1400" dirty="0" smtClean="0">
                          <a:effectLst/>
                        </a:rPr>
                        <a:t> </a:t>
                      </a: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r>
              <a:tr h="300842">
                <a:tc vMerge="1">
                  <a:txBody>
                    <a:bodyPr/>
                    <a:lstStyle/>
                    <a:p>
                      <a:endParaRPr lang="zh-CN" altLang="en-US"/>
                    </a:p>
                  </a:txBody>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1</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r>
              <a:tr h="390357">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err="1">
                          <a:effectLst/>
                        </a:rPr>
                        <a:t>cryptoraptor</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r>
                        <a:rPr lang="en-US" altLang="zh-CN" dirty="0" smtClean="0"/>
                        <a:t>2</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r>
                        <a:rPr lang="en-US" altLang="zh-CN" sz="1350" b="0" i="0" kern="1200" dirty="0" smtClean="0">
                          <a:solidFill>
                            <a:schemeClr val="tx1"/>
                          </a:solidFill>
                          <a:effectLst/>
                          <a:latin typeface="+mn-lt"/>
                          <a:ea typeface="+mn-ea"/>
                          <a:cs typeface="+mn-cs"/>
                        </a:rPr>
                        <a:t>70956</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r>
              <a:tr h="390093">
                <a:tc vMerge="1">
                  <a:txBody>
                    <a:bodyPr/>
                    <a:lstStyle/>
                    <a:p>
                      <a:endParaRPr lang="zh-CN" altLang="en-US"/>
                    </a:p>
                  </a:txBody>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2</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r>
              <a:tr h="300842">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ProDFA</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r>
                        <a:rPr lang="en-US" altLang="zh-CN" sz="1350" b="0" i="0" kern="1200" dirty="0" smtClean="0">
                          <a:solidFill>
                            <a:schemeClr val="tx1"/>
                          </a:solidFill>
                          <a:effectLst/>
                          <a:latin typeface="+mn-lt"/>
                          <a:ea typeface="+mn-ea"/>
                          <a:cs typeface="+mn-cs"/>
                        </a:rPr>
                        <a:t>15</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r>
                        <a:rPr lang="en-US" altLang="zh-CN" sz="1350" b="0" i="0" kern="1200" dirty="0" smtClean="0">
                          <a:solidFill>
                            <a:schemeClr val="tx1"/>
                          </a:solidFill>
                          <a:effectLst/>
                          <a:latin typeface="+mn-lt"/>
                          <a:ea typeface="+mn-ea"/>
                          <a:cs typeface="+mn-cs"/>
                        </a:rPr>
                        <a:t>722115 </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00842">
                <a:tc vMerge="1">
                  <a:txBody>
                    <a:bodyPr/>
                    <a:lstStyle/>
                    <a:p>
                      <a:endParaRPr lang="zh-CN" altLang="en-US"/>
                    </a:p>
                  </a:txBody>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3</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00842">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RCPA</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r>
                        <a:rPr lang="en-US" altLang="zh-CN" sz="1350" b="0" i="0" kern="1200" dirty="0" smtClean="0">
                          <a:solidFill>
                            <a:schemeClr val="tx1"/>
                          </a:solidFill>
                          <a:effectLst/>
                          <a:latin typeface="+mn-lt"/>
                          <a:ea typeface="+mn-ea"/>
                          <a:cs typeface="+mn-cs"/>
                        </a:rPr>
                        <a:t>5</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r>
                        <a:rPr lang="en-US" altLang="zh-CN" sz="1350" b="0" i="0" kern="1200" dirty="0" smtClean="0">
                          <a:solidFill>
                            <a:schemeClr val="tx1"/>
                          </a:solidFill>
                          <a:effectLst/>
                          <a:latin typeface="+mn-lt"/>
                          <a:ea typeface="+mn-ea"/>
                          <a:cs typeface="+mn-cs"/>
                        </a:rPr>
                        <a:t>730950 </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508830">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4</a:t>
                      </a: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300842">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ltLang="zh-CN" sz="1400" dirty="0" smtClean="0">
                          <a:effectLst/>
                        </a:rPr>
                        <a:t>…….</a:t>
                      </a: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54302">
                <a:tc>
                  <a:txBody>
                    <a:bodyPr/>
                    <a:lstStyle/>
                    <a:p>
                      <a:pPr latinLnBrk="1"/>
                      <a:r>
                        <a:rPr lang="en-US" sz="1400" dirty="0" smtClean="0">
                          <a:effectLst/>
                        </a:rPr>
                        <a:t>DES</a:t>
                      </a:r>
                    </a:p>
                    <a:p>
                      <a:pPr latinLnBrk="1"/>
                      <a:r>
                        <a:rPr lang="en-US" sz="1400" dirty="0" smtClean="0">
                          <a:effectLst/>
                        </a:rPr>
                        <a:t>……</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95726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4</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时间安排</a:t>
            </a:r>
          </a:p>
        </p:txBody>
      </p:sp>
      <p:sp>
        <p:nvSpPr>
          <p:cNvPr id="38" name="圆角矩形标注 37"/>
          <p:cNvSpPr/>
          <p:nvPr/>
        </p:nvSpPr>
        <p:spPr>
          <a:xfrm>
            <a:off x="505590" y="5362414"/>
            <a:ext cx="3725446" cy="73094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2015.4~7</a:t>
            </a:r>
          </a:p>
          <a:p>
            <a:pPr algn="ctr">
              <a:defRPr/>
            </a:pPr>
            <a:r>
              <a:rPr lang="zh-CN" altLang="en-US" dirty="0">
                <a:latin typeface="华文楷体" pitchFamily="2" charset="-122"/>
                <a:ea typeface="华文楷体" pitchFamily="2" charset="-122"/>
              </a:rPr>
              <a:t>算法选择，算法分析与建模</a:t>
            </a:r>
            <a:endParaRPr lang="en-US" altLang="zh-CN" dirty="0">
              <a:latin typeface="华文楷体" pitchFamily="2" charset="-122"/>
              <a:ea typeface="华文楷体" pitchFamily="2" charset="-122"/>
            </a:endParaRPr>
          </a:p>
        </p:txBody>
      </p:sp>
      <p:sp>
        <p:nvSpPr>
          <p:cNvPr id="39" name="圆角矩形标注 38"/>
          <p:cNvSpPr/>
          <p:nvPr/>
        </p:nvSpPr>
        <p:spPr>
          <a:xfrm>
            <a:off x="3519357" y="3521948"/>
            <a:ext cx="2865944" cy="103298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2015.9~10</a:t>
            </a:r>
          </a:p>
          <a:p>
            <a:pPr algn="ctr">
              <a:defRPr/>
            </a:pPr>
            <a:r>
              <a:rPr lang="zh-CN" altLang="en-US" dirty="0">
                <a:latin typeface="华文楷体" pitchFamily="2" charset="-122"/>
                <a:ea typeface="华文楷体" pitchFamily="2" charset="-122"/>
              </a:rPr>
              <a:t>算法聚类分析，</a:t>
            </a:r>
            <a:r>
              <a:rPr lang="en-US" altLang="zh-CN" dirty="0">
                <a:latin typeface="华文楷体" pitchFamily="2" charset="-122"/>
                <a:ea typeface="华文楷体" pitchFamily="2" charset="-122"/>
              </a:rPr>
              <a:t>PE</a:t>
            </a:r>
            <a:r>
              <a:rPr lang="zh-CN" altLang="en-US" dirty="0">
                <a:latin typeface="华文楷体" pitchFamily="2" charset="-122"/>
                <a:ea typeface="华文楷体" pitchFamily="2" charset="-122"/>
              </a:rPr>
              <a:t>方案的收敛算法设计</a:t>
            </a:r>
            <a:endParaRPr lang="en-US" altLang="zh-CN" dirty="0">
              <a:latin typeface="华文楷体" pitchFamily="2" charset="-122"/>
              <a:ea typeface="华文楷体" pitchFamily="2" charset="-122"/>
            </a:endParaRPr>
          </a:p>
        </p:txBody>
      </p:sp>
      <p:sp>
        <p:nvSpPr>
          <p:cNvPr id="40" name="圆角矩形标注 39"/>
          <p:cNvSpPr/>
          <p:nvPr/>
        </p:nvSpPr>
        <p:spPr>
          <a:xfrm>
            <a:off x="6094081" y="2035137"/>
            <a:ext cx="2507476" cy="738797"/>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2016.1~2016.3 </a:t>
            </a:r>
          </a:p>
          <a:p>
            <a:pPr algn="ctr">
              <a:defRPr/>
            </a:pPr>
            <a:r>
              <a:rPr lang="zh-CN" altLang="en-US" dirty="0">
                <a:latin typeface="华文楷体" pitchFamily="2" charset="-122"/>
                <a:ea typeface="华文楷体" pitchFamily="2" charset="-122"/>
              </a:rPr>
              <a:t>毕业论文撰写及答辩</a:t>
            </a:r>
          </a:p>
        </p:txBody>
      </p:sp>
      <p:sp>
        <p:nvSpPr>
          <p:cNvPr id="23" name="圆角矩形标注 22"/>
          <p:cNvSpPr/>
          <p:nvPr/>
        </p:nvSpPr>
        <p:spPr>
          <a:xfrm>
            <a:off x="2247845" y="4572001"/>
            <a:ext cx="2835599" cy="79041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2015.8</a:t>
            </a:r>
          </a:p>
          <a:p>
            <a:pPr algn="ctr">
              <a:defRPr/>
            </a:pPr>
            <a:r>
              <a:rPr lang="zh-CN" altLang="en-US" dirty="0">
                <a:latin typeface="华文楷体" pitchFamily="2" charset="-122"/>
                <a:ea typeface="华文楷体" pitchFamily="2" charset="-122"/>
              </a:rPr>
              <a:t>子电路设计与参数获取</a:t>
            </a:r>
            <a:endParaRPr lang="en-US" altLang="zh-CN" dirty="0">
              <a:latin typeface="华文楷体" pitchFamily="2" charset="-122"/>
              <a:ea typeface="华文楷体" pitchFamily="2" charset="-122"/>
            </a:endParaRPr>
          </a:p>
        </p:txBody>
      </p:sp>
      <p:sp>
        <p:nvSpPr>
          <p:cNvPr id="15" name="圆角矩形标注 14"/>
          <p:cNvSpPr/>
          <p:nvPr/>
        </p:nvSpPr>
        <p:spPr>
          <a:xfrm>
            <a:off x="4771433" y="2791005"/>
            <a:ext cx="3039712" cy="71387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2015.11~12</a:t>
            </a:r>
          </a:p>
          <a:p>
            <a:pPr algn="ctr">
              <a:defRPr/>
            </a:pPr>
            <a:r>
              <a:rPr lang="zh-CN" altLang="en-US" dirty="0">
                <a:latin typeface="华文楷体" pitchFamily="2" charset="-122"/>
                <a:ea typeface="华文楷体" pitchFamily="2" charset="-122"/>
              </a:rPr>
              <a:t>设计验证</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1117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8" name="文本框 7"/>
          <p:cNvSpPr txBox="1"/>
          <p:nvPr/>
        </p:nvSpPr>
        <p:spPr>
          <a:xfrm>
            <a:off x="3131820" y="537210"/>
            <a:ext cx="2023110" cy="523220"/>
          </a:xfrm>
          <a:prstGeom prst="rect">
            <a:avLst/>
          </a:prstGeom>
          <a:noFill/>
        </p:spPr>
        <p:txBody>
          <a:bodyPr wrap="square" rtlCol="0">
            <a:spAutoFit/>
          </a:bodyPr>
          <a:lstStyle/>
          <a:p>
            <a:r>
              <a:rPr lang="zh-CN" altLang="en-US" sz="2800" dirty="0"/>
              <a:t>参考文献</a:t>
            </a:r>
          </a:p>
        </p:txBody>
      </p:sp>
      <p:sp>
        <p:nvSpPr>
          <p:cNvPr id="5" name="内容占位符 2"/>
          <p:cNvSpPr txBox="1">
            <a:spLocks/>
          </p:cNvSpPr>
          <p:nvPr/>
        </p:nvSpPr>
        <p:spPr bwMode="auto">
          <a:xfrm>
            <a:off x="309209" y="1692322"/>
            <a:ext cx="7886700" cy="48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[1] </a:t>
            </a:r>
            <a:r>
              <a:rPr lang="en-US" altLang="zh-CN" sz="1600" kern="0" dirty="0" err="1"/>
              <a:t>Elbirt</a:t>
            </a:r>
            <a:r>
              <a:rPr lang="en-US" altLang="zh-CN" sz="1600" kern="0" dirty="0"/>
              <a:t> A J et al. “Instruction-Level Distributed Processing for Symmetric-Key Cryptography.” Parallel and Distributed Processing Symposium. 2003. Apr. 22, 2003. pp. 78-87.</a:t>
            </a:r>
          </a:p>
          <a:p>
            <a:r>
              <a:rPr lang="en-US" altLang="zh-CN" sz="1600" kern="0" dirty="0"/>
              <a:t>[2] </a:t>
            </a:r>
            <a:r>
              <a:rPr lang="en-US" altLang="zh-CN" sz="1600" kern="0" dirty="0" err="1"/>
              <a:t>Elbirt</a:t>
            </a:r>
            <a:r>
              <a:rPr lang="en-US" altLang="zh-CN" sz="1600" kern="0" dirty="0"/>
              <a:t>, Adam J., and </a:t>
            </a:r>
            <a:r>
              <a:rPr lang="en-US" altLang="zh-CN" sz="1600" kern="0" dirty="0" err="1"/>
              <a:t>Christof</a:t>
            </a:r>
            <a:r>
              <a:rPr lang="en-US" altLang="zh-CN" sz="1600" kern="0" dirty="0"/>
              <a:t> </a:t>
            </a:r>
            <a:r>
              <a:rPr lang="en-US" altLang="zh-CN" sz="1600" kern="0" dirty="0" err="1"/>
              <a:t>Paar</a:t>
            </a:r>
            <a:r>
              <a:rPr lang="en-US" altLang="zh-CN" sz="1600" kern="0" dirty="0"/>
              <a:t>. "An instruction-level distributed processor for symmetric-key cryptography." Parallel and Distributed Systems, IEEE Transactions on 16.5 (2005): 468-480.</a:t>
            </a:r>
          </a:p>
          <a:p>
            <a:r>
              <a:rPr lang="en-US" altLang="zh-CN" sz="1600" kern="0" dirty="0"/>
              <a:t>[3]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processor[C]//Proceedings of the 2014 IEEE/ACM International Conference on Computer Aided Design. IEEE Press, 2014: 154-161.</a:t>
            </a:r>
          </a:p>
          <a:p>
            <a:r>
              <a:rPr lang="en-US" altLang="zh-CN" sz="1600" kern="0" dirty="0"/>
              <a:t>[4]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 </a:t>
            </a:r>
            <a:r>
              <a:rPr lang="en-US" altLang="zh-CN" sz="1600" kern="0" dirty="0" err="1"/>
              <a:t>cessor</a:t>
            </a:r>
            <a:r>
              <a:rPr lang="en-US" altLang="zh-CN" sz="1600" kern="0" dirty="0"/>
              <a:t> for </a:t>
            </a:r>
            <a:r>
              <a:rPr lang="en-US" altLang="zh-CN" sz="1600" kern="0" dirty="0" err="1"/>
              <a:t>Sy</a:t>
            </a:r>
            <a:r>
              <a:rPr lang="en-US" altLang="zh-CN" sz="1600" kern="0" dirty="0"/>
              <a:t> </a:t>
            </a:r>
            <a:r>
              <a:rPr lang="en-US" altLang="zh-CN" sz="1600" kern="0" dirty="0" err="1"/>
              <a:t>mmetric</a:t>
            </a:r>
            <a:r>
              <a:rPr lang="en-US" altLang="zh-CN" sz="1600" kern="0" dirty="0"/>
              <a:t> Key Encryption and Cryptographic Hash Functions [D]. The University of Texas at Austin 2014.</a:t>
            </a:r>
          </a:p>
          <a:p>
            <a:r>
              <a:rPr lang="en-US" altLang="zh-CN" sz="1600" kern="0" dirty="0"/>
              <a:t>[5] Dai, </a:t>
            </a:r>
            <a:r>
              <a:rPr lang="en-US" altLang="zh-CN" sz="1600" kern="0" dirty="0" err="1"/>
              <a:t>Zibin</a:t>
            </a:r>
            <a:r>
              <a:rPr lang="en-US" altLang="zh-CN" sz="1600" kern="0" dirty="0"/>
              <a:t>, et al. "The research and design of reconfigurable cipher processing architecture targeted at block cipher." ASIC, 2007. ASICON'07. 7th International Conference on. IEEE, 2007.</a:t>
            </a:r>
          </a:p>
          <a:p>
            <a:r>
              <a:rPr lang="en-US" altLang="zh-CN" sz="1600" kern="0" dirty="0"/>
              <a:t>[6] Sun, Kang, et al. "Design of a novel asynchronous reconfigurable architecture for cryptographic applications." Computer and Computational Sciences, 2006. IMSCCS'06. First International Multi-Symposiums on. Vol. 2. IEEE, 2006.</a:t>
            </a:r>
          </a:p>
        </p:txBody>
      </p:sp>
    </p:spTree>
    <p:extLst>
      <p:ext uri="{BB962C8B-B14F-4D97-AF65-F5344CB8AC3E}">
        <p14:creationId xmlns:p14="http://schemas.microsoft.com/office/powerpoint/2010/main" val="1941586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 name="内容占位符 2"/>
          <p:cNvSpPr txBox="1">
            <a:spLocks/>
          </p:cNvSpPr>
          <p:nvPr/>
        </p:nvSpPr>
        <p:spPr bwMode="auto">
          <a:xfrm>
            <a:off x="320722" y="1624084"/>
            <a:ext cx="7886700" cy="380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[7] </a:t>
            </a:r>
            <a:r>
              <a:rPr lang="zh-CN" altLang="en-US" sz="1600" kern="0" dirty="0"/>
              <a:t>陈韬</a:t>
            </a:r>
            <a:r>
              <a:rPr lang="en-US" altLang="zh-CN" sz="1600" kern="0" dirty="0"/>
              <a:t>, </a:t>
            </a:r>
            <a:r>
              <a:rPr lang="zh-CN" altLang="en-US" sz="1600" kern="0" dirty="0"/>
              <a:t>罗兴国</a:t>
            </a:r>
            <a:r>
              <a:rPr lang="en-US" altLang="zh-CN" sz="1600" kern="0" dirty="0"/>
              <a:t>, </a:t>
            </a:r>
            <a:r>
              <a:rPr lang="zh-CN" altLang="en-US" sz="1600" kern="0" dirty="0"/>
              <a:t>李校南</a:t>
            </a:r>
            <a:r>
              <a:rPr lang="en-US" altLang="zh-CN" sz="1600" kern="0" dirty="0"/>
              <a:t>, &amp; </a:t>
            </a:r>
            <a:r>
              <a:rPr lang="zh-CN" altLang="en-US" sz="1600" kern="0" dirty="0"/>
              <a:t>李伟</a:t>
            </a:r>
            <a:r>
              <a:rPr lang="en-US" altLang="zh-CN" sz="1600" kern="0" dirty="0"/>
              <a:t>. (2014). </a:t>
            </a:r>
            <a:r>
              <a:rPr lang="zh-CN" altLang="en-US" sz="1600" kern="0" dirty="0"/>
              <a:t>一种基于流处理框架的可重构分簇式分组密码处理结构模型</a:t>
            </a:r>
            <a:r>
              <a:rPr lang="en-US" altLang="zh-CN" sz="1600" kern="0" dirty="0"/>
              <a:t>. </a:t>
            </a:r>
            <a:r>
              <a:rPr lang="zh-CN" altLang="en-US" sz="1600" kern="0" dirty="0"/>
              <a:t>电子与信息学报</a:t>
            </a:r>
            <a:r>
              <a:rPr lang="en-US" altLang="zh-CN" sz="1600" kern="0" dirty="0"/>
              <a:t>, 36, 12.</a:t>
            </a:r>
          </a:p>
          <a:p>
            <a:r>
              <a:rPr lang="en-US" altLang="zh-CN" sz="1600" kern="0" dirty="0"/>
              <a:t>[8] Wu, Lisa, Chris Weaver, and Todd Austin. "</a:t>
            </a:r>
            <a:r>
              <a:rPr lang="en-US" altLang="zh-CN" sz="1600" kern="0" dirty="0" err="1"/>
              <a:t>CryptoManiac</a:t>
            </a:r>
            <a:r>
              <a:rPr lang="en-US" altLang="zh-CN" sz="1600" kern="0" dirty="0"/>
              <a:t>: a fast flexible architecture for secure communication." Computer Architecture, 2001. Proceedings. 28th Annual International Symposium on. IEEE, 2001.</a:t>
            </a:r>
          </a:p>
          <a:p>
            <a:r>
              <a:rPr lang="en-US" altLang="zh-CN" sz="1600" kern="0" dirty="0"/>
              <a:t>[9] LOMONACO, M. 2004. </a:t>
            </a:r>
            <a:r>
              <a:rPr lang="en-US" altLang="zh-CN" sz="1600" kern="0" dirty="0" err="1"/>
              <a:t>Cryptarray</a:t>
            </a:r>
            <a:r>
              <a:rPr lang="en-US" altLang="zh-CN" sz="1600" kern="0" dirty="0"/>
              <a:t> a scalable and reconfigurable architecture for cryptographic </a:t>
            </a:r>
            <a:r>
              <a:rPr lang="en-US" altLang="zh-CN" sz="1600" kern="0" dirty="0" err="1"/>
              <a:t>applications.Masters</a:t>
            </a:r>
            <a:r>
              <a:rPr lang="en-US" altLang="zh-CN" sz="1600" kern="0" dirty="0"/>
              <a:t> thesis, University of Central Florida.</a:t>
            </a:r>
          </a:p>
          <a:p>
            <a:r>
              <a:rPr lang="en-US" altLang="zh-CN" sz="1600" kern="0" dirty="0"/>
              <a:t>[10] </a:t>
            </a:r>
            <a:r>
              <a:rPr lang="zh-CN" altLang="en-US" sz="1600" kern="0" dirty="0"/>
              <a:t>杨晓辉</a:t>
            </a:r>
            <a:r>
              <a:rPr lang="en-US" altLang="zh-CN" sz="1600" kern="0" dirty="0"/>
              <a:t>. (2007). </a:t>
            </a:r>
            <a:r>
              <a:rPr lang="zh-CN" altLang="en-US" sz="1600" kern="0" dirty="0"/>
              <a:t>面向分组密码处理的可重构设计技术研究 </a:t>
            </a:r>
            <a:r>
              <a:rPr lang="en-US" altLang="zh-CN" sz="1600" kern="0" dirty="0"/>
              <a:t>(Doctoral dissertation, </a:t>
            </a:r>
            <a:r>
              <a:rPr lang="zh-CN" altLang="en-US" sz="1600" kern="0" dirty="0"/>
              <a:t>硕士论文</a:t>
            </a:r>
            <a:r>
              <a:rPr lang="en-US" altLang="zh-CN" sz="1600" kern="0" dirty="0"/>
              <a:t>], </a:t>
            </a:r>
            <a:r>
              <a:rPr lang="zh-CN" altLang="en-US" sz="1600" kern="0" dirty="0"/>
              <a:t>解放军信息工程大学</a:t>
            </a:r>
            <a:r>
              <a:rPr lang="en-US" altLang="zh-CN" sz="1600" kern="0" dirty="0"/>
              <a:t>).</a:t>
            </a:r>
          </a:p>
          <a:p>
            <a:r>
              <a:rPr lang="en-US" altLang="zh-CN" sz="1600" kern="0" dirty="0"/>
              <a:t>[11] </a:t>
            </a:r>
            <a:r>
              <a:rPr lang="en-US" altLang="zh-CN" sz="1600" kern="0" dirty="0" err="1"/>
              <a:t>Buchty</a:t>
            </a:r>
            <a:r>
              <a:rPr lang="en-US" altLang="zh-CN" sz="1600" kern="0" dirty="0"/>
              <a:t>, Rainer, </a:t>
            </a:r>
            <a:r>
              <a:rPr lang="en-US" altLang="zh-CN" sz="1600" kern="0" dirty="0" err="1"/>
              <a:t>Nevin</a:t>
            </a:r>
            <a:r>
              <a:rPr lang="en-US" altLang="zh-CN" sz="1600" kern="0" dirty="0"/>
              <a:t> </a:t>
            </a:r>
            <a:r>
              <a:rPr lang="en-US" altLang="zh-CN" sz="1600" kern="0" dirty="0" err="1"/>
              <a:t>Heintze</a:t>
            </a:r>
            <a:r>
              <a:rPr lang="en-US" altLang="zh-CN" sz="1600" kern="0" dirty="0"/>
              <a:t>, and Dino </a:t>
            </a:r>
            <a:r>
              <a:rPr lang="en-US" altLang="zh-CN" sz="1600" kern="0" dirty="0" err="1"/>
              <a:t>Oliva</a:t>
            </a:r>
            <a:r>
              <a:rPr lang="en-US" altLang="zh-CN" sz="1600" kern="0" dirty="0"/>
              <a:t>. "</a:t>
            </a:r>
            <a:r>
              <a:rPr lang="en-US" altLang="zh-CN" sz="1600" kern="0" dirty="0" err="1"/>
              <a:t>Cryptonite</a:t>
            </a:r>
            <a:r>
              <a:rPr lang="en-US" altLang="zh-CN" sz="1600" kern="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p>
        </p:txBody>
      </p:sp>
    </p:spTree>
    <p:extLst>
      <p:ext uri="{BB962C8B-B14F-4D97-AF65-F5344CB8AC3E}">
        <p14:creationId xmlns:p14="http://schemas.microsoft.com/office/powerpoint/2010/main" val="3977884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3243143" y="2182001"/>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选题依据</a:t>
            </a:r>
          </a:p>
        </p:txBody>
      </p:sp>
      <p:grpSp>
        <p:nvGrpSpPr>
          <p:cNvPr id="21" name="组合 269"/>
          <p:cNvGrpSpPr/>
          <p:nvPr/>
        </p:nvGrpSpPr>
        <p:grpSpPr>
          <a:xfrm>
            <a:off x="876700" y="18494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1</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7" y="2214553"/>
              <a:ext cx="10333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1.1</a:t>
              </a:r>
              <a:endParaRPr lang="zh-CN" altLang="en-US" sz="2100" dirty="0">
                <a:solidFill>
                  <a:schemeClr val="tx1"/>
                </a:solidFill>
                <a:latin typeface="Impact" pitchFamily="34" charset="0"/>
              </a:endParaRPr>
            </a:p>
          </p:txBody>
        </p:sp>
        <p:sp>
          <p:nvSpPr>
            <p:cNvPr id="24" name="六边形 23"/>
            <p:cNvSpPr/>
            <p:nvPr/>
          </p:nvSpPr>
          <p:spPr>
            <a:xfrm>
              <a:off x="307343" y="3157110"/>
              <a:ext cx="1047856"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1.2</a:t>
              </a:r>
              <a:endParaRPr lang="zh-CN" altLang="en-US" dirty="0">
                <a:solidFill>
                  <a:schemeClr val="tx1"/>
                </a:solidFill>
                <a:latin typeface="Impact" pitchFamily="34" charset="0"/>
              </a:endParaRPr>
            </a:p>
          </p:txBody>
        </p:sp>
      </p:grpSp>
      <p:sp>
        <p:nvSpPr>
          <p:cNvPr id="28" name="燕尾形 27"/>
          <p:cNvSpPr/>
          <p:nvPr/>
        </p:nvSpPr>
        <p:spPr>
          <a:xfrm>
            <a:off x="1984096" y="20244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272521" y="3272745"/>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课题背景</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研究现状</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09338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6" name="TextBox 15"/>
          <p:cNvSpPr txBox="1"/>
          <p:nvPr/>
        </p:nvSpPr>
        <p:spPr>
          <a:xfrm>
            <a:off x="322" y="1853127"/>
            <a:ext cx="259047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a:t>
            </a:r>
          </a:p>
        </p:txBody>
      </p:sp>
      <p:sp>
        <p:nvSpPr>
          <p:cNvPr id="47" name="矩形 46"/>
          <p:cNvSpPr/>
          <p:nvPr/>
        </p:nvSpPr>
        <p:spPr>
          <a:xfrm>
            <a:off x="3111766" y="462224"/>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48" name="六边形 47"/>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49" name="燕尾形 48"/>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矩形 4"/>
          <p:cNvSpPr/>
          <p:nvPr/>
        </p:nvSpPr>
        <p:spPr>
          <a:xfrm>
            <a:off x="457200" y="2297413"/>
            <a:ext cx="7071360" cy="923330"/>
          </a:xfrm>
          <a:prstGeom prst="rect">
            <a:avLst/>
          </a:prstGeom>
        </p:spPr>
        <p:txBody>
          <a:bodyPr wrap="square">
            <a:spAutoFit/>
          </a:bodyPr>
          <a:lstStyle/>
          <a:p>
            <a:r>
              <a:rPr lang="zh-CN" altLang="en-US" dirty="0"/>
              <a:t>分组密码是将明文消息编码表示后的数字（简称明文数字）序列，划分成长度为</a:t>
            </a:r>
            <a:r>
              <a:rPr lang="en-US" altLang="zh-CN" dirty="0"/>
              <a:t>n</a:t>
            </a:r>
            <a:r>
              <a:rPr lang="zh-CN" altLang="en-US" dirty="0"/>
              <a:t>的组（可看成长度为</a:t>
            </a:r>
            <a:r>
              <a:rPr lang="en-US" altLang="zh-CN" dirty="0"/>
              <a:t>n</a:t>
            </a:r>
            <a:r>
              <a:rPr lang="zh-CN" altLang="en-US" dirty="0"/>
              <a:t>的矢量），每组分别在密钥的控制下变换成等长的输出数字（简称密文数字）序列。</a:t>
            </a:r>
            <a:endParaRPr lang="en-US" altLang="zh-CN" dirty="0"/>
          </a:p>
        </p:txBody>
      </p:sp>
      <p:sp>
        <p:nvSpPr>
          <p:cNvPr id="8" name="矩形 7"/>
          <p:cNvSpPr/>
          <p:nvPr/>
        </p:nvSpPr>
        <p:spPr>
          <a:xfrm>
            <a:off x="457200" y="3232866"/>
            <a:ext cx="7071360" cy="2308324"/>
          </a:xfrm>
          <a:prstGeom prst="rect">
            <a:avLst/>
          </a:prstGeom>
        </p:spPr>
        <p:txBody>
          <a:bodyPr wrap="square">
            <a:spAutoFit/>
          </a:bodyPr>
          <a:lstStyle/>
          <a:p>
            <a:r>
              <a:rPr lang="zh-CN" altLang="en-US" dirty="0"/>
              <a:t>分组加密算法是被广泛使用在计算机网络的各协议中来保证网络通信的安全。</a:t>
            </a:r>
            <a:endParaRPr lang="en-US" altLang="zh-CN" dirty="0"/>
          </a:p>
          <a:p>
            <a:r>
              <a:rPr lang="zh-CN" altLang="en-US" b="1" dirty="0"/>
              <a:t>常用分组加密算法：</a:t>
            </a:r>
            <a:endParaRPr lang="en-US" altLang="zh-CN" b="1" dirty="0"/>
          </a:p>
          <a:p>
            <a:r>
              <a:rPr lang="en-US" altLang="zh-CN" dirty="0"/>
              <a:t>AES</a:t>
            </a:r>
            <a:r>
              <a:rPr lang="zh-CN" altLang="en-US" dirty="0"/>
              <a:t>、</a:t>
            </a:r>
            <a:r>
              <a:rPr lang="en-US" altLang="zh-CN" dirty="0"/>
              <a:t>Blowfish</a:t>
            </a:r>
            <a:r>
              <a:rPr lang="zh-CN" altLang="en-US" dirty="0"/>
              <a:t>、</a:t>
            </a:r>
            <a:r>
              <a:rPr lang="en-US" altLang="zh-CN" dirty="0"/>
              <a:t>DES (Internal Mechanics, Triple DES) </a:t>
            </a:r>
            <a:r>
              <a:rPr lang="zh-CN" altLang="en-US" dirty="0"/>
              <a:t>、</a:t>
            </a:r>
            <a:r>
              <a:rPr lang="en-US" altLang="zh-CN" dirty="0"/>
              <a:t>Serpent</a:t>
            </a:r>
            <a:r>
              <a:rPr lang="zh-CN" altLang="en-US" dirty="0"/>
              <a:t>、</a:t>
            </a:r>
            <a:r>
              <a:rPr lang="en-US" altLang="zh-CN" dirty="0" err="1"/>
              <a:t>Twofish</a:t>
            </a:r>
            <a:endParaRPr lang="en-US" altLang="zh-CN" dirty="0"/>
          </a:p>
          <a:p>
            <a:r>
              <a:rPr lang="zh-CN" altLang="en-US" b="1" dirty="0"/>
              <a:t>较常用分组加密算法：</a:t>
            </a:r>
            <a:endParaRPr lang="en-US" altLang="zh-CN" b="1" dirty="0"/>
          </a:p>
          <a:p>
            <a:r>
              <a:rPr lang="en-US" altLang="zh-CN" dirty="0"/>
              <a:t>Camellia</a:t>
            </a:r>
            <a:r>
              <a:rPr lang="zh-CN" altLang="en-US" dirty="0"/>
              <a:t>、</a:t>
            </a:r>
            <a:r>
              <a:rPr lang="en-US" altLang="zh-CN" dirty="0"/>
              <a:t>CAST-128</a:t>
            </a:r>
            <a:r>
              <a:rPr lang="zh-CN" altLang="en-US" dirty="0"/>
              <a:t>、</a:t>
            </a:r>
            <a:r>
              <a:rPr lang="en-US" altLang="zh-CN" dirty="0"/>
              <a:t>IDEA</a:t>
            </a:r>
            <a:r>
              <a:rPr lang="zh-CN" altLang="en-US" dirty="0"/>
              <a:t>、</a:t>
            </a:r>
            <a:r>
              <a:rPr lang="en-US" altLang="zh-CN" dirty="0"/>
              <a:t>RC2</a:t>
            </a:r>
            <a:r>
              <a:rPr lang="zh-CN" altLang="en-US" dirty="0"/>
              <a:t>、</a:t>
            </a:r>
            <a:r>
              <a:rPr lang="en-US" altLang="zh-CN" dirty="0"/>
              <a:t>RC5</a:t>
            </a:r>
            <a:r>
              <a:rPr lang="zh-CN" altLang="en-US" dirty="0"/>
              <a:t>、</a:t>
            </a:r>
            <a:r>
              <a:rPr lang="en-US" altLang="zh-CN" dirty="0"/>
              <a:t> SEED</a:t>
            </a:r>
            <a:r>
              <a:rPr lang="zh-CN" altLang="en-US" dirty="0"/>
              <a:t>、</a:t>
            </a:r>
            <a:r>
              <a:rPr lang="en-US" altLang="zh-CN" dirty="0"/>
              <a:t>ARIA</a:t>
            </a:r>
            <a:r>
              <a:rPr lang="zh-CN" altLang="en-US" dirty="0"/>
              <a:t>、</a:t>
            </a:r>
            <a:r>
              <a:rPr lang="en-US" altLang="zh-CN" dirty="0" err="1"/>
              <a:t>Skipjac</a:t>
            </a:r>
            <a:r>
              <a:rPr lang="zh-CN" altLang="en-US" dirty="0"/>
              <a:t>、</a:t>
            </a:r>
            <a:r>
              <a:rPr lang="en-US" altLang="zh-CN" dirty="0"/>
              <a:t>TEA</a:t>
            </a:r>
            <a:r>
              <a:rPr lang="zh-CN" altLang="en-US" dirty="0"/>
              <a:t>、</a:t>
            </a:r>
            <a:r>
              <a:rPr lang="en-US" altLang="zh-CN" dirty="0"/>
              <a:t>XTEA</a:t>
            </a:r>
            <a:endParaRPr lang="zh-CN" altLang="en-US" dirty="0"/>
          </a:p>
        </p:txBody>
      </p:sp>
      <p:sp>
        <p:nvSpPr>
          <p:cNvPr id="20" name="矩形 19"/>
          <p:cNvSpPr/>
          <p:nvPr/>
        </p:nvSpPr>
        <p:spPr>
          <a:xfrm>
            <a:off x="457200" y="5543334"/>
            <a:ext cx="7071360" cy="1200329"/>
          </a:xfrm>
          <a:prstGeom prst="rect">
            <a:avLst/>
          </a:prstGeom>
        </p:spPr>
        <p:txBody>
          <a:bodyPr wrap="square">
            <a:spAutoFit/>
          </a:bodyPr>
          <a:lstStyle/>
          <a:p>
            <a:r>
              <a:rPr lang="zh-CN" altLang="en-US" b="1" dirty="0"/>
              <a:t>新的挑战：</a:t>
            </a:r>
            <a:endParaRPr lang="en-US" altLang="zh-CN" b="1" dirty="0"/>
          </a:p>
          <a:p>
            <a:r>
              <a:rPr lang="zh-CN" altLang="en-US" dirty="0"/>
              <a:t>更高的吞吐率</a:t>
            </a:r>
            <a:endParaRPr lang="en-US" altLang="zh-CN" dirty="0"/>
          </a:p>
          <a:p>
            <a:r>
              <a:rPr lang="zh-CN" altLang="en-US" dirty="0"/>
              <a:t>更多的算法支持</a:t>
            </a:r>
            <a:endParaRPr lang="en-US" altLang="zh-CN" dirty="0"/>
          </a:p>
          <a:p>
            <a:r>
              <a:rPr lang="zh-CN" altLang="en-US" dirty="0"/>
              <a:t>更低的功耗和面积</a:t>
            </a:r>
            <a:endParaRPr lang="en-US" altLang="zh-CN" dirty="0"/>
          </a:p>
        </p:txBody>
      </p:sp>
    </p:spTree>
    <p:extLst>
      <p:ext uri="{BB962C8B-B14F-4D97-AF65-F5344CB8AC3E}">
        <p14:creationId xmlns:p14="http://schemas.microsoft.com/office/powerpoint/2010/main" val="320171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933285"/>
            <a:ext cx="6869161"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分组加密算法的各种实现方案对比</a:t>
            </a:r>
          </a:p>
        </p:txBody>
      </p:sp>
      <p:sp>
        <p:nvSpPr>
          <p:cNvPr id="4" name="矩形 3"/>
          <p:cNvSpPr/>
          <p:nvPr/>
        </p:nvSpPr>
        <p:spPr>
          <a:xfrm>
            <a:off x="3104165" y="446023"/>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920170633"/>
              </p:ext>
            </p:extLst>
          </p:nvPr>
        </p:nvGraphicFramePr>
        <p:xfrm>
          <a:off x="560878" y="2471150"/>
          <a:ext cx="6984684" cy="4156767"/>
        </p:xfrm>
        <a:graphic>
          <a:graphicData uri="http://schemas.openxmlformats.org/drawingml/2006/table">
            <a:tbl>
              <a:tblPr firstRow="1" bandRow="1">
                <a:tableStyleId>{5C22544A-7EE6-4342-B048-85BDC9FD1C3A}</a:tableStyleId>
              </a:tblPr>
              <a:tblGrid>
                <a:gridCol w="793494"/>
                <a:gridCol w="1534734"/>
                <a:gridCol w="2328228"/>
                <a:gridCol w="2328228"/>
              </a:tblGrid>
              <a:tr h="786872">
                <a:tc gridSpan="2">
                  <a:txBody>
                    <a:bodyPr/>
                    <a:lstStyle/>
                    <a:p>
                      <a:r>
                        <a:rPr lang="zh-CN" altLang="en-US" sz="1800" dirty="0" smtClean="0"/>
                        <a:t>实现方案</a:t>
                      </a:r>
                      <a:endParaRPr lang="zh-CN" altLang="en-US" sz="1800" dirty="0"/>
                    </a:p>
                  </a:txBody>
                  <a:tcPr/>
                </a:tc>
                <a:tc hMerge="1">
                  <a:txBody>
                    <a:bodyPr/>
                    <a:lstStyle/>
                    <a:p>
                      <a:endParaRPr lang="zh-CN" altLang="en-US"/>
                    </a:p>
                  </a:txBody>
                  <a:tcPr/>
                </a:tc>
                <a:tc>
                  <a:txBody>
                    <a:bodyPr/>
                    <a:lstStyle/>
                    <a:p>
                      <a:r>
                        <a:rPr lang="zh-CN" altLang="en-US" sz="1800" dirty="0" smtClean="0"/>
                        <a:t>优点</a:t>
                      </a:r>
                      <a:endParaRPr lang="zh-CN" altLang="en-US" sz="1800" dirty="0"/>
                    </a:p>
                  </a:txBody>
                  <a:tcPr/>
                </a:tc>
                <a:tc>
                  <a:txBody>
                    <a:bodyPr/>
                    <a:lstStyle/>
                    <a:p>
                      <a:r>
                        <a:rPr lang="zh-CN" altLang="en-US" sz="1800" dirty="0" smtClean="0"/>
                        <a:t>缺点</a:t>
                      </a:r>
                      <a:endParaRPr lang="zh-CN" altLang="en-US" sz="1800" dirty="0"/>
                    </a:p>
                  </a:txBody>
                  <a:tcPr/>
                </a:tc>
              </a:tr>
              <a:tr h="735993">
                <a:tc gridSpan="2">
                  <a:txBody>
                    <a:bodyPr/>
                    <a:lstStyle/>
                    <a:p>
                      <a:r>
                        <a:rPr lang="zh-CN" altLang="en-US" sz="1800" dirty="0" smtClean="0"/>
                        <a:t>特定密码算法硬件</a:t>
                      </a:r>
                      <a:endParaRPr lang="zh-CN" altLang="en-US" sz="1800" dirty="0"/>
                    </a:p>
                  </a:txBody>
                  <a:tcPr/>
                </a:tc>
                <a:tc hMerge="1">
                  <a:txBody>
                    <a:bodyPr/>
                    <a:lstStyle/>
                    <a:p>
                      <a:endParaRPr lang="zh-CN" altLang="en-US"/>
                    </a:p>
                  </a:txBody>
                  <a:tcPr/>
                </a:tc>
                <a:tc>
                  <a:txBody>
                    <a:bodyPr/>
                    <a:lstStyle/>
                    <a:p>
                      <a:r>
                        <a:rPr lang="zh-CN" altLang="en-US" sz="1800" dirty="0" smtClean="0"/>
                        <a:t>消耗资源少；吞吐率高</a:t>
                      </a:r>
                      <a:endParaRPr lang="zh-CN" altLang="en-US" sz="1800" dirty="0"/>
                    </a:p>
                  </a:txBody>
                  <a:tcPr/>
                </a:tc>
                <a:tc>
                  <a:txBody>
                    <a:bodyPr/>
                    <a:lstStyle/>
                    <a:p>
                      <a:r>
                        <a:rPr lang="zh-CN" altLang="en-US" sz="1800" dirty="0" smtClean="0"/>
                        <a:t>不同的算法重新设计</a:t>
                      </a:r>
                      <a:endParaRPr lang="zh-CN" altLang="en-US" sz="1800" dirty="0"/>
                    </a:p>
                  </a:txBody>
                  <a:tcPr/>
                </a:tc>
              </a:tr>
              <a:tr h="846715">
                <a:tc gridSpan="2">
                  <a:txBody>
                    <a:bodyPr/>
                    <a:lstStyle/>
                    <a:p>
                      <a:r>
                        <a:rPr lang="zh-CN" altLang="en-US" sz="1800" dirty="0" smtClean="0"/>
                        <a:t>密码协处理器</a:t>
                      </a:r>
                      <a:endParaRPr lang="zh-CN" altLang="en-US" sz="1800" dirty="0"/>
                    </a:p>
                  </a:txBody>
                  <a:tcPr/>
                </a:tc>
                <a:tc hMerge="1">
                  <a:txBody>
                    <a:bodyPr/>
                    <a:lstStyle/>
                    <a:p>
                      <a:endParaRPr lang="zh-CN" altLang="en-US"/>
                    </a:p>
                  </a:txBody>
                  <a:tcPr/>
                </a:tc>
                <a:tc>
                  <a:txBody>
                    <a:bodyPr/>
                    <a:lstStyle/>
                    <a:p>
                      <a:r>
                        <a:rPr lang="zh-CN" altLang="en-US" sz="1800" dirty="0" smtClean="0"/>
                        <a:t>配置依托于主处理器，易于编程；结构简单</a:t>
                      </a:r>
                      <a:endParaRPr lang="zh-CN" altLang="en-US" sz="1800" dirty="0"/>
                    </a:p>
                  </a:txBody>
                  <a:tcPr/>
                </a:tc>
                <a:tc>
                  <a:txBody>
                    <a:bodyPr/>
                    <a:lstStyle/>
                    <a:p>
                      <a:r>
                        <a:rPr lang="zh-CN" altLang="en-US" sz="1800" dirty="0" smtClean="0"/>
                        <a:t>算法支持有限</a:t>
                      </a:r>
                      <a:endParaRPr lang="zh-CN" altLang="en-US" sz="1800" dirty="0"/>
                    </a:p>
                  </a:txBody>
                  <a:tcPr/>
                </a:tc>
              </a:tr>
              <a:tr h="846715">
                <a:tc rowSpan="2">
                  <a:txBody>
                    <a:bodyPr/>
                    <a:lstStyle/>
                    <a:p>
                      <a:r>
                        <a:rPr lang="zh-CN" altLang="en-US" sz="1800" dirty="0" smtClean="0"/>
                        <a:t>可配置密码处理器</a:t>
                      </a:r>
                      <a:endParaRPr lang="zh-CN" altLang="en-US" sz="1800" dirty="0"/>
                    </a:p>
                  </a:txBody>
                  <a:tcPr/>
                </a:tc>
                <a:tc>
                  <a:txBody>
                    <a:bodyPr/>
                    <a:lstStyle/>
                    <a:p>
                      <a:r>
                        <a:rPr lang="zh-CN" altLang="en-US" sz="1800" dirty="0" smtClean="0"/>
                        <a:t>指令驱动型</a:t>
                      </a:r>
                      <a:endParaRPr lang="zh-CN" altLang="en-US" sz="1800" dirty="0"/>
                    </a:p>
                  </a:txBody>
                  <a:tcPr/>
                </a:tc>
                <a:tc>
                  <a:txBody>
                    <a:bodyPr/>
                    <a:lstStyle/>
                    <a:p>
                      <a:r>
                        <a:rPr lang="zh-CN" altLang="en-US" sz="1800" dirty="0" smtClean="0"/>
                        <a:t>可实现自动化配置；架构简单</a:t>
                      </a:r>
                      <a:endParaRPr lang="zh-CN" altLang="en-US" sz="1800" dirty="0"/>
                    </a:p>
                  </a:txBody>
                  <a:tcPr/>
                </a:tc>
                <a:tc>
                  <a:txBody>
                    <a:bodyPr/>
                    <a:lstStyle/>
                    <a:p>
                      <a:r>
                        <a:rPr lang="zh-CN" altLang="en-US" sz="1800" dirty="0" smtClean="0"/>
                        <a:t>取指、译指逻辑复杂，占用大部分的周期</a:t>
                      </a:r>
                      <a:endParaRPr lang="en-US" altLang="zh-CN" sz="1800" dirty="0" smtClean="0"/>
                    </a:p>
                    <a:p>
                      <a:endParaRPr lang="zh-CN" altLang="en-US" sz="1800" dirty="0"/>
                    </a:p>
                  </a:txBody>
                  <a:tcPr/>
                </a:tc>
              </a:tr>
              <a:tr h="872787">
                <a:tc vMerge="1">
                  <a:txBody>
                    <a:bodyPr/>
                    <a:lstStyle/>
                    <a:p>
                      <a:endParaRPr lang="zh-CN" altLang="en-US" dirty="0"/>
                    </a:p>
                  </a:txBody>
                  <a:tcPr/>
                </a:tc>
                <a:tc>
                  <a:txBody>
                    <a:bodyPr/>
                    <a:lstStyle/>
                    <a:p>
                      <a:r>
                        <a:rPr lang="zh-CN" altLang="en-US" sz="1800" dirty="0" smtClean="0"/>
                        <a:t>数据驱动型</a:t>
                      </a:r>
                      <a:endParaRPr lang="zh-CN" altLang="en-US" sz="1800" dirty="0"/>
                    </a:p>
                  </a:txBody>
                  <a:tcPr/>
                </a:tc>
                <a:tc>
                  <a:txBody>
                    <a:bodyPr/>
                    <a:lstStyle/>
                    <a:p>
                      <a:r>
                        <a:rPr lang="zh-CN" altLang="en-US" sz="1800" dirty="0" smtClean="0"/>
                        <a:t>适合处理器阵列架构，更高的吞吐率</a:t>
                      </a:r>
                      <a:endParaRPr lang="zh-CN" altLang="en-US" sz="1800" dirty="0"/>
                    </a:p>
                  </a:txBody>
                  <a:tcPr/>
                </a:tc>
                <a:tc>
                  <a:txBody>
                    <a:bodyPr/>
                    <a:lstStyle/>
                    <a:p>
                      <a:r>
                        <a:rPr lang="zh-CN" altLang="en-US" sz="1800" dirty="0" smtClean="0"/>
                        <a:t>配置自动化困难</a:t>
                      </a:r>
                      <a:endParaRPr lang="zh-CN" altLang="en-US" sz="1800" dirty="0"/>
                    </a:p>
                  </a:txBody>
                  <a:tcPr/>
                </a:tc>
              </a:tr>
            </a:tbl>
          </a:graphicData>
        </a:graphic>
      </p:graphicFrame>
    </p:spTree>
    <p:extLst>
      <p:ext uri="{BB962C8B-B14F-4D97-AF65-F5344CB8AC3E}">
        <p14:creationId xmlns:p14="http://schemas.microsoft.com/office/powerpoint/2010/main" val="85490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872325"/>
            <a:ext cx="59700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分组加密算法的可重构方案的发展趋势</a:t>
            </a:r>
          </a:p>
        </p:txBody>
      </p:sp>
      <p:sp>
        <p:nvSpPr>
          <p:cNvPr id="4" name="矩形 3"/>
          <p:cNvSpPr/>
          <p:nvPr/>
        </p:nvSpPr>
        <p:spPr>
          <a:xfrm>
            <a:off x="3104165" y="431390"/>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矩形 9"/>
          <p:cNvSpPr/>
          <p:nvPr/>
        </p:nvSpPr>
        <p:spPr>
          <a:xfrm>
            <a:off x="2741848" y="4091097"/>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高吞吐率</a:t>
            </a:r>
          </a:p>
        </p:txBody>
      </p:sp>
      <p:sp>
        <p:nvSpPr>
          <p:cNvPr id="11" name="矩形 10"/>
          <p:cNvSpPr/>
          <p:nvPr/>
        </p:nvSpPr>
        <p:spPr>
          <a:xfrm>
            <a:off x="513803" y="4091097"/>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低吞吐率</a:t>
            </a:r>
          </a:p>
        </p:txBody>
      </p:sp>
      <p:sp>
        <p:nvSpPr>
          <p:cNvPr id="12" name="矩形 11"/>
          <p:cNvSpPr/>
          <p:nvPr/>
        </p:nvSpPr>
        <p:spPr>
          <a:xfrm>
            <a:off x="2741848" y="4909299"/>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大规模阵列架构</a:t>
            </a:r>
          </a:p>
        </p:txBody>
      </p:sp>
      <p:sp>
        <p:nvSpPr>
          <p:cNvPr id="13" name="矩形 12"/>
          <p:cNvSpPr/>
          <p:nvPr/>
        </p:nvSpPr>
        <p:spPr>
          <a:xfrm>
            <a:off x="513803" y="4909299"/>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小规模迭代架构</a:t>
            </a:r>
          </a:p>
        </p:txBody>
      </p:sp>
      <p:sp>
        <p:nvSpPr>
          <p:cNvPr id="14" name="矩形 13"/>
          <p:cNvSpPr/>
          <p:nvPr/>
        </p:nvSpPr>
        <p:spPr>
          <a:xfrm>
            <a:off x="2741848" y="5753260"/>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功能简单、低延迟的功能并行结构</a:t>
            </a:r>
          </a:p>
        </p:txBody>
      </p:sp>
      <p:sp>
        <p:nvSpPr>
          <p:cNvPr id="15" name="矩形 14"/>
          <p:cNvSpPr/>
          <p:nvPr/>
        </p:nvSpPr>
        <p:spPr>
          <a:xfrm>
            <a:off x="513803" y="5753260"/>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功能复杂、高延迟的功能串行结构</a:t>
            </a:r>
          </a:p>
        </p:txBody>
      </p:sp>
      <p:sp>
        <p:nvSpPr>
          <p:cNvPr id="16" name="右箭头 15"/>
          <p:cNvSpPr/>
          <p:nvPr/>
        </p:nvSpPr>
        <p:spPr>
          <a:xfrm>
            <a:off x="1962863" y="4352958"/>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 name="右箭头 16"/>
          <p:cNvSpPr/>
          <p:nvPr/>
        </p:nvSpPr>
        <p:spPr>
          <a:xfrm>
            <a:off x="1962863" y="5172441"/>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8" name="右箭头 17"/>
          <p:cNvSpPr/>
          <p:nvPr/>
        </p:nvSpPr>
        <p:spPr>
          <a:xfrm>
            <a:off x="1962863" y="6132552"/>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文本框 18"/>
          <p:cNvSpPr txBox="1"/>
          <p:nvPr/>
        </p:nvSpPr>
        <p:spPr>
          <a:xfrm>
            <a:off x="294581" y="2352874"/>
            <a:ext cx="7797861" cy="1754326"/>
          </a:xfrm>
          <a:prstGeom prst="rect">
            <a:avLst/>
          </a:prstGeom>
          <a:noFill/>
        </p:spPr>
        <p:txBody>
          <a:bodyPr wrap="square" rtlCol="0">
            <a:spAutoFit/>
          </a:bodyPr>
          <a:lstStyle/>
          <a:p>
            <a:r>
              <a:rPr lang="zh-CN" altLang="en-US" dirty="0"/>
              <a:t>分组加密算法的可重构实现主要由三部分组成：</a:t>
            </a:r>
            <a:endParaRPr lang="en-US" altLang="zh-CN" dirty="0"/>
          </a:p>
          <a:p>
            <a:r>
              <a:rPr lang="zh-CN" altLang="en-US" dirty="0"/>
              <a:t>配置、存储、计算阵列</a:t>
            </a:r>
            <a:endParaRPr lang="en-US" altLang="zh-CN" dirty="0"/>
          </a:p>
          <a:p>
            <a:r>
              <a:rPr lang="zh-CN" altLang="en-US" dirty="0"/>
              <a:t>其中核心设计是计算阵列，阵列的设计的核心是计算单元（</a:t>
            </a:r>
            <a:r>
              <a:rPr lang="en-US" altLang="zh-CN" dirty="0"/>
              <a:t>PE</a:t>
            </a:r>
            <a:r>
              <a:rPr lang="zh-CN" altLang="en-US" dirty="0"/>
              <a:t>）的设计，阵列是</a:t>
            </a:r>
            <a:r>
              <a:rPr lang="en-US" altLang="zh-CN" dirty="0"/>
              <a:t>PE</a:t>
            </a:r>
            <a:r>
              <a:rPr lang="zh-CN" altLang="en-US" dirty="0"/>
              <a:t>在行列上的扩展。</a:t>
            </a:r>
            <a:endParaRPr lang="en-US" altLang="zh-CN" dirty="0"/>
          </a:p>
          <a:p>
            <a:r>
              <a:rPr lang="en-US" altLang="zh-CN" dirty="0"/>
              <a:t>1.PE</a:t>
            </a:r>
            <a:r>
              <a:rPr lang="zh-CN" altLang="en-US" dirty="0"/>
              <a:t>的主频决定了整个阵列的主频</a:t>
            </a:r>
            <a:endParaRPr lang="en-US" altLang="zh-CN" dirty="0"/>
          </a:p>
          <a:p>
            <a:r>
              <a:rPr lang="en-US" altLang="zh-CN" dirty="0"/>
              <a:t>2.PE</a:t>
            </a:r>
            <a:r>
              <a:rPr lang="zh-CN" altLang="en-US" dirty="0"/>
              <a:t>的功能和灵活性决定了整个阵列的功能和灵活性</a:t>
            </a:r>
          </a:p>
        </p:txBody>
      </p:sp>
      <p:sp>
        <p:nvSpPr>
          <p:cNvPr id="9" name="矩形 8"/>
          <p:cNvSpPr/>
          <p:nvPr/>
        </p:nvSpPr>
        <p:spPr>
          <a:xfrm>
            <a:off x="4193509" y="4448441"/>
            <a:ext cx="4572000" cy="1938992"/>
          </a:xfrm>
          <a:prstGeom prst="rect">
            <a:avLst/>
          </a:prstGeom>
        </p:spPr>
        <p:txBody>
          <a:bodyPr>
            <a:spAutoFit/>
          </a:bodyPr>
          <a:lstStyle/>
          <a:p>
            <a:r>
              <a:rPr lang="zh-CN" altLang="en-US" sz="2000" dirty="0"/>
              <a:t>课题会遵循这个趋势，并且通过分析现有架构中存在的缺陷，对</a:t>
            </a:r>
            <a:r>
              <a:rPr lang="en-US" altLang="zh-CN" sz="2000" dirty="0"/>
              <a:t>PE</a:t>
            </a:r>
            <a:r>
              <a:rPr lang="zh-CN" altLang="en-US" sz="2000" dirty="0"/>
              <a:t>进行优化设计，在保证</a:t>
            </a:r>
            <a:r>
              <a:rPr lang="en-US" altLang="zh-CN" sz="2000" dirty="0"/>
              <a:t>PE</a:t>
            </a:r>
            <a:r>
              <a:rPr lang="zh-CN" altLang="en-US" sz="2000" dirty="0"/>
              <a:t>低延时的前提下，提高</a:t>
            </a:r>
            <a:r>
              <a:rPr lang="en-US" altLang="zh-CN" sz="2000" dirty="0"/>
              <a:t>PE</a:t>
            </a:r>
            <a:r>
              <a:rPr lang="zh-CN" altLang="en-US" sz="2000" dirty="0"/>
              <a:t>的功能的灵活性，以及资源的利用率，使整个架构的吞吐率面积比得到提升。</a:t>
            </a:r>
          </a:p>
        </p:txBody>
      </p:sp>
    </p:spTree>
    <p:extLst>
      <p:ext uri="{BB962C8B-B14F-4D97-AF65-F5344CB8AC3E}">
        <p14:creationId xmlns:p14="http://schemas.microsoft.com/office/powerpoint/2010/main" val="8175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291197" y="2664844"/>
            <a:ext cx="6590266" cy="507831"/>
          </a:xfrm>
          <a:prstGeom prst="rect">
            <a:avLst/>
          </a:prstGeom>
        </p:spPr>
        <p:txBody>
          <a:bodyPr wrap="non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低功耗工艺技术：</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t>1.triple gate oxide technology</a:t>
            </a:r>
            <a:r>
              <a:rPr lang="zh-CN" altLang="en-US" sz="1350" dirty="0"/>
              <a:t>：提供三个不同的氧化层厚度作为选择，减少静态功耗</a:t>
            </a:r>
          </a:p>
        </p:txBody>
      </p:sp>
      <p:sp>
        <p:nvSpPr>
          <p:cNvPr id="10" name="矩形 9"/>
          <p:cNvSpPr/>
          <p:nvPr/>
        </p:nvSpPr>
        <p:spPr>
          <a:xfrm>
            <a:off x="291197" y="3661481"/>
            <a:ext cx="4572000" cy="923330"/>
          </a:xfrm>
          <a:prstGeom prst="rect">
            <a:avLst/>
          </a:prstGeom>
        </p:spPr>
        <p:txBody>
          <a:bodyPr>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低功耗电路技术</a:t>
            </a:r>
            <a:r>
              <a:rPr lang="en-US" altLang="zh-CN" sz="1350" dirty="0">
                <a:solidFill>
                  <a:srgbClr val="000000"/>
                </a:solidFill>
                <a:latin typeface="微软雅黑" panose="020B0503020204020204" pitchFamily="34" charset="-122"/>
                <a:ea typeface="微软雅黑" panose="020B0503020204020204" pitchFamily="34" charset="-122"/>
              </a:rPr>
              <a:t>:    </a:t>
            </a:r>
          </a:p>
          <a:p>
            <a:r>
              <a:rPr lang="en-US" altLang="zh-CN" sz="1350" dirty="0">
                <a:solidFill>
                  <a:srgbClr val="000000"/>
                </a:solidFill>
                <a:latin typeface="微软雅黑" panose="020B0503020204020204" pitchFamily="34" charset="-122"/>
                <a:ea typeface="微软雅黑" panose="020B0503020204020204" pitchFamily="34" charset="-122"/>
              </a:rPr>
              <a:t>1.Clock Gating </a:t>
            </a:r>
            <a:r>
              <a:rPr lang="zh-CN" altLang="en-US" sz="1350" dirty="0">
                <a:solidFill>
                  <a:srgbClr val="000000"/>
                </a:solidFill>
                <a:latin typeface="微软雅黑" panose="020B0503020204020204" pitchFamily="34" charset="-122"/>
                <a:ea typeface="微软雅黑" panose="020B0503020204020204" pitchFamily="34" charset="-122"/>
              </a:rPr>
              <a:t>降低动态功耗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2.Power Gating </a:t>
            </a:r>
            <a:r>
              <a:rPr lang="zh-CN" altLang="en-US" sz="1350" dirty="0">
                <a:solidFill>
                  <a:srgbClr val="000000"/>
                </a:solidFill>
                <a:latin typeface="微软雅黑" panose="020B0503020204020204" pitchFamily="34" charset="-122"/>
                <a:ea typeface="微软雅黑" panose="020B0503020204020204" pitchFamily="34" charset="-122"/>
              </a:rPr>
              <a:t>消除没有使用的模块的静态功耗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3.Multi-Vdd </a:t>
            </a:r>
            <a:r>
              <a:rPr lang="zh-CN" altLang="en-US" sz="1350" dirty="0">
                <a:solidFill>
                  <a:srgbClr val="000000"/>
                </a:solidFill>
                <a:latin typeface="微软雅黑" panose="020B0503020204020204" pitchFamily="34" charset="-122"/>
                <a:ea typeface="微软雅黑" panose="020B0503020204020204" pitchFamily="34" charset="-122"/>
              </a:rPr>
              <a:t>多电压支持，低电压对应低功耗模式</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91199" y="4892880"/>
            <a:ext cx="7471911" cy="1131079"/>
          </a:xfrm>
          <a:prstGeom prst="rect">
            <a:avLst/>
          </a:prstGeom>
        </p:spPr>
        <p:txBody>
          <a:bodyPr wrap="squar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低功耗互连结构的架构探索：</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zh-CN" altLang="en-US" sz="1350" dirty="0">
                <a:solidFill>
                  <a:srgbClr val="000000"/>
                </a:solidFill>
                <a:latin typeface="微软雅黑" panose="020B0503020204020204" pitchFamily="34" charset="-122"/>
                <a:ea typeface="微软雅黑" panose="020B0503020204020204" pitchFamily="34" charset="-122"/>
              </a:rPr>
              <a:t>三个方面</a:t>
            </a:r>
          </a:p>
          <a:p>
            <a:r>
              <a:rPr lang="en-US" altLang="zh-CN" sz="1350" dirty="0">
                <a:solidFill>
                  <a:srgbClr val="000000"/>
                </a:solidFill>
                <a:latin typeface="微软雅黑" panose="020B0503020204020204" pitchFamily="34" charset="-122"/>
                <a:ea typeface="微软雅黑" panose="020B0503020204020204" pitchFamily="34" charset="-122"/>
              </a:rPr>
              <a:t>1.</a:t>
            </a:r>
            <a:r>
              <a:rPr lang="zh-CN" altLang="en-US" sz="1350" dirty="0">
                <a:solidFill>
                  <a:srgbClr val="000000"/>
                </a:solidFill>
                <a:latin typeface="微软雅黑" panose="020B0503020204020204" pitchFamily="34" charset="-122"/>
                <a:ea typeface="微软雅黑" panose="020B0503020204020204" pitchFamily="34" charset="-122"/>
              </a:rPr>
              <a:t>连线长度、比例、分布及与</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的搭配</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a:t>
            </a:r>
            <a:r>
              <a:rPr lang="zh-CN" altLang="en-US" sz="1350" dirty="0">
                <a:solidFill>
                  <a:srgbClr val="000000"/>
                </a:solidFill>
                <a:latin typeface="微软雅黑" panose="020B0503020204020204" pitchFamily="34" charset="-122"/>
                <a:ea typeface="微软雅黑" panose="020B0503020204020204" pitchFamily="34" charset="-122"/>
              </a:rPr>
              <a:t>多种不同的</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的提出</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a:t>
            </a:r>
            <a:r>
              <a:rPr lang="zh-CN" altLang="en-US" sz="1350" dirty="0">
                <a:solidFill>
                  <a:srgbClr val="000000"/>
                </a:solidFill>
                <a:latin typeface="微软雅黑" panose="020B0503020204020204" pitchFamily="34" charset="-122"/>
                <a:ea typeface="微软雅黑" panose="020B0503020204020204" pitchFamily="34" charset="-122"/>
              </a:rPr>
              <a:t>全新的互连架构，新的拓扑结构替代原来的全局一致性结构</a:t>
            </a:r>
          </a:p>
        </p:txBody>
      </p:sp>
      <p:sp>
        <p:nvSpPr>
          <p:cNvPr id="12" name="矩形 11"/>
          <p:cNvSpPr/>
          <p:nvPr/>
        </p:nvSpPr>
        <p:spPr>
          <a:xfrm>
            <a:off x="28822" y="1841118"/>
            <a:ext cx="817029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当前分组加密算法的可重构架构中所采用的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设计方案</a:t>
            </a:r>
          </a:p>
        </p:txBody>
      </p:sp>
      <p:graphicFrame>
        <p:nvGraphicFramePr>
          <p:cNvPr id="13" name="表格 12"/>
          <p:cNvGraphicFramePr>
            <a:graphicFrameLocks noGrp="1"/>
          </p:cNvGraphicFramePr>
          <p:nvPr>
            <p:extLst>
              <p:ext uri="{D42A27DB-BD31-4B8C-83A1-F6EECF244321}">
                <p14:modId xmlns:p14="http://schemas.microsoft.com/office/powerpoint/2010/main" val="1345921595"/>
              </p:ext>
            </p:extLst>
          </p:nvPr>
        </p:nvGraphicFramePr>
        <p:xfrm>
          <a:off x="150743" y="2372360"/>
          <a:ext cx="8886579" cy="4540250"/>
        </p:xfrm>
        <a:graphic>
          <a:graphicData uri="http://schemas.openxmlformats.org/drawingml/2006/table">
            <a:tbl>
              <a:tblPr firstRow="1" bandRow="1">
                <a:tableStyleId>{5C22544A-7EE6-4342-B048-85BDC9FD1C3A}</a:tableStyleId>
              </a:tblPr>
              <a:tblGrid>
                <a:gridCol w="1049596"/>
                <a:gridCol w="2182943"/>
                <a:gridCol w="548640"/>
                <a:gridCol w="2164080"/>
                <a:gridCol w="2941320"/>
              </a:tblGrid>
              <a:tr h="355600">
                <a:tc>
                  <a:txBody>
                    <a:bodyPr/>
                    <a:lstStyle/>
                    <a:p>
                      <a:r>
                        <a:rPr lang="zh-CN" altLang="en-US" dirty="0" smtClean="0"/>
                        <a:t>方案</a:t>
                      </a:r>
                      <a:endParaRPr lang="zh-CN" altLang="en-US" dirty="0"/>
                    </a:p>
                  </a:txBody>
                  <a:tcPr/>
                </a:tc>
                <a:tc>
                  <a:txBody>
                    <a:bodyPr/>
                    <a:lstStyle/>
                    <a:p>
                      <a:r>
                        <a:rPr lang="zh-CN" altLang="en-US" dirty="0" smtClean="0"/>
                        <a:t>方案特征</a:t>
                      </a:r>
                      <a:endParaRPr lang="zh-CN" altLang="en-US" dirty="0"/>
                    </a:p>
                  </a:txBody>
                  <a:tcPr/>
                </a:tc>
                <a:tc>
                  <a:txBody>
                    <a:bodyPr/>
                    <a:lstStyle/>
                    <a:p>
                      <a:r>
                        <a:rPr lang="zh-CN" altLang="en-US" dirty="0" smtClean="0"/>
                        <a:t>文献</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1127760">
                <a:tc>
                  <a:txBody>
                    <a:bodyPr/>
                    <a:lstStyle/>
                    <a:p>
                      <a:r>
                        <a:rPr lang="zh-CN" altLang="en-US" sz="1400" kern="1200" dirty="0" smtClean="0">
                          <a:solidFill>
                            <a:schemeClr val="dk1"/>
                          </a:solidFill>
                          <a:latin typeface="+mn-lt"/>
                          <a:ea typeface="+mn-ea"/>
                          <a:cs typeface="+mn-cs"/>
                        </a:rPr>
                        <a:t>功能单元串行设计</a:t>
                      </a:r>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mn-lt"/>
                          <a:ea typeface="+mn-ea"/>
                          <a:cs typeface="+mn-cs"/>
                        </a:rPr>
                        <a:t>将所有需要的功能放在一条串行的路径上，通过配置选择功能开关。</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[2]</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[9]</a:t>
                      </a:r>
                    </a:p>
                    <a:p>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可以有更多的功能级联，在一个</a:t>
                      </a:r>
                      <a:r>
                        <a:rPr lang="en-US" altLang="zh-CN" sz="1400" dirty="0" smtClean="0"/>
                        <a:t>PE</a:t>
                      </a:r>
                      <a:r>
                        <a:rPr lang="zh-CN" altLang="en-US" sz="1400" dirty="0" smtClean="0"/>
                        <a:t>里面可以做更多的工作。</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单个</a:t>
                      </a:r>
                      <a:r>
                        <a:rPr lang="en-US" altLang="zh-CN" sz="1400" dirty="0" smtClean="0"/>
                        <a:t>PE</a:t>
                      </a:r>
                      <a:r>
                        <a:rPr lang="zh-CN" altLang="en-US" sz="1400" dirty="0" smtClean="0"/>
                        <a:t>的延迟很大，而且功能串行的需求在不同的算法中有不同的表现很难兼顾所有算法。在单</a:t>
                      </a:r>
                      <a:r>
                        <a:rPr lang="en-US" altLang="zh-CN" sz="1400" dirty="0" smtClean="0"/>
                        <a:t>PE</a:t>
                      </a:r>
                      <a:r>
                        <a:rPr lang="zh-CN" altLang="en-US" sz="1400" dirty="0" smtClean="0"/>
                        <a:t>结构中有优势但是不适合阵列的多级流水架构。</a:t>
                      </a:r>
                    </a:p>
                  </a:txBody>
                  <a:tcPr/>
                </a:tc>
              </a:tr>
              <a:tr h="1005840">
                <a:tc>
                  <a:txBody>
                    <a:bodyPr/>
                    <a:lstStyle/>
                    <a:p>
                      <a:r>
                        <a:rPr lang="zh-CN" altLang="en-US" dirty="0" smtClean="0"/>
                        <a:t>功能单元的内部连接可按需配置设计</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dirty="0" smtClean="0"/>
                        <a:t>PE</a:t>
                      </a:r>
                      <a:r>
                        <a:rPr lang="zh-CN" altLang="en-US" sz="1400" dirty="0" smtClean="0"/>
                        <a:t>内部的功能模块的串并连接可以通过配置进行动态组合。</a:t>
                      </a:r>
                      <a:endParaRPr lang="en-US" altLang="zh-CN" sz="1400" dirty="0" smtClean="0"/>
                    </a:p>
                  </a:txBody>
                  <a:tcPr/>
                </a:tc>
                <a:tc>
                  <a:txBody>
                    <a:bodyPr/>
                    <a:lstStyle/>
                    <a:p>
                      <a:r>
                        <a:rPr lang="en-US" altLang="zh-CN" dirty="0" smtClean="0"/>
                        <a:t>[10]</a:t>
                      </a:r>
                    </a:p>
                  </a:txBody>
                  <a:tcPr/>
                </a:tc>
                <a:tc>
                  <a:txBody>
                    <a:bodyPr/>
                    <a:lstStyle/>
                    <a:p>
                      <a:r>
                        <a:rPr lang="en-US" altLang="zh-CN" sz="1400" dirty="0" smtClean="0"/>
                        <a:t>PE</a:t>
                      </a:r>
                      <a:r>
                        <a:rPr lang="zh-CN" altLang="en-US" sz="1400" dirty="0" smtClean="0"/>
                        <a:t>内部各个功能单元的利用率提高，可以在一个</a:t>
                      </a:r>
                      <a:r>
                        <a:rPr lang="en-US" altLang="zh-CN" sz="1400" dirty="0" smtClean="0"/>
                        <a:t>PE</a:t>
                      </a:r>
                      <a:r>
                        <a:rPr lang="zh-CN" altLang="en-US" sz="1400" dirty="0" smtClean="0"/>
                        <a:t>里实现更多的功能。</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更加复杂的</a:t>
                      </a:r>
                      <a:r>
                        <a:rPr lang="en-US" altLang="zh-CN" sz="1400" dirty="0" smtClean="0"/>
                        <a:t>PE</a:t>
                      </a:r>
                      <a:r>
                        <a:rPr lang="zh-CN" altLang="en-US" sz="1400" dirty="0" smtClean="0"/>
                        <a:t>内部互连、配置。增加了面积和延迟。与串行的问题一样，如果不插寄存器那么</a:t>
                      </a:r>
                      <a:r>
                        <a:rPr lang="en-US" altLang="zh-CN" sz="1400" dirty="0" smtClean="0"/>
                        <a:t>PE</a:t>
                      </a:r>
                      <a:r>
                        <a:rPr lang="zh-CN" altLang="en-US" sz="1400" dirty="0" smtClean="0"/>
                        <a:t>的延迟就是所有功能单元的和，如果插寄存器解决延迟就要引入多周期。</a:t>
                      </a:r>
                    </a:p>
                  </a:txBody>
                  <a:tcPr/>
                </a:tc>
              </a:tr>
              <a:tr h="701040">
                <a:tc>
                  <a:txBody>
                    <a:bodyPr/>
                    <a:lstStyle/>
                    <a:p>
                      <a:r>
                        <a:rPr lang="zh-CN" altLang="en-US" dirty="0" smtClean="0"/>
                        <a:t>功能单元并行设计</a:t>
                      </a:r>
                      <a:endParaRPr lang="zh-CN" altLang="en-US" dirty="0"/>
                    </a:p>
                  </a:txBody>
                  <a:tcPr/>
                </a:tc>
                <a:tc>
                  <a:txBody>
                    <a:bodyPr/>
                    <a:lstStyle/>
                    <a:p>
                      <a:r>
                        <a:rPr lang="zh-CN" altLang="en-US" dirty="0" smtClean="0"/>
                        <a:t>将所有需要的功能并行地放在不同的路径上，通过配置选择某一条路径完成某一个功能。</a:t>
                      </a:r>
                    </a:p>
                  </a:txBody>
                  <a:tcPr/>
                </a:tc>
                <a:tc>
                  <a:txBody>
                    <a:bodyPr/>
                    <a:lstStyle/>
                    <a:p>
                      <a:r>
                        <a:rPr lang="en-US" altLang="zh-CN" dirty="0" smtClean="0"/>
                        <a:t>[6]</a:t>
                      </a:r>
                    </a:p>
                    <a:p>
                      <a:r>
                        <a:rPr lang="en-US" altLang="zh-CN" dirty="0" smtClean="0"/>
                        <a:t>[7]</a:t>
                      </a:r>
                    </a:p>
                  </a:txBody>
                  <a:tcPr/>
                </a:tc>
                <a:tc>
                  <a:txBody>
                    <a:bodyPr/>
                    <a:lstStyle/>
                    <a:p>
                      <a:r>
                        <a:rPr lang="zh-CN" altLang="en-US" dirty="0" smtClean="0"/>
                        <a:t>在保证</a:t>
                      </a:r>
                      <a:r>
                        <a:rPr lang="en-US" altLang="zh-CN" dirty="0" smtClean="0"/>
                        <a:t>PE</a:t>
                      </a:r>
                      <a:r>
                        <a:rPr lang="zh-CN" altLang="en-US" dirty="0" smtClean="0"/>
                        <a:t>功能完整的同时可以是</a:t>
                      </a:r>
                      <a:r>
                        <a:rPr lang="en-US" altLang="zh-CN" dirty="0" smtClean="0"/>
                        <a:t>PE</a:t>
                      </a:r>
                      <a:r>
                        <a:rPr lang="zh-CN" altLang="en-US" dirty="0" smtClean="0"/>
                        <a:t>的主频变得很高。</a:t>
                      </a:r>
                    </a:p>
                  </a:txBody>
                  <a:tcPr/>
                </a:tc>
                <a:tc>
                  <a:txBody>
                    <a:bodyPr/>
                    <a:lstStyle/>
                    <a:p>
                      <a:r>
                        <a:rPr lang="en-US" altLang="zh-CN" dirty="0" smtClean="0"/>
                        <a:t>PE</a:t>
                      </a:r>
                      <a:r>
                        <a:rPr lang="zh-CN" altLang="en-US" dirty="0" smtClean="0"/>
                        <a:t>中同时只有一个功能单元在工作，电路利用率低。</a:t>
                      </a:r>
                    </a:p>
                  </a:txBody>
                  <a:tcPr/>
                </a:tc>
              </a:tr>
              <a:tr h="953770">
                <a:tc>
                  <a:txBody>
                    <a:bodyPr/>
                    <a:lstStyle/>
                    <a:p>
                      <a:r>
                        <a:rPr lang="zh-CN" altLang="en-US" dirty="0" smtClean="0"/>
                        <a:t>功能单元串行和并行混合设计</a:t>
                      </a:r>
                      <a:endParaRPr lang="zh-CN" altLang="en-US" dirty="0"/>
                    </a:p>
                  </a:txBody>
                  <a:tcPr/>
                </a:tc>
                <a:tc>
                  <a:txBody>
                    <a:bodyPr/>
                    <a:lstStyle/>
                    <a:p>
                      <a:r>
                        <a:rPr lang="zh-CN" altLang="en-US" dirty="0" smtClean="0"/>
                        <a:t>通过对不同的模块进行延迟分析，把延迟相同模块并行在一起。</a:t>
                      </a:r>
                    </a:p>
                  </a:txBody>
                  <a:tcPr/>
                </a:tc>
                <a:tc>
                  <a:txBody>
                    <a:bodyPr/>
                    <a:lstStyle/>
                    <a:p>
                      <a:r>
                        <a:rPr lang="en-US" altLang="zh-CN" dirty="0" smtClean="0"/>
                        <a:t>[3][4]</a:t>
                      </a:r>
                    </a:p>
                    <a:p>
                      <a:r>
                        <a:rPr lang="en-US" altLang="zh-CN" dirty="0" smtClean="0"/>
                        <a:t>[5][8]</a:t>
                      </a:r>
                    </a:p>
                  </a:txBody>
                  <a:tcPr/>
                </a:tc>
                <a:tc>
                  <a:txBody>
                    <a:bodyPr/>
                    <a:lstStyle/>
                    <a:p>
                      <a:r>
                        <a:rPr lang="zh-CN" altLang="en-US" dirty="0" smtClean="0"/>
                        <a:t>平衡不同的功能单元的延迟，提供了简单功能单元的串行并且有和功能并行结构相同的高主频</a:t>
                      </a:r>
                    </a:p>
                  </a:txBody>
                  <a:tcPr/>
                </a:tc>
                <a:tc>
                  <a:txBody>
                    <a:bodyPr/>
                    <a:lstStyle/>
                    <a:p>
                      <a:r>
                        <a:rPr lang="zh-CN" altLang="en-US" dirty="0" smtClean="0"/>
                        <a:t>功能串行是算法相关的，不能兼顾所有算法</a:t>
                      </a:r>
                    </a:p>
                  </a:txBody>
                  <a:tcPr/>
                </a:tc>
              </a:tr>
            </a:tbl>
          </a:graphicData>
        </a:graphic>
      </p:graphicFrame>
    </p:spTree>
    <p:extLst>
      <p:ext uri="{BB962C8B-B14F-4D97-AF65-F5344CB8AC3E}">
        <p14:creationId xmlns:p14="http://schemas.microsoft.com/office/powerpoint/2010/main" val="316929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62182571"/>
              </p:ext>
            </p:extLst>
          </p:nvPr>
        </p:nvGraphicFramePr>
        <p:xfrm>
          <a:off x="543155" y="3177921"/>
          <a:ext cx="7497656" cy="2603918"/>
        </p:xfrm>
        <a:graphic>
          <a:graphicData uri="http://schemas.openxmlformats.org/drawingml/2006/table">
            <a:tbl>
              <a:tblPr firstRow="1" bandRow="1">
                <a:tableStyleId>{5C22544A-7EE6-4342-B048-85BDC9FD1C3A}</a:tableStyleId>
              </a:tblPr>
              <a:tblGrid>
                <a:gridCol w="1933365"/>
                <a:gridCol w="1406084"/>
                <a:gridCol w="1253271"/>
                <a:gridCol w="1476811"/>
                <a:gridCol w="1428125"/>
              </a:tblGrid>
              <a:tr h="426221">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6293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26221">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352197">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58317">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较高</a:t>
                      </a:r>
                      <a:endParaRPr lang="zh-CN" altLang="en-US" sz="1600" dirty="0"/>
                    </a:p>
                  </a:txBody>
                  <a:tcPr/>
                </a:tc>
                <a:tc>
                  <a:txBody>
                    <a:bodyPr/>
                    <a:lstStyle/>
                    <a:p>
                      <a:r>
                        <a:rPr lang="zh-CN" altLang="en-US" sz="1600" dirty="0" smtClean="0"/>
                        <a:t>低</a:t>
                      </a:r>
                      <a:endParaRPr lang="zh-CN" altLang="en-US" sz="1600" dirty="0"/>
                    </a:p>
                  </a:txBody>
                  <a:tcPr/>
                </a:tc>
              </a:tr>
              <a:tr h="60568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c>
                  <a:txBody>
                    <a:bodyPr/>
                    <a:lstStyle/>
                    <a:p>
                      <a:r>
                        <a:rPr lang="zh-CN" altLang="en-US" sz="1600" dirty="0" smtClean="0"/>
                        <a:t>低</a:t>
                      </a:r>
                      <a:endParaRPr lang="zh-CN" altLang="en-US" sz="1600" dirty="0"/>
                    </a:p>
                  </a:txBody>
                  <a:tcPr/>
                </a:tc>
                <a:tc>
                  <a:txBody>
                    <a:bodyPr/>
                    <a:lstStyle/>
                    <a:p>
                      <a:r>
                        <a:rPr lang="zh-CN" altLang="en-US" sz="1600" dirty="0" smtClean="0">
                          <a:solidFill>
                            <a:srgbClr val="FF0000"/>
                          </a:solidFill>
                        </a:rPr>
                        <a:t>低</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r>
            </a:tbl>
          </a:graphicData>
        </a:graphic>
      </p:graphicFrame>
      <p:sp>
        <p:nvSpPr>
          <p:cNvPr id="10" name="文本框 9"/>
          <p:cNvSpPr txBox="1"/>
          <p:nvPr/>
        </p:nvSpPr>
        <p:spPr>
          <a:xfrm>
            <a:off x="482197" y="5857610"/>
            <a:ext cx="7838845" cy="923330"/>
          </a:xfrm>
          <a:prstGeom prst="rect">
            <a:avLst/>
          </a:prstGeom>
          <a:noFill/>
        </p:spPr>
        <p:txBody>
          <a:bodyPr wrap="square" rtlCol="0">
            <a:spAutoFit/>
          </a:bodyPr>
          <a:lstStyle/>
          <a:p>
            <a:r>
              <a:rPr lang="zh-CN" altLang="en-US" b="1" dirty="0"/>
              <a:t>新的要求：</a:t>
            </a:r>
            <a:endParaRPr lang="en-US" altLang="zh-CN" b="1" dirty="0"/>
          </a:p>
          <a:p>
            <a:r>
              <a:rPr lang="zh-CN" altLang="en-US" dirty="0"/>
              <a:t>引入基本的功能串并组合方案，在这个基础上对原有的方案进行改进，在不增加延迟和硬件开销的情况下提高功能的灵活性和硬件的利用率</a:t>
            </a:r>
          </a:p>
        </p:txBody>
      </p:sp>
      <p:sp>
        <p:nvSpPr>
          <p:cNvPr id="11" name="文本框 10"/>
          <p:cNvSpPr txBox="1"/>
          <p:nvPr/>
        </p:nvSpPr>
        <p:spPr>
          <a:xfrm>
            <a:off x="482197" y="2370944"/>
            <a:ext cx="7549285" cy="646331"/>
          </a:xfrm>
          <a:prstGeom prst="rect">
            <a:avLst/>
          </a:prstGeom>
          <a:noFill/>
        </p:spPr>
        <p:txBody>
          <a:bodyPr wrap="square" rtlCol="0">
            <a:spAutoFit/>
          </a:bodyPr>
          <a:lstStyle/>
          <a:p>
            <a:r>
              <a:rPr lang="zh-CN" altLang="en-US" b="1" dirty="0"/>
              <a:t>在归类总结了已有架构中对</a:t>
            </a:r>
            <a:r>
              <a:rPr lang="en-US" altLang="zh-CN" b="1" dirty="0"/>
              <a:t>PE</a:t>
            </a:r>
            <a:r>
              <a:rPr lang="zh-CN" altLang="en-US" b="1" dirty="0"/>
              <a:t>的设计方案和每种</a:t>
            </a:r>
            <a:r>
              <a:rPr lang="en-US" altLang="zh-CN" b="1" dirty="0"/>
              <a:t>PE</a:t>
            </a:r>
            <a:r>
              <a:rPr lang="zh-CN" altLang="en-US" b="1" dirty="0"/>
              <a:t>各自的优劣后提出了新的设计要求</a:t>
            </a:r>
          </a:p>
        </p:txBody>
      </p:sp>
      <p:sp>
        <p:nvSpPr>
          <p:cNvPr id="16" name="矩形 15"/>
          <p:cNvSpPr/>
          <p:nvPr/>
        </p:nvSpPr>
        <p:spPr>
          <a:xfrm>
            <a:off x="12355" y="1854989"/>
            <a:ext cx="4696807"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新的方案所要达到的设计要求</a:t>
            </a:r>
          </a:p>
        </p:txBody>
      </p:sp>
    </p:spTree>
    <p:extLst>
      <p:ext uri="{BB962C8B-B14F-4D97-AF65-F5344CB8AC3E}">
        <p14:creationId xmlns:p14="http://schemas.microsoft.com/office/powerpoint/2010/main" val="24109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460574" y="2524901"/>
            <a:ext cx="4039961" cy="600164"/>
          </a:xfrm>
          <a:prstGeom prst="rect">
            <a:avLst/>
          </a:prstGeom>
          <a:noFill/>
        </p:spPr>
        <p:txBody>
          <a:bodyPr wrap="square" rtlCol="0">
            <a:spAutoFit/>
          </a:bodyPr>
          <a:lstStyle/>
          <a:p>
            <a:pPr marL="0" lvl="1" algn="ctr"/>
            <a:r>
              <a:rPr lang="zh-CN" altLang="en-US" sz="3300" dirty="0">
                <a:latin typeface="华文楷体" pitchFamily="2" charset="-122"/>
                <a:ea typeface="华文楷体" pitchFamily="2" charset="-122"/>
              </a:rPr>
              <a:t>技术路线</a:t>
            </a:r>
            <a:endParaRPr lang="en-US" altLang="zh-CN" sz="3300" dirty="0">
              <a:latin typeface="华文楷体" pitchFamily="2" charset="-122"/>
              <a:ea typeface="华文楷体" pitchFamily="2" charset="-122"/>
            </a:endParaRPr>
          </a:p>
        </p:txBody>
      </p:sp>
      <p:grpSp>
        <p:nvGrpSpPr>
          <p:cNvPr id="21" name="组合 269"/>
          <p:cNvGrpSpPr/>
          <p:nvPr/>
        </p:nvGrpSpPr>
        <p:grpSpPr>
          <a:xfrm>
            <a:off x="571900" y="21923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2</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029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2.1</a:t>
              </a:r>
              <a:endParaRPr lang="zh-CN" altLang="en-US" sz="2100" dirty="0">
                <a:solidFill>
                  <a:schemeClr val="tx1"/>
                </a:solidFill>
                <a:latin typeface="Impact" pitchFamily="34" charset="0"/>
              </a:endParaRPr>
            </a:p>
          </p:txBody>
        </p:sp>
        <p:sp>
          <p:nvSpPr>
            <p:cNvPr id="24" name="六边形 23"/>
            <p:cNvSpPr/>
            <p:nvPr/>
          </p:nvSpPr>
          <p:spPr>
            <a:xfrm>
              <a:off x="307341" y="3157110"/>
              <a:ext cx="94480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2.2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4"/>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现有</a:t>
            </a:r>
            <a:r>
              <a:rPr lang="en-US" altLang="zh-CN" sz="2400" dirty="0">
                <a:solidFill>
                  <a:prstClr val="black"/>
                </a:solidFill>
                <a:latin typeface="华文楷体" pitchFamily="2" charset="-122"/>
                <a:ea typeface="华文楷体" pitchFamily="2" charset="-122"/>
                <a:cs typeface="Times New Roman" pitchFamily="18" charset="0"/>
              </a:rPr>
              <a:t>PE</a:t>
            </a:r>
            <a:r>
              <a:rPr lang="zh-CN" altLang="en-US" sz="2400" dirty="0">
                <a:solidFill>
                  <a:prstClr val="black"/>
                </a:solidFill>
                <a:latin typeface="华文楷体" pitchFamily="2" charset="-122"/>
                <a:ea typeface="华文楷体" pitchFamily="2" charset="-122"/>
                <a:cs typeface="Times New Roman" pitchFamily="18" charset="0"/>
              </a:rPr>
              <a:t>方案存在的问题</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技术方案</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348964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5607</TotalTime>
  <Words>2857</Words>
  <Application>Microsoft Office PowerPoint</Application>
  <PresentationFormat>全屏显示(4:3)</PresentationFormat>
  <Paragraphs>576</Paragraphs>
  <Slides>26</Slides>
  <Notes>22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黑体</vt:lpstr>
      <vt:lpstr>华文楷体</vt:lpstr>
      <vt:lpstr>宋体</vt:lpstr>
      <vt:lpstr>微软雅黑</vt:lpstr>
      <vt:lpstr>Arial</vt:lpstr>
      <vt:lpstr>Calibri</vt:lpstr>
      <vt:lpstr>Impact</vt:lpstr>
      <vt:lpstr>Times New Roman</vt:lpstr>
      <vt:lpstr>Wingdings</vt:lpstr>
      <vt:lpstr>1_可重构</vt:lpstr>
      <vt:lpstr>2_可重构</vt:lpstr>
      <vt:lpstr>面向分组加密算法的可重构阵列PE优化设计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基于可重构平台的LTE下行发送端物理层核心算法的实现</dc:title>
  <dc:creator>李小泉</dc:creator>
  <cp:lastModifiedBy>L-s</cp:lastModifiedBy>
  <cp:revision>138</cp:revision>
  <dcterms:created xsi:type="dcterms:W3CDTF">2014-11-24T06:35:50Z</dcterms:created>
  <dcterms:modified xsi:type="dcterms:W3CDTF">2015-11-15T09:10:02Z</dcterms:modified>
</cp:coreProperties>
</file>