
<file path=[Content_Types].xml><?xml version="1.0" encoding="utf-8"?>
<Types xmlns="http://schemas.openxmlformats.org/package/2006/content-types">
  <Default Extension="png" ContentType="image/png"/>
  <Default Extension="vsd" ContentType="application/vnd.visio"/>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57" r:id="rId3"/>
    <p:sldId id="258" r:id="rId4"/>
    <p:sldId id="260" r:id="rId5"/>
    <p:sldId id="262" r:id="rId6"/>
    <p:sldId id="263" r:id="rId7"/>
    <p:sldId id="264" r:id="rId8"/>
    <p:sldId id="265" r:id="rId9"/>
    <p:sldId id="266" r:id="rId10"/>
    <p:sldId id="268" r:id="rId11"/>
    <p:sldId id="269" r:id="rId12"/>
    <p:sldId id="270" r:id="rId13"/>
    <p:sldId id="271" r:id="rId14"/>
    <p:sldId id="272" r:id="rId15"/>
    <p:sldId id="273" r:id="rId16"/>
    <p:sldId id="276" r:id="rId17"/>
    <p:sldId id="277" r:id="rId18"/>
    <p:sldId id="284" r:id="rId19"/>
    <p:sldId id="281" r:id="rId20"/>
    <p:sldId id="323" r:id="rId21"/>
    <p:sldId id="324" r:id="rId22"/>
    <p:sldId id="325" r:id="rId23"/>
    <p:sldId id="326" r:id="rId24"/>
    <p:sldId id="278" r:id="rId25"/>
    <p:sldId id="327" r:id="rId26"/>
    <p:sldId id="280" r:id="rId27"/>
    <p:sldId id="286" r:id="rId28"/>
    <p:sldId id="287" r:id="rId29"/>
    <p:sldId id="288" r:id="rId30"/>
    <p:sldId id="311" r:id="rId31"/>
    <p:sldId id="313" r:id="rId32"/>
    <p:sldId id="314" r:id="rId33"/>
    <p:sldId id="291" r:id="rId34"/>
    <p:sldId id="315" r:id="rId35"/>
    <p:sldId id="317" r:id="rId36"/>
    <p:sldId id="302" r:id="rId37"/>
    <p:sldId id="303" r:id="rId38"/>
    <p:sldId id="330" r:id="rId39"/>
    <p:sldId id="334" r:id="rId40"/>
    <p:sldId id="338" r:id="rId41"/>
    <p:sldId id="339" r:id="rId42"/>
    <p:sldId id="340" r:id="rId43"/>
    <p:sldId id="341" r:id="rId44"/>
    <p:sldId id="331" r:id="rId45"/>
    <p:sldId id="332" r:id="rId46"/>
    <p:sldId id="333"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152" autoAdjust="0"/>
    <p:restoredTop sz="95488" autoAdjust="0"/>
  </p:normalViewPr>
  <p:slideViewPr>
    <p:cSldViewPr snapToGrid="0">
      <p:cViewPr>
        <p:scale>
          <a:sx n="100" d="100"/>
          <a:sy n="100" d="100"/>
        </p:scale>
        <p:origin x="72"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5" Type="http://schemas.openxmlformats.org/officeDocument/2006/relationships/image" Target="../media/image41.wmf"/><Relationship Id="rId4"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2B71FE-77AD-40F4-85B5-44DD43F9AC89}" type="datetimeFigureOut">
              <a:rPr lang="zh-CN" altLang="en-US" smtClean="0"/>
              <a:t>2016/4/29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F71A6-213A-43C9-804B-30D1FA1AA988}" type="slidenum">
              <a:rPr lang="zh-CN" altLang="en-US" smtClean="0"/>
              <a:t>‹#›</a:t>
            </a:fld>
            <a:endParaRPr lang="zh-CN" altLang="en-US"/>
          </a:p>
        </p:txBody>
      </p:sp>
    </p:spTree>
    <p:extLst>
      <p:ext uri="{BB962C8B-B14F-4D97-AF65-F5344CB8AC3E}">
        <p14:creationId xmlns:p14="http://schemas.microsoft.com/office/powerpoint/2010/main" val="21898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7F71A6-213A-43C9-804B-30D1FA1AA988}" type="slidenum">
              <a:rPr lang="zh-CN" altLang="en-US" smtClean="0"/>
              <a:t>5</a:t>
            </a:fld>
            <a:endParaRPr lang="zh-CN" altLang="en-US"/>
          </a:p>
        </p:txBody>
      </p:sp>
    </p:spTree>
    <p:extLst>
      <p:ext uri="{BB962C8B-B14F-4D97-AF65-F5344CB8AC3E}">
        <p14:creationId xmlns:p14="http://schemas.microsoft.com/office/powerpoint/2010/main" val="2906814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B390361-012E-4DA7-AB73-75703FA9188A}" type="slidenum">
              <a:rPr lang="zh-CN" altLang="en-US" smtClean="0"/>
              <a:pPr>
                <a:defRPr/>
              </a:pPr>
              <a:t>17</a:t>
            </a:fld>
            <a:endParaRPr lang="zh-CN" altLang="en-US"/>
          </a:p>
        </p:txBody>
      </p:sp>
    </p:spTree>
    <p:extLst>
      <p:ext uri="{BB962C8B-B14F-4D97-AF65-F5344CB8AC3E}">
        <p14:creationId xmlns:p14="http://schemas.microsoft.com/office/powerpoint/2010/main" val="3908928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2016/4/29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246378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2016/4/29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438128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2016/4/29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435682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lvl1pPr>
              <a:defRPr/>
            </a:lvl1pPr>
          </a:lstStyle>
          <a:p>
            <a:pPr>
              <a:defRPr/>
            </a:pPr>
            <a:fld id="{A3C013EF-8012-4FD0-83FD-AD1E0D5FF496}" type="datetime1">
              <a:rPr lang="zh-CN" altLang="en-US"/>
              <a:pPr>
                <a:defRPr/>
              </a:pPr>
              <a:t>2016/4/29</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B1AB8368-8757-488F-83C2-22057BA36C62}" type="slidenum">
              <a:rPr lang="zh-CN" altLang="en-US"/>
              <a:pPr>
                <a:defRPr/>
              </a:pPr>
              <a:t>‹#›</a:t>
            </a:fld>
            <a:endParaRPr lang="zh-CN" altLang="en-US"/>
          </a:p>
        </p:txBody>
      </p:sp>
    </p:spTree>
    <p:extLst>
      <p:ext uri="{BB962C8B-B14F-4D97-AF65-F5344CB8AC3E}">
        <p14:creationId xmlns:p14="http://schemas.microsoft.com/office/powerpoint/2010/main" val="3363902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2016/4/29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3396504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99BA3B2-353C-4685-AA83-4F72CF6341E5}" type="datetimeFigureOut">
              <a:rPr lang="zh-CN" altLang="en-US" smtClean="0"/>
              <a:t>2016/4/29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3922780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99BA3B2-353C-4685-AA83-4F72CF6341E5}" type="datetimeFigureOut">
              <a:rPr lang="zh-CN" altLang="en-US" smtClean="0"/>
              <a:t>2016/4/29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964250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99BA3B2-353C-4685-AA83-4F72CF6341E5}" type="datetimeFigureOut">
              <a:rPr lang="zh-CN" altLang="en-US" smtClean="0"/>
              <a:t>2016/4/29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4549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99BA3B2-353C-4685-AA83-4F72CF6341E5}" type="datetimeFigureOut">
              <a:rPr lang="zh-CN" altLang="en-US" smtClean="0"/>
              <a:t>2016/4/29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327734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BA3B2-353C-4685-AA83-4F72CF6341E5}" type="datetimeFigureOut">
              <a:rPr lang="zh-CN" altLang="en-US" smtClean="0"/>
              <a:t>2016/4/29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308679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99BA3B2-353C-4685-AA83-4F72CF6341E5}" type="datetimeFigureOut">
              <a:rPr lang="zh-CN" altLang="en-US" smtClean="0"/>
              <a:t>2016/4/29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504045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99BA3B2-353C-4685-AA83-4F72CF6341E5}" type="datetimeFigureOut">
              <a:rPr lang="zh-CN" altLang="en-US" smtClean="0"/>
              <a:t>2016/4/29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1643092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BA3B2-353C-4685-AA83-4F72CF6341E5}" type="datetimeFigureOut">
              <a:rPr lang="zh-CN" altLang="en-US" smtClean="0"/>
              <a:t>2016/4/29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9808724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2.xml"/><Relationship Id="rId4" Type="http://schemas.openxmlformats.org/officeDocument/2006/relationships/image" Target="../media/image13.emf"/></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4.em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1.emf"/></Relationships>
</file>

<file path=ppt/slides/_rels/slide2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33.wmf"/><Relationship Id="rId17" Type="http://schemas.openxmlformats.org/officeDocument/2006/relationships/image" Target="../media/image36.emf"/><Relationship Id="rId2" Type="http://schemas.openxmlformats.org/officeDocument/2006/relationships/slideLayout" Target="../slideLayouts/slideLayout12.xml"/><Relationship Id="rId16" Type="http://schemas.openxmlformats.org/officeDocument/2006/relationships/image" Target="../media/image35.wmf"/><Relationship Id="rId1" Type="http://schemas.openxmlformats.org/officeDocument/2006/relationships/vmlDrawing" Target="../drawings/vmlDrawing3.vml"/><Relationship Id="rId6" Type="http://schemas.openxmlformats.org/officeDocument/2006/relationships/image" Target="../media/image30.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4.bin"/><Relationship Id="rId14" Type="http://schemas.openxmlformats.org/officeDocument/2006/relationships/image" Target="../media/image34.wmf"/></Relationships>
</file>

<file path=ppt/slides/_rels/slide32.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image" Target="../media/image4.e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41.wmf"/><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38.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11.bin"/></Relationships>
</file>

<file path=ppt/slides/_rels/slide33.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Microsoft_Visio_2003-2010___1.vsd"/><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D:\Desktop\素材\素描城市.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025" y="1243013"/>
            <a:ext cx="775335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矩形 11"/>
          <p:cNvSpPr>
            <a:spLocks noChangeArrowheads="1"/>
          </p:cNvSpPr>
          <p:nvPr/>
        </p:nvSpPr>
        <p:spPr bwMode="auto">
          <a:xfrm>
            <a:off x="0" y="2859088"/>
            <a:ext cx="9144000" cy="1557337"/>
          </a:xfrm>
          <a:prstGeom prst="rect">
            <a:avLst/>
          </a:prstGeom>
          <a:solidFill>
            <a:srgbClr val="1B2153"/>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64" name="矩形 7"/>
          <p:cNvSpPr>
            <a:spLocks noChangeArrowheads="1"/>
          </p:cNvSpPr>
          <p:nvPr/>
        </p:nvSpPr>
        <p:spPr bwMode="auto">
          <a:xfrm>
            <a:off x="316815" y="2927350"/>
            <a:ext cx="8480207" cy="656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50000"/>
              </a:lnSpc>
              <a:spcBef>
                <a:spcPct val="0"/>
              </a:spcBef>
              <a:buNone/>
            </a:pPr>
            <a:r>
              <a:rPr lang="zh-CN" altLang="en-US" b="1" dirty="0" smtClean="0">
                <a:solidFill>
                  <a:schemeClr val="bg1"/>
                </a:solidFill>
                <a:latin typeface="Times New Roman" panose="02020603050405020304" pitchFamily="18" charset="0"/>
                <a:sym typeface="宋体" panose="02010600030101010101" pitchFamily="2" charset="-122"/>
              </a:rPr>
              <a:t>面向</a:t>
            </a:r>
            <a:r>
              <a:rPr lang="zh-CN" altLang="en-US" b="1" dirty="0">
                <a:solidFill>
                  <a:schemeClr val="bg1"/>
                </a:solidFill>
                <a:latin typeface="Times New Roman" panose="02020603050405020304" pitchFamily="18" charset="0"/>
                <a:sym typeface="宋体" panose="02010600030101010101" pitchFamily="2" charset="-122"/>
              </a:rPr>
              <a:t>分组加密算法的可重构阵列处理单元优化与设计</a:t>
            </a:r>
          </a:p>
        </p:txBody>
      </p:sp>
      <p:sp>
        <p:nvSpPr>
          <p:cNvPr id="15366" name="直接连接符 3"/>
          <p:cNvSpPr>
            <a:spLocks noChangeShapeType="1"/>
          </p:cNvSpPr>
          <p:nvPr/>
        </p:nvSpPr>
        <p:spPr bwMode="auto">
          <a:xfrm>
            <a:off x="739775" y="3765550"/>
            <a:ext cx="7634288" cy="0"/>
          </a:xfrm>
          <a:prstGeom prst="line">
            <a:avLst/>
          </a:prstGeom>
          <a:noFill/>
          <a:ln w="635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7" name="TextBox 7"/>
          <p:cNvSpPr>
            <a:spLocks noChangeArrowheads="1"/>
          </p:cNvSpPr>
          <p:nvPr/>
        </p:nvSpPr>
        <p:spPr bwMode="auto">
          <a:xfrm>
            <a:off x="3246438" y="4532313"/>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B2153"/>
                </a:solidFill>
                <a:latin typeface="宋体" panose="02010600030101010101" pitchFamily="2" charset="-122"/>
                <a:sym typeface="宋体" panose="02010600030101010101" pitchFamily="2" charset="-122"/>
              </a:rPr>
              <a:t>答辩人</a:t>
            </a:r>
            <a:r>
              <a:rPr lang="zh-CN" altLang="en-US" sz="2000" dirty="0" smtClean="0">
                <a:solidFill>
                  <a:srgbClr val="1B2153"/>
                </a:solidFill>
                <a:latin typeface="宋体" panose="02010600030101010101" pitchFamily="2" charset="-122"/>
                <a:sym typeface="宋体" panose="02010600030101010101" pitchFamily="2" charset="-122"/>
              </a:rPr>
              <a:t>：李 小 泉</a:t>
            </a:r>
            <a:endParaRPr lang="zh-CN" altLang="en-US" sz="2000" dirty="0">
              <a:solidFill>
                <a:srgbClr val="1B2153"/>
              </a:solidFill>
              <a:latin typeface="宋体" panose="02010600030101010101" pitchFamily="2" charset="-122"/>
              <a:sym typeface="宋体" panose="02010600030101010101" pitchFamily="2" charset="-122"/>
            </a:endParaRPr>
          </a:p>
        </p:txBody>
      </p:sp>
      <p:sp>
        <p:nvSpPr>
          <p:cNvPr id="15368" name="TextBox 8"/>
          <p:cNvSpPr>
            <a:spLocks noChangeArrowheads="1"/>
          </p:cNvSpPr>
          <p:nvPr/>
        </p:nvSpPr>
        <p:spPr bwMode="auto">
          <a:xfrm>
            <a:off x="3246438" y="5457825"/>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B2153"/>
                </a:solidFill>
                <a:latin typeface="宋体" panose="02010600030101010101" pitchFamily="2" charset="-122"/>
                <a:sym typeface="宋体" panose="02010600030101010101" pitchFamily="2" charset="-122"/>
              </a:rPr>
              <a:t>责任导师</a:t>
            </a:r>
            <a:r>
              <a:rPr lang="zh-CN" altLang="en-US" sz="2000" dirty="0" smtClean="0">
                <a:solidFill>
                  <a:srgbClr val="1B2153"/>
                </a:solidFill>
                <a:latin typeface="宋体" panose="02010600030101010101" pitchFamily="2" charset="-122"/>
                <a:sym typeface="宋体" panose="02010600030101010101" pitchFamily="2" charset="-122"/>
              </a:rPr>
              <a:t>：曹  鹏</a:t>
            </a:r>
            <a:endParaRPr lang="zh-CN" altLang="en-US" sz="2000" dirty="0">
              <a:solidFill>
                <a:srgbClr val="1B2153"/>
              </a:solidFill>
              <a:latin typeface="宋体" panose="02010600030101010101" pitchFamily="2" charset="-122"/>
              <a:sym typeface="宋体" panose="02010600030101010101" pitchFamily="2" charset="-122"/>
            </a:endParaRPr>
          </a:p>
        </p:txBody>
      </p:sp>
      <p:sp>
        <p:nvSpPr>
          <p:cNvPr id="15369" name="TextBox 9"/>
          <p:cNvSpPr>
            <a:spLocks noChangeArrowheads="1"/>
          </p:cNvSpPr>
          <p:nvPr/>
        </p:nvSpPr>
        <p:spPr bwMode="auto">
          <a:xfrm>
            <a:off x="3278188" y="5919788"/>
            <a:ext cx="23647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B2153"/>
                </a:solidFill>
                <a:latin typeface="宋体" panose="02010600030101010101" pitchFamily="2" charset="-122"/>
                <a:sym typeface="宋体" panose="02010600030101010101" pitchFamily="2" charset="-122"/>
              </a:rPr>
              <a:t>日  期：</a:t>
            </a:r>
            <a:r>
              <a:rPr lang="en-US" altLang="zh-CN" sz="2000" dirty="0" smtClean="0">
                <a:solidFill>
                  <a:srgbClr val="1B2153"/>
                </a:solidFill>
                <a:latin typeface="宋体" panose="02010600030101010101" pitchFamily="2" charset="-122"/>
                <a:sym typeface="宋体" panose="02010600030101010101" pitchFamily="2" charset="-122"/>
              </a:rPr>
              <a:t>2016.4.24</a:t>
            </a:r>
            <a:endParaRPr lang="zh-CN" altLang="en-US" sz="2000" dirty="0">
              <a:solidFill>
                <a:srgbClr val="1B2153"/>
              </a:solidFill>
              <a:latin typeface="宋体" panose="02010600030101010101" pitchFamily="2" charset="-122"/>
              <a:sym typeface="宋体" panose="02010600030101010101" pitchFamily="2" charset="-122"/>
            </a:endParaRPr>
          </a:p>
        </p:txBody>
      </p:sp>
      <p:pic>
        <p:nvPicPr>
          <p:cNvPr id="15370" name="Picture 2" descr="东大校徽11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2475" y="71438"/>
            <a:ext cx="711200"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1" name="TextBox 8"/>
          <p:cNvSpPr>
            <a:spLocks noChangeArrowheads="1"/>
          </p:cNvSpPr>
          <p:nvPr/>
        </p:nvSpPr>
        <p:spPr bwMode="auto">
          <a:xfrm>
            <a:off x="3246438" y="4970463"/>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B2153"/>
                </a:solidFill>
                <a:latin typeface="宋体" panose="02010600030101010101" pitchFamily="2" charset="-122"/>
                <a:sym typeface="宋体" panose="02010600030101010101" pitchFamily="2" charset="-122"/>
              </a:rPr>
              <a:t>导  师</a:t>
            </a:r>
            <a:r>
              <a:rPr lang="zh-CN" altLang="en-US" sz="2000" dirty="0" smtClean="0">
                <a:solidFill>
                  <a:srgbClr val="1B2153"/>
                </a:solidFill>
                <a:latin typeface="宋体" panose="02010600030101010101" pitchFamily="2" charset="-122"/>
                <a:sym typeface="宋体" panose="02010600030101010101" pitchFamily="2" charset="-122"/>
              </a:rPr>
              <a:t>：孙 伟 锋</a:t>
            </a:r>
            <a:endParaRPr lang="zh-CN" altLang="en-US" sz="2000" dirty="0">
              <a:solidFill>
                <a:srgbClr val="1B2153"/>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2925565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473233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1.</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算法标准</a:t>
              </a:r>
              <a:r>
                <a:rPr lang="en-US" altLang="zh-CN" sz="18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800" dirty="0" smtClean="0">
                  <a:solidFill>
                    <a:srgbClr val="FFFFFF"/>
                  </a:solidFill>
                  <a:latin typeface="Times New Roman" panose="02020603050405020304" pitchFamily="18" charset="0"/>
                  <a:ea typeface="文泉驿等宽微米黑" pitchFamily="2" charset="-122"/>
                  <a:sym typeface="文泉驿等宽微米黑" pitchFamily="2" charset="-122"/>
                </a:rPr>
                <a:t>基础和难点</a:t>
              </a:r>
              <a:endPar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5" name="矩形 4"/>
          <p:cNvSpPr/>
          <p:nvPr/>
        </p:nvSpPr>
        <p:spPr>
          <a:xfrm>
            <a:off x="464502" y="1690141"/>
            <a:ext cx="8191817" cy="646331"/>
          </a:xfrm>
          <a:prstGeom prst="rect">
            <a:avLst/>
          </a:prstGeom>
        </p:spPr>
        <p:txBody>
          <a:bodyPr wrap="square">
            <a:spAutoFit/>
          </a:bodyPr>
          <a:lstStyle/>
          <a:p>
            <a:r>
              <a:rPr lang="zh-CN" altLang="en-US" b="1" dirty="0" smtClean="0">
                <a:cs typeface="Times New Roman" panose="02020603050405020304" pitchFamily="18" charset="0"/>
              </a:rPr>
              <a:t>有限的运算种类：</a:t>
            </a:r>
            <a:r>
              <a:rPr lang="zh-CN" altLang="en-US" dirty="0" smtClean="0">
                <a:solidFill>
                  <a:srgbClr val="FF0000"/>
                </a:solidFill>
                <a:cs typeface="Times New Roman" panose="02020603050405020304" pitchFamily="18" charset="0"/>
              </a:rPr>
              <a:t>可</a:t>
            </a:r>
            <a:r>
              <a:rPr lang="zh-CN" altLang="en-US" dirty="0">
                <a:solidFill>
                  <a:srgbClr val="FF0000"/>
                </a:solidFill>
                <a:cs typeface="Times New Roman" panose="02020603050405020304" pitchFamily="18" charset="0"/>
              </a:rPr>
              <a:t>重构实现的基础。</a:t>
            </a:r>
            <a:endParaRPr lang="zh-CN" altLang="en-US" dirty="0">
              <a:solidFill>
                <a:srgbClr val="FF0000"/>
              </a:solidFill>
            </a:endParaRPr>
          </a:p>
          <a:p>
            <a:endParaRPr lang="en-US" altLang="zh-CN" dirty="0" smtClean="0">
              <a:cs typeface="Times New Roman" panose="02020603050405020304"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2923389172"/>
              </p:ext>
            </p:extLst>
          </p:nvPr>
        </p:nvGraphicFramePr>
        <p:xfrm>
          <a:off x="732743" y="2716567"/>
          <a:ext cx="5559962" cy="1512602"/>
        </p:xfrm>
        <a:graphic>
          <a:graphicData uri="http://schemas.openxmlformats.org/drawingml/2006/table">
            <a:tbl>
              <a:tblPr firstRow="1" firstCol="1" bandRow="1"/>
              <a:tblGrid>
                <a:gridCol w="1485777"/>
                <a:gridCol w="1089252"/>
                <a:gridCol w="1895681"/>
                <a:gridCol w="1089252"/>
              </a:tblGrid>
              <a:tr h="537884">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基本运算操作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使用频率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基本运算操作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使用频率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906">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逻辑运算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97.56%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算术运算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48.78%</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906">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S</a:t>
                      </a:r>
                      <a:r>
                        <a:rPr lang="zh-CN" sz="1400" kern="100">
                          <a:effectLst/>
                          <a:latin typeface="Calibri" panose="020F0502020204030204" pitchFamily="34" charset="0"/>
                          <a:ea typeface="宋体" panose="02010600030101010101" pitchFamily="2" charset="-122"/>
                          <a:cs typeface="Times New Roman" panose="02020603050405020304" pitchFamily="18" charset="0"/>
                        </a:rPr>
                        <a:t>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73.17%</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置换运算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24.39%</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906">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移位运算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85.36%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有限域乘法运算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17.07%</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矩形 7"/>
          <p:cNvSpPr/>
          <p:nvPr/>
        </p:nvSpPr>
        <p:spPr>
          <a:xfrm>
            <a:off x="464502" y="2118288"/>
            <a:ext cx="7852462" cy="523220"/>
          </a:xfrm>
          <a:prstGeom prst="rect">
            <a:avLst/>
          </a:prstGeom>
        </p:spPr>
        <p:txBody>
          <a:bodyPr wrap="square">
            <a:spAutoFit/>
          </a:bodyPr>
          <a:lstStyle/>
          <a:p>
            <a:r>
              <a:rPr lang="zh-CN" altLang="en-US" sz="1400" dirty="0" smtClean="0">
                <a:solidFill>
                  <a:srgbClr val="000000"/>
                </a:solidFill>
                <a:cs typeface="Times New Roman" panose="02020603050405020304" pitchFamily="18" charset="0"/>
              </a:rPr>
              <a:t>分组密码算法</a:t>
            </a:r>
            <a:r>
              <a:rPr lang="zh-CN" altLang="zh-CN" sz="1400" dirty="0" smtClean="0">
                <a:solidFill>
                  <a:srgbClr val="000000"/>
                </a:solidFill>
                <a:cs typeface="Times New Roman" panose="02020603050405020304" pitchFamily="18" charset="0"/>
              </a:rPr>
              <a:t>的</a:t>
            </a:r>
            <a:r>
              <a:rPr lang="zh-CN" altLang="en-US" sz="1400" dirty="0" smtClean="0">
                <a:solidFill>
                  <a:srgbClr val="000000"/>
                </a:solidFill>
                <a:cs typeface="Times New Roman" panose="02020603050405020304" pitchFamily="18" charset="0"/>
              </a:rPr>
              <a:t>运算（基本算子）</a:t>
            </a:r>
            <a:r>
              <a:rPr lang="zh-CN" altLang="zh-CN" sz="1400" dirty="0" smtClean="0">
                <a:solidFill>
                  <a:srgbClr val="000000"/>
                </a:solidFill>
                <a:cs typeface="Times New Roman" panose="02020603050405020304" pitchFamily="18" charset="0"/>
              </a:rPr>
              <a:t>只有</a:t>
            </a:r>
            <a:r>
              <a:rPr lang="zh-CN" altLang="zh-CN" sz="1400" dirty="0">
                <a:solidFill>
                  <a:srgbClr val="000000"/>
                </a:solidFill>
                <a:cs typeface="Times New Roman" panose="02020603050405020304" pitchFamily="18" charset="0"/>
              </a:rPr>
              <a:t>有限的几种</a:t>
            </a:r>
            <a:r>
              <a:rPr lang="zh-CN" altLang="zh-CN" sz="1400" dirty="0" smtClean="0">
                <a:solidFill>
                  <a:srgbClr val="000000"/>
                </a:solidFill>
                <a:cs typeface="Times New Roman" panose="02020603050405020304" pitchFamily="18" charset="0"/>
              </a:rPr>
              <a:t>，</a:t>
            </a:r>
            <a:r>
              <a:rPr lang="en-US" altLang="zh-CN" sz="1400" dirty="0" smtClean="0">
                <a:solidFill>
                  <a:srgbClr val="000000"/>
                </a:solidFill>
                <a:cs typeface="Times New Roman" panose="02020603050405020304" pitchFamily="18" charset="0"/>
              </a:rPr>
              <a:t>PE</a:t>
            </a:r>
            <a:r>
              <a:rPr lang="zh-CN" altLang="zh-CN" sz="1400" dirty="0">
                <a:solidFill>
                  <a:srgbClr val="000000"/>
                </a:solidFill>
                <a:cs typeface="Times New Roman" panose="02020603050405020304" pitchFamily="18" charset="0"/>
              </a:rPr>
              <a:t>设计</a:t>
            </a:r>
            <a:r>
              <a:rPr lang="zh-CN" altLang="zh-CN" sz="1400" dirty="0" smtClean="0">
                <a:solidFill>
                  <a:srgbClr val="000000"/>
                </a:solidFill>
                <a:cs typeface="Times New Roman" panose="02020603050405020304" pitchFamily="18" charset="0"/>
              </a:rPr>
              <a:t>时只需</a:t>
            </a:r>
            <a:r>
              <a:rPr lang="zh-CN" altLang="zh-CN" sz="1400" dirty="0">
                <a:solidFill>
                  <a:srgbClr val="000000"/>
                </a:solidFill>
                <a:cs typeface="Times New Roman" panose="02020603050405020304" pitchFamily="18" charset="0"/>
              </a:rPr>
              <a:t>要对这几类基本运算进行支持就足以实现这些</a:t>
            </a:r>
            <a:r>
              <a:rPr lang="zh-CN" altLang="zh-CN" sz="1400" dirty="0" smtClean="0">
                <a:solidFill>
                  <a:srgbClr val="000000"/>
                </a:solidFill>
                <a:cs typeface="Times New Roman" panose="02020603050405020304" pitchFamily="18" charset="0"/>
              </a:rPr>
              <a:t>算法</a:t>
            </a:r>
            <a:r>
              <a:rPr lang="zh-CN" altLang="en-US" sz="1400" dirty="0" smtClean="0">
                <a:solidFill>
                  <a:srgbClr val="000000"/>
                </a:solidFill>
                <a:cs typeface="Times New Roman" panose="02020603050405020304" pitchFamily="18" charset="0"/>
              </a:rPr>
              <a:t>。</a:t>
            </a:r>
            <a:endParaRPr lang="zh-CN" altLang="en-US" sz="1400" dirty="0">
              <a:solidFill>
                <a:srgbClr val="FF0000"/>
              </a:solidFill>
            </a:endParaRPr>
          </a:p>
        </p:txBody>
      </p:sp>
      <p:sp>
        <p:nvSpPr>
          <p:cNvPr id="9" name="矩形 8"/>
          <p:cNvSpPr/>
          <p:nvPr/>
        </p:nvSpPr>
        <p:spPr>
          <a:xfrm>
            <a:off x="442925" y="5130489"/>
            <a:ext cx="2060489" cy="461665"/>
          </a:xfrm>
          <a:prstGeom prst="rect">
            <a:avLst/>
          </a:prstGeom>
        </p:spPr>
        <p:txBody>
          <a:bodyPr wrap="square">
            <a:spAutoFit/>
          </a:bodyPr>
          <a:lstStyle/>
          <a:p>
            <a:r>
              <a:rPr lang="zh-CN" altLang="en-US" sz="1200" dirty="0" smtClean="0"/>
              <a:t>运算模式不同</a:t>
            </a:r>
            <a:endParaRPr lang="en-US" altLang="zh-CN" sz="1200" dirty="0" smtClean="0"/>
          </a:p>
          <a:p>
            <a:r>
              <a:rPr lang="zh-CN" altLang="en-US" sz="1200" dirty="0" smtClean="0"/>
              <a:t>运算组合方式不同</a:t>
            </a:r>
          </a:p>
        </p:txBody>
      </p:sp>
      <p:sp>
        <p:nvSpPr>
          <p:cNvPr id="21" name="矩形 20"/>
          <p:cNvSpPr/>
          <p:nvPr/>
        </p:nvSpPr>
        <p:spPr>
          <a:xfrm>
            <a:off x="413083" y="4626075"/>
            <a:ext cx="6381418" cy="369332"/>
          </a:xfrm>
          <a:prstGeom prst="rect">
            <a:avLst/>
          </a:prstGeom>
        </p:spPr>
        <p:txBody>
          <a:bodyPr wrap="square">
            <a:spAutoFit/>
          </a:bodyPr>
          <a:lstStyle/>
          <a:p>
            <a:r>
              <a:rPr lang="zh-CN" altLang="en-US" b="1" dirty="0" smtClean="0">
                <a:cs typeface="Times New Roman" panose="02020603050405020304" pitchFamily="18" charset="0"/>
              </a:rPr>
              <a:t>同种运算种类的使用差异性：</a:t>
            </a:r>
            <a:r>
              <a:rPr lang="zh-CN" altLang="en-US" dirty="0">
                <a:solidFill>
                  <a:srgbClr val="FF0000"/>
                </a:solidFill>
              </a:rPr>
              <a:t>重构密码</a:t>
            </a:r>
            <a:r>
              <a:rPr lang="zh-CN" altLang="en-US" dirty="0" smtClean="0">
                <a:solidFill>
                  <a:srgbClr val="FF0000"/>
                </a:solidFill>
              </a:rPr>
              <a:t>处理器设计难点所在。</a:t>
            </a:r>
            <a:endParaRPr lang="en-US" altLang="zh-CN" dirty="0">
              <a:solidFill>
                <a:srgbClr val="FF0000"/>
              </a:solidFill>
            </a:endParaRPr>
          </a:p>
        </p:txBody>
      </p:sp>
      <p:sp>
        <p:nvSpPr>
          <p:cNvPr id="2" name="矩形 1"/>
          <p:cNvSpPr/>
          <p:nvPr/>
        </p:nvSpPr>
        <p:spPr>
          <a:xfrm>
            <a:off x="464503" y="5803881"/>
            <a:ext cx="1513321" cy="276999"/>
          </a:xfrm>
          <a:prstGeom prst="rect">
            <a:avLst/>
          </a:prstGeom>
        </p:spPr>
        <p:txBody>
          <a:bodyPr wrap="square">
            <a:spAutoFit/>
          </a:bodyPr>
          <a:lstStyle/>
          <a:p>
            <a:r>
              <a:rPr lang="zh-CN" altLang="en-US" sz="1200" dirty="0" smtClean="0"/>
              <a:t>所需功能单元数目</a:t>
            </a:r>
            <a:endParaRPr lang="en-US" altLang="zh-CN" sz="1200" dirty="0"/>
          </a:p>
        </p:txBody>
      </p:sp>
      <p:sp>
        <p:nvSpPr>
          <p:cNvPr id="25" name="矩形 24"/>
          <p:cNvSpPr/>
          <p:nvPr/>
        </p:nvSpPr>
        <p:spPr>
          <a:xfrm>
            <a:off x="2687781" y="5178881"/>
            <a:ext cx="2036619" cy="276999"/>
          </a:xfrm>
          <a:prstGeom prst="rect">
            <a:avLst/>
          </a:prstGeom>
        </p:spPr>
        <p:txBody>
          <a:bodyPr wrap="square">
            <a:spAutoFit/>
          </a:bodyPr>
          <a:lstStyle/>
          <a:p>
            <a:r>
              <a:rPr lang="zh-CN" altLang="en-US" sz="1200" dirty="0" smtClean="0"/>
              <a:t>功能单元内部设计</a:t>
            </a:r>
          </a:p>
        </p:txBody>
      </p:sp>
      <p:sp>
        <p:nvSpPr>
          <p:cNvPr id="4" name="右箭头 3"/>
          <p:cNvSpPr/>
          <p:nvPr/>
        </p:nvSpPr>
        <p:spPr>
          <a:xfrm>
            <a:off x="2063750" y="5189977"/>
            <a:ext cx="390092" cy="22764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6" name="矩形 5"/>
          <p:cNvSpPr/>
          <p:nvPr/>
        </p:nvSpPr>
        <p:spPr>
          <a:xfrm>
            <a:off x="480662" y="6048652"/>
            <a:ext cx="1107996" cy="276999"/>
          </a:xfrm>
          <a:prstGeom prst="rect">
            <a:avLst/>
          </a:prstGeom>
        </p:spPr>
        <p:txBody>
          <a:bodyPr wrap="none">
            <a:spAutoFit/>
          </a:bodyPr>
          <a:lstStyle/>
          <a:p>
            <a:r>
              <a:rPr lang="zh-CN" altLang="en-US" sz="1200" dirty="0"/>
              <a:t>出现次序不同</a:t>
            </a:r>
            <a:endParaRPr lang="en-US" altLang="zh-CN" sz="1200" dirty="0"/>
          </a:p>
        </p:txBody>
      </p:sp>
      <p:sp>
        <p:nvSpPr>
          <p:cNvPr id="28" name="右箭头 27"/>
          <p:cNvSpPr/>
          <p:nvPr/>
        </p:nvSpPr>
        <p:spPr>
          <a:xfrm>
            <a:off x="1977824" y="5967665"/>
            <a:ext cx="390092" cy="22764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9" name="矩形 28"/>
          <p:cNvSpPr/>
          <p:nvPr/>
        </p:nvSpPr>
        <p:spPr>
          <a:xfrm>
            <a:off x="2531429" y="5945352"/>
            <a:ext cx="2249059" cy="276999"/>
          </a:xfrm>
          <a:prstGeom prst="rect">
            <a:avLst/>
          </a:prstGeom>
        </p:spPr>
        <p:txBody>
          <a:bodyPr wrap="square">
            <a:spAutoFit/>
          </a:bodyPr>
          <a:lstStyle/>
          <a:p>
            <a:r>
              <a:rPr lang="zh-CN" altLang="en-US" sz="1200" dirty="0" smtClean="0">
                <a:solidFill>
                  <a:srgbClr val="FF0000"/>
                </a:solidFill>
              </a:rPr>
              <a:t>功能单元数量、分布</a:t>
            </a:r>
          </a:p>
        </p:txBody>
      </p:sp>
    </p:spTree>
    <p:extLst>
      <p:ext uri="{BB962C8B-B14F-4D97-AF65-F5344CB8AC3E}">
        <p14:creationId xmlns:p14="http://schemas.microsoft.com/office/powerpoint/2010/main" val="174570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1" grpId="0"/>
      <p:bldP spid="2" grpId="0"/>
      <p:bldP spid="25" grpId="0"/>
      <p:bldP spid="4" grpId="0" animBg="1"/>
      <p:bldP spid="6" grpId="0"/>
      <p:bldP spid="28" grpId="0" animBg="1"/>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4264251" cy="519112"/>
            <a:chOff x="0" y="0"/>
            <a:chExt cx="3119220" cy="517865"/>
          </a:xfrm>
        </p:grpSpPr>
        <p:sp>
          <p:nvSpPr>
            <p:cNvPr id="21522" name="TextBox 5"/>
            <p:cNvSpPr>
              <a:spLocks noChangeArrowheads="1"/>
            </p:cNvSpPr>
            <p:nvPr/>
          </p:nvSpPr>
          <p:spPr bwMode="auto">
            <a:xfrm>
              <a:off x="46047" y="0"/>
              <a:ext cx="2468007"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算法图建模</a:t>
              </a:r>
              <a:r>
                <a:rPr lang="en-US" altLang="zh-CN" sz="18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800" dirty="0" smtClean="0">
                  <a:solidFill>
                    <a:srgbClr val="FFFFFF"/>
                  </a:solidFill>
                  <a:latin typeface="Times New Roman" panose="02020603050405020304" pitchFamily="18" charset="0"/>
                  <a:ea typeface="文泉驿等宽微米黑" pitchFamily="2" charset="-122"/>
                  <a:sym typeface="文泉驿等宽微米黑" pitchFamily="2" charset="-122"/>
                </a:rPr>
                <a:t>算法研究基础</a:t>
              </a:r>
              <a:endPar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4" name="矩形 3"/>
          <p:cNvSpPr/>
          <p:nvPr/>
        </p:nvSpPr>
        <p:spPr>
          <a:xfrm>
            <a:off x="449402" y="3057524"/>
            <a:ext cx="3177577" cy="1323439"/>
          </a:xfrm>
          <a:prstGeom prst="rect">
            <a:avLst/>
          </a:prstGeom>
        </p:spPr>
        <p:txBody>
          <a:bodyPr wrap="square">
            <a:spAutoFit/>
          </a:bodyPr>
          <a:lstStyle/>
          <a:p>
            <a:pPr lvl="0" algn="just">
              <a:lnSpc>
                <a:spcPct val="125000"/>
              </a:lnSpc>
              <a:spcAft>
                <a:spcPts val="0"/>
              </a:spcAft>
            </a:pPr>
            <a:r>
              <a:rPr lang="zh-CN" altLang="en-US" sz="1600" b="1" kern="100" dirty="0" smtClean="0">
                <a:latin typeface="Times New Roman" panose="02020603050405020304" pitchFamily="18" charset="0"/>
              </a:rPr>
              <a:t>内容：</a:t>
            </a:r>
            <a:r>
              <a:rPr lang="zh-CN" altLang="en-US" sz="1600" kern="100" dirty="0" smtClean="0">
                <a:latin typeface="Times New Roman" panose="02020603050405020304" pitchFamily="18" charset="0"/>
              </a:rPr>
              <a:t>为</a:t>
            </a:r>
            <a:r>
              <a:rPr lang="zh-CN" altLang="en-US" sz="1600" kern="100" dirty="0">
                <a:latin typeface="Times New Roman" panose="02020603050405020304" pitchFamily="18" charset="0"/>
              </a:rPr>
              <a:t>算法</a:t>
            </a:r>
            <a:r>
              <a:rPr lang="zh-CN" altLang="zh-CN" sz="1600" kern="100" dirty="0">
                <a:latin typeface="Times New Roman" panose="02020603050405020304" pitchFamily="18" charset="0"/>
              </a:rPr>
              <a:t>建立了一个统一</a:t>
            </a:r>
            <a:r>
              <a:rPr lang="zh-CN" altLang="zh-CN" sz="1600" kern="100" dirty="0" smtClean="0">
                <a:latin typeface="Times New Roman" panose="02020603050405020304" pitchFamily="18" charset="0"/>
              </a:rPr>
              <a:t>的</a:t>
            </a:r>
            <a:r>
              <a:rPr lang="zh-CN" altLang="en-US" sz="1600" kern="100" dirty="0" smtClean="0">
                <a:latin typeface="Times New Roman" panose="02020603050405020304" pitchFamily="18" charset="0"/>
              </a:rPr>
              <a:t>有向图</a:t>
            </a:r>
            <a:r>
              <a:rPr lang="zh-CN" altLang="zh-CN" sz="1600" kern="100" dirty="0" smtClean="0">
                <a:latin typeface="Times New Roman" panose="02020603050405020304" pitchFamily="18" charset="0"/>
              </a:rPr>
              <a:t>模型</a:t>
            </a:r>
            <a:endParaRPr lang="en-US" altLang="zh-CN" sz="1600" kern="100" dirty="0" smtClean="0">
              <a:latin typeface="Times New Roman" panose="02020603050405020304" pitchFamily="18" charset="0"/>
            </a:endParaRPr>
          </a:p>
          <a:p>
            <a:pPr algn="just">
              <a:lnSpc>
                <a:spcPct val="125000"/>
              </a:lnSpc>
            </a:pPr>
            <a:r>
              <a:rPr lang="zh-CN" altLang="en-US" sz="1600" b="1" kern="100" dirty="0" smtClean="0">
                <a:latin typeface="Times New Roman" panose="02020603050405020304" pitchFamily="18" charset="0"/>
              </a:rPr>
              <a:t>作用：</a:t>
            </a:r>
            <a:r>
              <a:rPr lang="zh-CN" altLang="en-US" sz="1600" kern="100" dirty="0">
                <a:latin typeface="Times New Roman" panose="02020603050405020304" pitchFamily="18" charset="0"/>
              </a:rPr>
              <a:t>算法图</a:t>
            </a:r>
            <a:r>
              <a:rPr lang="zh-CN" altLang="en-US" sz="1600" kern="100" dirty="0" smtClean="0">
                <a:latin typeface="Times New Roman" panose="02020603050405020304" pitchFamily="18" charset="0"/>
              </a:rPr>
              <a:t>模型是后续算法特征提取和算法映射的基础</a:t>
            </a:r>
            <a:endParaRPr lang="en-US" altLang="zh-CN" sz="1600" kern="100" dirty="0" smtClean="0">
              <a:latin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4997731" y="1156990"/>
            <a:ext cx="3685388" cy="5474817"/>
          </a:xfrm>
          <a:prstGeom prst="rect">
            <a:avLst/>
          </a:prstGeom>
        </p:spPr>
      </p:pic>
    </p:spTree>
    <p:extLst>
      <p:ext uri="{BB962C8B-B14F-4D97-AF65-F5344CB8AC3E}">
        <p14:creationId xmlns:p14="http://schemas.microsoft.com/office/powerpoint/2010/main" val="1719847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算法图建模</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7" name="Rectangle 4"/>
          <p:cNvSpPr>
            <a:spLocks noChangeArrowheads="1"/>
          </p:cNvSpPr>
          <p:nvPr/>
        </p:nvSpPr>
        <p:spPr bwMode="auto">
          <a:xfrm>
            <a:off x="432909" y="2797007"/>
            <a:ext cx="1152355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532503486"/>
              </p:ext>
            </p:extLst>
          </p:nvPr>
        </p:nvGraphicFramePr>
        <p:xfrm>
          <a:off x="2952846" y="1525136"/>
          <a:ext cx="5802085" cy="2664092"/>
        </p:xfrm>
        <a:graphic>
          <a:graphicData uri="http://schemas.openxmlformats.org/presentationml/2006/ole">
            <mc:AlternateContent xmlns:mc="http://schemas.openxmlformats.org/markup-compatibility/2006">
              <mc:Choice xmlns:v="urn:schemas-microsoft-com:vml" Requires="v">
                <p:oleObj spid="_x0000_s2110" name="Visio" r:id="rId3" imgW="5143500" imgH="2381213" progId="Visio.Drawing.15">
                  <p:embed/>
                </p:oleObj>
              </mc:Choice>
              <mc:Fallback>
                <p:oleObj name="Visio" r:id="rId3" imgW="5143500" imgH="2381213"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846" y="1525136"/>
                        <a:ext cx="5802085" cy="2664092"/>
                      </a:xfrm>
                      <a:prstGeom prst="rect">
                        <a:avLst/>
                      </a:prstGeom>
                      <a:noFill/>
                    </p:spPr>
                  </p:pic>
                </p:oleObj>
              </mc:Fallback>
            </mc:AlternateContent>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2228442434"/>
              </p:ext>
            </p:extLst>
          </p:nvPr>
        </p:nvGraphicFramePr>
        <p:xfrm>
          <a:off x="3374290" y="4344455"/>
          <a:ext cx="4678246" cy="1820863"/>
        </p:xfrm>
        <a:graphic>
          <a:graphicData uri="http://schemas.openxmlformats.org/drawingml/2006/table">
            <a:tbl>
              <a:tblPr firstRow="1" firstCol="1" bandRow="1"/>
              <a:tblGrid>
                <a:gridCol w="594492"/>
                <a:gridCol w="358891"/>
                <a:gridCol w="358891"/>
                <a:gridCol w="1039516"/>
                <a:gridCol w="636714"/>
                <a:gridCol w="358891"/>
                <a:gridCol w="358891"/>
                <a:gridCol w="971960"/>
              </a:tblGrid>
              <a:tr h="361875">
                <a:tc>
                  <a:txBody>
                    <a:bodyPr/>
                    <a:lstStyle/>
                    <a:p>
                      <a:pPr algn="ctr">
                        <a:lnSpc>
                          <a:spcPct val="125000"/>
                        </a:lnSpc>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节点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x</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y</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操作属性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节点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x</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y</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操作属性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875">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xor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875">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sh</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xor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363">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au</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875">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v9</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xor</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1" name="矩形 20"/>
          <p:cNvSpPr/>
          <p:nvPr/>
        </p:nvSpPr>
        <p:spPr>
          <a:xfrm>
            <a:off x="623862" y="3021016"/>
            <a:ext cx="2133102" cy="1323439"/>
          </a:xfrm>
          <a:prstGeom prst="rect">
            <a:avLst/>
          </a:prstGeom>
        </p:spPr>
        <p:txBody>
          <a:bodyPr wrap="square">
            <a:spAutoFit/>
          </a:bodyPr>
          <a:lstStyle/>
          <a:p>
            <a:pPr lvl="0" algn="just">
              <a:lnSpc>
                <a:spcPct val="125000"/>
              </a:lnSpc>
              <a:spcAft>
                <a:spcPts val="0"/>
              </a:spcAft>
            </a:pPr>
            <a:r>
              <a:rPr lang="zh-CN" altLang="en-US" sz="1600" kern="100" dirty="0" smtClean="0">
                <a:latin typeface="Times New Roman" panose="02020603050405020304" pitchFamily="18" charset="0"/>
              </a:rPr>
              <a:t>算法图：</a:t>
            </a:r>
            <a:endParaRPr lang="en-US" altLang="zh-CN" sz="1600" kern="100" dirty="0" smtClean="0">
              <a:latin typeface="Times New Roman" panose="02020603050405020304" pitchFamily="18" charset="0"/>
            </a:endParaRPr>
          </a:p>
          <a:p>
            <a:pPr lvl="0" algn="just">
              <a:lnSpc>
                <a:spcPct val="125000"/>
              </a:lnSpc>
              <a:spcAft>
                <a:spcPts val="0"/>
              </a:spcAft>
            </a:pPr>
            <a:r>
              <a:rPr lang="en-US" altLang="zh-CN" sz="1600" kern="100" dirty="0" smtClean="0">
                <a:latin typeface="Times New Roman" panose="02020603050405020304" pitchFamily="18" charset="0"/>
              </a:rPr>
              <a:t>ALG = (V, E)</a:t>
            </a:r>
          </a:p>
          <a:p>
            <a:pPr lvl="0" algn="just">
              <a:lnSpc>
                <a:spcPct val="125000"/>
              </a:lnSpc>
              <a:spcAft>
                <a:spcPts val="0"/>
              </a:spcAft>
            </a:pPr>
            <a:r>
              <a:rPr lang="en-US" altLang="zh-CN" sz="1600" kern="100" dirty="0" smtClean="0">
                <a:cs typeface="Times New Roman" panose="02020603050405020304" pitchFamily="18" charset="0"/>
              </a:rPr>
              <a:t>V</a:t>
            </a:r>
            <a:r>
              <a:rPr lang="zh-CN" altLang="en-US" sz="1600" kern="100" dirty="0" smtClean="0">
                <a:cs typeface="Times New Roman" panose="02020603050405020304" pitchFamily="18" charset="0"/>
              </a:rPr>
              <a:t>：算法运算节点</a:t>
            </a:r>
            <a:endParaRPr lang="en-US" altLang="zh-CN" sz="1600" kern="100" dirty="0" smtClean="0">
              <a:cs typeface="Times New Roman" panose="02020603050405020304" pitchFamily="18" charset="0"/>
            </a:endParaRPr>
          </a:p>
          <a:p>
            <a:pPr lvl="0" algn="just">
              <a:lnSpc>
                <a:spcPct val="125000"/>
              </a:lnSpc>
              <a:spcAft>
                <a:spcPts val="0"/>
              </a:spcAft>
            </a:pPr>
            <a:r>
              <a:rPr lang="en-US" altLang="zh-CN" sz="1600" kern="100" dirty="0" smtClean="0">
                <a:latin typeface="Times New Roman" panose="02020603050405020304" pitchFamily="18" charset="0"/>
                <a:cs typeface="Times New Roman" panose="02020603050405020304" pitchFamily="18" charset="0"/>
              </a:rPr>
              <a:t>E</a:t>
            </a:r>
            <a:r>
              <a:rPr lang="zh-CN" altLang="en-US" sz="1600" kern="100" dirty="0" smtClean="0">
                <a:latin typeface="Times New Roman" panose="02020603050405020304" pitchFamily="18" charset="0"/>
                <a:cs typeface="Times New Roman" panose="02020603050405020304" pitchFamily="18" charset="0"/>
              </a:rPr>
              <a:t>：数据依赖关系</a:t>
            </a:r>
            <a:endParaRPr lang="en-US" altLang="zh-CN" sz="1600" kern="100" dirty="0" smtClean="0">
              <a:latin typeface="Times New Roman" panose="02020603050405020304" pitchFamily="18" charset="0"/>
            </a:endParaRPr>
          </a:p>
        </p:txBody>
      </p:sp>
    </p:spTree>
    <p:extLst>
      <p:ext uri="{BB962C8B-B14F-4D97-AF65-F5344CB8AC3E}">
        <p14:creationId xmlns:p14="http://schemas.microsoft.com/office/powerpoint/2010/main" val="287352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算法特征提取</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4" name="矩形 3"/>
          <p:cNvSpPr/>
          <p:nvPr/>
        </p:nvSpPr>
        <p:spPr>
          <a:xfrm>
            <a:off x="505992" y="2778560"/>
            <a:ext cx="3846546" cy="1823576"/>
          </a:xfrm>
          <a:prstGeom prst="rect">
            <a:avLst/>
          </a:prstGeom>
        </p:spPr>
        <p:txBody>
          <a:bodyPr wrap="square">
            <a:spAutoFit/>
          </a:bodyPr>
          <a:lstStyle/>
          <a:p>
            <a:pPr algn="just">
              <a:lnSpc>
                <a:spcPct val="125000"/>
              </a:lnSpc>
            </a:pPr>
            <a:r>
              <a:rPr lang="zh-CN" altLang="en-US" b="1" dirty="0" smtClean="0"/>
              <a:t>内容：</a:t>
            </a:r>
            <a:r>
              <a:rPr lang="zh-CN" altLang="zh-CN" dirty="0" smtClean="0"/>
              <a:t>基于</a:t>
            </a:r>
            <a:r>
              <a:rPr lang="zh-CN" altLang="zh-CN" dirty="0"/>
              <a:t>算法图模型，提取分组密码算法</a:t>
            </a:r>
            <a:r>
              <a:rPr lang="zh-CN" altLang="en-US" dirty="0"/>
              <a:t>算子的模式</a:t>
            </a:r>
            <a:r>
              <a:rPr lang="zh-CN" altLang="zh-CN" dirty="0"/>
              <a:t>特征、组合特征和</a:t>
            </a:r>
            <a:r>
              <a:rPr lang="zh-CN" altLang="en-US" dirty="0"/>
              <a:t>次序</a:t>
            </a:r>
            <a:r>
              <a:rPr lang="zh-CN" altLang="zh-CN" dirty="0" smtClean="0"/>
              <a:t>特征</a:t>
            </a:r>
            <a:r>
              <a:rPr lang="zh-CN" altLang="en-US" dirty="0" smtClean="0"/>
              <a:t>。</a:t>
            </a:r>
            <a:endParaRPr lang="en-US" altLang="zh-CN" dirty="0" smtClean="0"/>
          </a:p>
          <a:p>
            <a:pPr algn="just">
              <a:lnSpc>
                <a:spcPct val="125000"/>
              </a:lnSpc>
            </a:pPr>
            <a:r>
              <a:rPr lang="zh-CN" altLang="en-US" b="1" dirty="0" smtClean="0"/>
              <a:t>目的：</a:t>
            </a:r>
            <a:r>
              <a:rPr lang="zh-CN" altLang="en-US" dirty="0" smtClean="0"/>
              <a:t>提取的算法特征作为后续</a:t>
            </a:r>
            <a:r>
              <a:rPr lang="en-US" altLang="zh-CN" dirty="0" smtClean="0"/>
              <a:t>PE</a:t>
            </a:r>
            <a:r>
              <a:rPr lang="zh-CN" altLang="en-US" dirty="0" smtClean="0"/>
              <a:t>方案设计的依据</a:t>
            </a:r>
            <a:endParaRPr lang="zh-CN" altLang="zh-CN" dirty="0"/>
          </a:p>
        </p:txBody>
      </p:sp>
      <p:pic>
        <p:nvPicPr>
          <p:cNvPr id="5" name="图片 4"/>
          <p:cNvPicPr>
            <a:picLocks noChangeAspect="1"/>
          </p:cNvPicPr>
          <p:nvPr/>
        </p:nvPicPr>
        <p:blipFill>
          <a:blip r:embed="rId2"/>
          <a:stretch>
            <a:fillRect/>
          </a:stretch>
        </p:blipFill>
        <p:spPr>
          <a:xfrm>
            <a:off x="5005810" y="1156990"/>
            <a:ext cx="3685388" cy="5474817"/>
          </a:xfrm>
          <a:prstGeom prst="rect">
            <a:avLst/>
          </a:prstGeom>
        </p:spPr>
      </p:pic>
    </p:spTree>
    <p:extLst>
      <p:ext uri="{BB962C8B-B14F-4D97-AF65-F5344CB8AC3E}">
        <p14:creationId xmlns:p14="http://schemas.microsoft.com/office/powerpoint/2010/main" val="288810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152400" y="1016882"/>
            <a:ext cx="3491366" cy="528001"/>
            <a:chOff x="0" y="0"/>
            <a:chExt cx="2069442" cy="526733"/>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算法特征提取</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算子模式特征</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3"/>
              <a:ext cx="2069442" cy="8870"/>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168137540"/>
              </p:ext>
            </p:extLst>
          </p:nvPr>
        </p:nvGraphicFramePr>
        <p:xfrm>
          <a:off x="3888014" y="990600"/>
          <a:ext cx="4584700" cy="5623237"/>
        </p:xfrm>
        <a:graphic>
          <a:graphicData uri="http://schemas.openxmlformats.org/drawingml/2006/table">
            <a:tbl>
              <a:tblPr firstRow="1" firstCol="1" bandRow="1"/>
              <a:tblGrid>
                <a:gridCol w="723900"/>
                <a:gridCol w="838200"/>
                <a:gridCol w="774700"/>
                <a:gridCol w="762000"/>
                <a:gridCol w="1485900"/>
              </a:tblGrid>
              <a:tr h="506006">
                <a:tc gridSpan="2">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基本运算操作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运算位宽</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对应算法个数</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运算模式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rowSpan="4">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逻辑操作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1400" kern="100" dirty="0" smtClean="0">
                          <a:effectLst/>
                          <a:latin typeface="Calibri" panose="020F0502020204030204" pitchFamily="34" charset="0"/>
                          <a:ea typeface="+mn-ea"/>
                          <a:cs typeface="Times New Roman" panose="02020603050405020304" pitchFamily="18" charset="0"/>
                        </a:rPr>
                        <a:t>异或</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位宽兼容</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v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非</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1400" kern="100">
                        <a:effectLst/>
                        <a:latin typeface="Calibri" panose="020F0502020204030204" pitchFamily="34"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003">
                <a:tc v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或</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003">
                <a:tc v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与</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003">
                <a:tc rowSpan="3">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左右移位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vMerge="1">
                  <a:txBody>
                    <a:bodyPr/>
                    <a:lstStyle/>
                    <a:p>
                      <a:endParaRPr lang="zh-CN" altLang="en-US"/>
                    </a:p>
                  </a:txBody>
                  <a:tcPr/>
                </a:tc>
                <a:tc rowSpan="2">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循环移位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8</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3</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003">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003">
                <a:tc rowSpan="5">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模运算</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模加</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a:effectLst/>
                          <a:latin typeface="Calibri" panose="020F0502020204030204" pitchFamily="34" charset="0"/>
                          <a:ea typeface="宋体" panose="02010600030101010101" pitchFamily="2" charset="-122"/>
                          <a:cs typeface="Times New Roman" panose="02020603050405020304" pitchFamily="18" charset="0"/>
                        </a:rPr>
                        <a:t>16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v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vMerge="1">
                  <a:txBody>
                    <a:bodyPr/>
                    <a:lstStyle/>
                    <a:p>
                      <a:endParaRPr lang="zh-CN" altLang="en-US"/>
                    </a:p>
                  </a:txBody>
                  <a:tcPr/>
                </a:tc>
                <a:tc rowSpan="2">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模乘</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a:effectLst/>
                          <a:latin typeface="Calibri" panose="020F0502020204030204" pitchFamily="34" charset="0"/>
                          <a:ea typeface="宋体" panose="02010600030101010101" pitchFamily="2" charset="-122"/>
                          <a:cs typeface="Times New Roman" panose="02020603050405020304" pitchFamily="18" charset="0"/>
                        </a:rPr>
                        <a:t>16</a:t>
                      </a: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9009">
                <a:tc gridSpan="2">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S</a:t>
                      </a: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盒</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4-4</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6-4</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8-8 </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8-32</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6-2</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10-8)</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gridSpan="2">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有限域乘法</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GF(2</a:t>
                      </a:r>
                      <a:r>
                        <a:rPr lang="en-US" sz="1400" kern="100" baseline="30000" dirty="0">
                          <a:effectLst/>
                          <a:latin typeface="Calibri" panose="020F0502020204030204" pitchFamily="34" charset="0"/>
                          <a:ea typeface="宋体" panose="02010600030101010101" pitchFamily="2" charset="-122"/>
                          <a:cs typeface="Times New Roman" panose="02020603050405020304" pitchFamily="18" charset="0"/>
                        </a:rPr>
                        <a:t>8</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12012">
                <a:tc gridSpan="2">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置换</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(64-64</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32-48</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32-32</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32-40</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128-128)</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354720" y="2220538"/>
            <a:ext cx="3086725" cy="3539430"/>
          </a:xfrm>
          <a:prstGeom prst="rect">
            <a:avLst/>
          </a:prstGeom>
        </p:spPr>
        <p:txBody>
          <a:bodyPr wrap="square">
            <a:spAutoFit/>
          </a:bodyPr>
          <a:lstStyle/>
          <a:p>
            <a:r>
              <a:rPr lang="zh-CN" altLang="en-US" sz="1600" b="1" dirty="0" smtClean="0">
                <a:cs typeface="Times New Roman" panose="02020603050405020304" pitchFamily="18" charset="0"/>
              </a:rPr>
              <a:t>算子模式特征</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算子模式</a:t>
            </a:r>
            <a:r>
              <a:rPr lang="zh-CN" altLang="zh-CN" sz="1600" dirty="0" smtClean="0">
                <a:cs typeface="Times New Roman" panose="02020603050405020304" pitchFamily="18" charset="0"/>
              </a:rPr>
              <a:t>特征指</a:t>
            </a:r>
            <a:r>
              <a:rPr lang="zh-CN" altLang="en-US" sz="1600" dirty="0" smtClean="0">
                <a:cs typeface="Times New Roman" panose="02020603050405020304" pitchFamily="18" charset="0"/>
              </a:rPr>
              <a:t>运算的模式属性</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获取模式特征的意义：</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只有支持正确的运算模式才能对对应的算法提供运算支持。</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不同算子对应的模式特征</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移位运算：左右移位、循环移位、数据位宽</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模运算：位宽、模数</a:t>
            </a:r>
            <a:endParaRPr lang="en-US" altLang="zh-CN" sz="1600" dirty="0" smtClean="0">
              <a:cs typeface="Times New Roman" panose="02020603050405020304" pitchFamily="18" charset="0"/>
            </a:endParaRPr>
          </a:p>
          <a:p>
            <a:r>
              <a:rPr lang="en-US" altLang="zh-CN" sz="1600" dirty="0" smtClean="0">
                <a:cs typeface="Times New Roman" panose="02020603050405020304" pitchFamily="18" charset="0"/>
              </a:rPr>
              <a:t>S</a:t>
            </a:r>
            <a:r>
              <a:rPr lang="zh-CN" altLang="en-US" sz="1600" dirty="0" smtClean="0">
                <a:cs typeface="Times New Roman" panose="02020603050405020304" pitchFamily="18" charset="0"/>
              </a:rPr>
              <a:t>盒：输入输出位宽</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有限域乘法：</a:t>
            </a:r>
            <a:r>
              <a:rPr lang="en-US" altLang="zh-CN" sz="1600" kern="100" dirty="0">
                <a:latin typeface="Calibri" panose="020F0502020204030204" pitchFamily="34" charset="0"/>
                <a:cs typeface="Times New Roman" panose="02020603050405020304" pitchFamily="18" charset="0"/>
              </a:rPr>
              <a:t>GF(2</a:t>
            </a:r>
            <a:r>
              <a:rPr lang="en-US" altLang="zh-CN" sz="1600" kern="100" baseline="30000" dirty="0">
                <a:latin typeface="Calibri" panose="020F0502020204030204" pitchFamily="34" charset="0"/>
                <a:cs typeface="Times New Roman" panose="02020603050405020304" pitchFamily="18" charset="0"/>
              </a:rPr>
              <a:t>8</a:t>
            </a:r>
            <a:r>
              <a:rPr lang="en-US" altLang="zh-CN" sz="1600" kern="100" dirty="0">
                <a:latin typeface="Calibri" panose="020F0502020204030204" pitchFamily="34"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r>
              <a:rPr lang="zh-CN" altLang="en-US" sz="1600" dirty="0" smtClean="0">
                <a:cs typeface="Times New Roman" panose="02020603050405020304" pitchFamily="18" charset="0"/>
              </a:rPr>
              <a:t>置换：输入输出位宽</a:t>
            </a:r>
            <a:endParaRPr lang="en-US" altLang="zh-CN" sz="1600" dirty="0" smtClean="0">
              <a:cs typeface="Times New Roman" panose="02020603050405020304" pitchFamily="18" charset="0"/>
            </a:endParaRPr>
          </a:p>
        </p:txBody>
      </p:sp>
    </p:spTree>
    <p:extLst>
      <p:ext uri="{BB962C8B-B14F-4D97-AF65-F5344CB8AC3E}">
        <p14:creationId xmlns:p14="http://schemas.microsoft.com/office/powerpoint/2010/main" val="413095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4481965" cy="528001"/>
            <a:chOff x="0" y="0"/>
            <a:chExt cx="2069442" cy="526733"/>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算法特征提取</a:t>
              </a:r>
              <a:r>
                <a:rPr lang="en-US" altLang="zh-CN" sz="14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400" dirty="0" smtClean="0">
                  <a:solidFill>
                    <a:srgbClr val="FFFFFF"/>
                  </a:solidFill>
                  <a:latin typeface="Times New Roman" panose="02020603050405020304" pitchFamily="18" charset="0"/>
                  <a:ea typeface="文泉驿等宽微米黑" pitchFamily="2" charset="-122"/>
                  <a:sym typeface="文泉驿等宽微米黑" pitchFamily="2" charset="-122"/>
                </a:rPr>
                <a:t>算子组合特征</a:t>
              </a:r>
              <a:endParaRPr lang="zh-CN" altLang="en-US" sz="1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3"/>
              <a:ext cx="2069442" cy="8870"/>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2318280349"/>
              </p:ext>
            </p:extLst>
          </p:nvPr>
        </p:nvGraphicFramePr>
        <p:xfrm>
          <a:off x="3954464" y="1758297"/>
          <a:ext cx="4664842" cy="3361566"/>
        </p:xfrm>
        <a:graphic>
          <a:graphicData uri="http://schemas.openxmlformats.org/drawingml/2006/table">
            <a:tbl>
              <a:tblPr firstRow="1" firstCol="1" bandRow="1"/>
              <a:tblGrid>
                <a:gridCol w="806112"/>
                <a:gridCol w="806112"/>
                <a:gridCol w="1088251"/>
                <a:gridCol w="861974"/>
                <a:gridCol w="1102393"/>
              </a:tblGrid>
              <a:tr h="208047">
                <a:tc rowSpan="2">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算子</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后缀组合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前缀组合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244586">
                <a:tc vMerge="1">
                  <a:txBody>
                    <a:bodyPr/>
                    <a:lstStyle/>
                    <a:p>
                      <a:endParaRPr lang="zh-CN" altLang="en-US"/>
                    </a:p>
                  </a:txBody>
                  <a:tcPr/>
                </a:tc>
                <a:tc>
                  <a:txBody>
                    <a:bodyPr/>
                    <a:lstStyle/>
                    <a:p>
                      <a:pPr algn="just">
                        <a:lnSpc>
                          <a:spcPct val="125000"/>
                        </a:lnSpc>
                        <a:spcAft>
                          <a:spcPts val="0"/>
                        </a:spcAft>
                      </a:pPr>
                      <a:r>
                        <a:rPr 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组合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组合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rowSpan="3">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SH</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SH-XOR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47%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67%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33%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SH-AND</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332">
                <a:tc rowSpan="3">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MAS-XOR</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75%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56%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31%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25%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823">
                <a:tc rowSpan="3">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LUT-XOR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37%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XOR-LUT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78%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LUT-BR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MAS-LUT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SH-LUT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6517">
                <a:tc rowSpan="2">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GFM</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GFM-XOR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70%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LUT-GFM</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60%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GFM-BR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XOR-GFM</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125">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PER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PER-XOR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83%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XOR-PER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67%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2" name="矩形 31"/>
          <p:cNvSpPr/>
          <p:nvPr/>
        </p:nvSpPr>
        <p:spPr>
          <a:xfrm>
            <a:off x="472793" y="2500775"/>
            <a:ext cx="3086725" cy="3539430"/>
          </a:xfrm>
          <a:prstGeom prst="rect">
            <a:avLst/>
          </a:prstGeom>
        </p:spPr>
        <p:txBody>
          <a:bodyPr wrap="square">
            <a:spAutoFit/>
          </a:bodyPr>
          <a:lstStyle/>
          <a:p>
            <a:r>
              <a:rPr lang="zh-CN" altLang="en-US" sz="1600" b="1" dirty="0" smtClean="0">
                <a:cs typeface="Times New Roman" panose="02020603050405020304" pitchFamily="18" charset="0"/>
              </a:rPr>
              <a:t>算子组合特征：</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不同的算子之间组合出现的概率</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算子组合设计的意义：</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减少算法的映射规模，提高功能单元利用率</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特征分析：</a:t>
            </a:r>
            <a:endParaRPr lang="en-US" altLang="zh-CN" sz="1600" b="1" dirty="0" smtClean="0">
              <a:cs typeface="Times New Roman" panose="02020603050405020304" pitchFamily="18" charset="0"/>
            </a:endParaRPr>
          </a:p>
          <a:p>
            <a:r>
              <a:rPr lang="en-US" altLang="zh-CN" sz="1600" dirty="0" smtClean="0">
                <a:cs typeface="Times New Roman" panose="02020603050405020304" pitchFamily="18" charset="0"/>
              </a:rPr>
              <a:t>1.</a:t>
            </a:r>
            <a:r>
              <a:rPr lang="zh-CN" altLang="en-US" sz="1600" dirty="0">
                <a:cs typeface="Times New Roman" panose="02020603050405020304" pitchFamily="18" charset="0"/>
              </a:rPr>
              <a:t>在</a:t>
            </a:r>
            <a:r>
              <a:rPr lang="zh-CN" altLang="en-US" sz="1600" dirty="0" smtClean="0">
                <a:cs typeface="Times New Roman" panose="02020603050405020304" pitchFamily="18" charset="0"/>
              </a:rPr>
              <a:t>移位运算、算术运算和置换运算中前缀组合和后缀组合概率最高的都是异或运算。</a:t>
            </a:r>
            <a:endParaRPr lang="en-US" altLang="zh-CN" sz="1600" dirty="0" smtClean="0">
              <a:cs typeface="Times New Roman" panose="02020603050405020304" pitchFamily="18" charset="0"/>
            </a:endParaRPr>
          </a:p>
          <a:p>
            <a:r>
              <a:rPr lang="en-US" altLang="zh-CN" sz="1600" dirty="0" smtClean="0">
                <a:cs typeface="Times New Roman" panose="02020603050405020304" pitchFamily="18" charset="0"/>
              </a:rPr>
              <a:t>2.</a:t>
            </a:r>
            <a:r>
              <a:rPr lang="zh-CN" altLang="en-US" sz="1600" dirty="0" smtClean="0">
                <a:cs typeface="Times New Roman" panose="02020603050405020304" pitchFamily="18" charset="0"/>
              </a:rPr>
              <a:t>有限</a:t>
            </a:r>
            <a:r>
              <a:rPr lang="zh-CN" altLang="en-US" sz="1600" dirty="0" smtClean="0">
                <a:cs typeface="Times New Roman" panose="02020603050405020304" pitchFamily="18" charset="0"/>
              </a:rPr>
              <a:t>域乘法运算和查找表运算的后缀组合中按字节循环移位</a:t>
            </a:r>
            <a:r>
              <a:rPr lang="zh-CN" altLang="en-US" sz="1600" dirty="0" smtClean="0">
                <a:cs typeface="Times New Roman" panose="02020603050405020304" pitchFamily="18" charset="0"/>
              </a:rPr>
              <a:t>运算有比较</a:t>
            </a:r>
            <a:r>
              <a:rPr lang="zh-CN" altLang="en-US" sz="1600" dirty="0" smtClean="0">
                <a:cs typeface="Times New Roman" panose="02020603050405020304" pitchFamily="18" charset="0"/>
              </a:rPr>
              <a:t>高的组合概率</a:t>
            </a:r>
            <a:endParaRPr lang="en-US" altLang="zh-CN" sz="1600" dirty="0" smtClean="0">
              <a:cs typeface="Times New Roman" panose="02020603050405020304" pitchFamily="18" charset="0"/>
            </a:endParaRPr>
          </a:p>
        </p:txBody>
      </p:sp>
      <p:sp>
        <p:nvSpPr>
          <p:cNvPr id="34" name="矩形 33"/>
          <p:cNvSpPr/>
          <p:nvPr/>
        </p:nvSpPr>
        <p:spPr>
          <a:xfrm>
            <a:off x="3965349" y="5178659"/>
            <a:ext cx="3817936" cy="1600438"/>
          </a:xfrm>
          <a:prstGeom prst="rect">
            <a:avLst/>
          </a:prstGeom>
        </p:spPr>
        <p:txBody>
          <a:bodyPr wrap="square">
            <a:spAutoFit/>
          </a:bodyPr>
          <a:lstStyle/>
          <a:p>
            <a:r>
              <a:rPr lang="en-US" altLang="zh-CN" sz="1400" dirty="0" smtClean="0">
                <a:cs typeface="Times New Roman" panose="02020603050405020304" pitchFamily="18" charset="0"/>
              </a:rPr>
              <a:t>SH</a:t>
            </a:r>
            <a:r>
              <a:rPr lang="zh-CN" altLang="en-US" sz="1400" dirty="0" smtClean="0">
                <a:cs typeface="Times New Roman" panose="02020603050405020304" pitchFamily="18" charset="0"/>
              </a:rPr>
              <a:t>：移位运算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MAS</a:t>
            </a:r>
            <a:r>
              <a:rPr lang="zh-CN" altLang="en-US" sz="1400" dirty="0" smtClean="0">
                <a:cs typeface="Times New Roman" panose="02020603050405020304" pitchFamily="18" charset="0"/>
              </a:rPr>
              <a:t>：算术运算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LUT</a:t>
            </a:r>
            <a:r>
              <a:rPr lang="zh-CN" altLang="en-US" sz="1400" dirty="0" smtClean="0">
                <a:cs typeface="Times New Roman" panose="02020603050405020304" pitchFamily="18" charset="0"/>
              </a:rPr>
              <a:t>：查找表运算（</a:t>
            </a:r>
            <a:r>
              <a:rPr lang="en-US" altLang="zh-CN" sz="1400" dirty="0" smtClean="0">
                <a:cs typeface="Times New Roman" panose="02020603050405020304" pitchFamily="18" charset="0"/>
              </a:rPr>
              <a:t>S</a:t>
            </a:r>
            <a:r>
              <a:rPr lang="zh-CN" altLang="en-US" sz="1400" dirty="0" smtClean="0">
                <a:cs typeface="Times New Roman" panose="02020603050405020304" pitchFamily="18" charset="0"/>
              </a:rPr>
              <a:t>盒）</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GFM</a:t>
            </a:r>
            <a:r>
              <a:rPr lang="zh-CN" altLang="en-US" sz="1400" dirty="0" smtClean="0">
                <a:cs typeface="Times New Roman" panose="02020603050405020304" pitchFamily="18" charset="0"/>
              </a:rPr>
              <a:t>：有限域乘法运算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PER</a:t>
            </a:r>
            <a:r>
              <a:rPr lang="zh-CN" altLang="en-US" sz="1400" dirty="0" smtClean="0">
                <a:cs typeface="Times New Roman" panose="02020603050405020304" pitchFamily="18" charset="0"/>
              </a:rPr>
              <a:t>：置换运算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BR</a:t>
            </a:r>
            <a:r>
              <a:rPr lang="zh-CN" altLang="en-US" sz="1400" dirty="0" smtClean="0">
                <a:cs typeface="Times New Roman" panose="02020603050405020304" pitchFamily="18" charset="0"/>
              </a:rPr>
              <a:t>：按字节循环移位运算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SH-XOR</a:t>
            </a:r>
            <a:r>
              <a:rPr lang="zh-CN" altLang="en-US" sz="1400" dirty="0" smtClean="0">
                <a:cs typeface="Times New Roman" panose="02020603050405020304" pitchFamily="18" charset="0"/>
              </a:rPr>
              <a:t>：移位运算和异或运算组合</a:t>
            </a:r>
            <a:endParaRPr lang="en-US" altLang="zh-CN" sz="1400" dirty="0" smtClean="0">
              <a:cs typeface="Times New Roman" panose="02020603050405020304" pitchFamily="18" charset="0"/>
            </a:endParaRPr>
          </a:p>
        </p:txBody>
      </p:sp>
    </p:spTree>
    <p:extLst>
      <p:ext uri="{BB962C8B-B14F-4D97-AF65-F5344CB8AC3E}">
        <p14:creationId xmlns:p14="http://schemas.microsoft.com/office/powerpoint/2010/main" val="338245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88889" y="1011238"/>
            <a:ext cx="5500282"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算法特征提取</a:t>
              </a:r>
              <a:r>
                <a:rPr lang="en-US" altLang="zh-CN" sz="14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400" dirty="0" smtClean="0">
                  <a:solidFill>
                    <a:srgbClr val="FFFFFF"/>
                  </a:solidFill>
                  <a:latin typeface="Times New Roman" panose="02020603050405020304" pitchFamily="18" charset="0"/>
                  <a:ea typeface="文泉驿等宽微米黑" pitchFamily="2" charset="-122"/>
                  <a:sym typeface="文泉驿等宽微米黑" pitchFamily="2" charset="-122"/>
                </a:rPr>
                <a:t>算子次序特征</a:t>
              </a:r>
              <a:endParaRPr lang="zh-CN" altLang="en-US" sz="1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矩形 1"/>
          <p:cNvSpPr/>
          <p:nvPr/>
        </p:nvSpPr>
        <p:spPr>
          <a:xfrm>
            <a:off x="478620" y="1804806"/>
            <a:ext cx="4321980" cy="584775"/>
          </a:xfrm>
          <a:prstGeom prst="rect">
            <a:avLst/>
          </a:prstGeom>
        </p:spPr>
        <p:txBody>
          <a:bodyPr wrap="square">
            <a:spAutoFit/>
          </a:bodyPr>
          <a:lstStyle/>
          <a:p>
            <a:r>
              <a:rPr lang="zh-CN" altLang="en-US" sz="1600" dirty="0" smtClean="0">
                <a:cs typeface="Times New Roman" panose="02020603050405020304" pitchFamily="18" charset="0"/>
              </a:rPr>
              <a:t>将分组密码算法的轮函数简单分为三个连续阶段，</a:t>
            </a:r>
            <a:r>
              <a:rPr lang="en-US" altLang="zh-CN" sz="1600" dirty="0" smtClean="0">
                <a:cs typeface="Times New Roman" panose="02020603050405020304" pitchFamily="18" charset="0"/>
              </a:rPr>
              <a:t>6</a:t>
            </a:r>
            <a:r>
              <a:rPr lang="zh-CN" altLang="en-US" sz="1600" dirty="0" smtClean="0">
                <a:cs typeface="Times New Roman" panose="02020603050405020304" pitchFamily="18" charset="0"/>
              </a:rPr>
              <a:t>类算子表现出如右表所示的次序特征：</a:t>
            </a:r>
            <a:endParaRPr lang="en-US" altLang="zh-CN" sz="1600" dirty="0" smtClean="0">
              <a:cs typeface="Times New Roman" panose="02020603050405020304" pitchFamily="18" charset="0"/>
            </a:endParaRPr>
          </a:p>
        </p:txBody>
      </p:sp>
      <p:graphicFrame>
        <p:nvGraphicFramePr>
          <p:cNvPr id="24" name="表格 23"/>
          <p:cNvGraphicFramePr>
            <a:graphicFrameLocks noGrp="1"/>
          </p:cNvGraphicFramePr>
          <p:nvPr>
            <p:extLst>
              <p:ext uri="{D42A27DB-BD31-4B8C-83A1-F6EECF244321}">
                <p14:modId xmlns:p14="http://schemas.microsoft.com/office/powerpoint/2010/main" val="1384234067"/>
              </p:ext>
            </p:extLst>
          </p:nvPr>
        </p:nvGraphicFramePr>
        <p:xfrm>
          <a:off x="5109157" y="1694035"/>
          <a:ext cx="3734806" cy="4343400"/>
        </p:xfrm>
        <a:graphic>
          <a:graphicData uri="http://schemas.openxmlformats.org/drawingml/2006/table">
            <a:tbl>
              <a:tblPr firstRow="1" firstCol="1" bandRow="1"/>
              <a:tblGrid>
                <a:gridCol w="810360"/>
                <a:gridCol w="1459329"/>
                <a:gridCol w="1465117"/>
              </a:tblGrid>
              <a:tr h="198473">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算子</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操作位置</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出现次数</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rowSpan="3">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算术操作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宋体" panose="02010600030101010101" pitchFamily="2" charset="-122"/>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rowSpan="3">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移位操作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rowSpan="3">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逻辑操作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26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rowSpan="3">
                  <a:txBody>
                    <a:bodyPr/>
                    <a:lstStyle/>
                    <a:p>
                      <a:pPr algn="ctr">
                        <a:lnSpc>
                          <a:spcPct val="125000"/>
                        </a:lnSpc>
                        <a:spcAft>
                          <a:spcPts val="0"/>
                        </a:spcAft>
                      </a:pPr>
                      <a:r>
                        <a:rPr lang="en-US" altLang="zh-CN"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S</a:t>
                      </a: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盒</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28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rowSpan="3">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200" kern="100" dirty="0" smtClean="0">
                          <a:solidFill>
                            <a:srgbClr val="FF0000"/>
                          </a:solidFill>
                          <a:effectLst/>
                          <a:latin typeface="Calibri" panose="020F0502020204030204" pitchFamily="34" charset="0"/>
                          <a:ea typeface="+mn-ea"/>
                          <a:cs typeface="Times New Roman" panose="02020603050405020304" pitchFamily="18" charset="0"/>
                        </a:rPr>
                        <a:t>有限域乘法</a:t>
                      </a:r>
                      <a:endParaRPr lang="zh-CN" altLang="zh-CN" sz="1200" kern="100" dirty="0" smtClean="0">
                        <a:solidFill>
                          <a:srgbClr val="FF0000"/>
                        </a:solidFill>
                        <a:effectLst/>
                        <a:latin typeface="Calibri" panose="020F0502020204030204" pitchFamily="34" charset="0"/>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1196">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rowSpan="3">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置换</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5" name="矩形 24"/>
          <p:cNvSpPr/>
          <p:nvPr/>
        </p:nvSpPr>
        <p:spPr>
          <a:xfrm>
            <a:off x="478620" y="2664037"/>
            <a:ext cx="3925682" cy="2800767"/>
          </a:xfrm>
          <a:prstGeom prst="rect">
            <a:avLst/>
          </a:prstGeom>
        </p:spPr>
        <p:txBody>
          <a:bodyPr wrap="square">
            <a:spAutoFit/>
          </a:bodyPr>
          <a:lstStyle/>
          <a:p>
            <a:r>
              <a:rPr lang="en-US" altLang="zh-CN" sz="1600" b="1" dirty="0" smtClean="0">
                <a:cs typeface="Times New Roman" panose="02020603050405020304" pitchFamily="18" charset="0"/>
              </a:rPr>
              <a:t>S</a:t>
            </a:r>
            <a:r>
              <a:rPr lang="zh-CN" altLang="en-US" sz="1600" b="1" dirty="0" smtClean="0">
                <a:cs typeface="Times New Roman" panose="02020603050405020304" pitchFamily="18" charset="0"/>
              </a:rPr>
              <a:t>盒：</a:t>
            </a:r>
            <a:r>
              <a:rPr lang="zh-CN" altLang="en-US" sz="1600" dirty="0" smtClean="0">
                <a:cs typeface="Times New Roman" panose="02020603050405020304" pitchFamily="18" charset="0"/>
              </a:rPr>
              <a:t>在中间操作上出现</a:t>
            </a:r>
            <a:r>
              <a:rPr lang="en-US" altLang="zh-CN" sz="1600" dirty="0" smtClean="0">
                <a:cs typeface="Times New Roman" panose="02020603050405020304" pitchFamily="18" charset="0"/>
              </a:rPr>
              <a:t>28</a:t>
            </a:r>
            <a:r>
              <a:rPr lang="zh-CN" altLang="en-US" sz="1600" dirty="0" smtClean="0">
                <a:cs typeface="Times New Roman" panose="02020603050405020304" pitchFamily="18" charset="0"/>
              </a:rPr>
              <a:t>次，终结操作上出现</a:t>
            </a:r>
            <a:r>
              <a:rPr lang="en-US" altLang="zh-CN" sz="1600" dirty="0" smtClean="0">
                <a:cs typeface="Times New Roman" panose="02020603050405020304" pitchFamily="18" charset="0"/>
              </a:rPr>
              <a:t>2</a:t>
            </a:r>
            <a:r>
              <a:rPr lang="zh-CN" altLang="en-US" sz="1600" dirty="0" smtClean="0">
                <a:cs typeface="Times New Roman" panose="02020603050405020304" pitchFamily="18" charset="0"/>
              </a:rPr>
              <a:t>次，不出现在初始操作中；</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有限域乘法：</a:t>
            </a:r>
            <a:r>
              <a:rPr lang="zh-CN" altLang="en-US" sz="1600" dirty="0" smtClean="0">
                <a:cs typeface="Times New Roman" panose="02020603050405020304" pitchFamily="18" charset="0"/>
              </a:rPr>
              <a:t>再终结操作上出现</a:t>
            </a:r>
            <a:r>
              <a:rPr lang="en-US" altLang="zh-CN" sz="1600" dirty="0" smtClean="0">
                <a:cs typeface="Times New Roman" panose="02020603050405020304" pitchFamily="18" charset="0"/>
              </a:rPr>
              <a:t>10</a:t>
            </a:r>
            <a:r>
              <a:rPr lang="zh-CN" altLang="en-US" sz="1600" dirty="0" smtClean="0">
                <a:cs typeface="Times New Roman" panose="02020603050405020304" pitchFamily="18" charset="0"/>
              </a:rPr>
              <a:t>次，中间操作上出现</a:t>
            </a:r>
            <a:r>
              <a:rPr lang="en-US" altLang="zh-CN" sz="1600" dirty="0" smtClean="0">
                <a:cs typeface="Times New Roman" panose="02020603050405020304" pitchFamily="18" charset="0"/>
              </a:rPr>
              <a:t>1</a:t>
            </a:r>
            <a:r>
              <a:rPr lang="zh-CN" altLang="en-US" sz="1600" dirty="0" smtClean="0">
                <a:cs typeface="Times New Roman" panose="02020603050405020304" pitchFamily="18" charset="0"/>
              </a:rPr>
              <a:t>次，不出现在初始操作中；</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置换：</a:t>
            </a:r>
            <a:r>
              <a:rPr lang="zh-CN" altLang="en-US" sz="1600" dirty="0" smtClean="0">
                <a:cs typeface="Times New Roman" panose="02020603050405020304" pitchFamily="18" charset="0"/>
              </a:rPr>
              <a:t>初始操作和终结操作上分别出现</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次，不出现在中间操作中；</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算术操作、移位操作、逻辑操作出现的次序比较平均</a:t>
            </a:r>
            <a:r>
              <a:rPr lang="zh-CN" altLang="en-US" sz="1600" dirty="0" smtClean="0">
                <a:cs typeface="Times New Roman" panose="02020603050405020304" pitchFamily="18" charset="0"/>
              </a:rPr>
              <a:t>，没有明显的次序倾向性</a:t>
            </a:r>
            <a:endParaRPr lang="en-US" altLang="zh-CN" sz="1600" dirty="0" smtClean="0">
              <a:cs typeface="Times New Roman" panose="02020603050405020304" pitchFamily="18" charset="0"/>
            </a:endParaRPr>
          </a:p>
        </p:txBody>
      </p:sp>
    </p:spTree>
    <p:extLst>
      <p:ext uri="{BB962C8B-B14F-4D97-AF65-F5344CB8AC3E}">
        <p14:creationId xmlns:p14="http://schemas.microsoft.com/office/powerpoint/2010/main" val="33555353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2" y="1011238"/>
            <a:ext cx="4752093"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5" name="矩形 4"/>
          <p:cNvSpPr/>
          <p:nvPr/>
        </p:nvSpPr>
        <p:spPr>
          <a:xfrm>
            <a:off x="763859" y="2926916"/>
            <a:ext cx="3883813" cy="2308324"/>
          </a:xfrm>
          <a:prstGeom prst="rect">
            <a:avLst/>
          </a:prstGeom>
        </p:spPr>
        <p:txBody>
          <a:bodyPr wrap="square">
            <a:spAutoFit/>
          </a:bodyPr>
          <a:lstStyle/>
          <a:p>
            <a:r>
              <a:rPr lang="zh-CN" altLang="en-US" b="1" dirty="0" smtClean="0">
                <a:cs typeface="Times New Roman" panose="02020603050405020304" pitchFamily="18" charset="0"/>
              </a:rPr>
              <a:t>内容：</a:t>
            </a:r>
            <a:r>
              <a:rPr lang="zh-CN" altLang="en-US" dirty="0" smtClean="0">
                <a:cs typeface="Times New Roman" panose="02020603050405020304" pitchFamily="18" charset="0"/>
              </a:rPr>
              <a:t>功能单元设计、处理单元设计、互连设计、</a:t>
            </a:r>
            <a:r>
              <a:rPr lang="en-US" altLang="zh-CN" dirty="0" smtClean="0">
                <a:cs typeface="Times New Roman" panose="02020603050405020304" pitchFamily="18" charset="0"/>
              </a:rPr>
              <a:t>PE</a:t>
            </a:r>
            <a:r>
              <a:rPr lang="zh-CN" altLang="en-US" dirty="0" smtClean="0">
                <a:cs typeface="Times New Roman" panose="02020603050405020304" pitchFamily="18" charset="0"/>
              </a:rPr>
              <a:t>组设计、阵列设计</a:t>
            </a:r>
            <a:endParaRPr lang="en-US" altLang="zh-CN" dirty="0" smtClean="0">
              <a:cs typeface="Times New Roman" panose="02020603050405020304" pitchFamily="18" charset="0"/>
            </a:endParaRPr>
          </a:p>
          <a:p>
            <a:endParaRPr lang="en-US" altLang="zh-CN" dirty="0" smtClean="0">
              <a:cs typeface="Times New Roman" panose="02020603050405020304" pitchFamily="18" charset="0"/>
            </a:endParaRPr>
          </a:p>
          <a:p>
            <a:r>
              <a:rPr lang="zh-CN" altLang="en-US" b="1" dirty="0" smtClean="0">
                <a:cs typeface="Times New Roman" panose="02020603050405020304" pitchFamily="18" charset="0"/>
              </a:rPr>
              <a:t>目的：</a:t>
            </a:r>
            <a:r>
              <a:rPr lang="zh-CN" altLang="en-US" dirty="0" smtClean="0">
                <a:cs typeface="Times New Roman" panose="02020603050405020304" pitchFamily="18" charset="0"/>
              </a:rPr>
              <a:t>将算法特征应用到架构设计中，并且根据三类算子的次序特征对对应的功能单元进行分布优化，同时</a:t>
            </a:r>
            <a:r>
              <a:rPr lang="zh-CN" altLang="en-US" dirty="0">
                <a:cs typeface="Times New Roman" panose="02020603050405020304" pitchFamily="18" charset="0"/>
              </a:rPr>
              <a:t>这个初始架构作为</a:t>
            </a:r>
            <a:r>
              <a:rPr lang="zh-CN" altLang="en-US" dirty="0" smtClean="0">
                <a:cs typeface="Times New Roman" panose="02020603050405020304" pitchFamily="18" charset="0"/>
              </a:rPr>
              <a:t>后续算法映射优化</a:t>
            </a:r>
            <a:r>
              <a:rPr lang="zh-CN" altLang="en-US" dirty="0">
                <a:cs typeface="Times New Roman" panose="02020603050405020304" pitchFamily="18" charset="0"/>
              </a:rPr>
              <a:t>的模板架构。</a:t>
            </a:r>
            <a:endParaRPr lang="en-US" altLang="zh-CN" dirty="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5038468" y="1156990"/>
            <a:ext cx="3685388" cy="5474817"/>
          </a:xfrm>
          <a:prstGeom prst="rect">
            <a:avLst/>
          </a:prstGeom>
        </p:spPr>
      </p:pic>
    </p:spTree>
    <p:extLst>
      <p:ext uri="{BB962C8B-B14F-4D97-AF65-F5344CB8AC3E}">
        <p14:creationId xmlns:p14="http://schemas.microsoft.com/office/powerpoint/2010/main" val="221232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22" name="TextBox 5"/>
          <p:cNvSpPr>
            <a:spLocks noChangeArrowheads="1"/>
          </p:cNvSpPr>
          <p:nvPr/>
        </p:nvSpPr>
        <p:spPr bwMode="auto">
          <a:xfrm>
            <a:off x="446736" y="1011238"/>
            <a:ext cx="3237270"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设计方案</a:t>
            </a: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初始方案</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矩形 28"/>
          <p:cNvSpPr/>
          <p:nvPr/>
        </p:nvSpPr>
        <p:spPr>
          <a:xfrm>
            <a:off x="6542752" y="5848922"/>
            <a:ext cx="2112149" cy="307777"/>
          </a:xfrm>
          <a:prstGeom prst="rect">
            <a:avLst/>
          </a:prstGeom>
        </p:spPr>
        <p:txBody>
          <a:bodyPr wrap="square">
            <a:spAutoFit/>
          </a:bodyPr>
          <a:lstStyle/>
          <a:p>
            <a:r>
              <a:rPr lang="en-US" altLang="zh-CN" sz="1400" dirty="0" smtClean="0">
                <a:cs typeface="Times New Roman" panose="02020603050405020304" pitchFamily="18" charset="0"/>
              </a:rPr>
              <a:t>PE</a:t>
            </a:r>
            <a:r>
              <a:rPr lang="zh-CN" altLang="en-US" sz="1400" dirty="0" smtClean="0">
                <a:cs typeface="Times New Roman" panose="02020603050405020304" pitchFamily="18" charset="0"/>
              </a:rPr>
              <a:t>组重复迭代构成阵列</a:t>
            </a:r>
            <a:endParaRPr lang="en-US" altLang="zh-CN" sz="1400" dirty="0" smtClean="0">
              <a:cs typeface="Times New Roman" panose="02020603050405020304" pitchFamily="18" charset="0"/>
            </a:endParaRPr>
          </a:p>
        </p:txBody>
      </p:sp>
      <p:sp>
        <p:nvSpPr>
          <p:cNvPr id="20"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处理单元阵列</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5861050" y="1699018"/>
            <a:ext cx="2962285" cy="4002267"/>
          </a:xfrm>
          <a:prstGeom prst="rect">
            <a:avLst/>
          </a:prstGeom>
        </p:spPr>
      </p:pic>
      <p:pic>
        <p:nvPicPr>
          <p:cNvPr id="21" name="图片 20"/>
          <p:cNvPicPr>
            <a:picLocks noChangeAspect="1"/>
          </p:cNvPicPr>
          <p:nvPr/>
        </p:nvPicPr>
        <p:blipFill>
          <a:blip r:embed="rId3"/>
          <a:stretch>
            <a:fillRect/>
          </a:stretch>
        </p:blipFill>
        <p:spPr>
          <a:xfrm>
            <a:off x="2945219" y="2190308"/>
            <a:ext cx="2752795" cy="1313598"/>
          </a:xfrm>
          <a:prstGeom prst="rect">
            <a:avLst/>
          </a:prstGeom>
        </p:spPr>
      </p:pic>
      <p:pic>
        <p:nvPicPr>
          <p:cNvPr id="5" name="图片 4"/>
          <p:cNvPicPr>
            <a:picLocks noChangeAspect="1"/>
          </p:cNvPicPr>
          <p:nvPr/>
        </p:nvPicPr>
        <p:blipFill>
          <a:blip r:embed="rId4"/>
          <a:stretch>
            <a:fillRect/>
          </a:stretch>
        </p:blipFill>
        <p:spPr>
          <a:xfrm>
            <a:off x="152400" y="2302184"/>
            <a:ext cx="2524495" cy="1201721"/>
          </a:xfrm>
          <a:prstGeom prst="rect">
            <a:avLst/>
          </a:prstGeom>
        </p:spPr>
      </p:pic>
      <p:graphicFrame>
        <p:nvGraphicFramePr>
          <p:cNvPr id="22" name="表格 21"/>
          <p:cNvGraphicFramePr>
            <a:graphicFrameLocks noGrp="1"/>
          </p:cNvGraphicFramePr>
          <p:nvPr>
            <p:extLst>
              <p:ext uri="{D42A27DB-BD31-4B8C-83A1-F6EECF244321}">
                <p14:modId xmlns:p14="http://schemas.microsoft.com/office/powerpoint/2010/main" val="3362951317"/>
              </p:ext>
            </p:extLst>
          </p:nvPr>
        </p:nvGraphicFramePr>
        <p:xfrm>
          <a:off x="776101" y="3667053"/>
          <a:ext cx="4283299" cy="2303835"/>
        </p:xfrm>
        <a:graphic>
          <a:graphicData uri="http://schemas.openxmlformats.org/drawingml/2006/table">
            <a:tbl>
              <a:tblPr firstRow="1" firstCol="1" bandRow="1"/>
              <a:tblGrid>
                <a:gridCol w="894809"/>
                <a:gridCol w="1207989"/>
                <a:gridCol w="956815"/>
                <a:gridCol w="1223686"/>
              </a:tblGrid>
              <a:tr h="223015">
                <a:tc gridSpan="2">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mn-ea"/>
                          <a:cs typeface="Times New Roman" panose="02020603050405020304" pitchFamily="18" charset="0"/>
                        </a:rPr>
                        <a:t>与同构架构对比</a:t>
                      </a:r>
                      <a:endParaRPr lang="zh-CN" altLang="zh-CN" sz="1200" kern="100" dirty="0">
                        <a:solidFill>
                          <a:schemeClr val="tx1"/>
                        </a:solidFill>
                        <a:effectLst/>
                        <a:latin typeface="Calibri" panose="020F0502020204030204" pitchFamily="34" charset="0"/>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algn="ctr" defTabSz="914400" rtl="0" eaLnBrk="1" latinLnBrk="0" hangingPunct="1">
                        <a:lnSpc>
                          <a:spcPct val="125000"/>
                        </a:lnSpc>
                        <a:spcAft>
                          <a:spcPts val="0"/>
                        </a:spcAft>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PE</a:t>
                      </a: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初始方案</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223015">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单元</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个数</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单元</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个数</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155">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155">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155">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逻辑单元</a:t>
                      </a:r>
                      <a:endParaRPr lang="en-US" altLang="zh-CN" sz="1200" kern="100" dirty="0" smtClea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逻辑单元</a:t>
                      </a:r>
                      <a:endParaRPr lang="en-US" altLang="zh-CN" sz="1200" kern="100" dirty="0" smtClea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2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155">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置换单元</a:t>
                      </a:r>
                      <a:endParaRPr lang="zh-CN"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置换单元</a:t>
                      </a:r>
                      <a:endParaRPr lang="zh-CN"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155">
                <a:tc>
                  <a:txBody>
                    <a:bodyPr/>
                    <a:lstStyle/>
                    <a:p>
                      <a:pPr algn="ctr">
                        <a:lnSpc>
                          <a:spcPct val="125000"/>
                        </a:lnSpc>
                        <a:spcAft>
                          <a:spcPts val="0"/>
                        </a:spcAft>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a:t>
                      </a: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盒</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a:t>
                      </a: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盒</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7255">
                <a:tc>
                  <a:txBody>
                    <a:bodyPr/>
                    <a:lstStyle/>
                    <a:p>
                      <a:pPr algn="ctr">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有限域乘法单元</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有限域乘法单元</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380">
                <a:tc>
                  <a:txBody>
                    <a:bodyPr/>
                    <a:lstStyle/>
                    <a:p>
                      <a:pPr algn="ctr">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总计</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72</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总计</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48</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4911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图片 6"/>
          <p:cNvPicPr>
            <a:picLocks noChangeAspect="1"/>
          </p:cNvPicPr>
          <p:nvPr/>
        </p:nvPicPr>
        <p:blipFill>
          <a:blip r:embed="rId2"/>
          <a:stretch>
            <a:fillRect/>
          </a:stretch>
        </p:blipFill>
        <p:spPr>
          <a:xfrm>
            <a:off x="5169082" y="2347092"/>
            <a:ext cx="3865381" cy="2735471"/>
          </a:xfrm>
          <a:prstGeom prst="rect">
            <a:avLst/>
          </a:prstGeom>
        </p:spPr>
      </p:pic>
      <p:sp>
        <p:nvSpPr>
          <p:cNvPr id="31" name="矩形 30"/>
          <p:cNvSpPr/>
          <p:nvPr/>
        </p:nvSpPr>
        <p:spPr>
          <a:xfrm>
            <a:off x="6926869" y="5328545"/>
            <a:ext cx="739205" cy="369332"/>
          </a:xfrm>
          <a:prstGeom prst="rect">
            <a:avLst/>
          </a:prstGeom>
        </p:spPr>
        <p:txBody>
          <a:bodyPr wrap="square">
            <a:spAutoFit/>
          </a:bodyPr>
          <a:lstStyle/>
          <a:p>
            <a:r>
              <a:rPr lang="en-US" altLang="zh-CN" dirty="0" smtClean="0">
                <a:cs typeface="Times New Roman" panose="02020603050405020304" pitchFamily="18" charset="0"/>
              </a:rPr>
              <a:t>PE1</a:t>
            </a: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3"/>
          <a:stretch>
            <a:fillRect/>
          </a:stretch>
        </p:blipFill>
        <p:spPr>
          <a:xfrm>
            <a:off x="457199" y="1918275"/>
            <a:ext cx="4183173" cy="1996157"/>
          </a:xfrm>
          <a:prstGeom prst="rect">
            <a:avLst/>
          </a:prstGeom>
        </p:spPr>
      </p:pic>
      <p:cxnSp>
        <p:nvCxnSpPr>
          <p:cNvPr id="12" name="直接箭头连接符 11"/>
          <p:cNvCxnSpPr>
            <a:endCxn id="7" idx="1"/>
          </p:cNvCxnSpPr>
          <p:nvPr/>
        </p:nvCxnSpPr>
        <p:spPr bwMode="auto">
          <a:xfrm>
            <a:off x="1169581" y="2446905"/>
            <a:ext cx="3999501" cy="1267923"/>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323439"/>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包含功能：算术单元、移位单元、置换单元和逻辑单元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en-US" altLang="zh-CN" sz="1600" dirty="0" smtClean="0">
                <a:cs typeface="Times New Roman" panose="02020603050405020304" pitchFamily="18" charset="0"/>
              </a:rPr>
              <a:t>1,1</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1,2</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spTree>
    <p:extLst>
      <p:ext uri="{BB962C8B-B14F-4D97-AF65-F5344CB8AC3E}">
        <p14:creationId xmlns:p14="http://schemas.microsoft.com/office/powerpoint/2010/main" val="299496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1"/>
          <p:cNvSpPr>
            <a:spLocks noChangeArrowheads="1"/>
          </p:cNvSpPr>
          <p:nvPr/>
        </p:nvSpPr>
        <p:spPr bwMode="auto">
          <a:xfrm>
            <a:off x="564833" y="2260600"/>
            <a:ext cx="84296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8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目</a:t>
            </a:r>
            <a:endParaRPr lang="en-US" altLang="zh-CN" sz="48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zh-CN" altLang="en-US" sz="48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    录</a:t>
            </a:r>
          </a:p>
        </p:txBody>
      </p:sp>
      <p:sp>
        <p:nvSpPr>
          <p:cNvPr id="16387" name="直接连接符 22"/>
          <p:cNvSpPr>
            <a:spLocks noChangeShapeType="1"/>
          </p:cNvSpPr>
          <p:nvPr/>
        </p:nvSpPr>
        <p:spPr bwMode="auto">
          <a:xfrm>
            <a:off x="1558608" y="1657350"/>
            <a:ext cx="25400" cy="3494088"/>
          </a:xfrm>
          <a:prstGeom prst="line">
            <a:avLst/>
          </a:prstGeom>
          <a:noFill/>
          <a:ln w="635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8" name="六边形 28"/>
          <p:cNvSpPr>
            <a:spLocks noChangeArrowheads="1"/>
          </p:cNvSpPr>
          <p:nvPr/>
        </p:nvSpPr>
        <p:spPr bwMode="auto">
          <a:xfrm>
            <a:off x="1904683" y="2559855"/>
            <a:ext cx="487362" cy="419100"/>
          </a:xfrm>
          <a:prstGeom prst="hexagon">
            <a:avLst>
              <a:gd name="adj" fmla="val 25056"/>
              <a:gd name="vf" fmla="val 115470"/>
            </a:avLst>
          </a:prstGeom>
          <a:solidFill>
            <a:srgbClr val="1B2153"/>
          </a:solidFill>
          <a:ln w="12700">
            <a:solidFill>
              <a:srgbClr val="A1A1A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389" name="文本框 10"/>
          <p:cNvSpPr>
            <a:spLocks noChangeArrowheads="1"/>
          </p:cNvSpPr>
          <p:nvPr/>
        </p:nvSpPr>
        <p:spPr bwMode="auto">
          <a:xfrm>
            <a:off x="2369820" y="3294868"/>
            <a:ext cx="41344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1B2153"/>
                </a:solidFill>
                <a:latin typeface="Times New Roman" panose="02020603050405020304" pitchFamily="18" charset="0"/>
              </a:rPr>
              <a:t>处理单元</a:t>
            </a:r>
            <a:r>
              <a:rPr lang="en-US" altLang="zh-CN" sz="2400" dirty="0" smtClean="0">
                <a:solidFill>
                  <a:srgbClr val="1B2153"/>
                </a:solidFill>
                <a:latin typeface="Times New Roman" panose="02020603050405020304" pitchFamily="18" charset="0"/>
              </a:rPr>
              <a:t>(PE)</a:t>
            </a:r>
            <a:r>
              <a:rPr lang="zh-CN" altLang="en-US" sz="2400" dirty="0" smtClean="0">
                <a:solidFill>
                  <a:srgbClr val="1B2153"/>
                </a:solidFill>
                <a:latin typeface="Times New Roman" panose="02020603050405020304" pitchFamily="18" charset="0"/>
              </a:rPr>
              <a:t>优化与设计方案</a:t>
            </a:r>
            <a:endParaRPr lang="zh-CN" altLang="en-US" sz="2400" dirty="0">
              <a:solidFill>
                <a:srgbClr val="1B2153"/>
              </a:solidFill>
              <a:latin typeface="Times New Roman" panose="02020603050405020304" pitchFamily="18" charset="0"/>
            </a:endParaRPr>
          </a:p>
        </p:txBody>
      </p:sp>
      <p:sp>
        <p:nvSpPr>
          <p:cNvPr id="16390" name="文本框 18"/>
          <p:cNvSpPr>
            <a:spLocks noChangeArrowheads="1"/>
          </p:cNvSpPr>
          <p:nvPr/>
        </p:nvSpPr>
        <p:spPr bwMode="auto">
          <a:xfrm>
            <a:off x="2369820" y="2534455"/>
            <a:ext cx="14160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a:solidFill>
                  <a:srgbClr val="1B2153"/>
                </a:solidFill>
              </a:rPr>
              <a:t>课题综述</a:t>
            </a:r>
            <a:endParaRPr lang="zh-CN" altLang="en-US" sz="1800" dirty="0">
              <a:latin typeface="Arial" panose="020B0604020202020204" pitchFamily="34" charset="0"/>
            </a:endParaRPr>
          </a:p>
        </p:txBody>
      </p:sp>
      <p:sp>
        <p:nvSpPr>
          <p:cNvPr id="16391" name="文本框 26"/>
          <p:cNvSpPr>
            <a:spLocks noChangeArrowheads="1"/>
          </p:cNvSpPr>
          <p:nvPr/>
        </p:nvSpPr>
        <p:spPr bwMode="auto">
          <a:xfrm>
            <a:off x="2369820" y="4050518"/>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dirty="0" smtClean="0">
                <a:solidFill>
                  <a:srgbClr val="1B2153"/>
                </a:solidFill>
                <a:latin typeface="Times New Roman" panose="02020603050405020304" pitchFamily="18" charset="0"/>
              </a:rPr>
              <a:t>架构实现与分析</a:t>
            </a:r>
            <a:endParaRPr lang="zh-CN" altLang="en-US" sz="2400" dirty="0">
              <a:solidFill>
                <a:srgbClr val="1B2153"/>
              </a:solidFill>
              <a:latin typeface="Times New Roman" panose="02020603050405020304" pitchFamily="18" charset="0"/>
            </a:endParaRPr>
          </a:p>
        </p:txBody>
      </p:sp>
      <p:sp>
        <p:nvSpPr>
          <p:cNvPr id="16393" name="六边形 53"/>
          <p:cNvSpPr>
            <a:spLocks noChangeArrowheads="1"/>
          </p:cNvSpPr>
          <p:nvPr/>
        </p:nvSpPr>
        <p:spPr bwMode="auto">
          <a:xfrm>
            <a:off x="1904683" y="3315505"/>
            <a:ext cx="487362" cy="420688"/>
          </a:xfrm>
          <a:prstGeom prst="hexagon">
            <a:avLst>
              <a:gd name="adj" fmla="val 24961"/>
              <a:gd name="vf" fmla="val 115470"/>
            </a:avLst>
          </a:prstGeom>
          <a:solidFill>
            <a:srgbClr val="1B2153"/>
          </a:solidFill>
          <a:ln w="12700">
            <a:solidFill>
              <a:srgbClr val="A1A1A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394" name="六边形 54"/>
          <p:cNvSpPr>
            <a:spLocks noChangeArrowheads="1"/>
          </p:cNvSpPr>
          <p:nvPr/>
        </p:nvSpPr>
        <p:spPr bwMode="auto">
          <a:xfrm>
            <a:off x="1904683" y="4071155"/>
            <a:ext cx="487362" cy="420688"/>
          </a:xfrm>
          <a:prstGeom prst="hexagon">
            <a:avLst>
              <a:gd name="adj" fmla="val 24961"/>
              <a:gd name="vf" fmla="val 115470"/>
            </a:avLst>
          </a:prstGeom>
          <a:solidFill>
            <a:srgbClr val="1B2153"/>
          </a:solidFill>
          <a:ln w="12700">
            <a:solidFill>
              <a:srgbClr val="A1A1A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6396" name="Picture 2" descr="东大校徽1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71438"/>
            <a:ext cx="711200"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94455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矩形 30"/>
          <p:cNvSpPr/>
          <p:nvPr/>
        </p:nvSpPr>
        <p:spPr>
          <a:xfrm>
            <a:off x="6926869" y="5328545"/>
            <a:ext cx="739205" cy="369332"/>
          </a:xfrm>
          <a:prstGeom prst="rect">
            <a:avLst/>
          </a:prstGeom>
        </p:spPr>
        <p:txBody>
          <a:bodyPr wrap="square">
            <a:spAutoFit/>
          </a:bodyPr>
          <a:lstStyle/>
          <a:p>
            <a:r>
              <a:rPr lang="en-US" altLang="zh-CN" dirty="0" smtClean="0">
                <a:cs typeface="Times New Roman" panose="02020603050405020304" pitchFamily="18" charset="0"/>
              </a:rPr>
              <a:t>PE2</a:t>
            </a: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457199" y="1918275"/>
            <a:ext cx="4183173" cy="1996157"/>
          </a:xfrm>
          <a:prstGeom prst="rect">
            <a:avLst/>
          </a:prstGeom>
        </p:spPr>
      </p:pic>
      <p:cxnSp>
        <p:nvCxnSpPr>
          <p:cNvPr id="12" name="直接箭头连接符 11"/>
          <p:cNvCxnSpPr/>
          <p:nvPr/>
        </p:nvCxnSpPr>
        <p:spPr bwMode="auto">
          <a:xfrm>
            <a:off x="2998381" y="2528437"/>
            <a:ext cx="2170701" cy="1186391"/>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077218"/>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en-US" altLang="zh-CN" sz="1600" dirty="0" smtClean="0">
                <a:cs typeface="Times New Roman" panose="02020603050405020304" pitchFamily="18" charset="0"/>
              </a:rPr>
              <a:t>1,3</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1,4</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pic>
        <p:nvPicPr>
          <p:cNvPr id="22" name="图片 21"/>
          <p:cNvPicPr>
            <a:picLocks noChangeAspect="1"/>
          </p:cNvPicPr>
          <p:nvPr/>
        </p:nvPicPr>
        <p:blipFill>
          <a:blip r:embed="rId3"/>
          <a:stretch>
            <a:fillRect/>
          </a:stretch>
        </p:blipFill>
        <p:spPr>
          <a:xfrm>
            <a:off x="5169082" y="2446905"/>
            <a:ext cx="3338829" cy="2764969"/>
          </a:xfrm>
          <a:prstGeom prst="rect">
            <a:avLst/>
          </a:prstGeom>
        </p:spPr>
      </p:pic>
    </p:spTree>
    <p:extLst>
      <p:ext uri="{BB962C8B-B14F-4D97-AF65-F5344CB8AC3E}">
        <p14:creationId xmlns:p14="http://schemas.microsoft.com/office/powerpoint/2010/main" val="61628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矩形 30"/>
          <p:cNvSpPr/>
          <p:nvPr/>
        </p:nvSpPr>
        <p:spPr>
          <a:xfrm>
            <a:off x="6926869" y="5328545"/>
            <a:ext cx="739205" cy="369332"/>
          </a:xfrm>
          <a:prstGeom prst="rect">
            <a:avLst/>
          </a:prstGeom>
        </p:spPr>
        <p:txBody>
          <a:bodyPr wrap="square">
            <a:spAutoFit/>
          </a:bodyPr>
          <a:lstStyle/>
          <a:p>
            <a:r>
              <a:rPr lang="en-US" altLang="zh-CN" dirty="0" smtClean="0">
                <a:cs typeface="Times New Roman" panose="02020603050405020304" pitchFamily="18" charset="0"/>
              </a:rPr>
              <a:t>PE3</a:t>
            </a: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457199" y="1918275"/>
            <a:ext cx="4183173" cy="1996157"/>
          </a:xfrm>
          <a:prstGeom prst="rect">
            <a:avLst/>
          </a:prstGeom>
        </p:spPr>
      </p:pic>
      <p:cxnSp>
        <p:nvCxnSpPr>
          <p:cNvPr id="12" name="直接箭头连接符 11"/>
          <p:cNvCxnSpPr>
            <a:endCxn id="23" idx="1"/>
          </p:cNvCxnSpPr>
          <p:nvPr/>
        </p:nvCxnSpPr>
        <p:spPr bwMode="auto">
          <a:xfrm>
            <a:off x="2517469" y="2886452"/>
            <a:ext cx="2404534" cy="838656"/>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323439"/>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a:t>
            </a:r>
            <a:r>
              <a:rPr lang="en-US" altLang="zh-CN" sz="1600" dirty="0" smtClean="0">
                <a:cs typeface="Times New Roman" panose="02020603050405020304" pitchFamily="18" charset="0"/>
              </a:rPr>
              <a:t>S</a:t>
            </a:r>
            <a:r>
              <a:rPr lang="zh-CN" altLang="en-US" sz="1600" dirty="0" smtClean="0">
                <a:cs typeface="Times New Roman" panose="02020603050405020304" pitchFamily="18" charset="0"/>
              </a:rPr>
              <a:t>盒和逻辑单元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zh-CN" altLang="en-US" sz="1600" dirty="0">
                <a:cs typeface="Times New Roman" panose="02020603050405020304" pitchFamily="18" charset="0"/>
              </a:rPr>
              <a:t>（</a:t>
            </a:r>
            <a:r>
              <a:rPr lang="en-US" altLang="zh-CN" sz="1600" dirty="0" smtClean="0">
                <a:cs typeface="Times New Roman" panose="02020603050405020304" pitchFamily="18" charset="0"/>
              </a:rPr>
              <a:t>2,1</a:t>
            </a:r>
            <a:r>
              <a:rPr lang="zh-CN" altLang="en-US" sz="1600" dirty="0" smtClean="0">
                <a:cs typeface="Times New Roman" panose="02020603050405020304" pitchFamily="18" charset="0"/>
              </a:rPr>
              <a:t>）</a:t>
            </a:r>
            <a:r>
              <a:rPr lang="en-US" altLang="zh-CN" sz="1600" dirty="0">
                <a:cs typeface="Times New Roman" panose="02020603050405020304" pitchFamily="18" charset="0"/>
              </a:rPr>
              <a:t>,</a:t>
            </a:r>
            <a:r>
              <a:rPr lang="zh-CN" altLang="en-US" sz="1600" dirty="0">
                <a:cs typeface="Times New Roman" panose="02020603050405020304" pitchFamily="18" charset="0"/>
              </a:rPr>
              <a:t>（</a:t>
            </a:r>
            <a:r>
              <a:rPr lang="en-US" altLang="zh-CN" sz="1600" dirty="0" smtClean="0">
                <a:cs typeface="Times New Roman" panose="02020603050405020304" pitchFamily="18" charset="0"/>
              </a:rPr>
              <a:t>2,2</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2,3</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2,4</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pic>
        <p:nvPicPr>
          <p:cNvPr id="23" name="图片 22"/>
          <p:cNvPicPr>
            <a:picLocks noChangeAspect="1"/>
          </p:cNvPicPr>
          <p:nvPr/>
        </p:nvPicPr>
        <p:blipFill>
          <a:blip r:embed="rId3"/>
          <a:stretch>
            <a:fillRect/>
          </a:stretch>
        </p:blipFill>
        <p:spPr>
          <a:xfrm>
            <a:off x="4922003" y="2342623"/>
            <a:ext cx="4112460" cy="2764969"/>
          </a:xfrm>
          <a:prstGeom prst="rect">
            <a:avLst/>
          </a:prstGeom>
        </p:spPr>
      </p:pic>
    </p:spTree>
    <p:extLst>
      <p:ext uri="{BB962C8B-B14F-4D97-AF65-F5344CB8AC3E}">
        <p14:creationId xmlns:p14="http://schemas.microsoft.com/office/powerpoint/2010/main" val="190196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矩形 30"/>
          <p:cNvSpPr/>
          <p:nvPr/>
        </p:nvSpPr>
        <p:spPr>
          <a:xfrm>
            <a:off x="6767380" y="5001482"/>
            <a:ext cx="739205" cy="369332"/>
          </a:xfrm>
          <a:prstGeom prst="rect">
            <a:avLst/>
          </a:prstGeom>
        </p:spPr>
        <p:txBody>
          <a:bodyPr wrap="square">
            <a:spAutoFit/>
          </a:bodyPr>
          <a:lstStyle/>
          <a:p>
            <a:r>
              <a:rPr lang="en-US" altLang="zh-CN" dirty="0" smtClean="0">
                <a:cs typeface="Times New Roman" panose="02020603050405020304" pitchFamily="18" charset="0"/>
              </a:rPr>
              <a:t>PE4</a:t>
            </a: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457199" y="1918275"/>
            <a:ext cx="4183173" cy="1996157"/>
          </a:xfrm>
          <a:prstGeom prst="rect">
            <a:avLst/>
          </a:prstGeom>
        </p:spPr>
      </p:pic>
      <p:cxnSp>
        <p:nvCxnSpPr>
          <p:cNvPr id="12" name="直接箭头连接符 11"/>
          <p:cNvCxnSpPr>
            <a:endCxn id="22" idx="1"/>
          </p:cNvCxnSpPr>
          <p:nvPr/>
        </p:nvCxnSpPr>
        <p:spPr bwMode="auto">
          <a:xfrm flipV="1">
            <a:off x="1137684" y="3695582"/>
            <a:ext cx="3808190" cy="46489"/>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323439"/>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包含功能：算术单元、移位单元、置换单元、有限域乘法单元和逻辑单元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en-US" altLang="zh-CN" sz="1600" dirty="0" smtClean="0">
                <a:cs typeface="Times New Roman" panose="02020603050405020304" pitchFamily="18" charset="0"/>
              </a:rPr>
              <a:t>3,1</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pic>
        <p:nvPicPr>
          <p:cNvPr id="22" name="图片 21"/>
          <p:cNvPicPr>
            <a:picLocks noChangeAspect="1"/>
          </p:cNvPicPr>
          <p:nvPr/>
        </p:nvPicPr>
        <p:blipFill>
          <a:blip r:embed="rId3"/>
          <a:stretch>
            <a:fillRect/>
          </a:stretch>
        </p:blipFill>
        <p:spPr>
          <a:xfrm>
            <a:off x="4945874" y="2616886"/>
            <a:ext cx="3856893" cy="2157391"/>
          </a:xfrm>
          <a:prstGeom prst="rect">
            <a:avLst/>
          </a:prstGeom>
        </p:spPr>
      </p:pic>
    </p:spTree>
    <p:extLst>
      <p:ext uri="{BB962C8B-B14F-4D97-AF65-F5344CB8AC3E}">
        <p14:creationId xmlns:p14="http://schemas.microsoft.com/office/powerpoint/2010/main" val="253034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矩形 30"/>
          <p:cNvSpPr/>
          <p:nvPr/>
        </p:nvSpPr>
        <p:spPr>
          <a:xfrm>
            <a:off x="6767380" y="5001482"/>
            <a:ext cx="739205" cy="369332"/>
          </a:xfrm>
          <a:prstGeom prst="rect">
            <a:avLst/>
          </a:prstGeom>
        </p:spPr>
        <p:txBody>
          <a:bodyPr wrap="square">
            <a:spAutoFit/>
          </a:bodyPr>
          <a:lstStyle/>
          <a:p>
            <a:r>
              <a:rPr lang="en-US" altLang="zh-CN" dirty="0" smtClean="0">
                <a:cs typeface="Times New Roman" panose="02020603050405020304" pitchFamily="18" charset="0"/>
              </a:rPr>
              <a:t>PE5</a:t>
            </a: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457199" y="1918275"/>
            <a:ext cx="4183173" cy="1996157"/>
          </a:xfrm>
          <a:prstGeom prst="rect">
            <a:avLst/>
          </a:prstGeom>
        </p:spPr>
      </p:pic>
      <p:cxnSp>
        <p:nvCxnSpPr>
          <p:cNvPr id="12" name="直接箭头连接符 11"/>
          <p:cNvCxnSpPr/>
          <p:nvPr/>
        </p:nvCxnSpPr>
        <p:spPr bwMode="auto">
          <a:xfrm flipV="1">
            <a:off x="2966484" y="3695583"/>
            <a:ext cx="1979390" cy="23242"/>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323439"/>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包含功能：算术单元、移位单元、有限域乘法单元和逻辑单元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en-US" altLang="zh-CN" sz="1600" dirty="0" smtClean="0">
                <a:cs typeface="Times New Roman" panose="02020603050405020304" pitchFamily="18" charset="0"/>
              </a:rPr>
              <a:t>3,3</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3,4</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pic>
        <p:nvPicPr>
          <p:cNvPr id="23" name="图片 22"/>
          <p:cNvPicPr>
            <a:picLocks noChangeAspect="1"/>
          </p:cNvPicPr>
          <p:nvPr/>
        </p:nvPicPr>
        <p:blipFill>
          <a:blip r:embed="rId3"/>
          <a:stretch>
            <a:fillRect/>
          </a:stretch>
        </p:blipFill>
        <p:spPr>
          <a:xfrm>
            <a:off x="4945874" y="2423454"/>
            <a:ext cx="3925680" cy="2590743"/>
          </a:xfrm>
          <a:prstGeom prst="rect">
            <a:avLst/>
          </a:prstGeom>
        </p:spPr>
      </p:pic>
    </p:spTree>
    <p:extLst>
      <p:ext uri="{BB962C8B-B14F-4D97-AF65-F5344CB8AC3E}">
        <p14:creationId xmlns:p14="http://schemas.microsoft.com/office/powerpoint/2010/main" val="139807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4" name="图片 13"/>
          <p:cNvPicPr>
            <a:picLocks noChangeAspect="1"/>
          </p:cNvPicPr>
          <p:nvPr/>
        </p:nvPicPr>
        <p:blipFill>
          <a:blip r:embed="rId2"/>
          <a:stretch>
            <a:fillRect/>
          </a:stretch>
        </p:blipFill>
        <p:spPr>
          <a:xfrm>
            <a:off x="7249806" y="3193971"/>
            <a:ext cx="1055413" cy="1629073"/>
          </a:xfrm>
          <a:prstGeom prst="rect">
            <a:avLst/>
          </a:prstGeom>
        </p:spPr>
      </p:pic>
      <p:pic>
        <p:nvPicPr>
          <p:cNvPr id="15" name="图片 14"/>
          <p:cNvPicPr>
            <a:picLocks noChangeAspect="1"/>
          </p:cNvPicPr>
          <p:nvPr/>
        </p:nvPicPr>
        <p:blipFill>
          <a:blip r:embed="rId3"/>
          <a:stretch>
            <a:fillRect/>
          </a:stretch>
        </p:blipFill>
        <p:spPr>
          <a:xfrm>
            <a:off x="7157044" y="1086821"/>
            <a:ext cx="1068688" cy="1818812"/>
          </a:xfrm>
          <a:prstGeom prst="rect">
            <a:avLst/>
          </a:prstGeom>
        </p:spPr>
      </p:pic>
      <p:pic>
        <p:nvPicPr>
          <p:cNvPr id="16" name="图片 15"/>
          <p:cNvPicPr>
            <a:picLocks noChangeAspect="1"/>
          </p:cNvPicPr>
          <p:nvPr/>
        </p:nvPicPr>
        <p:blipFill>
          <a:blip r:embed="rId4"/>
          <a:stretch>
            <a:fillRect/>
          </a:stretch>
        </p:blipFill>
        <p:spPr>
          <a:xfrm>
            <a:off x="7157044" y="4878094"/>
            <a:ext cx="1580075" cy="1652030"/>
          </a:xfrm>
          <a:prstGeom prst="rect">
            <a:avLst/>
          </a:prstGeom>
        </p:spPr>
      </p:pic>
      <p:sp>
        <p:nvSpPr>
          <p:cNvPr id="34" name="矩形 33"/>
          <p:cNvSpPr/>
          <p:nvPr/>
        </p:nvSpPr>
        <p:spPr>
          <a:xfrm>
            <a:off x="3303633" y="1541238"/>
            <a:ext cx="1420765" cy="369332"/>
          </a:xfrm>
          <a:prstGeom prst="rect">
            <a:avLst/>
          </a:prstGeom>
        </p:spPr>
        <p:txBody>
          <a:bodyPr wrap="square">
            <a:spAutoFit/>
          </a:bodyPr>
          <a:lstStyle/>
          <a:p>
            <a:r>
              <a:rPr lang="zh-CN" altLang="en-US" dirty="0" smtClean="0">
                <a:cs typeface="Times New Roman" panose="02020603050405020304" pitchFamily="18" charset="0"/>
              </a:rPr>
              <a:t>移位单元</a:t>
            </a:r>
            <a:endParaRPr lang="en-US" altLang="zh-CN" dirty="0" smtClean="0">
              <a:cs typeface="Times New Roman" panose="02020603050405020304" pitchFamily="18" charset="0"/>
            </a:endParaRPr>
          </a:p>
        </p:txBody>
      </p:sp>
      <p:sp>
        <p:nvSpPr>
          <p:cNvPr id="36" name="矩形 35"/>
          <p:cNvSpPr/>
          <p:nvPr/>
        </p:nvSpPr>
        <p:spPr>
          <a:xfrm>
            <a:off x="3303633" y="3431656"/>
            <a:ext cx="1420765" cy="369332"/>
          </a:xfrm>
          <a:prstGeom prst="rect">
            <a:avLst/>
          </a:prstGeom>
        </p:spPr>
        <p:txBody>
          <a:bodyPr wrap="square">
            <a:spAutoFit/>
          </a:bodyPr>
          <a:lstStyle/>
          <a:p>
            <a:r>
              <a:rPr lang="zh-CN" altLang="en-US" dirty="0" smtClean="0">
                <a:cs typeface="Times New Roman" panose="02020603050405020304" pitchFamily="18" charset="0"/>
              </a:rPr>
              <a:t>算术单元</a:t>
            </a:r>
            <a:endParaRPr lang="en-US" altLang="zh-CN" dirty="0" smtClean="0">
              <a:cs typeface="Times New Roman" panose="02020603050405020304" pitchFamily="18" charset="0"/>
            </a:endParaRPr>
          </a:p>
        </p:txBody>
      </p:sp>
      <p:sp>
        <p:nvSpPr>
          <p:cNvPr id="37" name="矩形 36"/>
          <p:cNvSpPr/>
          <p:nvPr/>
        </p:nvSpPr>
        <p:spPr>
          <a:xfrm>
            <a:off x="3303632" y="5322074"/>
            <a:ext cx="1420765" cy="369332"/>
          </a:xfrm>
          <a:prstGeom prst="rect">
            <a:avLst/>
          </a:prstGeom>
        </p:spPr>
        <p:txBody>
          <a:bodyPr wrap="square">
            <a:spAutoFit/>
          </a:bodyPr>
          <a:lstStyle/>
          <a:p>
            <a:r>
              <a:rPr lang="zh-CN" altLang="en-US" dirty="0">
                <a:cs typeface="Times New Roman" panose="02020603050405020304" pitchFamily="18" charset="0"/>
              </a:rPr>
              <a:t>置换</a:t>
            </a:r>
            <a:r>
              <a:rPr lang="zh-CN" altLang="en-US" dirty="0" smtClean="0">
                <a:cs typeface="Times New Roman" panose="02020603050405020304" pitchFamily="18" charset="0"/>
              </a:rPr>
              <a:t>单元</a:t>
            </a:r>
            <a:endParaRPr lang="en-US" altLang="zh-CN" dirty="0" smtClean="0">
              <a:cs typeface="Times New Roman" panose="02020603050405020304" pitchFamily="18" charset="0"/>
            </a:endParaRPr>
          </a:p>
        </p:txBody>
      </p:sp>
      <p:sp>
        <p:nvSpPr>
          <p:cNvPr id="23"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功能单元设计</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graphicFrame>
        <p:nvGraphicFramePr>
          <p:cNvPr id="22" name="表格 21"/>
          <p:cNvGraphicFramePr>
            <a:graphicFrameLocks noGrp="1"/>
          </p:cNvGraphicFramePr>
          <p:nvPr>
            <p:extLst>
              <p:ext uri="{D42A27DB-BD31-4B8C-83A1-F6EECF244321}">
                <p14:modId xmlns:p14="http://schemas.microsoft.com/office/powerpoint/2010/main" val="2470967604"/>
              </p:ext>
            </p:extLst>
          </p:nvPr>
        </p:nvGraphicFramePr>
        <p:xfrm>
          <a:off x="152400" y="1562546"/>
          <a:ext cx="2915048" cy="2651591"/>
        </p:xfrm>
        <a:graphic>
          <a:graphicData uri="http://schemas.openxmlformats.org/drawingml/2006/table">
            <a:tbl>
              <a:tblPr firstRow="1" firstCol="1" bandRow="1"/>
              <a:tblGrid>
                <a:gridCol w="460270"/>
                <a:gridCol w="532945"/>
                <a:gridCol w="492570"/>
                <a:gridCol w="484496"/>
                <a:gridCol w="944767"/>
              </a:tblGrid>
              <a:tr h="249148">
                <a:tc gridSpan="2">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基本运算操作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运算位宽</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对应算法个数</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运算模式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574">
                <a:tc rowSpan="4">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逻辑操作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700" kern="100" dirty="0" smtClean="0">
                          <a:effectLst/>
                          <a:latin typeface="Calibri" panose="020F0502020204030204" pitchFamily="34" charset="0"/>
                          <a:ea typeface="+mn-ea"/>
                          <a:cs typeface="Times New Roman" panose="02020603050405020304" pitchFamily="18" charset="0"/>
                        </a:rPr>
                        <a:t>异或</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位宽兼容</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574">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非</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700" kern="100">
                        <a:effectLst/>
                        <a:latin typeface="Calibri" panose="020F0502020204030204" pitchFamily="34"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4574">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或</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4574">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与</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4574">
                <a:tc rowSpan="3">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左右移位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574">
                <a:tc vMerge="1">
                  <a:txBody>
                    <a:bodyPr/>
                    <a:lstStyle/>
                    <a:p>
                      <a:endParaRPr lang="zh-CN" altLang="en-US"/>
                    </a:p>
                  </a:txBody>
                  <a:tcPr/>
                </a:tc>
                <a:tc rowSpan="2">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循环移位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4574">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4574">
                <a:tc rowSpan="5">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模运算</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模加</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574">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14</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574">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574">
                <a:tc vMerge="1">
                  <a:txBody>
                    <a:bodyPr/>
                    <a:lstStyle/>
                    <a:p>
                      <a:endParaRPr lang="zh-CN" altLang="en-US"/>
                    </a:p>
                  </a:txBody>
                  <a:tcPr/>
                </a:tc>
                <a:tc row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模乘</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16</a:t>
                      </a: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574">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721">
                <a:tc gridSpan="2">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S</a:t>
                      </a: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盒</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7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4-4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6-4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8-8 </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8-32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6-2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10-8)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574">
                <a:tc grid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有限域乘法</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10</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GF(2</a:t>
                      </a:r>
                      <a:r>
                        <a:rPr lang="en-US" sz="700" kern="100" baseline="30000" dirty="0">
                          <a:effectLst/>
                          <a:latin typeface="Calibri" panose="020F0502020204030204" pitchFamily="34" charset="0"/>
                          <a:ea typeface="宋体" panose="02010600030101010101" pitchFamily="2" charset="-122"/>
                          <a:cs typeface="Times New Roman" panose="02020603050405020304" pitchFamily="18" charset="0"/>
                        </a:rPr>
                        <a:t>8</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721">
                <a:tc grid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置换</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7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(64-64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32-48</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32-32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32-40</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128-128)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1604829134"/>
              </p:ext>
            </p:extLst>
          </p:nvPr>
        </p:nvGraphicFramePr>
        <p:xfrm>
          <a:off x="138113" y="4294316"/>
          <a:ext cx="3006261" cy="2521152"/>
        </p:xfrm>
        <a:graphic>
          <a:graphicData uri="http://schemas.openxmlformats.org/drawingml/2006/table">
            <a:tbl>
              <a:tblPr firstRow="1" firstCol="1" bandRow="1"/>
              <a:tblGrid>
                <a:gridCol w="519500"/>
                <a:gridCol w="519500"/>
                <a:gridCol w="701324"/>
                <a:gridCol w="555499"/>
                <a:gridCol w="710438"/>
              </a:tblGrid>
              <a:tr h="83080">
                <a:tc row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算子</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后缀组合</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前缀组合</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83080">
                <a:tc vMerge="1">
                  <a:txBody>
                    <a:bodyPr/>
                    <a:lstStyle/>
                    <a:p>
                      <a:endParaRPr lang="zh-CN" altLang="en-US"/>
                    </a:p>
                  </a:txBody>
                  <a:tcPr/>
                </a:tc>
                <a:tc>
                  <a:txBody>
                    <a:bodyPr/>
                    <a:lstStyle/>
                    <a:p>
                      <a:pPr algn="just">
                        <a:lnSpc>
                          <a:spcPct val="125000"/>
                        </a:lnSpc>
                        <a:spcAft>
                          <a:spcPts val="0"/>
                        </a:spcAft>
                      </a:pPr>
                      <a:r>
                        <a:rPr lang="en-US" sz="600" kern="100">
                          <a:effectLst/>
                          <a:latin typeface="Calibri" panose="020F0502020204030204" pitchFamily="34" charset="0"/>
                          <a:ea typeface="宋体" panose="02010600030101010101" pitchFamily="2" charset="-122"/>
                          <a:cs typeface="Times New Roman" panose="02020603050405020304" pitchFamily="18" charset="0"/>
                        </a:rPr>
                        <a:t>2</a:t>
                      </a:r>
                      <a:r>
                        <a:rPr lang="zh-CN" sz="60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60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600" kern="100">
                          <a:effectLst/>
                          <a:latin typeface="Calibri" panose="020F0502020204030204" pitchFamily="34" charset="0"/>
                          <a:ea typeface="宋体" panose="02010600030101010101" pitchFamily="2" charset="-122"/>
                          <a:cs typeface="Times New Roman" panose="02020603050405020304" pitchFamily="18" charset="0"/>
                        </a:rPr>
                        <a:t>2</a:t>
                      </a:r>
                      <a:r>
                        <a:rPr lang="zh-CN" sz="60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60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rowSpan="3">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47%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67%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SH-AND</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547">
                <a:tc rowSpan="3">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MAS-XOR</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75%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56%</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547">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676">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25%</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MAS-MAS</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rowSpan="3">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XOR-LUT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78%</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LUT-BR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MAS-LUT</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SH-LUT</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547">
                <a:tc rowSpan="2">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70%</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LUT-GFM</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60%</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676">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GFM-BR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XOR-GFM</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PER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PER-XOR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83%</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XOR-PER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67%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3921780755"/>
              </p:ext>
            </p:extLst>
          </p:nvPr>
        </p:nvGraphicFramePr>
        <p:xfrm>
          <a:off x="3444925" y="1917912"/>
          <a:ext cx="3143885" cy="1426845"/>
        </p:xfrm>
        <a:graphic>
          <a:graphicData uri="http://schemas.openxmlformats.org/drawingml/2006/table">
            <a:tbl>
              <a:tblPr firstRow="1" firstCol="1" bandRow="1"/>
              <a:tblGrid>
                <a:gridCol w="439420"/>
                <a:gridCol w="358775"/>
                <a:gridCol w="439420"/>
                <a:gridCol w="1906270"/>
              </a:tblGrid>
              <a:tr h="203835">
                <a:tc gridSpan="3">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控制信号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rowSpan="2">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mux1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SH</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ir0&lt;&lt;ir2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ir1)&lt;&lt;ir2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ir1)&gt;&gt;ir2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dirty="0">
                          <a:effectLst/>
                          <a:latin typeface="Calibri" panose="020F0502020204030204" pitchFamily="34" charset="0"/>
                          <a:ea typeface="宋体" panose="02010600030101010101" pitchFamily="2" charset="-122"/>
                          <a:cs typeface="宋体" panose="02010600030101010101" pitchFamily="2" charset="-122"/>
                        </a:rPr>
                        <a:t>⊕</a:t>
                      </a: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ir1)&gt;&gt;&gt;ir2</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dirty="0">
                          <a:effectLst/>
                          <a:latin typeface="Calibri" panose="020F0502020204030204" pitchFamily="34" charset="0"/>
                          <a:ea typeface="宋体" panose="02010600030101010101" pitchFamily="2" charset="-122"/>
                          <a:cs typeface="宋体" panose="02010600030101010101" pitchFamily="2" charset="-122"/>
                        </a:rPr>
                        <a:t>⊕</a:t>
                      </a: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ir1)&gt;&gt;&gt;ir2)</a:t>
                      </a:r>
                      <a:r>
                        <a:rPr lang="zh-CN" sz="1050" kern="100" dirty="0">
                          <a:effectLst/>
                          <a:latin typeface="Calibri" panose="020F0502020204030204" pitchFamily="34" charset="0"/>
                          <a:ea typeface="宋体" panose="02010600030101010101" pitchFamily="2" charset="-122"/>
                          <a:cs typeface="宋体" panose="02010600030101010101" pitchFamily="2" charset="-122"/>
                        </a:rPr>
                        <a:t>⊕</a:t>
                      </a:r>
                      <a:r>
                        <a:rPr lang="en-US" sz="1050" kern="100" dirty="0">
                          <a:effectLst/>
                          <a:latin typeface="Calibri" panose="020F0502020204030204" pitchFamily="34" charset="0"/>
                          <a:ea typeface="宋体" panose="02010600030101010101" pitchFamily="2" charset="-122"/>
                          <a:cs typeface="宋体" panose="02010600030101010101" pitchFamily="2" charset="-122"/>
                        </a:rPr>
                        <a:t>ir3</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ext uri="{D42A27DB-BD31-4B8C-83A1-F6EECF244321}">
                    <p14:modId xmlns:p14="http://schemas.microsoft.com/office/powerpoint/2010/main" val="1689461429"/>
                  </p:ext>
                </p:extLst>
              </p:nvPr>
            </p:nvGraphicFramePr>
            <p:xfrm>
              <a:off x="3435205" y="3819710"/>
              <a:ext cx="3539755" cy="1432140"/>
            </p:xfrm>
            <a:graphic>
              <a:graphicData uri="http://schemas.openxmlformats.org/drawingml/2006/table">
                <a:tbl>
                  <a:tblPr firstRow="1" firstCol="1" bandRow="1"/>
                  <a:tblGrid>
                    <a:gridCol w="391822"/>
                    <a:gridCol w="391822"/>
                    <a:gridCol w="391822"/>
                    <a:gridCol w="391822"/>
                    <a:gridCol w="1972467"/>
                  </a:tblGrid>
                  <a:tr h="206418">
                    <a:tc gridSpan="4">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控制信号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AU</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(ir0+ir2) modulo </a:t>
                          </a:r>
                          <a14:m>
                            <m:oMath xmlns:m="http://schemas.openxmlformats.org/officeDocument/2006/math">
                              <m:sSup>
                                <m:sSup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8</m:t>
                                  </m:r>
                                </m:sup>
                              </m:sSup>
                            </m:oMath>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r>
                            <a:rPr lang="en-US" sz="1050" kern="100">
                              <a:effectLst/>
                              <a:latin typeface="宋体" panose="02010600030101010101" pitchFamily="2" charset="-122"/>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ir2) modulo </a:t>
                          </a:r>
                          <a14:m>
                            <m:oMath xmlns:m="http://schemas.openxmlformats.org/officeDocument/2006/math">
                              <m:sSup>
                                <m:sSup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8</m:t>
                                  </m:r>
                                </m:sup>
                              </m:sSup>
                            </m:oMath>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r>
                            <a:rPr lang="en-US" sz="1050" kern="100">
                              <a:effectLst/>
                              <a:latin typeface="宋体" panose="02010600030101010101" pitchFamily="2" charset="-122"/>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a:effectLst/>
                              <a:latin typeface="宋体" panose="02010600030101010101" pitchFamily="2" charset="-122"/>
                              <a:ea typeface="宋体" panose="02010600030101010101" pitchFamily="2" charset="-122"/>
                              <a:cs typeface="宋体" panose="02010600030101010101" pitchFamily="2" charset="-122"/>
                            </a:rPr>
                            <a:t>ir1</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ir2)) modulo </a:t>
                          </a:r>
                          <a14:m>
                            <m:oMath xmlns:m="http://schemas.openxmlformats.org/officeDocument/2006/math">
                              <m:sSup>
                                <m:sSup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8</m:t>
                                  </m:r>
                                </m:sup>
                              </m:sSup>
                            </m:oMath>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418">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1689461429"/>
                  </p:ext>
                </p:extLst>
              </p:nvPr>
            </p:nvGraphicFramePr>
            <p:xfrm>
              <a:off x="3435205" y="3819710"/>
              <a:ext cx="3539755" cy="1432140"/>
            </p:xfrm>
            <a:graphic>
              <a:graphicData uri="http://schemas.openxmlformats.org/drawingml/2006/table">
                <a:tbl>
                  <a:tblPr firstRow="1" firstCol="1" bandRow="1"/>
                  <a:tblGrid>
                    <a:gridCol w="391822"/>
                    <a:gridCol w="391822"/>
                    <a:gridCol w="391822"/>
                    <a:gridCol w="391822"/>
                    <a:gridCol w="1972467"/>
                  </a:tblGrid>
                  <a:tr h="206418">
                    <a:tc gridSpan="4">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控制信号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0050">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AU</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5"/>
                          <a:stretch>
                            <a:fillRect l="-79938" t="-302941" r="-617" b="-329412"/>
                          </a:stretch>
                        </a:blipFill>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5"/>
                          <a:stretch>
                            <a:fillRect l="-79938" t="-402941" r="-617" b="-229412"/>
                          </a:stretch>
                        </a:blipFill>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5"/>
                          <a:stretch>
                            <a:fillRect l="-79938" t="-502941" r="-617" b="-129412"/>
                          </a:stretch>
                        </a:blipFill>
                      </a:tcPr>
                    </a:tc>
                  </a:tr>
                  <a:tr h="206418">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Fallback>
      </mc:AlternateContent>
      <p:sp>
        <p:nvSpPr>
          <p:cNvPr id="7" name="矩形 6"/>
          <p:cNvSpPr/>
          <p:nvPr/>
        </p:nvSpPr>
        <p:spPr>
          <a:xfrm>
            <a:off x="3303632" y="5788566"/>
            <a:ext cx="2918841" cy="646331"/>
          </a:xfrm>
          <a:prstGeom prst="rect">
            <a:avLst/>
          </a:prstGeom>
        </p:spPr>
        <p:txBody>
          <a:bodyPr wrap="square">
            <a:spAutoFit/>
          </a:bodyPr>
          <a:lstStyle/>
          <a:p>
            <a:r>
              <a:rPr lang="en-US" altLang="zh-CN" sz="1200" dirty="0" smtClean="0">
                <a:solidFill>
                  <a:srgbClr val="000000"/>
                </a:solidFill>
                <a:latin typeface="Calibri" panose="020F0502020204030204" pitchFamily="34" charset="0"/>
                <a:cs typeface="Times New Roman" panose="02020603050405020304" pitchFamily="18" charset="0"/>
              </a:rPr>
              <a:t>64</a:t>
            </a:r>
            <a:r>
              <a:rPr lang="zh-CN" altLang="zh-CN" sz="1200" dirty="0">
                <a:solidFill>
                  <a:srgbClr val="000000"/>
                </a:solidFill>
                <a:latin typeface="Calibri" panose="020F0502020204030204" pitchFamily="34" charset="0"/>
                <a:cs typeface="Times New Roman" panose="02020603050405020304" pitchFamily="18" charset="0"/>
              </a:rPr>
              <a:t>位的</a:t>
            </a:r>
            <a:r>
              <a:rPr lang="en-US" altLang="zh-CN" sz="1200" dirty="0" smtClean="0">
                <a:solidFill>
                  <a:srgbClr val="000000"/>
                </a:solidFill>
                <a:latin typeface="Calibri" panose="020F0502020204030204" pitchFamily="34" charset="0"/>
                <a:cs typeface="Times New Roman" panose="02020603050405020304" pitchFamily="18" charset="0"/>
              </a:rPr>
              <a:t>BENES</a:t>
            </a:r>
            <a:r>
              <a:rPr lang="zh-CN" altLang="zh-CN" sz="1200" dirty="0" smtClean="0">
                <a:solidFill>
                  <a:srgbClr val="000000"/>
                </a:solidFill>
                <a:latin typeface="Calibri" panose="020F0502020204030204" pitchFamily="34" charset="0"/>
                <a:cs typeface="Times New Roman" panose="02020603050405020304" pitchFamily="18" charset="0"/>
              </a:rPr>
              <a:t>网络</a:t>
            </a:r>
            <a:r>
              <a:rPr lang="zh-CN" altLang="zh-CN" sz="1200" dirty="0">
                <a:solidFill>
                  <a:srgbClr val="000000"/>
                </a:solidFill>
                <a:latin typeface="Calibri" panose="020F0502020204030204" pitchFamily="34" charset="0"/>
                <a:cs typeface="Times New Roman" panose="02020603050405020304" pitchFamily="18" charset="0"/>
              </a:rPr>
              <a:t>和</a:t>
            </a:r>
            <a:r>
              <a:rPr lang="en-US" altLang="zh-CN" sz="1200" dirty="0">
                <a:solidFill>
                  <a:srgbClr val="000000"/>
                </a:solidFill>
                <a:latin typeface="Calibri" panose="020F0502020204030204" pitchFamily="34" charset="0"/>
                <a:cs typeface="Times New Roman" panose="02020603050405020304" pitchFamily="18" charset="0"/>
              </a:rPr>
              <a:t>4</a:t>
            </a:r>
            <a:r>
              <a:rPr lang="zh-CN" altLang="zh-CN" sz="1200" dirty="0">
                <a:solidFill>
                  <a:srgbClr val="000000"/>
                </a:solidFill>
                <a:latin typeface="Calibri" panose="020F0502020204030204" pitchFamily="34" charset="0"/>
                <a:cs typeface="Times New Roman" panose="02020603050405020304" pitchFamily="18" charset="0"/>
              </a:rPr>
              <a:t>组异或逻辑</a:t>
            </a:r>
            <a:r>
              <a:rPr lang="zh-CN" altLang="zh-CN" sz="1200" dirty="0" smtClean="0">
                <a:solidFill>
                  <a:srgbClr val="000000"/>
                </a:solidFill>
                <a:latin typeface="Calibri" panose="020F0502020204030204" pitchFamily="34" charset="0"/>
                <a:cs typeface="Times New Roman" panose="02020603050405020304" pitchFamily="18" charset="0"/>
              </a:rPr>
              <a:t>构成</a:t>
            </a:r>
            <a:endParaRPr lang="en-US" altLang="zh-CN" sz="1200" dirty="0" smtClean="0">
              <a:solidFill>
                <a:srgbClr val="000000"/>
              </a:solidFill>
              <a:latin typeface="Calibri" panose="020F0502020204030204" pitchFamily="34" charset="0"/>
              <a:cs typeface="Times New Roman" panose="02020603050405020304" pitchFamily="18" charset="0"/>
            </a:endParaRPr>
          </a:p>
          <a:p>
            <a:r>
              <a:rPr lang="en-US" altLang="zh-CN" sz="1200" dirty="0"/>
              <a:t>BENES (N).length = (N/2)*(2*log2 (N)-1)</a:t>
            </a:r>
            <a:endParaRPr lang="zh-CN" altLang="zh-CN" sz="1200" dirty="0"/>
          </a:p>
          <a:p>
            <a:r>
              <a:rPr lang="en-US" altLang="zh-CN" sz="1200" dirty="0" smtClean="0"/>
              <a:t>352+4=356bit</a:t>
            </a:r>
            <a:r>
              <a:rPr lang="zh-CN" altLang="en-US" sz="1200" dirty="0" smtClean="0"/>
              <a:t>配置信息</a:t>
            </a:r>
            <a:endParaRPr lang="zh-CN" altLang="en-US" sz="1200" dirty="0"/>
          </a:p>
        </p:txBody>
      </p:sp>
    </p:spTree>
    <p:extLst>
      <p:ext uri="{BB962C8B-B14F-4D97-AF65-F5344CB8AC3E}">
        <p14:creationId xmlns:p14="http://schemas.microsoft.com/office/powerpoint/2010/main" val="244833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6" grpId="0"/>
      <p:bldP spid="37"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4" name="矩形 33"/>
          <p:cNvSpPr/>
          <p:nvPr/>
        </p:nvSpPr>
        <p:spPr>
          <a:xfrm>
            <a:off x="3303633" y="1541238"/>
            <a:ext cx="1420765" cy="369332"/>
          </a:xfrm>
          <a:prstGeom prst="rect">
            <a:avLst/>
          </a:prstGeom>
        </p:spPr>
        <p:txBody>
          <a:bodyPr wrap="square">
            <a:spAutoFit/>
          </a:bodyPr>
          <a:lstStyle/>
          <a:p>
            <a:r>
              <a:rPr lang="zh-CN" altLang="en-US" dirty="0" smtClean="0">
                <a:cs typeface="Times New Roman" panose="02020603050405020304" pitchFamily="18" charset="0"/>
              </a:rPr>
              <a:t>逻辑单元</a:t>
            </a:r>
            <a:endParaRPr lang="en-US" altLang="zh-CN" dirty="0" smtClean="0">
              <a:cs typeface="Times New Roman" panose="02020603050405020304" pitchFamily="18" charset="0"/>
            </a:endParaRPr>
          </a:p>
        </p:txBody>
      </p:sp>
      <p:sp>
        <p:nvSpPr>
          <p:cNvPr id="23"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功能单元设计</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graphicFrame>
        <p:nvGraphicFramePr>
          <p:cNvPr id="22" name="表格 21"/>
          <p:cNvGraphicFramePr>
            <a:graphicFrameLocks noGrp="1"/>
          </p:cNvGraphicFramePr>
          <p:nvPr>
            <p:extLst>
              <p:ext uri="{D42A27DB-BD31-4B8C-83A1-F6EECF244321}">
                <p14:modId xmlns:p14="http://schemas.microsoft.com/office/powerpoint/2010/main" val="1543658158"/>
              </p:ext>
            </p:extLst>
          </p:nvPr>
        </p:nvGraphicFramePr>
        <p:xfrm>
          <a:off x="149816" y="1543942"/>
          <a:ext cx="2964859" cy="2666502"/>
        </p:xfrm>
        <a:graphic>
          <a:graphicData uri="http://schemas.openxmlformats.org/drawingml/2006/table">
            <a:tbl>
              <a:tblPr firstRow="1" firstCol="1" bandRow="1"/>
              <a:tblGrid>
                <a:gridCol w="468135"/>
                <a:gridCol w="542051"/>
                <a:gridCol w="500987"/>
                <a:gridCol w="492775"/>
                <a:gridCol w="960911"/>
              </a:tblGrid>
              <a:tr h="251442">
                <a:tc gridSpan="2">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基本运算操作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运算位宽</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对应算法个数</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运算模式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rowSpan="4">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逻辑操作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700" kern="100" dirty="0" smtClean="0">
                          <a:effectLst/>
                          <a:latin typeface="Calibri" panose="020F0502020204030204" pitchFamily="34" charset="0"/>
                          <a:ea typeface="+mn-ea"/>
                          <a:cs typeface="Times New Roman" panose="02020603050405020304" pitchFamily="18" charset="0"/>
                        </a:rPr>
                        <a:t>异或</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位宽兼容</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非</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700" kern="100">
                        <a:effectLst/>
                        <a:latin typeface="Calibri" panose="020F0502020204030204" pitchFamily="34"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5721">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或</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5721">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与</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5721">
                <a:tc rowSpan="3">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左右移位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vMerge="1">
                  <a:txBody>
                    <a:bodyPr/>
                    <a:lstStyle/>
                    <a:p>
                      <a:endParaRPr lang="zh-CN" altLang="en-US"/>
                    </a:p>
                  </a:txBody>
                  <a:tcPr/>
                </a:tc>
                <a:tc rowSpan="2">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循环移位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5721">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5721">
                <a:tc rowSpan="5">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模运算</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模加</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14</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vMerge="1">
                  <a:txBody>
                    <a:bodyPr/>
                    <a:lstStyle/>
                    <a:p>
                      <a:endParaRPr lang="zh-CN" altLang="en-US"/>
                    </a:p>
                  </a:txBody>
                  <a:tcPr/>
                </a:tc>
                <a:tc row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模乘</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16</a:t>
                      </a: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163">
                <a:tc gridSpan="2">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S</a:t>
                      </a: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盒</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7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4-4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6-4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8-8 </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8-32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6-2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10-8)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grid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有限域乘法</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10</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GF(2</a:t>
                      </a:r>
                      <a:r>
                        <a:rPr lang="en-US" sz="700" kern="100" baseline="30000" dirty="0">
                          <a:effectLst/>
                          <a:latin typeface="Calibri" panose="020F0502020204030204" pitchFamily="34" charset="0"/>
                          <a:ea typeface="宋体" panose="02010600030101010101" pitchFamily="2" charset="-122"/>
                          <a:cs typeface="Times New Roman" panose="02020603050405020304" pitchFamily="18" charset="0"/>
                        </a:rPr>
                        <a:t>8</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163">
                <a:tc grid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置换</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7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(64-64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32-48</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32-32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32-40</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128-128)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1712981722"/>
              </p:ext>
            </p:extLst>
          </p:nvPr>
        </p:nvGraphicFramePr>
        <p:xfrm>
          <a:off x="138113" y="4289223"/>
          <a:ext cx="3006261" cy="2454479"/>
        </p:xfrm>
        <a:graphic>
          <a:graphicData uri="http://schemas.openxmlformats.org/drawingml/2006/table">
            <a:tbl>
              <a:tblPr firstRow="1" firstCol="1" bandRow="1"/>
              <a:tblGrid>
                <a:gridCol w="519500"/>
                <a:gridCol w="519500"/>
                <a:gridCol w="701324"/>
                <a:gridCol w="555499"/>
                <a:gridCol w="710438"/>
              </a:tblGrid>
              <a:tr h="111277">
                <a:tc row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算子</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后缀组合</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前缀组合</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111277">
                <a:tc vMerge="1">
                  <a:txBody>
                    <a:bodyPr/>
                    <a:lstStyle/>
                    <a:p>
                      <a:endParaRPr lang="zh-CN" altLang="en-US"/>
                    </a:p>
                  </a:txBody>
                  <a:tcPr/>
                </a:tc>
                <a:tc>
                  <a:txBody>
                    <a:bodyPr/>
                    <a:lstStyle/>
                    <a:p>
                      <a:pPr algn="just">
                        <a:lnSpc>
                          <a:spcPct val="125000"/>
                        </a:lnSpc>
                        <a:spcAft>
                          <a:spcPts val="0"/>
                        </a:spcAft>
                      </a:pPr>
                      <a:r>
                        <a:rPr lang="en-US" sz="600" kern="100">
                          <a:effectLst/>
                          <a:latin typeface="Calibri" panose="020F0502020204030204" pitchFamily="34" charset="0"/>
                          <a:ea typeface="宋体" panose="02010600030101010101" pitchFamily="2" charset="-122"/>
                          <a:cs typeface="Times New Roman" panose="02020603050405020304" pitchFamily="18" charset="0"/>
                        </a:rPr>
                        <a:t>2</a:t>
                      </a:r>
                      <a:r>
                        <a:rPr lang="zh-CN" sz="60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60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600" kern="100">
                          <a:effectLst/>
                          <a:latin typeface="Calibri" panose="020F0502020204030204" pitchFamily="34" charset="0"/>
                          <a:ea typeface="宋体" panose="02010600030101010101" pitchFamily="2" charset="-122"/>
                          <a:cs typeface="Times New Roman" panose="02020603050405020304" pitchFamily="18" charset="0"/>
                        </a:rPr>
                        <a:t>2</a:t>
                      </a:r>
                      <a:r>
                        <a:rPr lang="zh-CN" sz="60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60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rowSpan="3">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47%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67%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vMerge="1">
                  <a:txBody>
                    <a:bodyPr/>
                    <a:lstStyle/>
                    <a:p>
                      <a:endParaRPr lang="zh-CN" altLang="en-US"/>
                    </a:p>
                  </a:txBody>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SH-AND</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739">
                <a:tc rowSpan="3">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MAS-XOR</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75%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56%</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739">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1559">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25%</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MAS-MAS</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rowSpan="3">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XOR-LUT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78%</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LUT-BR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MAS-LUT</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SH-LUT</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739">
                <a:tc rowSpan="2">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70%</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LUT-GFM</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60%</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1559">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GFM-BR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XOR-GFM</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PER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PER-XOR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83%</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XOR-PER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67%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7" name="图片 26"/>
          <p:cNvPicPr>
            <a:picLocks noChangeAspect="1"/>
          </p:cNvPicPr>
          <p:nvPr/>
        </p:nvPicPr>
        <p:blipFill>
          <a:blip r:embed="rId2"/>
          <a:stretch>
            <a:fillRect/>
          </a:stretch>
        </p:blipFill>
        <p:spPr>
          <a:xfrm>
            <a:off x="7005700" y="1568007"/>
            <a:ext cx="1543624" cy="1887378"/>
          </a:xfrm>
          <a:prstGeom prst="rect">
            <a:avLst/>
          </a:prstGeom>
        </p:spPr>
      </p:pic>
      <p:pic>
        <p:nvPicPr>
          <p:cNvPr id="28" name="图片 27"/>
          <p:cNvPicPr>
            <a:picLocks noChangeAspect="1"/>
          </p:cNvPicPr>
          <p:nvPr/>
        </p:nvPicPr>
        <p:blipFill>
          <a:blip r:embed="rId3"/>
          <a:stretch>
            <a:fillRect/>
          </a:stretch>
        </p:blipFill>
        <p:spPr>
          <a:xfrm>
            <a:off x="5479181" y="3910801"/>
            <a:ext cx="3542582" cy="2596324"/>
          </a:xfrm>
          <a:prstGeom prst="rect">
            <a:avLst/>
          </a:prstGeom>
        </p:spPr>
      </p:pic>
      <p:sp>
        <p:nvSpPr>
          <p:cNvPr id="29" name="矩形 28"/>
          <p:cNvSpPr/>
          <p:nvPr/>
        </p:nvSpPr>
        <p:spPr>
          <a:xfrm>
            <a:off x="3245378" y="4184083"/>
            <a:ext cx="1899888" cy="369332"/>
          </a:xfrm>
          <a:prstGeom prst="rect">
            <a:avLst/>
          </a:prstGeom>
        </p:spPr>
        <p:txBody>
          <a:bodyPr wrap="square">
            <a:spAutoFit/>
          </a:bodyPr>
          <a:lstStyle/>
          <a:p>
            <a:r>
              <a:rPr lang="zh-CN" altLang="en-US" dirty="0" smtClean="0">
                <a:cs typeface="Times New Roman" panose="02020603050405020304" pitchFamily="18" charset="0"/>
              </a:rPr>
              <a:t>有限域乘法单元</a:t>
            </a:r>
            <a:endParaRPr lang="en-US" altLang="zh-CN" dirty="0" smtClean="0">
              <a:cs typeface="Times New Roman" panose="02020603050405020304" pitchFamily="18" charset="0"/>
            </a:endParaRPr>
          </a:p>
        </p:txBody>
      </p:sp>
      <p:graphicFrame>
        <p:nvGraphicFramePr>
          <p:cNvPr id="30" name="表格 29"/>
          <p:cNvGraphicFramePr>
            <a:graphicFrameLocks noGrp="1"/>
          </p:cNvGraphicFramePr>
          <p:nvPr>
            <p:extLst>
              <p:ext uri="{D42A27DB-BD31-4B8C-83A1-F6EECF244321}">
                <p14:modId xmlns:p14="http://schemas.microsoft.com/office/powerpoint/2010/main" val="3400319867"/>
              </p:ext>
            </p:extLst>
          </p:nvPr>
        </p:nvGraphicFramePr>
        <p:xfrm>
          <a:off x="3434802" y="2093551"/>
          <a:ext cx="2732082" cy="1623060"/>
        </p:xfrm>
        <a:graphic>
          <a:graphicData uri="http://schemas.openxmlformats.org/drawingml/2006/table">
            <a:tbl>
              <a:tblPr firstRow="1" firstCol="1" bandRow="1"/>
              <a:tblGrid>
                <a:gridCol w="986294"/>
                <a:gridCol w="1745788"/>
              </a:tblGrid>
              <a:tr h="203835">
                <a:tc>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控制信号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5580">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Times New Roman" panose="02020603050405020304" pitchFamily="18" charset="0"/>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010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ir2</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ir0|ir1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5580">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ir0&amp;ir1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101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Ir2</a:t>
                      </a:r>
                      <a:r>
                        <a:rPr lang="zh-CN" sz="1050" kern="100">
                          <a:effectLst/>
                          <a:latin typeface="Calibri" panose="020F0502020204030204" pitchFamily="34" charset="0"/>
                          <a:ea typeface="宋体" panose="02010600030101010101" pitchFamily="2" charset="-122"/>
                          <a:cs typeface="Times New Roman" panose="02020603050405020304" pitchFamily="18" charset="0"/>
                        </a:rPr>
                        <a:t>直通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110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Ir3</a:t>
                      </a: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直通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AlternateContent xmlns:mc="http://schemas.openxmlformats.org/markup-compatibility/2006" xmlns:a14="http://schemas.microsoft.com/office/drawing/2010/main">
        <mc:Choice Requires="a14">
          <p:sp>
            <p:nvSpPr>
              <p:cNvPr id="31" name="矩形 30"/>
              <p:cNvSpPr/>
              <p:nvPr/>
            </p:nvSpPr>
            <p:spPr>
              <a:xfrm>
                <a:off x="3294546" y="4650575"/>
                <a:ext cx="2554908" cy="483466"/>
              </a:xfrm>
              <a:prstGeom prst="rect">
                <a:avLst/>
              </a:prstGeom>
            </p:spPr>
            <p:txBody>
              <a:bodyPr wrap="square">
                <a:spAutoFit/>
              </a:bodyPr>
              <a:lstStyle/>
              <a:p>
                <a:r>
                  <a:rPr lang="zh-CN" altLang="en-US" sz="1200" dirty="0" smtClean="0">
                    <a:solidFill>
                      <a:srgbClr val="000000"/>
                    </a:solidFill>
                    <a:latin typeface="Calibri" panose="020F0502020204030204" pitchFamily="34" charset="0"/>
                    <a:cs typeface="Times New Roman" panose="02020603050405020304" pitchFamily="18" charset="0"/>
                  </a:rPr>
                  <a:t>完成</a:t>
                </a:r>
                <a14:m>
                  <m:oMath xmlns:m="http://schemas.openxmlformats.org/officeDocument/2006/math">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𝐺𝐹</m:t>
                        </m:r>
                        <m:r>
                          <a:rPr lang="en-US" altLang="zh-CN" sz="1200">
                            <a:latin typeface="Cambria Math" panose="02040503050406030204" pitchFamily="18" charset="0"/>
                          </a:rPr>
                          <m:t>(2</m:t>
                        </m:r>
                      </m:e>
                      <m:sup>
                        <m:r>
                          <a:rPr lang="en-US" altLang="zh-CN" sz="1200">
                            <a:latin typeface="Cambria Math" panose="02040503050406030204" pitchFamily="18" charset="0"/>
                          </a:rPr>
                          <m:t>8</m:t>
                        </m:r>
                      </m:sup>
                    </m:sSup>
                    <m:r>
                      <a:rPr lang="en-US" altLang="zh-CN" sz="1200">
                        <a:latin typeface="Cambria Math" panose="02040503050406030204" pitchFamily="18" charset="0"/>
                      </a:rPr>
                      <m:t>)</m:t>
                    </m:r>
                  </m:oMath>
                </a14:m>
                <a:r>
                  <a:rPr lang="zh-CN" altLang="en-US" sz="1200" dirty="0" smtClean="0"/>
                  <a:t>上的矩阵乘法运算</a:t>
                </a:r>
                <a:endParaRPr lang="en-US" altLang="zh-CN" sz="1200" dirty="0" smtClean="0"/>
              </a:p>
              <a:p>
                <a:r>
                  <a:rPr lang="zh-CN" altLang="en-US" sz="1200" dirty="0" smtClean="0"/>
                  <a:t>配置自信息 </a:t>
                </a:r>
                <a:r>
                  <a:rPr lang="en-US" altLang="zh-CN" sz="1200" dirty="0" smtClean="0"/>
                  <a:t>4X136=544bit</a:t>
                </a:r>
                <a:endParaRPr lang="zh-CN" altLang="en-US" sz="1200" dirty="0"/>
              </a:p>
            </p:txBody>
          </p:sp>
        </mc:Choice>
        <mc:Fallback xmlns="">
          <p:sp>
            <p:nvSpPr>
              <p:cNvPr id="31" name="矩形 30"/>
              <p:cNvSpPr>
                <a:spLocks noRot="1" noChangeAspect="1" noMove="1" noResize="1" noEditPoints="1" noAdjustHandles="1" noChangeArrowheads="1" noChangeShapeType="1" noTextEdit="1"/>
              </p:cNvSpPr>
              <p:nvPr/>
            </p:nvSpPr>
            <p:spPr>
              <a:xfrm>
                <a:off x="3294546" y="4650575"/>
                <a:ext cx="2554908" cy="483466"/>
              </a:xfrm>
              <a:prstGeom prst="rect">
                <a:avLst/>
              </a:prstGeom>
              <a:blipFill rotWithShape="0">
                <a:blip r:embed="rId4"/>
                <a:stretch>
                  <a:fillRect b="-101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7794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29" grpId="0"/>
      <p:bldP spid="3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5" name="图片 4"/>
          <p:cNvPicPr>
            <a:picLocks noChangeAspect="1"/>
          </p:cNvPicPr>
          <p:nvPr/>
        </p:nvPicPr>
        <p:blipFill>
          <a:blip r:embed="rId2"/>
          <a:stretch>
            <a:fillRect/>
          </a:stretch>
        </p:blipFill>
        <p:spPr>
          <a:xfrm>
            <a:off x="3099003" y="1772190"/>
            <a:ext cx="5767900" cy="4824459"/>
          </a:xfrm>
          <a:prstGeom prst="rect">
            <a:avLst/>
          </a:prstGeom>
        </p:spPr>
      </p:pic>
      <p:sp>
        <p:nvSpPr>
          <p:cNvPr id="23"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互连单元设计</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17" name="矩形 16"/>
          <p:cNvSpPr/>
          <p:nvPr/>
        </p:nvSpPr>
        <p:spPr>
          <a:xfrm>
            <a:off x="489475" y="3396239"/>
            <a:ext cx="2338785" cy="1015663"/>
          </a:xfrm>
          <a:prstGeom prst="rect">
            <a:avLst/>
          </a:prstGeom>
        </p:spPr>
        <p:txBody>
          <a:bodyPr wrap="square">
            <a:spAutoFit/>
          </a:bodyPr>
          <a:lstStyle/>
          <a:p>
            <a:r>
              <a:rPr lang="zh-CN" altLang="en-US" sz="1200" dirty="0" smtClean="0"/>
              <a:t>输入：</a:t>
            </a:r>
            <a:r>
              <a:rPr lang="en-US" altLang="zh-CN" sz="1200" dirty="0" smtClean="0"/>
              <a:t>20</a:t>
            </a:r>
            <a:r>
              <a:rPr lang="zh-CN" altLang="en-US" sz="1200" dirty="0" smtClean="0"/>
              <a:t>个</a:t>
            </a:r>
            <a:r>
              <a:rPr lang="en-US" altLang="zh-CN" sz="1200" dirty="0" smtClean="0"/>
              <a:t>32bit</a:t>
            </a:r>
            <a:r>
              <a:rPr lang="zh-CN" altLang="en-US" sz="1200" dirty="0" smtClean="0"/>
              <a:t>数据</a:t>
            </a:r>
            <a:endParaRPr lang="en-US" altLang="zh-CN" sz="1200" dirty="0" smtClean="0"/>
          </a:p>
          <a:p>
            <a:r>
              <a:rPr lang="zh-CN" altLang="en-US" sz="1200" dirty="0" smtClean="0"/>
              <a:t>输出：</a:t>
            </a:r>
            <a:r>
              <a:rPr lang="en-US" altLang="zh-CN" sz="1200" dirty="0" smtClean="0"/>
              <a:t>16</a:t>
            </a:r>
            <a:r>
              <a:rPr lang="zh-CN" altLang="en-US" sz="1200" dirty="0" smtClean="0"/>
              <a:t>个</a:t>
            </a:r>
            <a:r>
              <a:rPr lang="en-US" altLang="zh-CN" sz="1200" dirty="0" smtClean="0"/>
              <a:t>32bit</a:t>
            </a:r>
            <a:r>
              <a:rPr lang="zh-CN" altLang="en-US" sz="1200" dirty="0" smtClean="0"/>
              <a:t>数据</a:t>
            </a:r>
            <a:endParaRPr lang="en-US" altLang="zh-CN" sz="1200" dirty="0" smtClean="0"/>
          </a:p>
          <a:p>
            <a:endParaRPr lang="en-US" altLang="zh-CN" sz="1200" dirty="0"/>
          </a:p>
          <a:p>
            <a:r>
              <a:rPr lang="zh-CN" altLang="en-US" sz="1200" dirty="0" smtClean="0"/>
              <a:t>第一层：数据互连</a:t>
            </a:r>
            <a:endParaRPr lang="en-US" altLang="zh-CN" sz="1200" dirty="0"/>
          </a:p>
          <a:p>
            <a:r>
              <a:rPr lang="zh-CN" altLang="en-US" sz="1200" dirty="0"/>
              <a:t>第</a:t>
            </a:r>
            <a:r>
              <a:rPr lang="zh-CN" altLang="en-US" sz="1200" dirty="0" smtClean="0"/>
              <a:t>二层：</a:t>
            </a:r>
            <a:r>
              <a:rPr lang="en-US" altLang="zh-CN" sz="1200" dirty="0" smtClean="0"/>
              <a:t>32bit</a:t>
            </a:r>
            <a:r>
              <a:rPr lang="zh-CN" altLang="en-US" sz="1200" dirty="0" smtClean="0"/>
              <a:t>的字节循环移位</a:t>
            </a:r>
            <a:endParaRPr lang="zh-CN" altLang="en-US" sz="1200" dirty="0"/>
          </a:p>
        </p:txBody>
      </p:sp>
    </p:spTree>
    <p:extLst>
      <p:ext uri="{BB962C8B-B14F-4D97-AF65-F5344CB8AC3E}">
        <p14:creationId xmlns:p14="http://schemas.microsoft.com/office/powerpoint/2010/main" val="334428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架构图建模</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4" name="矩形 3"/>
          <p:cNvSpPr/>
          <p:nvPr/>
        </p:nvSpPr>
        <p:spPr>
          <a:xfrm>
            <a:off x="1135063" y="2554619"/>
            <a:ext cx="3436937" cy="2308324"/>
          </a:xfrm>
          <a:prstGeom prst="rect">
            <a:avLst/>
          </a:prstGeom>
        </p:spPr>
        <p:txBody>
          <a:bodyPr wrap="square">
            <a:spAutoFit/>
          </a:bodyPr>
          <a:lstStyle/>
          <a:p>
            <a:pPr lvl="0"/>
            <a:r>
              <a:rPr lang="zh-CN" altLang="en-US" b="1" dirty="0" smtClean="0"/>
              <a:t>内容：</a:t>
            </a:r>
            <a:endParaRPr lang="en-US" altLang="zh-CN" b="1" dirty="0" smtClean="0"/>
          </a:p>
          <a:p>
            <a:pPr lvl="0"/>
            <a:r>
              <a:rPr lang="en-US" altLang="zh-CN" dirty="0" smtClean="0"/>
              <a:t>1.</a:t>
            </a:r>
            <a:r>
              <a:rPr lang="zh-CN" altLang="en-US" dirty="0" smtClean="0"/>
              <a:t>建立架构图模型</a:t>
            </a:r>
            <a:endParaRPr lang="en-US" altLang="zh-CN" dirty="0" smtClean="0"/>
          </a:p>
          <a:p>
            <a:pPr lvl="0"/>
            <a:r>
              <a:rPr lang="en-US" altLang="zh-CN" dirty="0" smtClean="0"/>
              <a:t>2.</a:t>
            </a:r>
            <a:r>
              <a:rPr lang="zh-CN" altLang="en-US" dirty="0" smtClean="0"/>
              <a:t>架构属性参数化</a:t>
            </a:r>
            <a:endParaRPr lang="en-US" altLang="zh-CN" dirty="0" smtClean="0"/>
          </a:p>
          <a:p>
            <a:pPr lvl="0"/>
            <a:r>
              <a:rPr lang="zh-CN" altLang="en-US" b="1" dirty="0" smtClean="0"/>
              <a:t>目的：</a:t>
            </a:r>
            <a:endParaRPr lang="en-US" altLang="zh-CN" b="1" dirty="0"/>
          </a:p>
          <a:p>
            <a:pPr lvl="0"/>
            <a:r>
              <a:rPr lang="en-US" altLang="zh-CN" dirty="0" smtClean="0"/>
              <a:t>1.</a:t>
            </a:r>
            <a:r>
              <a:rPr lang="zh-CN" altLang="en-US" dirty="0" smtClean="0"/>
              <a:t>架构图模型是后续算法映射的输入</a:t>
            </a:r>
            <a:endParaRPr lang="en-US" altLang="zh-CN" dirty="0" smtClean="0"/>
          </a:p>
          <a:p>
            <a:r>
              <a:rPr lang="en-US" altLang="zh-CN" dirty="0" smtClean="0"/>
              <a:t>2.</a:t>
            </a:r>
            <a:r>
              <a:rPr lang="zh-CN" altLang="zh-CN" dirty="0"/>
              <a:t>参数化</a:t>
            </a:r>
            <a:r>
              <a:rPr lang="zh-CN" altLang="zh-CN" dirty="0" smtClean="0"/>
              <a:t>的模型</a:t>
            </a:r>
            <a:r>
              <a:rPr lang="zh-CN" altLang="zh-CN" dirty="0"/>
              <a:t>可以很方便地完成架构</a:t>
            </a:r>
            <a:r>
              <a:rPr lang="zh-CN" altLang="zh-CN" dirty="0" smtClean="0"/>
              <a:t>调整</a:t>
            </a:r>
            <a:r>
              <a:rPr lang="zh-CN" altLang="en-US" dirty="0" smtClean="0"/>
              <a:t>和验证</a:t>
            </a:r>
            <a:endParaRPr lang="zh-CN" altLang="zh-CN" dirty="0"/>
          </a:p>
        </p:txBody>
      </p:sp>
      <p:pic>
        <p:nvPicPr>
          <p:cNvPr id="2" name="图片 1"/>
          <p:cNvPicPr>
            <a:picLocks noChangeAspect="1"/>
          </p:cNvPicPr>
          <p:nvPr/>
        </p:nvPicPr>
        <p:blipFill>
          <a:blip r:embed="rId2"/>
          <a:stretch>
            <a:fillRect/>
          </a:stretch>
        </p:blipFill>
        <p:spPr>
          <a:xfrm>
            <a:off x="5049353" y="1177628"/>
            <a:ext cx="3685388" cy="5474817"/>
          </a:xfrm>
          <a:prstGeom prst="rect">
            <a:avLst/>
          </a:prstGeom>
        </p:spPr>
      </p:pic>
    </p:spTree>
    <p:extLst>
      <p:ext uri="{BB962C8B-B14F-4D97-AF65-F5344CB8AC3E}">
        <p14:creationId xmlns:p14="http://schemas.microsoft.com/office/powerpoint/2010/main" val="3499581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架构图建模</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a:off x="1736725" y="21974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1463150693"/>
              </p:ext>
            </p:extLst>
          </p:nvPr>
        </p:nvGraphicFramePr>
        <p:xfrm>
          <a:off x="3019201" y="4047898"/>
          <a:ext cx="5760270" cy="2601625"/>
        </p:xfrm>
        <a:graphic>
          <a:graphicData uri="http://schemas.openxmlformats.org/drawingml/2006/table">
            <a:tbl>
              <a:tblPr firstRow="1" firstCol="1" bandRow="1"/>
              <a:tblGrid>
                <a:gridCol w="750210"/>
                <a:gridCol w="188715"/>
                <a:gridCol w="378760"/>
                <a:gridCol w="4442585"/>
              </a:tblGrid>
              <a:tr h="216802">
                <a:tc>
                  <a:txBody>
                    <a:bodyPr/>
                    <a:lstStyle/>
                    <a:p>
                      <a:pPr algn="just">
                        <a:lnSpc>
                          <a:spcPct val="125000"/>
                        </a:lnSpc>
                        <a:spcAft>
                          <a:spcPts val="0"/>
                        </a:spcAft>
                      </a:pPr>
                      <a:r>
                        <a:rPr lang="x-none" sz="1100" b="1" kern="100" dirty="0">
                          <a:effectLst/>
                          <a:latin typeface="Calibri" panose="020F0502020204030204" pitchFamily="34" charset="0"/>
                          <a:ea typeface="宋体" panose="02010600030101010101" pitchFamily="2" charset="-122"/>
                          <a:cs typeface="Times New Roman" panose="02020603050405020304" pitchFamily="18" charset="0"/>
                        </a:rPr>
                        <a:t>PE</a:t>
                      </a:r>
                      <a:r>
                        <a:rPr lang="zh-CN" sz="1100" b="1" kern="100" dirty="0">
                          <a:effectLst/>
                          <a:latin typeface="Calibri" panose="020F0502020204030204" pitchFamily="34" charset="0"/>
                          <a:ea typeface="宋体" panose="02010600030101010101" pitchFamily="2" charset="-122"/>
                          <a:cs typeface="Times New Roman" panose="02020603050405020304" pitchFamily="18" charset="0"/>
                        </a:rPr>
                        <a:t>（节点）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effectLst/>
                          <a:latin typeface="Calibri" panose="020F0502020204030204" pitchFamily="34" charset="0"/>
                          <a:ea typeface="宋体" panose="02010600030101010101" pitchFamily="2" charset="-122"/>
                          <a:cs typeface="Times New Roman" panose="02020603050405020304" pitchFamily="18" charset="0"/>
                        </a:rPr>
                        <a:t>x</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effectLst/>
                          <a:latin typeface="Calibri" panose="020F0502020204030204" pitchFamily="34" charset="0"/>
                          <a:ea typeface="宋体" panose="02010600030101010101" pitchFamily="2" charset="-122"/>
                          <a:cs typeface="Times New Roman" panose="02020603050405020304" pitchFamily="18" charset="0"/>
                        </a:rPr>
                        <a:t>y</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100" b="1" kern="100" dirty="0" smtClean="0">
                          <a:effectLst/>
                          <a:latin typeface="Calibri" panose="020F0502020204030204" pitchFamily="34" charset="0"/>
                          <a:ea typeface="宋体" panose="02010600030101010101" pitchFamily="2" charset="-122"/>
                          <a:cs typeface="Times New Roman" panose="02020603050405020304" pitchFamily="18" charset="0"/>
                        </a:rPr>
                        <a:t>功能</a:t>
                      </a:r>
                      <a:r>
                        <a:rPr lang="zh-CN" altLang="en-US" sz="1100" b="1" kern="100" dirty="0" smtClean="0">
                          <a:effectLst/>
                          <a:latin typeface="Calibri" panose="020F0502020204030204" pitchFamily="34" charset="0"/>
                          <a:ea typeface="宋体" panose="02010600030101010101" pitchFamily="2" charset="-122"/>
                          <a:cs typeface="Times New Roman" panose="02020603050405020304" pitchFamily="18" charset="0"/>
                        </a:rPr>
                        <a:t>参数</a:t>
                      </a:r>
                      <a:endParaRPr lang="zh-CN" sz="11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604">
                <a:tc>
                  <a:txBody>
                    <a:bodyPr/>
                    <a:lstStyle/>
                    <a:p>
                      <a:pPr algn="just">
                        <a:lnSpc>
                          <a:spcPct val="125000"/>
                        </a:lnSpc>
                        <a:spcAft>
                          <a:spcPts val="0"/>
                        </a:spcAft>
                      </a:pPr>
                      <a:r>
                        <a:rPr lang="x-none" sz="11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PE_type1</a:t>
                      </a:r>
                      <a:endParaRPr lang="zh-CN" sz="11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100" b="1"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100" b="1"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au_xorau_auxor_xorauxor_xorxorau_xorxorauxor_sh_xorsh_shxor_xorshxor_xor_xorxor_xorxorxor_or_and_bn_xorbn_bnxor_xorbnxor_</a:t>
                      </a:r>
                      <a:endParaRPr lang="zh-CN" sz="11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604">
                <a:tc>
                  <a:txBody>
                    <a:bodyPr/>
                    <a:lstStyle/>
                    <a:p>
                      <a:pPr algn="just">
                        <a:lnSpc>
                          <a:spcPct val="125000"/>
                        </a:lnSpc>
                        <a:spcAft>
                          <a:spcPts val="0"/>
                        </a:spcAft>
                      </a:pPr>
                      <a:r>
                        <a:rPr lang="x-none" sz="1100" b="1" kern="100">
                          <a:solidFill>
                            <a:srgbClr val="92D050"/>
                          </a:solidFill>
                          <a:effectLst/>
                          <a:latin typeface="Calibri" panose="020F0502020204030204" pitchFamily="34" charset="0"/>
                          <a:ea typeface="宋体" panose="02010600030101010101" pitchFamily="2" charset="-122"/>
                          <a:cs typeface="Times New Roman" panose="02020603050405020304" pitchFamily="18" charset="0"/>
                        </a:rPr>
                        <a:t>PE_type2</a:t>
                      </a:r>
                      <a:endParaRPr lang="zh-CN" sz="1100" b="1" kern="100">
                        <a:solidFill>
                          <a:srgbClr val="92D05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92D050"/>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100" b="1" kern="100">
                        <a:solidFill>
                          <a:srgbClr val="92D05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92D050"/>
                          </a:solidFill>
                          <a:effectLst/>
                          <a:latin typeface="Calibri" panose="020F0502020204030204" pitchFamily="34" charset="0"/>
                          <a:ea typeface="宋体" panose="02010600030101010101" pitchFamily="2" charset="-122"/>
                          <a:cs typeface="Times New Roman" panose="02020603050405020304" pitchFamily="18" charset="0"/>
                        </a:rPr>
                        <a:t>3,4</a:t>
                      </a:r>
                      <a:endParaRPr lang="zh-CN" sz="1100" b="1" kern="100" dirty="0">
                        <a:solidFill>
                          <a:srgbClr val="92D05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92D050"/>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a:t>
                      </a:r>
                      <a:endParaRPr lang="zh-CN" sz="1100" b="1" kern="100" dirty="0">
                        <a:solidFill>
                          <a:srgbClr val="92D05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604">
                <a:tc>
                  <a:txBody>
                    <a:bodyPr/>
                    <a:lstStyle/>
                    <a:p>
                      <a:pPr algn="just">
                        <a:lnSpc>
                          <a:spcPct val="125000"/>
                        </a:lnSpc>
                        <a:spcAft>
                          <a:spcPts val="0"/>
                        </a:spcAft>
                      </a:pPr>
                      <a:r>
                        <a:rPr lang="x-none"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rPr>
                        <a:t>PE_type3</a:t>
                      </a:r>
                      <a:endParaRPr lang="zh-CN"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rPr>
                        <a:t>2</a:t>
                      </a:r>
                      <a:endParaRPr lang="zh-CN"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rPr>
                        <a:t>1,2,3,4</a:t>
                      </a:r>
                      <a:endParaRPr lang="zh-CN"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FFC000"/>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au_xorau_auxor_xorauxor_xorxorau_xorxorauxor_sh_xorsh_shxor_xorshxor_xor_xorxor_xorxorxor_or_and_lut_xorlut_lutxor_xorlutxor_</a:t>
                      </a:r>
                      <a:endParaRPr lang="zh-CN" sz="1100" b="1" kern="100" dirty="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0407">
                <a:tc>
                  <a:txBody>
                    <a:bodyPr/>
                    <a:lstStyle/>
                    <a:p>
                      <a:pPr algn="just">
                        <a:lnSpc>
                          <a:spcPct val="125000"/>
                        </a:lnSpc>
                        <a:spcAft>
                          <a:spcPts val="0"/>
                        </a:spcAft>
                      </a:pPr>
                      <a:r>
                        <a:rPr lang="x-none"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rPr>
                        <a:t>PE_type4</a:t>
                      </a:r>
                      <a:endParaRPr lang="zh-CN"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rPr>
                        <a:t>3</a:t>
                      </a:r>
                      <a:endParaRPr lang="zh-CN"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0081E2"/>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au_xorau_auxor_xorauxor_xorxorau_xorxorauxor_sh_xorsh_shxor_xorshxor_xor_xorxor_xorxorxor_or_and_bn_xorbn_bnxor_xorbnxor_gfm_xorgfm_gfmxor_xorgfmxor_</a:t>
                      </a:r>
                      <a:endParaRPr lang="zh-CN" sz="1100" b="1" kern="100" dirty="0">
                        <a:solidFill>
                          <a:srgbClr val="0081E2"/>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604">
                <a:tc>
                  <a:txBody>
                    <a:bodyPr/>
                    <a:lstStyle/>
                    <a:p>
                      <a:pPr algn="just">
                        <a:lnSpc>
                          <a:spcPct val="125000"/>
                        </a:lnSpc>
                        <a:spcAft>
                          <a:spcPts val="0"/>
                        </a:spcAft>
                      </a:pPr>
                      <a:r>
                        <a:rPr lang="x-none"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rPr>
                        <a:t>PE_type5</a:t>
                      </a:r>
                      <a:endParaRPr lang="zh-CN"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rPr>
                        <a:t>3,4</a:t>
                      </a:r>
                      <a:endParaRPr lang="zh-CN"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CC99FF"/>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au_xorau_auxor_xorauxor_xorxorau_xorxorauxor_sh_xorsh_shxor_xorshxor_xor_xorxor_xorxorxor_or_and_gfm_xorgfm_gfmxor_xorgfmxor_</a:t>
                      </a:r>
                      <a:endParaRPr lang="zh-CN" sz="1100" b="1" kern="100" dirty="0">
                        <a:solidFill>
                          <a:srgbClr val="CC99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9" name="图片 8"/>
          <p:cNvPicPr>
            <a:picLocks noChangeAspect="1"/>
          </p:cNvPicPr>
          <p:nvPr/>
        </p:nvPicPr>
        <p:blipFill>
          <a:blip r:embed="rId2"/>
          <a:stretch>
            <a:fillRect/>
          </a:stretch>
        </p:blipFill>
        <p:spPr>
          <a:xfrm>
            <a:off x="1016432" y="1444078"/>
            <a:ext cx="7024630" cy="2524553"/>
          </a:xfrm>
          <a:prstGeom prst="rect">
            <a:avLst/>
          </a:prstGeom>
        </p:spPr>
      </p:pic>
      <p:sp>
        <p:nvSpPr>
          <p:cNvPr id="21" name="矩形 20"/>
          <p:cNvSpPr/>
          <p:nvPr/>
        </p:nvSpPr>
        <p:spPr>
          <a:xfrm>
            <a:off x="580043" y="4847998"/>
            <a:ext cx="2133102" cy="1323439"/>
          </a:xfrm>
          <a:prstGeom prst="rect">
            <a:avLst/>
          </a:prstGeom>
        </p:spPr>
        <p:txBody>
          <a:bodyPr wrap="square">
            <a:spAutoFit/>
          </a:bodyPr>
          <a:lstStyle/>
          <a:p>
            <a:pPr lvl="0" algn="just">
              <a:lnSpc>
                <a:spcPct val="125000"/>
              </a:lnSpc>
              <a:spcAft>
                <a:spcPts val="0"/>
              </a:spcAft>
            </a:pPr>
            <a:r>
              <a:rPr lang="zh-CN" altLang="en-US" sz="1600" kern="100" dirty="0">
                <a:latin typeface="Times New Roman" panose="02020603050405020304" pitchFamily="18" charset="0"/>
              </a:rPr>
              <a:t>架构</a:t>
            </a:r>
            <a:r>
              <a:rPr lang="zh-CN" altLang="en-US" sz="1600" kern="100" dirty="0" smtClean="0">
                <a:latin typeface="Times New Roman" panose="02020603050405020304" pitchFamily="18" charset="0"/>
              </a:rPr>
              <a:t>图：</a:t>
            </a:r>
            <a:endParaRPr lang="en-US" altLang="zh-CN" sz="1600" kern="100" dirty="0" smtClean="0">
              <a:latin typeface="Times New Roman" panose="02020603050405020304" pitchFamily="18" charset="0"/>
            </a:endParaRPr>
          </a:p>
          <a:p>
            <a:pPr lvl="0" algn="just">
              <a:lnSpc>
                <a:spcPct val="125000"/>
              </a:lnSpc>
              <a:spcAft>
                <a:spcPts val="0"/>
              </a:spcAft>
            </a:pPr>
            <a:r>
              <a:rPr lang="en-US" altLang="zh-CN" sz="1600" kern="100" dirty="0" smtClean="0">
                <a:latin typeface="Times New Roman" panose="02020603050405020304" pitchFamily="18" charset="0"/>
              </a:rPr>
              <a:t>ARG = (V, E)</a:t>
            </a:r>
          </a:p>
          <a:p>
            <a:pPr lvl="0" algn="just">
              <a:lnSpc>
                <a:spcPct val="125000"/>
              </a:lnSpc>
              <a:spcAft>
                <a:spcPts val="0"/>
              </a:spcAft>
            </a:pPr>
            <a:r>
              <a:rPr lang="en-US" altLang="zh-CN" sz="1600" kern="100" dirty="0" smtClean="0">
                <a:cs typeface="Times New Roman" panose="02020603050405020304" pitchFamily="18" charset="0"/>
              </a:rPr>
              <a:t>V</a:t>
            </a:r>
            <a:r>
              <a:rPr lang="zh-CN" altLang="en-US" sz="1600" kern="100" dirty="0" smtClean="0">
                <a:cs typeface="Times New Roman" panose="02020603050405020304" pitchFamily="18" charset="0"/>
              </a:rPr>
              <a:t>：架构上的运算单元</a:t>
            </a:r>
            <a:endParaRPr lang="en-US" altLang="zh-CN" sz="1600" kern="100" dirty="0" smtClean="0">
              <a:cs typeface="Times New Roman" panose="02020603050405020304" pitchFamily="18" charset="0"/>
            </a:endParaRPr>
          </a:p>
          <a:p>
            <a:pPr lvl="0" algn="just">
              <a:lnSpc>
                <a:spcPct val="125000"/>
              </a:lnSpc>
              <a:spcAft>
                <a:spcPts val="0"/>
              </a:spcAft>
            </a:pPr>
            <a:r>
              <a:rPr lang="en-US" altLang="zh-CN" sz="1600" kern="100" dirty="0" smtClean="0">
                <a:latin typeface="Times New Roman" panose="02020603050405020304" pitchFamily="18" charset="0"/>
                <a:cs typeface="Times New Roman" panose="02020603050405020304" pitchFamily="18" charset="0"/>
              </a:rPr>
              <a:t>E</a:t>
            </a:r>
            <a:r>
              <a:rPr lang="zh-CN" altLang="en-US" sz="1600" kern="100" dirty="0" smtClean="0">
                <a:latin typeface="Times New Roman" panose="02020603050405020304" pitchFamily="18" charset="0"/>
                <a:cs typeface="Times New Roman" panose="02020603050405020304" pitchFamily="18" charset="0"/>
              </a:rPr>
              <a:t>：行间互连</a:t>
            </a:r>
            <a:endParaRPr lang="en-US" altLang="zh-CN" sz="1600" kern="100" dirty="0" smtClean="0">
              <a:latin typeface="Times New Roman" panose="02020603050405020304" pitchFamily="18" charset="0"/>
            </a:endParaRPr>
          </a:p>
        </p:txBody>
      </p:sp>
    </p:spTree>
    <p:extLst>
      <p:ext uri="{BB962C8B-B14F-4D97-AF65-F5344CB8AC3E}">
        <p14:creationId xmlns:p14="http://schemas.microsoft.com/office/powerpoint/2010/main" val="409758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算法集映射</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4" name="矩形 3"/>
          <p:cNvSpPr/>
          <p:nvPr/>
        </p:nvSpPr>
        <p:spPr>
          <a:xfrm>
            <a:off x="668934" y="3073862"/>
            <a:ext cx="3472258" cy="1477328"/>
          </a:xfrm>
          <a:prstGeom prst="rect">
            <a:avLst/>
          </a:prstGeom>
        </p:spPr>
        <p:txBody>
          <a:bodyPr wrap="square">
            <a:spAutoFit/>
          </a:bodyPr>
          <a:lstStyle/>
          <a:p>
            <a:pPr lvl="0"/>
            <a:r>
              <a:rPr lang="zh-CN" altLang="en-US" b="1" dirty="0" smtClean="0"/>
              <a:t>内容：</a:t>
            </a:r>
            <a:r>
              <a:rPr lang="zh-CN" altLang="en-US" dirty="0" smtClean="0"/>
              <a:t>提出基于</a:t>
            </a:r>
            <a:r>
              <a:rPr lang="en-US" altLang="zh-CN" dirty="0" smtClean="0"/>
              <a:t>VF2</a:t>
            </a:r>
            <a:r>
              <a:rPr lang="zh-CN" altLang="en-US" dirty="0" smtClean="0"/>
              <a:t>子图同构算法的算法映射方案</a:t>
            </a:r>
            <a:endParaRPr lang="en-US" altLang="zh-CN" dirty="0" smtClean="0"/>
          </a:p>
          <a:p>
            <a:pPr lvl="0"/>
            <a:r>
              <a:rPr lang="zh-CN" altLang="en-US" b="1" dirty="0" smtClean="0"/>
              <a:t>目的：</a:t>
            </a:r>
            <a:r>
              <a:rPr lang="zh-CN" altLang="en-US" dirty="0" smtClean="0"/>
              <a:t>实现算法自动化映射分析，完成算集的映射实验和基于映射结果的反馈优化设计</a:t>
            </a:r>
            <a:endParaRPr lang="en-US" altLang="zh-CN" dirty="0" smtClean="0"/>
          </a:p>
        </p:txBody>
      </p:sp>
      <p:pic>
        <p:nvPicPr>
          <p:cNvPr id="3" name="图片 2"/>
          <p:cNvPicPr>
            <a:picLocks noChangeAspect="1"/>
          </p:cNvPicPr>
          <p:nvPr/>
        </p:nvPicPr>
        <p:blipFill>
          <a:blip r:embed="rId2"/>
          <a:stretch>
            <a:fillRect/>
          </a:stretch>
        </p:blipFill>
        <p:spPr>
          <a:xfrm>
            <a:off x="4950591" y="1156990"/>
            <a:ext cx="3685388" cy="5474817"/>
          </a:xfrm>
          <a:prstGeom prst="rect">
            <a:avLst/>
          </a:prstGeom>
        </p:spPr>
      </p:pic>
    </p:spTree>
    <p:extLst>
      <p:ext uri="{BB962C8B-B14F-4D97-AF65-F5344CB8AC3E}">
        <p14:creationId xmlns:p14="http://schemas.microsoft.com/office/powerpoint/2010/main" val="214412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1"/>
          <p:cNvSpPr>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rPr>
              <a:t>01</a:t>
            </a:r>
            <a:endParaRPr lang="zh-CN" altLang="en-US"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5123" name="文本框 12"/>
          <p:cNvSpPr>
            <a:spLocks noChangeArrowheads="1"/>
          </p:cNvSpPr>
          <p:nvPr/>
        </p:nvSpPr>
        <p:spPr bwMode="auto">
          <a:xfrm>
            <a:off x="3941763" y="2905125"/>
            <a:ext cx="46624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课题综述</a:t>
            </a:r>
            <a:endParaRPr lang="en-US" altLang="zh-CN"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 name="组合 14"/>
          <p:cNvGrpSpPr>
            <a:grpSpLocks/>
          </p:cNvGrpSpPr>
          <p:nvPr/>
        </p:nvGrpSpPr>
        <p:grpSpPr bwMode="auto">
          <a:xfrm>
            <a:off x="3887788" y="3375025"/>
            <a:ext cx="4662487" cy="107950"/>
            <a:chOff x="0" y="0"/>
            <a:chExt cx="4663440" cy="108000"/>
          </a:xfrm>
        </p:grpSpPr>
        <p:sp>
          <p:nvSpPr>
            <p:cNvPr id="17414" name="直接连接符 15"/>
            <p:cNvSpPr>
              <a:spLocks noChangeShapeType="1"/>
            </p:cNvSpPr>
            <p:nvPr/>
          </p:nvSpPr>
          <p:spPr bwMode="auto">
            <a:xfrm>
              <a:off x="83820" y="54000"/>
              <a:ext cx="4495800" cy="1"/>
            </a:xfrm>
            <a:prstGeom prst="line">
              <a:avLst/>
            </a:prstGeom>
            <a:noFill/>
            <a:ln w="1270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5" name="椭圆 16"/>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7416" name="椭圆 17"/>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useBgFill="1">
        <p:nvSpPr>
          <p:cNvPr id="5128" name="文本框 18"/>
          <p:cNvSpPr>
            <a:spLocks noChangeArrowheads="1"/>
          </p:cNvSpPr>
          <p:nvPr/>
        </p:nvSpPr>
        <p:spPr bwMode="auto">
          <a:xfrm>
            <a:off x="446088" y="3094038"/>
            <a:ext cx="3230562" cy="64611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600" b="1">
                <a:solidFill>
                  <a:srgbClr val="FFC000"/>
                </a:solidFill>
                <a:latin typeface="Times New Roman" panose="02020603050405020304" pitchFamily="18" charset="0"/>
                <a:sym typeface="Times New Roman" panose="02020603050405020304" pitchFamily="18" charset="0"/>
              </a:rPr>
              <a:t>PART ONE</a:t>
            </a:r>
            <a:endParaRPr lang="zh-CN" altLang="en-US" sz="3600" b="1">
              <a:solidFill>
                <a:srgbClr val="FFC000"/>
              </a:solidFill>
              <a:latin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14680244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500" fill="hold"/>
                                        <p:tgtEl>
                                          <p:spTgt spid="5122"/>
                                        </p:tgtEl>
                                        <p:attrNameLst>
                                          <p:attrName>ppt_w</p:attrName>
                                        </p:attrNameLst>
                                      </p:cBhvr>
                                      <p:tavLst>
                                        <p:tav tm="0">
                                          <p:val>
                                            <p:fltVal val="0"/>
                                          </p:val>
                                        </p:tav>
                                        <p:tav tm="100000">
                                          <p:val>
                                            <p:strVal val="#ppt_w"/>
                                          </p:val>
                                        </p:tav>
                                      </p:tavLst>
                                    </p:anim>
                                    <p:anim calcmode="lin" valueType="num">
                                      <p:cBhvr>
                                        <p:cTn id="8" dur="500" fill="hold"/>
                                        <p:tgtEl>
                                          <p:spTgt spid="5122"/>
                                        </p:tgtEl>
                                        <p:attrNameLst>
                                          <p:attrName>ppt_h</p:attrName>
                                        </p:attrNameLst>
                                      </p:cBhvr>
                                      <p:tavLst>
                                        <p:tav tm="0">
                                          <p:val>
                                            <p:fltVal val="0"/>
                                          </p:val>
                                        </p:tav>
                                        <p:tav tm="100000">
                                          <p:val>
                                            <p:strVal val="#ppt_h"/>
                                          </p:val>
                                        </p:tav>
                                      </p:tavLst>
                                    </p:anim>
                                    <p:animEffect filter="fade">
                                      <p:cBhvr>
                                        <p:cTn id="9" dur="500"/>
                                        <p:tgtEl>
                                          <p:spTgt spid="5122"/>
                                        </p:tgtEl>
                                      </p:cBhvr>
                                    </p:animEffect>
                                  </p:childTnLst>
                                </p:cTn>
                              </p:par>
                              <p:par>
                                <p:cTn id="10" presetID="22" presetClass="entr" presetSubtype="8"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filter="wipe(left)">
                                      <p:cBhvr>
                                        <p:cTn id="12" dur="500"/>
                                        <p:tgtEl>
                                          <p:spTgt spid="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5123"/>
                                        </p:tgtEl>
                                        <p:attrNameLst>
                                          <p:attrName>style.visibility</p:attrName>
                                        </p:attrNameLst>
                                      </p:cBhvr>
                                      <p:to>
                                        <p:strVal val="visible"/>
                                      </p:to>
                                    </p:set>
                                    <p:anim calcmode="lin" valueType="num">
                                      <p:cBhvr>
                                        <p:cTn id="15" dur="500"/>
                                        <p:tgtEl>
                                          <p:spTgt spid="5123"/>
                                        </p:tgtEl>
                                        <p:attrNameLst>
                                          <p:attrName>ppt_y</p:attrName>
                                        </p:attrNameLst>
                                      </p:cBhvr>
                                      <p:tavLst>
                                        <p:tav tm="0">
                                          <p:val>
                                            <p:strVal val="#ppt_y+#ppt_h*1.125000"/>
                                          </p:val>
                                        </p:tav>
                                        <p:tav tm="100000">
                                          <p:val>
                                            <p:strVal val="#ppt_y"/>
                                          </p:val>
                                        </p:tav>
                                      </p:tavLst>
                                    </p:anim>
                                    <p:animEffect filter="wipe(up)">
                                      <p:cBhvr>
                                        <p:cTn id="16" dur="500"/>
                                        <p:tgtEl>
                                          <p:spTgt spid="5123"/>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5128"/>
                                        </p:tgtEl>
                                        <p:attrNameLst>
                                          <p:attrName>style.visibility</p:attrName>
                                        </p:attrNameLst>
                                      </p:cBhvr>
                                      <p:to>
                                        <p:strVal val="visible"/>
                                      </p:to>
                                    </p:set>
                                    <p:animEffect filter="barn(outVertical)">
                                      <p:cBhvr>
                                        <p:cTn id="19" dur="500"/>
                                        <p:tgtEl>
                                          <p:spTgt spid="5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p:bldP spid="5123" grpId="0" bldLvl="0"/>
      <p:bldP spid="5128"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404653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算法集映射</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问题分析</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pic>
        <p:nvPicPr>
          <p:cNvPr id="3" name="图片 2"/>
          <p:cNvPicPr>
            <a:picLocks noChangeAspect="1"/>
          </p:cNvPicPr>
          <p:nvPr/>
        </p:nvPicPr>
        <p:blipFill>
          <a:blip r:embed="rId2"/>
          <a:stretch>
            <a:fillRect/>
          </a:stretch>
        </p:blipFill>
        <p:spPr>
          <a:xfrm>
            <a:off x="3057731" y="1616621"/>
            <a:ext cx="5801350" cy="2816686"/>
          </a:xfrm>
          <a:prstGeom prst="rect">
            <a:avLst/>
          </a:prstGeom>
        </p:spPr>
      </p:pic>
      <p:sp>
        <p:nvSpPr>
          <p:cNvPr id="2" name="文本框 1"/>
          <p:cNvSpPr txBox="1"/>
          <p:nvPr/>
        </p:nvSpPr>
        <p:spPr>
          <a:xfrm>
            <a:off x="432801" y="2104657"/>
            <a:ext cx="2251629" cy="2062103"/>
          </a:xfrm>
          <a:prstGeom prst="rect">
            <a:avLst/>
          </a:prstGeom>
          <a:noFill/>
        </p:spPr>
        <p:txBody>
          <a:bodyPr wrap="square" rtlCol="0">
            <a:spAutoFit/>
          </a:bodyPr>
          <a:lstStyle/>
          <a:p>
            <a:r>
              <a:rPr lang="zh-CN" altLang="en-US" sz="1600" b="1" dirty="0" smtClean="0"/>
              <a:t>问题分析：</a:t>
            </a:r>
            <a:r>
              <a:rPr lang="zh-CN" altLang="en-US" sz="1600" dirty="0" smtClean="0"/>
              <a:t>将算法映射问题归纳为近似子图同构问题</a:t>
            </a:r>
            <a:endParaRPr lang="en-US" altLang="zh-CN" sz="1600" dirty="0" smtClean="0"/>
          </a:p>
          <a:p>
            <a:endParaRPr lang="en-US" altLang="zh-CN" sz="1600" dirty="0"/>
          </a:p>
          <a:p>
            <a:r>
              <a:rPr lang="zh-CN" altLang="en-US" sz="1600" b="1" dirty="0"/>
              <a:t>差异：</a:t>
            </a:r>
            <a:r>
              <a:rPr lang="zh-CN" altLang="en-US" sz="1600" dirty="0"/>
              <a:t>同构是一个双射关系，算法映射是一个从算法图到架构图的单射关系</a:t>
            </a:r>
          </a:p>
        </p:txBody>
      </p:sp>
      <p:graphicFrame>
        <p:nvGraphicFramePr>
          <p:cNvPr id="5" name="表格 4"/>
          <p:cNvGraphicFramePr>
            <a:graphicFrameLocks noGrp="1"/>
          </p:cNvGraphicFramePr>
          <p:nvPr>
            <p:extLst>
              <p:ext uri="{D42A27DB-BD31-4B8C-83A1-F6EECF244321}">
                <p14:modId xmlns:p14="http://schemas.microsoft.com/office/powerpoint/2010/main" val="105984016"/>
              </p:ext>
            </p:extLst>
          </p:nvPr>
        </p:nvGraphicFramePr>
        <p:xfrm>
          <a:off x="432801" y="4671143"/>
          <a:ext cx="3890170" cy="1147404"/>
        </p:xfrm>
        <a:graphic>
          <a:graphicData uri="http://schemas.openxmlformats.org/drawingml/2006/table">
            <a:tbl>
              <a:tblPr firstRow="1" firstCol="1" bandRow="1"/>
              <a:tblGrid>
                <a:gridCol w="778034"/>
                <a:gridCol w="778034"/>
                <a:gridCol w="778034"/>
                <a:gridCol w="778034"/>
                <a:gridCol w="778034"/>
              </a:tblGrid>
              <a:tr h="286851">
                <a:tc>
                  <a:txBody>
                    <a:bodyPr/>
                    <a:lstStyle/>
                    <a:p>
                      <a:pPr algn="ctr">
                        <a:lnSpc>
                          <a:spcPct val="125000"/>
                        </a:lnSpc>
                        <a:spcAft>
                          <a:spcPts val="0"/>
                        </a:spcAft>
                      </a:pPr>
                      <a:r>
                        <a:rPr lang="zh-CN" sz="12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算法</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25000"/>
                        </a:lnSpc>
                        <a:spcAft>
                          <a:spcPts val="0"/>
                        </a:spcAft>
                      </a:pPr>
                      <a:r>
                        <a:rPr lang="en-US" sz="1200" kern="100" dirty="0" smtClean="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VF2[1]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a:lnSpc>
                          <a:spcPct val="125000"/>
                        </a:lnSpc>
                        <a:spcAft>
                          <a:spcPts val="0"/>
                        </a:spcAft>
                      </a:pPr>
                      <a:r>
                        <a:rPr lang="en-US" sz="1200" kern="100" dirty="0" err="1">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Ullmann</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286851">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复杂度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最好情况</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最坏情况</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最好情况</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最坏情况</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851">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时间</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a:t>
                      </a:r>
                      <a:r>
                        <a:rPr lang="en-US" sz="1200" kern="100" baseline="300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2</a:t>
                      </a: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O(N!N)</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a:t>
                      </a:r>
                      <a:r>
                        <a:rPr lang="en-US" sz="1200" kern="100" baseline="300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3</a:t>
                      </a: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O(N!N</a:t>
                      </a:r>
                      <a:r>
                        <a:rPr lang="en-US" sz="1200" kern="100" baseline="300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2</a:t>
                      </a: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851">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空间</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a:t>
                      </a:r>
                      <a:r>
                        <a:rPr lang="en-US" sz="1200" kern="100" baseline="300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3</a:t>
                      </a: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a:t>
                      </a:r>
                      <a:r>
                        <a:rPr lang="en-US" sz="1200" kern="100" baseline="300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3</a:t>
                      </a:r>
                      <a:r>
                        <a:rPr lang="en-US" sz="12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矩形 5"/>
          <p:cNvSpPr/>
          <p:nvPr/>
        </p:nvSpPr>
        <p:spPr>
          <a:xfrm>
            <a:off x="4561718" y="4921192"/>
            <a:ext cx="4297363" cy="727122"/>
          </a:xfrm>
          <a:prstGeom prst="rect">
            <a:avLst/>
          </a:prstGeom>
        </p:spPr>
        <p:txBody>
          <a:bodyPr wrap="square">
            <a:spAutoFit/>
          </a:bodyPr>
          <a:lstStyle/>
          <a:p>
            <a:pPr algn="just">
              <a:lnSpc>
                <a:spcPct val="125000"/>
              </a:lnSpc>
              <a:spcAft>
                <a:spcPts val="0"/>
              </a:spcAft>
            </a:pPr>
            <a:r>
              <a:rPr lang="en-US" altLang="zh-CN" sz="1100" kern="100" dirty="0" smtClean="0">
                <a:solidFill>
                  <a:srgbClr val="222222"/>
                </a:solidFill>
                <a:latin typeface="Arial" panose="020B0604020202020204" pitchFamily="34" charset="0"/>
                <a:cs typeface="Times New Roman" panose="02020603050405020304" pitchFamily="18" charset="0"/>
              </a:rPr>
              <a:t>[1] </a:t>
            </a:r>
            <a:r>
              <a:rPr lang="en-US" altLang="zh-CN" sz="1100" kern="100" dirty="0" err="1" smtClean="0">
                <a:solidFill>
                  <a:srgbClr val="222222"/>
                </a:solidFill>
                <a:latin typeface="Arial" panose="020B0604020202020204" pitchFamily="34" charset="0"/>
                <a:cs typeface="Times New Roman" panose="02020603050405020304" pitchFamily="18" charset="0"/>
              </a:rPr>
              <a:t>Cordella</a:t>
            </a:r>
            <a:r>
              <a:rPr lang="en-US" altLang="zh-CN" sz="1100" kern="100" dirty="0">
                <a:solidFill>
                  <a:srgbClr val="222222"/>
                </a:solidFill>
                <a:latin typeface="Arial" panose="020B0604020202020204" pitchFamily="34" charset="0"/>
                <a:cs typeface="Times New Roman" panose="02020603050405020304" pitchFamily="18" charset="0"/>
              </a:rPr>
              <a:t>, Luigi P., et al. "A (sub) graph isomorphism algorithm for matching large graphs." </a:t>
            </a:r>
            <a:r>
              <a:rPr lang="en-US" altLang="zh-CN" sz="1100" i="1" kern="100" dirty="0">
                <a:solidFill>
                  <a:srgbClr val="222222"/>
                </a:solidFill>
                <a:latin typeface="Arial" panose="020B0604020202020204" pitchFamily="34" charset="0"/>
                <a:cs typeface="Times New Roman" panose="02020603050405020304" pitchFamily="18" charset="0"/>
              </a:rPr>
              <a:t>Pattern Analysis and Machine Intelligence, IEEE Transactions on</a:t>
            </a:r>
            <a:r>
              <a:rPr lang="en-US" altLang="zh-CN" sz="1100" kern="100" dirty="0">
                <a:solidFill>
                  <a:srgbClr val="222222"/>
                </a:solidFill>
                <a:latin typeface="Arial" panose="020B0604020202020204" pitchFamily="34" charset="0"/>
                <a:cs typeface="Times New Roman" panose="02020603050405020304" pitchFamily="18" charset="0"/>
              </a:rPr>
              <a:t> 26.10 (2004): 1367-1372.</a:t>
            </a:r>
            <a:endParaRPr lang="zh-CN" altLang="zh-CN"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20768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4745036"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算法集映射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25" name="Rectangle 35"/>
          <p:cNvSpPr>
            <a:spLocks noChangeArrowheads="1"/>
          </p:cNvSpPr>
          <p:nvPr/>
        </p:nvSpPr>
        <p:spPr bwMode="auto">
          <a:xfrm>
            <a:off x="257175" y="22092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26" name="对象 21525"/>
          <p:cNvGraphicFramePr>
            <a:graphicFrameLocks noChangeAspect="1"/>
          </p:cNvGraphicFramePr>
          <p:nvPr>
            <p:extLst>
              <p:ext uri="{D42A27DB-BD31-4B8C-83A1-F6EECF244321}">
                <p14:modId xmlns:p14="http://schemas.microsoft.com/office/powerpoint/2010/main" val="3983489050"/>
              </p:ext>
            </p:extLst>
          </p:nvPr>
        </p:nvGraphicFramePr>
        <p:xfrm>
          <a:off x="152400" y="3144775"/>
          <a:ext cx="3117819" cy="552946"/>
        </p:xfrm>
        <a:graphic>
          <a:graphicData uri="http://schemas.openxmlformats.org/presentationml/2006/ole">
            <mc:AlternateContent xmlns:mc="http://schemas.openxmlformats.org/markup-compatibility/2006">
              <mc:Choice xmlns:v="urn:schemas-microsoft-com:vml" Requires="v">
                <p:oleObj spid="_x0000_s23039" r:id="rId3" imgW="4457700" imgH="787400" progId="Equation.DSMT4">
                  <p:embed/>
                </p:oleObj>
              </mc:Choice>
              <mc:Fallback>
                <p:oleObj r:id="rId3" imgW="4457700" imgH="787400" progId="Equation.DSMT4">
                  <p:embed/>
                  <p:pic>
                    <p:nvPicPr>
                      <p:cNvPr id="0"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144775"/>
                        <a:ext cx="3117819" cy="552946"/>
                      </a:xfrm>
                      <a:prstGeom prst="rect">
                        <a:avLst/>
                      </a:prstGeom>
                      <a:noFill/>
                      <a:extLst/>
                    </p:spPr>
                  </p:pic>
                </p:oleObj>
              </mc:Fallback>
            </mc:AlternateContent>
          </a:graphicData>
        </a:graphic>
      </p:graphicFrame>
      <p:sp>
        <p:nvSpPr>
          <p:cNvPr id="21527" name="Rectangle 37"/>
          <p:cNvSpPr>
            <a:spLocks noChangeArrowheads="1"/>
          </p:cNvSpPr>
          <p:nvPr/>
        </p:nvSpPr>
        <p:spPr bwMode="auto">
          <a:xfrm>
            <a:off x="9083675" y="90198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28" name="对象 21527"/>
          <p:cNvGraphicFramePr>
            <a:graphicFrameLocks noChangeAspect="1"/>
          </p:cNvGraphicFramePr>
          <p:nvPr>
            <p:extLst>
              <p:ext uri="{D42A27DB-BD31-4B8C-83A1-F6EECF244321}">
                <p14:modId xmlns:p14="http://schemas.microsoft.com/office/powerpoint/2010/main" val="2149327770"/>
              </p:ext>
            </p:extLst>
          </p:nvPr>
        </p:nvGraphicFramePr>
        <p:xfrm>
          <a:off x="152400" y="3827468"/>
          <a:ext cx="3137805" cy="552946"/>
        </p:xfrm>
        <a:graphic>
          <a:graphicData uri="http://schemas.openxmlformats.org/presentationml/2006/ole">
            <mc:AlternateContent xmlns:mc="http://schemas.openxmlformats.org/markup-compatibility/2006">
              <mc:Choice xmlns:v="urn:schemas-microsoft-com:vml" Requires="v">
                <p:oleObj spid="_x0000_s23040" r:id="rId5" imgW="4483100" imgH="787400" progId="Equation.DSMT4">
                  <p:embed/>
                </p:oleObj>
              </mc:Choice>
              <mc:Fallback>
                <p:oleObj r:id="rId5" imgW="4483100" imgH="787400" progId="Equation.DSMT4">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3827468"/>
                        <a:ext cx="3137805" cy="552946"/>
                      </a:xfrm>
                      <a:prstGeom prst="rect">
                        <a:avLst/>
                      </a:prstGeom>
                      <a:noFill/>
                      <a:extLst/>
                    </p:spPr>
                  </p:pic>
                </p:oleObj>
              </mc:Fallback>
            </mc:AlternateContent>
          </a:graphicData>
        </a:graphic>
      </p:graphicFrame>
      <p:sp>
        <p:nvSpPr>
          <p:cNvPr id="21529" name="Rectangle 39"/>
          <p:cNvSpPr>
            <a:spLocks noChangeArrowheads="1"/>
          </p:cNvSpPr>
          <p:nvPr/>
        </p:nvSpPr>
        <p:spPr bwMode="auto">
          <a:xfrm>
            <a:off x="257175" y="39218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0" name="对象 21529"/>
          <p:cNvGraphicFramePr>
            <a:graphicFrameLocks noChangeAspect="1"/>
          </p:cNvGraphicFramePr>
          <p:nvPr>
            <p:extLst>
              <p:ext uri="{D42A27DB-BD31-4B8C-83A1-F6EECF244321}">
                <p14:modId xmlns:p14="http://schemas.microsoft.com/office/powerpoint/2010/main" val="767633819"/>
              </p:ext>
            </p:extLst>
          </p:nvPr>
        </p:nvGraphicFramePr>
        <p:xfrm>
          <a:off x="152400" y="4571775"/>
          <a:ext cx="3084509" cy="552946"/>
        </p:xfrm>
        <a:graphic>
          <a:graphicData uri="http://schemas.openxmlformats.org/presentationml/2006/ole">
            <mc:AlternateContent xmlns:mc="http://schemas.openxmlformats.org/markup-compatibility/2006">
              <mc:Choice xmlns:v="urn:schemas-microsoft-com:vml" Requires="v">
                <p:oleObj spid="_x0000_s23041" r:id="rId7" imgW="4406900" imgH="787400" progId="Equation.DSMT4">
                  <p:embed/>
                </p:oleObj>
              </mc:Choice>
              <mc:Fallback>
                <p:oleObj r:id="rId7" imgW="4406900" imgH="787400" progId="Equation.DSMT4">
                  <p:embed/>
                  <p:pic>
                    <p:nvPicPr>
                      <p:cNvPr id="0" name="Object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 y="4571775"/>
                        <a:ext cx="3084509" cy="552946"/>
                      </a:xfrm>
                      <a:prstGeom prst="rect">
                        <a:avLst/>
                      </a:prstGeom>
                      <a:noFill/>
                      <a:extLst/>
                    </p:spPr>
                  </p:pic>
                </p:oleObj>
              </mc:Fallback>
            </mc:AlternateContent>
          </a:graphicData>
        </a:graphic>
      </p:graphicFrame>
      <p:sp>
        <p:nvSpPr>
          <p:cNvPr id="21531"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2" name="对象 21531"/>
          <p:cNvGraphicFramePr>
            <a:graphicFrameLocks noChangeAspect="1"/>
          </p:cNvGraphicFramePr>
          <p:nvPr>
            <p:extLst>
              <p:ext uri="{D42A27DB-BD31-4B8C-83A1-F6EECF244321}">
                <p14:modId xmlns:p14="http://schemas.microsoft.com/office/powerpoint/2010/main" val="2615079145"/>
              </p:ext>
            </p:extLst>
          </p:nvPr>
        </p:nvGraphicFramePr>
        <p:xfrm>
          <a:off x="152400" y="5265519"/>
          <a:ext cx="3204425" cy="552946"/>
        </p:xfrm>
        <a:graphic>
          <a:graphicData uri="http://schemas.openxmlformats.org/presentationml/2006/ole">
            <mc:AlternateContent xmlns:mc="http://schemas.openxmlformats.org/markup-compatibility/2006">
              <mc:Choice xmlns:v="urn:schemas-microsoft-com:vml" Requires="v">
                <p:oleObj spid="_x0000_s23042" r:id="rId9" imgW="4584700" imgH="787400" progId="Equation.DSMT4">
                  <p:embed/>
                </p:oleObj>
              </mc:Choice>
              <mc:Fallback>
                <p:oleObj r:id="rId9" imgW="4584700" imgH="787400" progId="Equation.DSMT4">
                  <p:embed/>
                  <p:pic>
                    <p:nvPicPr>
                      <p:cNvPr id="0" name="Object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 y="5265519"/>
                        <a:ext cx="3204425" cy="552946"/>
                      </a:xfrm>
                      <a:prstGeom prst="rect">
                        <a:avLst/>
                      </a:prstGeom>
                      <a:noFill/>
                      <a:extLst/>
                    </p:spPr>
                  </p:pic>
                </p:oleObj>
              </mc:Fallback>
            </mc:AlternateContent>
          </a:graphicData>
        </a:graphic>
      </p:graphicFrame>
      <p:sp>
        <p:nvSpPr>
          <p:cNvPr id="2153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4" name="对象 21533"/>
          <p:cNvGraphicFramePr>
            <a:graphicFrameLocks noChangeAspect="1"/>
          </p:cNvGraphicFramePr>
          <p:nvPr>
            <p:extLst>
              <p:ext uri="{D42A27DB-BD31-4B8C-83A1-F6EECF244321}">
                <p14:modId xmlns:p14="http://schemas.microsoft.com/office/powerpoint/2010/main" val="2967049243"/>
              </p:ext>
            </p:extLst>
          </p:nvPr>
        </p:nvGraphicFramePr>
        <p:xfrm>
          <a:off x="152400" y="6008348"/>
          <a:ext cx="2824691" cy="586256"/>
        </p:xfrm>
        <a:graphic>
          <a:graphicData uri="http://schemas.openxmlformats.org/presentationml/2006/ole">
            <mc:AlternateContent xmlns:mc="http://schemas.openxmlformats.org/markup-compatibility/2006">
              <mc:Choice xmlns:v="urn:schemas-microsoft-com:vml" Requires="v">
                <p:oleObj spid="_x0000_s23043" r:id="rId11" imgW="4051300" imgH="838200" progId="Equation.DSMT4">
                  <p:embed/>
                </p:oleObj>
              </mc:Choice>
              <mc:Fallback>
                <p:oleObj r:id="rId11" imgW="4051300" imgH="838200" progId="Equation.DSMT4">
                  <p:embed/>
                  <p:pic>
                    <p:nvPicPr>
                      <p:cNvPr id="0" name="Object 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 y="6008348"/>
                        <a:ext cx="2824691" cy="586256"/>
                      </a:xfrm>
                      <a:prstGeom prst="rect">
                        <a:avLst/>
                      </a:prstGeom>
                      <a:noFill/>
                      <a:extLst/>
                    </p:spPr>
                  </p:pic>
                </p:oleObj>
              </mc:Fallback>
            </mc:AlternateContent>
          </a:graphicData>
        </a:graphic>
      </p:graphicFrame>
      <p:sp>
        <p:nvSpPr>
          <p:cNvPr id="21535" name="Rectangle 45"/>
          <p:cNvSpPr>
            <a:spLocks noChangeArrowheads="1"/>
          </p:cNvSpPr>
          <p:nvPr/>
        </p:nvSpPr>
        <p:spPr bwMode="auto">
          <a:xfrm>
            <a:off x="4927600" y="23378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6" name="对象 21535"/>
          <p:cNvGraphicFramePr>
            <a:graphicFrameLocks noChangeAspect="1"/>
          </p:cNvGraphicFramePr>
          <p:nvPr>
            <p:extLst>
              <p:ext uri="{D42A27DB-BD31-4B8C-83A1-F6EECF244321}">
                <p14:modId xmlns:p14="http://schemas.microsoft.com/office/powerpoint/2010/main" val="3085849301"/>
              </p:ext>
            </p:extLst>
          </p:nvPr>
        </p:nvGraphicFramePr>
        <p:xfrm>
          <a:off x="3743321" y="4062648"/>
          <a:ext cx="4800600" cy="266700"/>
        </p:xfrm>
        <a:graphic>
          <a:graphicData uri="http://schemas.openxmlformats.org/presentationml/2006/ole">
            <mc:AlternateContent xmlns:mc="http://schemas.openxmlformats.org/markup-compatibility/2006">
              <mc:Choice xmlns:v="urn:schemas-microsoft-com:vml" Requires="v">
                <p:oleObj spid="_x0000_s23044" r:id="rId13" imgW="4813300" imgH="254000" progId="Equation.DSMT4">
                  <p:embed/>
                </p:oleObj>
              </mc:Choice>
              <mc:Fallback>
                <p:oleObj r:id="rId13" imgW="4813300" imgH="254000" progId="Equation.DSMT4">
                  <p:embed/>
                  <p:pic>
                    <p:nvPicPr>
                      <p:cNvPr id="0" name="Object 4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43321" y="4062648"/>
                        <a:ext cx="4800600"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37" name="Rectangle 47"/>
          <p:cNvSpPr>
            <a:spLocks noChangeArrowheads="1"/>
          </p:cNvSpPr>
          <p:nvPr/>
        </p:nvSpPr>
        <p:spPr bwMode="auto">
          <a:xfrm>
            <a:off x="3898900" y="361646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8" name="对象 21537"/>
          <p:cNvGraphicFramePr>
            <a:graphicFrameLocks noChangeAspect="1"/>
          </p:cNvGraphicFramePr>
          <p:nvPr>
            <p:extLst>
              <p:ext uri="{D42A27DB-BD31-4B8C-83A1-F6EECF244321}">
                <p14:modId xmlns:p14="http://schemas.microsoft.com/office/powerpoint/2010/main" val="3064744535"/>
              </p:ext>
            </p:extLst>
          </p:nvPr>
        </p:nvGraphicFramePr>
        <p:xfrm>
          <a:off x="3806821" y="4554298"/>
          <a:ext cx="4800600" cy="266700"/>
        </p:xfrm>
        <a:graphic>
          <a:graphicData uri="http://schemas.openxmlformats.org/presentationml/2006/ole">
            <mc:AlternateContent xmlns:mc="http://schemas.openxmlformats.org/markup-compatibility/2006">
              <mc:Choice xmlns:v="urn:schemas-microsoft-com:vml" Requires="v">
                <p:oleObj spid="_x0000_s23045" r:id="rId15" imgW="4813300" imgH="254000" progId="Equation.DSMT4">
                  <p:embed/>
                </p:oleObj>
              </mc:Choice>
              <mc:Fallback>
                <p:oleObj r:id="rId15" imgW="4813300" imgH="254000" progId="Equation.DSMT4">
                  <p:embed/>
                  <p:pic>
                    <p:nvPicPr>
                      <p:cNvPr id="0" name="Object 4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06821" y="4554298"/>
                        <a:ext cx="4800600"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39" name="Rectangle 49"/>
          <p:cNvSpPr>
            <a:spLocks noChangeArrowheads="1"/>
          </p:cNvSpPr>
          <p:nvPr/>
        </p:nvSpPr>
        <p:spPr bwMode="auto">
          <a:xfrm>
            <a:off x="3898900" y="45039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41" name="圆角矩形 21540"/>
          <p:cNvSpPr/>
          <p:nvPr/>
        </p:nvSpPr>
        <p:spPr>
          <a:xfrm>
            <a:off x="3743321" y="4062648"/>
            <a:ext cx="4892675" cy="2667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a:off x="3743321" y="4557339"/>
            <a:ext cx="4892675" cy="2667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7"/>
          <a:stretch>
            <a:fillRect/>
          </a:stretch>
        </p:blipFill>
        <p:spPr>
          <a:xfrm>
            <a:off x="3898900" y="1099870"/>
            <a:ext cx="3520130" cy="2550576"/>
          </a:xfrm>
          <a:prstGeom prst="rect">
            <a:avLst/>
          </a:prstGeom>
        </p:spPr>
      </p:pic>
      <p:sp>
        <p:nvSpPr>
          <p:cNvPr id="6" name="椭圆 5"/>
          <p:cNvSpPr/>
          <p:nvPr/>
        </p:nvSpPr>
        <p:spPr>
          <a:xfrm>
            <a:off x="6304597" y="2315191"/>
            <a:ext cx="312737" cy="1234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a:stCxn id="6" idx="2"/>
          </p:cNvCxnSpPr>
          <p:nvPr/>
        </p:nvCxnSpPr>
        <p:spPr>
          <a:xfrm flipH="1">
            <a:off x="1379668" y="2376901"/>
            <a:ext cx="4924929" cy="3880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138113" y="2660597"/>
            <a:ext cx="1409700" cy="338554"/>
          </a:xfrm>
          <a:prstGeom prst="rect">
            <a:avLst/>
          </a:prstGeom>
          <a:noFill/>
        </p:spPr>
        <p:txBody>
          <a:bodyPr wrap="square" rtlCol="0">
            <a:spAutoFit/>
          </a:bodyPr>
          <a:lstStyle/>
          <a:p>
            <a:r>
              <a:rPr lang="zh-CN" altLang="en-US" sz="1600" b="1" dirty="0" smtClean="0"/>
              <a:t>约束规则</a:t>
            </a:r>
            <a:endParaRPr lang="zh-CN" altLang="en-US" sz="1600" dirty="0"/>
          </a:p>
        </p:txBody>
      </p:sp>
      <p:sp>
        <p:nvSpPr>
          <p:cNvPr id="10" name="右大括号 9"/>
          <p:cNvSpPr/>
          <p:nvPr/>
        </p:nvSpPr>
        <p:spPr>
          <a:xfrm>
            <a:off x="3290205" y="3144775"/>
            <a:ext cx="176895" cy="102193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右大括号 45"/>
          <p:cNvSpPr/>
          <p:nvPr/>
        </p:nvSpPr>
        <p:spPr>
          <a:xfrm>
            <a:off x="3316284" y="4567676"/>
            <a:ext cx="243343" cy="202692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文本框 46"/>
          <p:cNvSpPr txBox="1"/>
          <p:nvPr/>
        </p:nvSpPr>
        <p:spPr>
          <a:xfrm>
            <a:off x="3576427" y="3520229"/>
            <a:ext cx="1409700" cy="338554"/>
          </a:xfrm>
          <a:prstGeom prst="rect">
            <a:avLst/>
          </a:prstGeom>
          <a:noFill/>
        </p:spPr>
        <p:txBody>
          <a:bodyPr wrap="square" rtlCol="0">
            <a:spAutoFit/>
          </a:bodyPr>
          <a:lstStyle/>
          <a:p>
            <a:r>
              <a:rPr lang="zh-CN" altLang="en-US" sz="1600" b="1" dirty="0" smtClean="0"/>
              <a:t>同构判断</a:t>
            </a:r>
            <a:endParaRPr lang="zh-CN" altLang="en-US" sz="1600" dirty="0"/>
          </a:p>
        </p:txBody>
      </p:sp>
      <p:sp>
        <p:nvSpPr>
          <p:cNvPr id="48" name="文本框 47"/>
          <p:cNvSpPr txBox="1"/>
          <p:nvPr/>
        </p:nvSpPr>
        <p:spPr>
          <a:xfrm>
            <a:off x="3585026" y="5411863"/>
            <a:ext cx="1533073" cy="338554"/>
          </a:xfrm>
          <a:prstGeom prst="rect">
            <a:avLst/>
          </a:prstGeom>
          <a:noFill/>
        </p:spPr>
        <p:txBody>
          <a:bodyPr wrap="square" rtlCol="0">
            <a:spAutoFit/>
          </a:bodyPr>
          <a:lstStyle/>
          <a:p>
            <a:r>
              <a:rPr lang="zh-CN" altLang="en-US" sz="1600" b="1" dirty="0" smtClean="0"/>
              <a:t>回溯剪枝判断</a:t>
            </a:r>
            <a:endParaRPr lang="zh-CN" altLang="en-US" sz="1600" dirty="0"/>
          </a:p>
        </p:txBody>
      </p:sp>
      <p:sp>
        <p:nvSpPr>
          <p:cNvPr id="49" name="文本框 48"/>
          <p:cNvSpPr txBox="1"/>
          <p:nvPr/>
        </p:nvSpPr>
        <p:spPr>
          <a:xfrm>
            <a:off x="6460964" y="4965587"/>
            <a:ext cx="1908335" cy="1077218"/>
          </a:xfrm>
          <a:prstGeom prst="rect">
            <a:avLst/>
          </a:prstGeom>
          <a:noFill/>
        </p:spPr>
        <p:txBody>
          <a:bodyPr wrap="square" rtlCol="0">
            <a:spAutoFit/>
          </a:bodyPr>
          <a:lstStyle/>
          <a:p>
            <a:r>
              <a:rPr lang="zh-CN" altLang="en-US" sz="1600" dirty="0" smtClean="0"/>
              <a:t>将同构判断两个条件中的双向约束改为从子图到母图的单向约束</a:t>
            </a:r>
            <a:endParaRPr lang="zh-CN" altLang="en-US" sz="1600" dirty="0"/>
          </a:p>
        </p:txBody>
      </p:sp>
    </p:spTree>
    <p:extLst>
      <p:ext uri="{BB962C8B-B14F-4D97-AF65-F5344CB8AC3E}">
        <p14:creationId xmlns:p14="http://schemas.microsoft.com/office/powerpoint/2010/main" val="406749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5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5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5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5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41" grpId="0" animBg="1"/>
      <p:bldP spid="70" grpId="0" animBg="1"/>
      <p:bldP spid="43" grpId="0"/>
      <p:bldP spid="10" grpId="0" animBg="1"/>
      <p:bldP spid="46" grpId="0" animBg="1"/>
      <p:bldP spid="47" grpId="0"/>
      <p:bldP spid="48" grpId="0"/>
      <p:bldP spid="4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5011737" cy="519113"/>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算法集映射</a:t>
              </a:r>
              <a:r>
                <a:rPr lang="en-US" altLang="zh-CN" sz="18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rPr>
                <a:t>最</a:t>
              </a:r>
              <a:r>
                <a:rPr lang="zh-CN" altLang="en-US" sz="1800" dirty="0" smtClean="0">
                  <a:solidFill>
                    <a:srgbClr val="FFFFFF"/>
                  </a:solidFill>
                  <a:latin typeface="Times New Roman" panose="02020603050405020304" pitchFamily="18" charset="0"/>
                  <a:ea typeface="文泉驿等宽微米黑" pitchFamily="2" charset="-122"/>
                  <a:sym typeface="文泉驿等宽微米黑" pitchFamily="2" charset="-122"/>
                </a:rPr>
                <a:t>优映射</a:t>
              </a:r>
              <a:endPar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25" name="Rectangle 35"/>
          <p:cNvSpPr>
            <a:spLocks noChangeArrowheads="1"/>
          </p:cNvSpPr>
          <p:nvPr/>
        </p:nvSpPr>
        <p:spPr bwMode="auto">
          <a:xfrm>
            <a:off x="257175" y="22092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27" name="Rectangle 37"/>
          <p:cNvSpPr>
            <a:spLocks noChangeArrowheads="1"/>
          </p:cNvSpPr>
          <p:nvPr/>
        </p:nvSpPr>
        <p:spPr bwMode="auto">
          <a:xfrm>
            <a:off x="9083675" y="90198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1"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5" name="Rectangle 45"/>
          <p:cNvSpPr>
            <a:spLocks noChangeArrowheads="1"/>
          </p:cNvSpPr>
          <p:nvPr/>
        </p:nvSpPr>
        <p:spPr bwMode="auto">
          <a:xfrm>
            <a:off x="4927600" y="23378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7" name="Rectangle 47"/>
          <p:cNvSpPr>
            <a:spLocks noChangeArrowheads="1"/>
          </p:cNvSpPr>
          <p:nvPr/>
        </p:nvSpPr>
        <p:spPr bwMode="auto">
          <a:xfrm>
            <a:off x="3898900" y="361646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9" name="Rectangle 49"/>
          <p:cNvSpPr>
            <a:spLocks noChangeArrowheads="1"/>
          </p:cNvSpPr>
          <p:nvPr/>
        </p:nvSpPr>
        <p:spPr bwMode="auto">
          <a:xfrm>
            <a:off x="3898900" y="45039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373063" y="23794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630006183"/>
              </p:ext>
            </p:extLst>
          </p:nvPr>
        </p:nvGraphicFramePr>
        <p:xfrm>
          <a:off x="1087437" y="2354755"/>
          <a:ext cx="1743075" cy="533400"/>
        </p:xfrm>
        <a:graphic>
          <a:graphicData uri="http://schemas.openxmlformats.org/presentationml/2006/ole">
            <mc:AlternateContent xmlns:mc="http://schemas.openxmlformats.org/markup-compatibility/2006">
              <mc:Choice xmlns:v="urn:schemas-microsoft-com:vml" Requires="v">
                <p:oleObj spid="_x0000_s23853" r:id="rId3" imgW="1752600" imgH="533400" progId="Equation.DSMT4">
                  <p:embed/>
                </p:oleObj>
              </mc:Choice>
              <mc:Fallback>
                <p:oleObj r:id="rId3" imgW="1752600" imgH="5334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437" y="2354755"/>
                        <a:ext cx="174307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4"/>
          <p:cNvSpPr>
            <a:spLocks noChangeArrowheads="1"/>
          </p:cNvSpPr>
          <p:nvPr/>
        </p:nvSpPr>
        <p:spPr bwMode="auto">
          <a:xfrm>
            <a:off x="339725" y="308306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718776837"/>
              </p:ext>
            </p:extLst>
          </p:nvPr>
        </p:nvGraphicFramePr>
        <p:xfrm>
          <a:off x="1087437" y="3070447"/>
          <a:ext cx="1724025" cy="533400"/>
        </p:xfrm>
        <a:graphic>
          <a:graphicData uri="http://schemas.openxmlformats.org/presentationml/2006/ole">
            <mc:AlternateContent xmlns:mc="http://schemas.openxmlformats.org/markup-compatibility/2006">
              <mc:Choice xmlns:v="urn:schemas-microsoft-com:vml" Requires="v">
                <p:oleObj spid="_x0000_s23854" r:id="rId5" imgW="1714500" imgH="533400" progId="Equation.DSMT4">
                  <p:embed/>
                </p:oleObj>
              </mc:Choice>
              <mc:Fallback>
                <p:oleObj r:id="rId5" imgW="1714500" imgH="5334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7437" y="3070447"/>
                        <a:ext cx="17240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917603179"/>
              </p:ext>
            </p:extLst>
          </p:nvPr>
        </p:nvGraphicFramePr>
        <p:xfrm>
          <a:off x="1087437" y="3691707"/>
          <a:ext cx="1114425" cy="714375"/>
        </p:xfrm>
        <a:graphic>
          <a:graphicData uri="http://schemas.openxmlformats.org/presentationml/2006/ole">
            <mc:AlternateContent xmlns:mc="http://schemas.openxmlformats.org/markup-compatibility/2006">
              <mc:Choice xmlns:v="urn:schemas-microsoft-com:vml" Requires="v">
                <p:oleObj spid="_x0000_s23855" r:id="rId7" imgW="1117600" imgH="711200" progId="Equation.DSMT4">
                  <p:embed/>
                </p:oleObj>
              </mc:Choice>
              <mc:Fallback>
                <p:oleObj r:id="rId7" imgW="1117600" imgH="711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7437" y="3691707"/>
                        <a:ext cx="111442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8"/>
          <p:cNvSpPr>
            <a:spLocks noChangeArrowheads="1"/>
          </p:cNvSpPr>
          <p:nvPr/>
        </p:nvSpPr>
        <p:spPr bwMode="auto">
          <a:xfrm>
            <a:off x="377727" y="451864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326030856"/>
              </p:ext>
            </p:extLst>
          </p:nvPr>
        </p:nvGraphicFramePr>
        <p:xfrm>
          <a:off x="1092101" y="4493942"/>
          <a:ext cx="1333500" cy="714375"/>
        </p:xfrm>
        <a:graphic>
          <a:graphicData uri="http://schemas.openxmlformats.org/presentationml/2006/ole">
            <mc:AlternateContent xmlns:mc="http://schemas.openxmlformats.org/markup-compatibility/2006">
              <mc:Choice xmlns:v="urn:schemas-microsoft-com:vml" Requires="v">
                <p:oleObj spid="_x0000_s23856" r:id="rId9" imgW="1320227" imgH="710891" progId="Equation.DSMT4">
                  <p:embed/>
                </p:oleObj>
              </mc:Choice>
              <mc:Fallback>
                <p:oleObj r:id="rId9" imgW="1320227" imgH="710891"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2101" y="4493942"/>
                        <a:ext cx="1333500"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0"/>
          <p:cNvSpPr>
            <a:spLocks noChangeArrowheads="1"/>
          </p:cNvSpPr>
          <p:nvPr/>
        </p:nvSpPr>
        <p:spPr bwMode="auto">
          <a:xfrm>
            <a:off x="373063" y="53208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331597835"/>
              </p:ext>
            </p:extLst>
          </p:nvPr>
        </p:nvGraphicFramePr>
        <p:xfrm>
          <a:off x="1087437" y="5296177"/>
          <a:ext cx="1419225" cy="714375"/>
        </p:xfrm>
        <a:graphic>
          <a:graphicData uri="http://schemas.openxmlformats.org/presentationml/2006/ole">
            <mc:AlternateContent xmlns:mc="http://schemas.openxmlformats.org/markup-compatibility/2006">
              <mc:Choice xmlns:v="urn:schemas-microsoft-com:vml" Requires="v">
                <p:oleObj spid="_x0000_s23857" r:id="rId11" imgW="1422400" imgH="711200" progId="Equation.DSMT4">
                  <p:embed/>
                </p:oleObj>
              </mc:Choice>
              <mc:Fallback>
                <p:oleObj r:id="rId11" imgW="1422400" imgH="7112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87437" y="5296177"/>
                        <a:ext cx="141922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矩形 11"/>
          <p:cNvSpPr/>
          <p:nvPr/>
        </p:nvSpPr>
        <p:spPr>
          <a:xfrm>
            <a:off x="3085304" y="2429170"/>
            <a:ext cx="1811337" cy="369332"/>
          </a:xfrm>
          <a:prstGeom prst="rect">
            <a:avLst/>
          </a:prstGeom>
        </p:spPr>
        <p:txBody>
          <a:bodyPr wrap="square">
            <a:spAutoFit/>
          </a:bodyPr>
          <a:lstStyle/>
          <a:p>
            <a:pPr indent="266700" algn="just">
              <a:spcAft>
                <a:spcPts val="0"/>
              </a:spcAft>
            </a:pPr>
            <a:r>
              <a:rPr lang="zh-CN" altLang="en-US" kern="100" dirty="0" smtClean="0">
                <a:latin typeface="Calibri" panose="020F0502020204030204" pitchFamily="34" charset="0"/>
                <a:cs typeface="Times New Roman" panose="02020603050405020304" pitchFamily="18" charset="0"/>
              </a:rPr>
              <a:t>最少行资源</a:t>
            </a:r>
            <a:endParaRPr lang="zh-CN" altLang="zh-CN" kern="100" dirty="0">
              <a:latin typeface="Calibri" panose="020F0502020204030204" pitchFamily="34" charset="0"/>
              <a:cs typeface="Times New Roman" panose="02020603050405020304" pitchFamily="18" charset="0"/>
            </a:endParaRPr>
          </a:p>
        </p:txBody>
      </p:sp>
      <p:sp>
        <p:nvSpPr>
          <p:cNvPr id="50" name="矩形 49"/>
          <p:cNvSpPr/>
          <p:nvPr/>
        </p:nvSpPr>
        <p:spPr>
          <a:xfrm>
            <a:off x="3085303" y="3178500"/>
            <a:ext cx="1811337" cy="369332"/>
          </a:xfrm>
          <a:prstGeom prst="rect">
            <a:avLst/>
          </a:prstGeom>
        </p:spPr>
        <p:txBody>
          <a:bodyPr wrap="square">
            <a:spAutoFit/>
          </a:bodyPr>
          <a:lstStyle/>
          <a:p>
            <a:pPr indent="266700" algn="just">
              <a:spcAft>
                <a:spcPts val="0"/>
              </a:spcAft>
            </a:pPr>
            <a:r>
              <a:rPr lang="zh-CN" altLang="en-US" kern="100" dirty="0" smtClean="0">
                <a:latin typeface="Calibri" panose="020F0502020204030204" pitchFamily="34" charset="0"/>
                <a:cs typeface="Times New Roman" panose="02020603050405020304" pitchFamily="18" charset="0"/>
              </a:rPr>
              <a:t>最少列资源</a:t>
            </a:r>
            <a:endParaRPr lang="zh-CN" altLang="zh-CN" kern="100" dirty="0">
              <a:latin typeface="Calibri" panose="020F0502020204030204" pitchFamily="34" charset="0"/>
              <a:cs typeface="Times New Roman" panose="02020603050405020304" pitchFamily="18" charset="0"/>
            </a:endParaRPr>
          </a:p>
        </p:txBody>
      </p:sp>
      <p:sp>
        <p:nvSpPr>
          <p:cNvPr id="15" name="右大括号 14"/>
          <p:cNvSpPr/>
          <p:nvPr/>
        </p:nvSpPr>
        <p:spPr>
          <a:xfrm>
            <a:off x="2506662" y="3932176"/>
            <a:ext cx="323850" cy="194862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矩形 38"/>
          <p:cNvSpPr/>
          <p:nvPr/>
        </p:nvSpPr>
        <p:spPr>
          <a:xfrm>
            <a:off x="447050" y="1667910"/>
            <a:ext cx="5814050" cy="369332"/>
          </a:xfrm>
          <a:prstGeom prst="rect">
            <a:avLst/>
          </a:prstGeom>
        </p:spPr>
        <p:txBody>
          <a:bodyPr wrap="square">
            <a:spAutoFit/>
          </a:bodyPr>
          <a:lstStyle/>
          <a:p>
            <a:pPr indent="266700" algn="just">
              <a:spcAft>
                <a:spcPts val="0"/>
              </a:spcAft>
            </a:pPr>
            <a:r>
              <a:rPr lang="zh-CN" altLang="en-US" kern="100" dirty="0" smtClean="0">
                <a:latin typeface="Calibri" panose="020F0502020204030204" pitchFamily="34" charset="0"/>
                <a:cs typeface="Times New Roman" panose="02020603050405020304" pitchFamily="18" charset="0"/>
              </a:rPr>
              <a:t>目的：定义资源成本，选出映射资源最少的映射结果</a:t>
            </a:r>
            <a:endParaRPr lang="zh-CN" altLang="zh-CN" kern="100" dirty="0">
              <a:latin typeface="Calibri" panose="020F0502020204030204" pitchFamily="34" charset="0"/>
              <a:cs typeface="Times New Roman" panose="02020603050405020304" pitchFamily="18" charset="0"/>
            </a:endParaRPr>
          </a:p>
        </p:txBody>
      </p:sp>
      <p:pic>
        <p:nvPicPr>
          <p:cNvPr id="40" name="图片 39"/>
          <p:cNvPicPr>
            <a:picLocks noChangeAspect="1"/>
          </p:cNvPicPr>
          <p:nvPr/>
        </p:nvPicPr>
        <p:blipFill>
          <a:blip r:embed="rId13"/>
          <a:stretch>
            <a:fillRect/>
          </a:stretch>
        </p:blipFill>
        <p:spPr>
          <a:xfrm>
            <a:off x="5638406" y="2508047"/>
            <a:ext cx="2252668" cy="4312469"/>
          </a:xfrm>
          <a:prstGeom prst="rect">
            <a:avLst/>
          </a:prstGeom>
        </p:spPr>
      </p:pic>
      <p:sp>
        <p:nvSpPr>
          <p:cNvPr id="41" name="矩形 40"/>
          <p:cNvSpPr/>
          <p:nvPr/>
        </p:nvSpPr>
        <p:spPr>
          <a:xfrm>
            <a:off x="2935413" y="4392059"/>
            <a:ext cx="2429152" cy="1200329"/>
          </a:xfrm>
          <a:prstGeom prst="rect">
            <a:avLst/>
          </a:prstGeom>
        </p:spPr>
        <p:txBody>
          <a:bodyPr wrap="square">
            <a:spAutoFit/>
          </a:bodyPr>
          <a:lstStyle/>
          <a:p>
            <a:r>
              <a:rPr lang="zh-CN" altLang="en-US" dirty="0" smtClean="0">
                <a:cs typeface="Times New Roman" panose="02020603050405020304" pitchFamily="18" charset="0"/>
              </a:rPr>
              <a:t>约束资源使用规则：</a:t>
            </a:r>
            <a:endParaRPr lang="en-US" altLang="zh-CN" dirty="0" smtClean="0">
              <a:cs typeface="Times New Roman" panose="02020603050405020304" pitchFamily="18" charset="0"/>
            </a:endParaRPr>
          </a:p>
          <a:p>
            <a:r>
              <a:rPr lang="zh-CN" altLang="en-US" dirty="0" smtClean="0">
                <a:cs typeface="Times New Roman" panose="02020603050405020304" pitchFamily="18" charset="0"/>
              </a:rPr>
              <a:t>映射向架构的左上聚集，左上的功能单元被优先使用</a:t>
            </a:r>
            <a:endParaRPr lang="en-US" altLang="zh-CN" dirty="0" smtClean="0">
              <a:cs typeface="Times New Roman" panose="02020603050405020304" pitchFamily="18" charset="0"/>
            </a:endParaRPr>
          </a:p>
        </p:txBody>
      </p:sp>
      <p:sp>
        <p:nvSpPr>
          <p:cNvPr id="16" name="右箭头 15"/>
          <p:cNvSpPr/>
          <p:nvPr/>
        </p:nvSpPr>
        <p:spPr>
          <a:xfrm rot="10800000">
            <a:off x="6192259" y="3421311"/>
            <a:ext cx="1549400" cy="193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右箭头 45"/>
          <p:cNvSpPr/>
          <p:nvPr/>
        </p:nvSpPr>
        <p:spPr>
          <a:xfrm rot="16200000">
            <a:off x="5320814" y="4491055"/>
            <a:ext cx="1549400" cy="193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6961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0" grpId="0"/>
      <p:bldP spid="15" grpId="0" animBg="1"/>
      <p:bldP spid="41" grpId="0"/>
      <p:bldP spid="16" grpId="0" animBg="1"/>
      <p:bldP spid="4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480480"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7.</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矩形 1"/>
          <p:cNvSpPr/>
          <p:nvPr/>
        </p:nvSpPr>
        <p:spPr>
          <a:xfrm>
            <a:off x="937419" y="2772641"/>
            <a:ext cx="3069442" cy="1477328"/>
          </a:xfrm>
          <a:prstGeom prst="rect">
            <a:avLst/>
          </a:prstGeom>
        </p:spPr>
        <p:txBody>
          <a:bodyPr wrap="square">
            <a:spAutoFit/>
          </a:bodyPr>
          <a:lstStyle/>
          <a:p>
            <a:r>
              <a:rPr lang="zh-CN" altLang="en-US" b="1" dirty="0" smtClean="0">
                <a:cs typeface="Times New Roman" panose="02020603050405020304" pitchFamily="18" charset="0"/>
              </a:rPr>
              <a:t>内容：</a:t>
            </a:r>
            <a:r>
              <a:rPr lang="zh-CN" altLang="en-US" dirty="0" smtClean="0">
                <a:cs typeface="Times New Roman" panose="02020603050405020304" pitchFamily="18" charset="0"/>
              </a:rPr>
              <a:t>统计架构中各个功能单元的使用频率，找出冗余单元和低利用率单元</a:t>
            </a:r>
            <a:endParaRPr lang="en-US" altLang="zh-CN" dirty="0" smtClean="0">
              <a:cs typeface="Times New Roman" panose="02020603050405020304" pitchFamily="18" charset="0"/>
            </a:endParaRPr>
          </a:p>
          <a:p>
            <a:r>
              <a:rPr lang="zh-CN" altLang="en-US" b="1" dirty="0" smtClean="0">
                <a:cs typeface="Times New Roman" panose="02020603050405020304" pitchFamily="18" charset="0"/>
              </a:rPr>
              <a:t>目的：</a:t>
            </a:r>
            <a:r>
              <a:rPr lang="zh-CN" altLang="en-US" dirty="0" smtClean="0">
                <a:cs typeface="Times New Roman" panose="02020603050405020304" pitchFamily="18" charset="0"/>
              </a:rPr>
              <a:t>针对冗余</a:t>
            </a:r>
            <a:r>
              <a:rPr lang="zh-CN" altLang="en-US" dirty="0" smtClean="0">
                <a:cs typeface="Times New Roman" panose="02020603050405020304" pitchFamily="18" charset="0"/>
              </a:rPr>
              <a:t>单元和低</a:t>
            </a:r>
            <a:r>
              <a:rPr lang="zh-CN" altLang="en-US" dirty="0" smtClean="0">
                <a:cs typeface="Times New Roman" panose="02020603050405020304" pitchFamily="18" charset="0"/>
              </a:rPr>
              <a:t>利用率单元的反馈优化</a:t>
            </a:r>
            <a:endParaRPr lang="en-US" altLang="zh-CN" dirty="0" smtClean="0">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4994925" y="1177628"/>
            <a:ext cx="3685388" cy="5474817"/>
          </a:xfrm>
          <a:prstGeom prst="rect">
            <a:avLst/>
          </a:prstGeom>
        </p:spPr>
      </p:pic>
    </p:spTree>
    <p:extLst>
      <p:ext uri="{BB962C8B-B14F-4D97-AF65-F5344CB8AC3E}">
        <p14:creationId xmlns:p14="http://schemas.microsoft.com/office/powerpoint/2010/main" val="184043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322334225"/>
              </p:ext>
            </p:extLst>
          </p:nvPr>
        </p:nvGraphicFramePr>
        <p:xfrm>
          <a:off x="422226" y="1644979"/>
          <a:ext cx="7622319" cy="2407319"/>
        </p:xfrm>
        <a:graphic>
          <a:graphicData uri="http://schemas.openxmlformats.org/drawingml/2006/table">
            <a:tbl>
              <a:tblPr firstRow="1" firstCol="1" bandRow="1"/>
              <a:tblGrid>
                <a:gridCol w="1166011"/>
                <a:gridCol w="504333"/>
                <a:gridCol w="504333"/>
                <a:gridCol w="504333"/>
                <a:gridCol w="504333"/>
                <a:gridCol w="504333"/>
                <a:gridCol w="504333"/>
                <a:gridCol w="504333"/>
                <a:gridCol w="504333"/>
                <a:gridCol w="605411"/>
                <a:gridCol w="605411"/>
                <a:gridCol w="605411"/>
                <a:gridCol w="605411"/>
              </a:tblGrid>
              <a:tr h="409255">
                <a:tc>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功能单元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1_1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1_2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1_3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1_4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3_1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3_2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836">
                <a:tc>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9</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272836">
                <a:tc>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7</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305589">
                <a:tc>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逻辑单元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9</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05589">
                <a:tc>
                  <a:txBody>
                    <a:bodyPr/>
                    <a:lstStyle/>
                    <a:p>
                      <a:pPr marL="0" algn="ctr" defTabSz="914400" rtl="0" eaLnBrk="1" latinLnBrk="0" hangingPunct="1">
                        <a:spcAft>
                          <a:spcPts val="0"/>
                        </a:spcAft>
                      </a:pP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置换单元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05589">
                <a:tc>
                  <a:txBody>
                    <a:bodyPr/>
                    <a:lstStyle/>
                    <a:p>
                      <a:pPr marL="0" algn="ctr" defTabSz="914400" rtl="0" eaLnBrk="1" latinLnBrk="0" hangingPunct="1">
                        <a:spcAft>
                          <a:spcPts val="0"/>
                        </a:spcAft>
                      </a:pPr>
                      <a:r>
                        <a:rPr lang="en-US"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a:t>
                      </a: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盒替代单元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28</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21</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9</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9</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055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有限域乘法单元</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0" name="矩形 19"/>
          <p:cNvSpPr/>
          <p:nvPr/>
        </p:nvSpPr>
        <p:spPr>
          <a:xfrm>
            <a:off x="422227" y="4264589"/>
            <a:ext cx="3817264" cy="2062103"/>
          </a:xfrm>
          <a:prstGeom prst="rect">
            <a:avLst/>
          </a:prstGeom>
        </p:spPr>
        <p:txBody>
          <a:bodyPr wrap="square">
            <a:spAutoFit/>
          </a:bodyPr>
          <a:lstStyle/>
          <a:p>
            <a:r>
              <a:rPr lang="zh-CN" altLang="en-US" sz="1600" kern="100" dirty="0">
                <a:latin typeface="Calibri" panose="020F0502020204030204" pitchFamily="34" charset="0"/>
                <a:cs typeface="Times New Roman" panose="02020603050405020304" pitchFamily="18" charset="0"/>
              </a:rPr>
              <a:t>采用</a:t>
            </a:r>
            <a:r>
              <a:rPr lang="zh-CN" altLang="en-US" sz="1600" kern="100" dirty="0" smtClean="0">
                <a:latin typeface="Calibri" panose="020F0502020204030204" pitchFamily="34" charset="0"/>
                <a:cs typeface="Times New Roman" panose="02020603050405020304" pitchFamily="18" charset="0"/>
              </a:rPr>
              <a:t>多算法的资源最优化映射策略，资源使用聚集在</a:t>
            </a:r>
            <a:r>
              <a:rPr lang="en-US" altLang="zh-CN" sz="1600" kern="100" dirty="0" smtClean="0">
                <a:latin typeface="Calibri" panose="020F0502020204030204" pitchFamily="34" charset="0"/>
                <a:cs typeface="Times New Roman" panose="02020603050405020304" pitchFamily="18" charset="0"/>
              </a:rPr>
              <a:t>1</a:t>
            </a:r>
            <a:r>
              <a:rPr lang="zh-CN" altLang="en-US" sz="1600" kern="100" dirty="0" smtClean="0">
                <a:latin typeface="Calibri" panose="020F0502020204030204" pitchFamily="34" charset="0"/>
                <a:cs typeface="Times New Roman" panose="02020603050405020304" pitchFamily="18" charset="0"/>
              </a:rPr>
              <a:t>、</a:t>
            </a:r>
            <a:r>
              <a:rPr lang="en-US" altLang="zh-CN" sz="1600" kern="100" dirty="0" smtClean="0">
                <a:latin typeface="Calibri" panose="020F0502020204030204" pitchFamily="34" charset="0"/>
                <a:cs typeface="Times New Roman" panose="02020603050405020304" pitchFamily="18" charset="0"/>
              </a:rPr>
              <a:t>2</a:t>
            </a:r>
            <a:r>
              <a:rPr lang="zh-CN" altLang="en-US" sz="1600" kern="100" dirty="0" smtClean="0">
                <a:latin typeface="Calibri" panose="020F0502020204030204" pitchFamily="34" charset="0"/>
                <a:cs typeface="Times New Roman" panose="02020603050405020304" pitchFamily="18" charset="0"/>
              </a:rPr>
              <a:t>列，阵列的</a:t>
            </a:r>
            <a:r>
              <a:rPr lang="en-US" altLang="zh-CN" sz="1600" kern="100" dirty="0" smtClean="0">
                <a:latin typeface="Calibri" panose="020F0502020204030204" pitchFamily="34" charset="0"/>
                <a:cs typeface="Times New Roman" panose="02020603050405020304" pitchFamily="18" charset="0"/>
              </a:rPr>
              <a:t>3</a:t>
            </a:r>
            <a:r>
              <a:rPr lang="zh-CN" altLang="en-US" sz="1600" kern="100" dirty="0" smtClean="0">
                <a:latin typeface="Calibri" panose="020F0502020204030204" pitchFamily="34" charset="0"/>
                <a:cs typeface="Times New Roman" panose="02020603050405020304" pitchFamily="18" charset="0"/>
              </a:rPr>
              <a:t>、</a:t>
            </a:r>
            <a:r>
              <a:rPr lang="en-US" altLang="zh-CN" sz="1600" kern="100" dirty="0" smtClean="0">
                <a:latin typeface="Calibri" panose="020F0502020204030204" pitchFamily="34" charset="0"/>
                <a:cs typeface="Times New Roman" panose="02020603050405020304" pitchFamily="18" charset="0"/>
              </a:rPr>
              <a:t>4</a:t>
            </a:r>
            <a:r>
              <a:rPr lang="zh-CN" altLang="en-US" sz="1600" kern="100" dirty="0" smtClean="0">
                <a:latin typeface="Calibri" panose="020F0502020204030204" pitchFamily="34" charset="0"/>
                <a:cs typeface="Times New Roman" panose="02020603050405020304" pitchFamily="18" charset="0"/>
              </a:rPr>
              <a:t>行资源使用频率降低，出现冗余单元和低利用率单元。</a:t>
            </a:r>
            <a:endParaRPr lang="en-US" altLang="zh-CN" sz="1600" b="1" dirty="0" smtClean="0">
              <a:cs typeface="Times New Roman" panose="02020603050405020304" pitchFamily="18" charset="0"/>
            </a:endParaRPr>
          </a:p>
          <a:p>
            <a:r>
              <a:rPr lang="zh-CN" altLang="en-US" sz="1600" b="1" dirty="0" smtClean="0">
                <a:cs typeface="Times New Roman" panose="02020603050405020304" pitchFamily="18" charset="0"/>
              </a:rPr>
              <a:t>冗余单元：</a:t>
            </a:r>
            <a:r>
              <a:rPr lang="en-US" altLang="zh-CN" sz="1600" dirty="0" smtClean="0">
                <a:cs typeface="Times New Roman" panose="02020603050405020304" pitchFamily="18" charset="0"/>
              </a:rPr>
              <a:t>5</a:t>
            </a:r>
            <a:r>
              <a:rPr lang="zh-CN" altLang="en-US" sz="1600" dirty="0" smtClean="0">
                <a:cs typeface="Times New Roman" panose="02020603050405020304" pitchFamily="18" charset="0"/>
              </a:rPr>
              <a:t>个算术单元、</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个移位单元、</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个逻辑单元和</a:t>
            </a:r>
            <a:r>
              <a:rPr lang="en-US" altLang="zh-CN" sz="1600" dirty="0" smtClean="0">
                <a:cs typeface="Times New Roman" panose="02020603050405020304" pitchFamily="18" charset="0"/>
              </a:rPr>
              <a:t>1</a:t>
            </a:r>
            <a:r>
              <a:rPr lang="zh-CN" altLang="en-US" sz="1600" dirty="0" smtClean="0">
                <a:cs typeface="Times New Roman" panose="02020603050405020304" pitchFamily="18" charset="0"/>
              </a:rPr>
              <a:t>个置换单元</a:t>
            </a:r>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低利用率单元：</a:t>
            </a:r>
            <a:r>
              <a:rPr lang="en-US" altLang="zh-CN" sz="1600" dirty="0" smtClean="0">
                <a:cs typeface="Times New Roman" panose="02020603050405020304" pitchFamily="18" charset="0"/>
              </a:rPr>
              <a:t>2</a:t>
            </a:r>
            <a:r>
              <a:rPr lang="zh-CN" altLang="en-US" sz="1600" dirty="0" smtClean="0">
                <a:cs typeface="Times New Roman" panose="02020603050405020304" pitchFamily="18" charset="0"/>
              </a:rPr>
              <a:t>个算术单元、</a:t>
            </a:r>
            <a:r>
              <a:rPr lang="en-US" altLang="zh-CN" sz="1600" dirty="0" smtClean="0">
                <a:cs typeface="Times New Roman" panose="02020603050405020304" pitchFamily="18" charset="0"/>
              </a:rPr>
              <a:t>2</a:t>
            </a:r>
            <a:r>
              <a:rPr lang="zh-CN" altLang="en-US" sz="1600" dirty="0" smtClean="0">
                <a:cs typeface="Times New Roman" panose="02020603050405020304" pitchFamily="18" charset="0"/>
              </a:rPr>
              <a:t>个移位单元和</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个逻辑单元</a:t>
            </a:r>
            <a:endParaRPr lang="en-US" altLang="zh-CN" sz="1600" dirty="0" smtClean="0">
              <a:cs typeface="Times New Roman" panose="02020603050405020304"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2515628097"/>
              </p:ext>
            </p:extLst>
          </p:nvPr>
        </p:nvGraphicFramePr>
        <p:xfrm>
          <a:off x="4572000" y="4488872"/>
          <a:ext cx="2726317" cy="1612216"/>
        </p:xfrm>
        <a:graphic>
          <a:graphicData uri="http://schemas.openxmlformats.org/drawingml/2006/table">
            <a:tbl>
              <a:tblPr firstRow="1" firstCol="1" bandRow="1"/>
              <a:tblGrid>
                <a:gridCol w="1903150"/>
                <a:gridCol w="823167"/>
              </a:tblGrid>
              <a:tr h="411880">
                <a:tc>
                  <a:txBody>
                    <a:bodyPr/>
                    <a:lstStyle/>
                    <a:p>
                      <a:pPr algn="ctr">
                        <a:spcAft>
                          <a:spcPts val="0"/>
                        </a:spcAft>
                      </a:pPr>
                      <a:r>
                        <a:rPr lang="zh-CN"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功能单元</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优化单元个数</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9592">
                <a:tc>
                  <a:txBody>
                    <a:bodyPr/>
                    <a:lstStyle/>
                    <a:p>
                      <a:pPr algn="ctr">
                        <a:spcAft>
                          <a:spcPts val="0"/>
                        </a:spcAft>
                      </a:pPr>
                      <a:r>
                        <a:rPr lang="zh-CN"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5</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9592">
                <a:tc>
                  <a:txBody>
                    <a:bodyPr/>
                    <a:lstStyle/>
                    <a:p>
                      <a:pPr algn="ctr">
                        <a:spcAft>
                          <a:spcPts val="0"/>
                        </a:spcAft>
                      </a:pPr>
                      <a:r>
                        <a:rPr lang="zh-CN"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5</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156">
                <a:tc>
                  <a:txBody>
                    <a:bodyPr/>
                    <a:lstStyle/>
                    <a:p>
                      <a:pPr algn="ctr">
                        <a:spcAft>
                          <a:spcPts val="0"/>
                        </a:spcAft>
                      </a:pPr>
                      <a:r>
                        <a:rPr lang="zh-CN"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逻辑单元</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6</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156">
                <a:tc>
                  <a:txBody>
                    <a:bodyPr/>
                    <a:lstStyle/>
                    <a:p>
                      <a:pPr marL="0" algn="ctr" defTabSz="914400" rtl="0" eaLnBrk="1" latinLnBrk="0" hangingPunct="1">
                        <a:spcAft>
                          <a:spcPts val="0"/>
                        </a:spcAft>
                      </a:pPr>
                      <a:r>
                        <a:rPr lang="zh-CN" sz="1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置换单元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0699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5516108"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最终方案对比</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18" name="表格 17"/>
          <p:cNvGraphicFramePr>
            <a:graphicFrameLocks noGrp="1"/>
          </p:cNvGraphicFramePr>
          <p:nvPr>
            <p:extLst>
              <p:ext uri="{D42A27DB-BD31-4B8C-83A1-F6EECF244321}">
                <p14:modId xmlns:p14="http://schemas.microsoft.com/office/powerpoint/2010/main" val="3088994949"/>
              </p:ext>
            </p:extLst>
          </p:nvPr>
        </p:nvGraphicFramePr>
        <p:xfrm>
          <a:off x="3131116" y="2209252"/>
          <a:ext cx="4599719" cy="3058939"/>
        </p:xfrm>
        <a:graphic>
          <a:graphicData uri="http://schemas.openxmlformats.org/drawingml/2006/table">
            <a:tbl>
              <a:tblPr firstRow="1" firstCol="1" bandRow="1"/>
              <a:tblGrid>
                <a:gridCol w="960910"/>
                <a:gridCol w="1297227"/>
                <a:gridCol w="1027498"/>
                <a:gridCol w="1314084"/>
              </a:tblGrid>
              <a:tr h="299148">
                <a:tc gridSpan="2">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mn-ea"/>
                          <a:cs typeface="Times New Roman" panose="02020603050405020304" pitchFamily="18" charset="0"/>
                        </a:rPr>
                        <a:t>与同构架构对比</a:t>
                      </a:r>
                      <a:endParaRPr lang="zh-CN" altLang="zh-CN" sz="1400" kern="100" dirty="0">
                        <a:solidFill>
                          <a:schemeClr val="tx1"/>
                        </a:solidFill>
                        <a:effectLst/>
                        <a:latin typeface="Calibri" panose="020F0502020204030204" pitchFamily="34" charset="0"/>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最终</a:t>
                      </a:r>
                      <a:r>
                        <a:rPr lang="en-US"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PE</a:t>
                      </a: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方案</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299148">
                <a:tc>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单元</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个数</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单元</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个数</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360">
                <a:tc>
                  <a:txBody>
                    <a:bodyPr/>
                    <a:lstStyle/>
                    <a:p>
                      <a:pPr algn="ctr">
                        <a:lnSpc>
                          <a:spcPct val="125000"/>
                        </a:lnSpc>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7</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360">
                <a:tc>
                  <a:txBody>
                    <a:bodyPr/>
                    <a:lstStyle/>
                    <a:p>
                      <a:pPr algn="ctr">
                        <a:lnSpc>
                          <a:spcPct val="125000"/>
                        </a:lnSpc>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7</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360">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逻辑单元</a:t>
                      </a:r>
                      <a:endPar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逻辑单元</a:t>
                      </a:r>
                      <a:endPar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360">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置换单元</a:t>
                      </a:r>
                      <a:endParaRPr lang="zh-CN"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置换单元</a:t>
                      </a:r>
                      <a:endParaRPr lang="zh-CN"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360">
                <a:tc>
                  <a:txBody>
                    <a:bodyPr/>
                    <a:lstStyle/>
                    <a:p>
                      <a:pPr algn="ctr">
                        <a:lnSpc>
                          <a:spcPct val="125000"/>
                        </a:lnSpc>
                        <a:spcAft>
                          <a:spcPts val="0"/>
                        </a:spcAft>
                      </a:pPr>
                      <a:r>
                        <a:rPr lang="en-US"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a:t>
                      </a: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盒</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a:t>
                      </a: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盒</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6767">
                <a:tc>
                  <a:txBody>
                    <a:bodyPr/>
                    <a:lstStyle/>
                    <a:p>
                      <a:pPr algn="ctr">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有限域乘法单元</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有限域乘法单元</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7076">
                <a:tc>
                  <a:txBody>
                    <a:bodyPr/>
                    <a:lstStyle/>
                    <a:p>
                      <a:pPr algn="ctr">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总计</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72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总计</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31</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2" name="矩形 21"/>
          <p:cNvSpPr/>
          <p:nvPr/>
        </p:nvSpPr>
        <p:spPr>
          <a:xfrm>
            <a:off x="1103780" y="3659816"/>
            <a:ext cx="1781442" cy="369332"/>
          </a:xfrm>
          <a:prstGeom prst="rect">
            <a:avLst/>
          </a:prstGeom>
        </p:spPr>
        <p:txBody>
          <a:bodyPr wrap="square">
            <a:spAutoFit/>
          </a:bodyPr>
          <a:lstStyle/>
          <a:p>
            <a:r>
              <a:rPr lang="zh-CN" altLang="en-US" dirty="0" smtClean="0">
                <a:cs typeface="Times New Roman" panose="02020603050405020304" pitchFamily="18" charset="0"/>
              </a:rPr>
              <a:t>功能单元减</a:t>
            </a:r>
            <a:r>
              <a:rPr lang="en-US" altLang="zh-CN" dirty="0" smtClean="0">
                <a:cs typeface="Times New Roman" panose="02020603050405020304" pitchFamily="18" charset="0"/>
              </a:rPr>
              <a:t>57%</a:t>
            </a:r>
            <a:r>
              <a:rPr lang="zh-CN" altLang="en-US" dirty="0" smtClean="0">
                <a:cs typeface="Times New Roman" panose="02020603050405020304" pitchFamily="18" charset="0"/>
              </a:rPr>
              <a:t>。</a:t>
            </a:r>
            <a:endParaRPr lang="en-US" altLang="zh-CN" dirty="0">
              <a:cs typeface="Times New Roman" panose="02020603050405020304" pitchFamily="18" charset="0"/>
            </a:endParaRPr>
          </a:p>
        </p:txBody>
      </p:sp>
    </p:spTree>
    <p:extLst>
      <p:ext uri="{BB962C8B-B14F-4D97-AF65-F5344CB8AC3E}">
        <p14:creationId xmlns:p14="http://schemas.microsoft.com/office/powerpoint/2010/main" val="230306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11"/>
          <p:cNvSpPr>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rPr>
              <a:t>03</a:t>
            </a:r>
            <a:endParaRPr lang="zh-CN" altLang="en-US"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5363" name="文本框 12"/>
          <p:cNvSpPr>
            <a:spLocks noChangeArrowheads="1"/>
          </p:cNvSpPr>
          <p:nvPr/>
        </p:nvSpPr>
        <p:spPr bwMode="auto">
          <a:xfrm>
            <a:off x="4651376" y="2959100"/>
            <a:ext cx="38687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endParaRPr lang="zh-CN" altLang="en-US"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 name="组合 14"/>
          <p:cNvGrpSpPr>
            <a:grpSpLocks/>
          </p:cNvGrpSpPr>
          <p:nvPr/>
        </p:nvGrpSpPr>
        <p:grpSpPr bwMode="auto">
          <a:xfrm>
            <a:off x="3887788" y="3375025"/>
            <a:ext cx="4908550" cy="107950"/>
            <a:chOff x="0" y="0"/>
            <a:chExt cx="4663440" cy="108000"/>
          </a:xfrm>
        </p:grpSpPr>
        <p:sp>
          <p:nvSpPr>
            <p:cNvPr id="32774" name="直接连接符 15"/>
            <p:cNvSpPr>
              <a:spLocks noChangeShapeType="1"/>
            </p:cNvSpPr>
            <p:nvPr/>
          </p:nvSpPr>
          <p:spPr bwMode="auto">
            <a:xfrm>
              <a:off x="83820" y="54000"/>
              <a:ext cx="4495800" cy="1"/>
            </a:xfrm>
            <a:prstGeom prst="line">
              <a:avLst/>
            </a:prstGeom>
            <a:noFill/>
            <a:ln w="1270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5" name="椭圆 16"/>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2776" name="椭圆 17"/>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useBgFill="1">
        <p:nvSpPr>
          <p:cNvPr id="15368" name="文本框 18"/>
          <p:cNvSpPr>
            <a:spLocks noChangeArrowheads="1"/>
          </p:cNvSpPr>
          <p:nvPr/>
        </p:nvSpPr>
        <p:spPr bwMode="auto">
          <a:xfrm>
            <a:off x="446088" y="3094038"/>
            <a:ext cx="3230562" cy="64611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600" b="1">
                <a:solidFill>
                  <a:srgbClr val="FFC000"/>
                </a:solidFill>
                <a:latin typeface="Times New Roman" panose="02020603050405020304" pitchFamily="18" charset="0"/>
                <a:sym typeface="Times New Roman" panose="02020603050405020304" pitchFamily="18" charset="0"/>
              </a:rPr>
              <a:t>PART THREE</a:t>
            </a:r>
            <a:endParaRPr lang="zh-CN" altLang="en-US" sz="3600" b="1">
              <a:solidFill>
                <a:srgbClr val="FFC000"/>
              </a:solidFill>
              <a:latin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32804259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p:cTn id="7" dur="500" fill="hold"/>
                                        <p:tgtEl>
                                          <p:spTgt spid="15362"/>
                                        </p:tgtEl>
                                        <p:attrNameLst>
                                          <p:attrName>ppt_w</p:attrName>
                                        </p:attrNameLst>
                                      </p:cBhvr>
                                      <p:tavLst>
                                        <p:tav tm="0">
                                          <p:val>
                                            <p:fltVal val="0"/>
                                          </p:val>
                                        </p:tav>
                                        <p:tav tm="100000">
                                          <p:val>
                                            <p:strVal val="#ppt_w"/>
                                          </p:val>
                                        </p:tav>
                                      </p:tavLst>
                                    </p:anim>
                                    <p:anim calcmode="lin" valueType="num">
                                      <p:cBhvr>
                                        <p:cTn id="8" dur="500" fill="hold"/>
                                        <p:tgtEl>
                                          <p:spTgt spid="15362"/>
                                        </p:tgtEl>
                                        <p:attrNameLst>
                                          <p:attrName>ppt_h</p:attrName>
                                        </p:attrNameLst>
                                      </p:cBhvr>
                                      <p:tavLst>
                                        <p:tav tm="0">
                                          <p:val>
                                            <p:fltVal val="0"/>
                                          </p:val>
                                        </p:tav>
                                        <p:tav tm="100000">
                                          <p:val>
                                            <p:strVal val="#ppt_h"/>
                                          </p:val>
                                        </p:tav>
                                      </p:tavLst>
                                    </p:anim>
                                    <p:animEffect filter="fade">
                                      <p:cBhvr>
                                        <p:cTn id="9" dur="500"/>
                                        <p:tgtEl>
                                          <p:spTgt spid="15362"/>
                                        </p:tgtEl>
                                      </p:cBhvr>
                                    </p:animEffect>
                                  </p:childTnLst>
                                </p:cTn>
                              </p:par>
                              <p:par>
                                <p:cTn id="10" presetID="22" presetClass="entr" presetSubtype="8"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filter="wipe(left)">
                                      <p:cBhvr>
                                        <p:cTn id="12" dur="500"/>
                                        <p:tgtEl>
                                          <p:spTgt spid="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5363"/>
                                        </p:tgtEl>
                                        <p:attrNameLst>
                                          <p:attrName>style.visibility</p:attrName>
                                        </p:attrNameLst>
                                      </p:cBhvr>
                                      <p:to>
                                        <p:strVal val="visible"/>
                                      </p:to>
                                    </p:set>
                                    <p:anim calcmode="lin" valueType="num">
                                      <p:cBhvr>
                                        <p:cTn id="15" dur="500"/>
                                        <p:tgtEl>
                                          <p:spTgt spid="15363"/>
                                        </p:tgtEl>
                                        <p:attrNameLst>
                                          <p:attrName>ppt_y</p:attrName>
                                        </p:attrNameLst>
                                      </p:cBhvr>
                                      <p:tavLst>
                                        <p:tav tm="0">
                                          <p:val>
                                            <p:strVal val="#ppt_y+#ppt_h*1.125000"/>
                                          </p:val>
                                        </p:tav>
                                        <p:tav tm="100000">
                                          <p:val>
                                            <p:strVal val="#ppt_y"/>
                                          </p:val>
                                        </p:tav>
                                      </p:tavLst>
                                    </p:anim>
                                    <p:animEffect filter="wipe(up)">
                                      <p:cBhvr>
                                        <p:cTn id="16" dur="500"/>
                                        <p:tgtEl>
                                          <p:spTgt spid="15363"/>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15368"/>
                                        </p:tgtEl>
                                        <p:attrNameLst>
                                          <p:attrName>style.visibility</p:attrName>
                                        </p:attrNameLst>
                                      </p:cBhvr>
                                      <p:to>
                                        <p:strVal val="visible"/>
                                      </p:to>
                                    </p:set>
                                    <p:animEffect filter="barn(outVertical)">
                                      <p:cBhvr>
                                        <p:cTn id="19" dur="500"/>
                                        <p:tgtEl>
                                          <p:spTgt spid="15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ldLvl="0"/>
      <p:bldP spid="15363" grpId="0" bldLvl="0"/>
      <p:bldP spid="15368"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三 部分</a:t>
            </a: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2866122803"/>
              </p:ext>
            </p:extLst>
          </p:nvPr>
        </p:nvGraphicFramePr>
        <p:xfrm>
          <a:off x="4054475" y="2215674"/>
          <a:ext cx="4430078" cy="2740182"/>
        </p:xfrm>
        <a:graphic>
          <a:graphicData uri="http://schemas.openxmlformats.org/drawingml/2006/table">
            <a:tbl>
              <a:tblPr firstRow="1" firstCol="1" bandRow="1"/>
              <a:tblGrid>
                <a:gridCol w="1848971"/>
                <a:gridCol w="1305716"/>
                <a:gridCol w="1275391"/>
              </a:tblGrid>
              <a:tr h="332919">
                <a:tc>
                  <a:txBody>
                    <a:bodyPr/>
                    <a:lstStyle/>
                    <a:p>
                      <a:pPr algn="l">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功能单元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25000"/>
                        </a:lnSpc>
                        <a:spcAft>
                          <a:spcPts val="0"/>
                        </a:spcAft>
                      </a:pPr>
                      <a:r>
                        <a:rPr lang="zh-CN" sz="1100" kern="100">
                          <a:solidFill>
                            <a:srgbClr val="000000"/>
                          </a:solidFill>
                          <a:effectLst/>
                          <a:latin typeface="Calibri" panose="020F0502020204030204" pitchFamily="34" charset="0"/>
                          <a:ea typeface="微软雅黑" panose="020B0503020204020204" pitchFamily="34" charset="-122"/>
                          <a:cs typeface="Times New Roman" panose="02020603050405020304" pitchFamily="18" charset="0"/>
                        </a:rPr>
                        <a:t>面积</a:t>
                      </a:r>
                      <a:r>
                        <a:rPr lang="en-US" sz="1100" kern="100">
                          <a:solidFill>
                            <a:srgbClr val="000000"/>
                          </a:solidFill>
                          <a:effectLst/>
                          <a:latin typeface="Calibri" panose="020F0502020204030204" pitchFamily="34" charset="0"/>
                          <a:ea typeface="微软雅黑" panose="020B0503020204020204" pitchFamily="34" charset="-122"/>
                          <a:cs typeface="Times New Roman" panose="02020603050405020304" pitchFamily="18" charset="0"/>
                        </a:rPr>
                        <a:t>/</a:t>
                      </a:r>
                      <a:r>
                        <a:rPr lang="en-US" sz="1600" kern="100">
                          <a:effectLst/>
                          <a:latin typeface="Calibri" panose="020F0502020204030204" pitchFamily="34" charset="0"/>
                          <a:ea typeface="宋体" panose="02010600030101010101" pitchFamily="2" charset="-122"/>
                          <a:cs typeface="Times New Roman" panose="02020603050405020304" pitchFamily="18" charset="0"/>
                        </a:rPr>
                        <a:t>μm</a:t>
                      </a:r>
                      <a:r>
                        <a:rPr lang="en-US" sz="1600" kern="100" baseline="30000">
                          <a:effectLst/>
                          <a:latin typeface="Calibri" panose="020F0502020204030204" pitchFamily="34" charset="0"/>
                          <a:ea typeface="宋体" panose="02010600030101010101" pitchFamily="2" charset="-122"/>
                          <a:cs typeface="Times New Roman" panose="02020603050405020304" pitchFamily="18" charset="0"/>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25000"/>
                        </a:lnSpc>
                        <a:spcAft>
                          <a:spcPts val="0"/>
                        </a:spcAft>
                      </a:pPr>
                      <a:r>
                        <a:rPr lang="zh-CN" sz="1100" kern="100">
                          <a:solidFill>
                            <a:srgbClr val="000000"/>
                          </a:solidFill>
                          <a:effectLst/>
                          <a:latin typeface="Calibri" panose="020F0502020204030204" pitchFamily="34" charset="0"/>
                          <a:ea typeface="微软雅黑" panose="020B0503020204020204" pitchFamily="34" charset="-122"/>
                          <a:cs typeface="Times New Roman" panose="02020603050405020304" pitchFamily="18" charset="0"/>
                        </a:rPr>
                        <a:t>延迟</a:t>
                      </a:r>
                      <a:r>
                        <a:rPr lang="en-US" sz="1100" kern="100">
                          <a:solidFill>
                            <a:srgbClr val="000000"/>
                          </a:solidFill>
                          <a:effectLst/>
                          <a:latin typeface="Calibri" panose="020F0502020204030204" pitchFamily="34" charset="0"/>
                          <a:ea typeface="微软雅黑" panose="020B0503020204020204" pitchFamily="34" charset="-122"/>
                          <a:cs typeface="Times New Roman" panose="02020603050405020304" pitchFamily="18" charset="0"/>
                        </a:rPr>
                        <a:t>/ns</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311">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逻辑单元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1585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1.27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919">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1877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0.97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311">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399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0.95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919">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置换单元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7065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1.25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311">
                <a:tc>
                  <a:txBody>
                    <a:bodyPr/>
                    <a:lstStyle/>
                    <a:p>
                      <a:pPr algn="l">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S</a:t>
                      </a:r>
                      <a:r>
                        <a:rPr lang="zh-CN" sz="1400" kern="100">
                          <a:effectLst/>
                          <a:latin typeface="Calibri" panose="020F0502020204030204" pitchFamily="34" charset="0"/>
                          <a:ea typeface="宋体" panose="02010600030101010101" pitchFamily="2" charset="-122"/>
                          <a:cs typeface="Times New Roman" panose="02020603050405020304" pitchFamily="18" charset="0"/>
                        </a:rPr>
                        <a:t>盒子替换单元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12797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1.42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746">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有限域乘法单元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8506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1.17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746">
                <a:tc>
                  <a:txBody>
                    <a:bodyPr/>
                    <a:lstStyle/>
                    <a:p>
                      <a:pPr algn="l">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互连单元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28253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0.57</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RTL</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实现与功能验证</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 name="矩形 19"/>
          <p:cNvSpPr/>
          <p:nvPr/>
        </p:nvSpPr>
        <p:spPr>
          <a:xfrm>
            <a:off x="587968" y="2735657"/>
            <a:ext cx="3321423" cy="1323439"/>
          </a:xfrm>
          <a:prstGeom prst="rect">
            <a:avLst/>
          </a:prstGeom>
        </p:spPr>
        <p:txBody>
          <a:bodyPr wrap="square">
            <a:spAutoFit/>
          </a:bodyPr>
          <a:lstStyle/>
          <a:p>
            <a:r>
              <a:rPr lang="zh-CN" altLang="en-US" sz="1600" kern="100" dirty="0">
                <a:latin typeface="Times New Roman" panose="02020603050405020304" pitchFamily="18" charset="0"/>
              </a:rPr>
              <a:t>仿真</a:t>
            </a:r>
            <a:r>
              <a:rPr lang="zh-CN" altLang="en-US" sz="1600" kern="100" dirty="0" smtClean="0">
                <a:latin typeface="Times New Roman" panose="02020603050405020304" pitchFamily="18" charset="0"/>
              </a:rPr>
              <a:t>工具：</a:t>
            </a:r>
            <a:r>
              <a:rPr lang="en-US" altLang="zh-CN" sz="1600" kern="100" dirty="0" smtClean="0">
                <a:latin typeface="Times New Roman" panose="02020603050405020304" pitchFamily="18" charset="0"/>
              </a:rPr>
              <a:t>VCS</a:t>
            </a:r>
            <a:endParaRPr lang="en-US" altLang="zh-CN" sz="1600" dirty="0"/>
          </a:p>
          <a:p>
            <a:r>
              <a:rPr lang="zh-CN" altLang="en-US" sz="1600" kern="100" dirty="0" smtClean="0">
                <a:latin typeface="Times New Roman" panose="02020603050405020304" pitchFamily="18" charset="0"/>
              </a:rPr>
              <a:t>综合工具：</a:t>
            </a:r>
            <a:r>
              <a:rPr lang="x-none" altLang="zh-CN" sz="1600" kern="100" dirty="0">
                <a:latin typeface="Times New Roman" panose="02020603050405020304" pitchFamily="18" charset="0"/>
              </a:rPr>
              <a:t> Design</a:t>
            </a:r>
            <a:r>
              <a:rPr lang="en-US" altLang="zh-CN" sz="1600" kern="100" dirty="0">
                <a:latin typeface="Times New Roman" panose="02020603050405020304" pitchFamily="18" charset="0"/>
              </a:rPr>
              <a:t> </a:t>
            </a:r>
            <a:r>
              <a:rPr lang="x-none" altLang="zh-CN" sz="1600" kern="100" dirty="0">
                <a:latin typeface="Times New Roman" panose="02020603050405020304" pitchFamily="18" charset="0"/>
              </a:rPr>
              <a:t>Compiler</a:t>
            </a:r>
            <a:r>
              <a:rPr lang="x-none" altLang="zh-CN" sz="1600" kern="100" dirty="0">
                <a:latin typeface="宋体" panose="02010600030101010101" pitchFamily="2" charset="-122"/>
              </a:rPr>
              <a:t>（</a:t>
            </a:r>
            <a:r>
              <a:rPr lang="x-none" altLang="zh-CN" sz="1600" kern="100" dirty="0">
                <a:latin typeface="Times New Roman" panose="02020603050405020304" pitchFamily="18" charset="0"/>
              </a:rPr>
              <a:t>DC</a:t>
            </a:r>
            <a:r>
              <a:rPr lang="x-none" altLang="zh-CN" sz="1600" kern="100" dirty="0" smtClean="0">
                <a:latin typeface="宋体" panose="02010600030101010101" pitchFamily="2" charset="-122"/>
              </a:rPr>
              <a:t>）</a:t>
            </a:r>
            <a:endParaRPr lang="en-US" altLang="zh-CN" sz="1600" kern="100" dirty="0" smtClean="0">
              <a:latin typeface="宋体" panose="02010600030101010101" pitchFamily="2" charset="-122"/>
            </a:endParaRPr>
          </a:p>
          <a:p>
            <a:r>
              <a:rPr lang="zh-CN" altLang="en-US" sz="1600" kern="100" dirty="0" smtClean="0">
                <a:latin typeface="宋体" panose="02010600030101010101" pitchFamily="2" charset="-122"/>
              </a:rPr>
              <a:t>工艺：</a:t>
            </a:r>
            <a:r>
              <a:rPr lang="x-none" altLang="zh-CN" sz="1600" kern="100" dirty="0">
                <a:latin typeface="Times New Roman" panose="02020603050405020304" pitchFamily="18" charset="0"/>
              </a:rPr>
              <a:t>TSMC 40nm </a:t>
            </a:r>
            <a:r>
              <a:rPr lang="x-none" altLang="zh-CN" sz="1600" kern="100" dirty="0" smtClean="0">
                <a:latin typeface="Times New Roman" panose="02020603050405020304" pitchFamily="18" charset="0"/>
              </a:rPr>
              <a:t>CMOS</a:t>
            </a:r>
            <a:endParaRPr lang="en-US" altLang="zh-CN" sz="1600" kern="100" dirty="0">
              <a:latin typeface="宋体" panose="02010600030101010101" pitchFamily="2" charset="-122"/>
            </a:endParaRPr>
          </a:p>
          <a:p>
            <a:r>
              <a:rPr lang="zh-CN" altLang="en-US" sz="1600" kern="100" dirty="0" smtClean="0">
                <a:latin typeface="宋体" panose="02010600030101010101" pitchFamily="2" charset="-122"/>
              </a:rPr>
              <a:t>时序约束：</a:t>
            </a:r>
            <a:r>
              <a:rPr lang="x-none" altLang="zh-CN" sz="1600" kern="100" dirty="0">
                <a:latin typeface="Times New Roman" panose="02020603050405020304" pitchFamily="18" charset="0"/>
              </a:rPr>
              <a:t> </a:t>
            </a:r>
            <a:r>
              <a:rPr lang="en-US" altLang="zh-CN" sz="1600" kern="100" dirty="0" smtClean="0">
                <a:latin typeface="Times New Roman" panose="02020603050405020304" pitchFamily="18" charset="0"/>
              </a:rPr>
              <a:t>2.0ns</a:t>
            </a:r>
          </a:p>
          <a:p>
            <a:r>
              <a:rPr lang="zh-CN" altLang="en-US" sz="1600" kern="100" dirty="0" smtClean="0">
                <a:latin typeface="Times New Roman" panose="02020603050405020304" pitchFamily="18" charset="0"/>
              </a:rPr>
              <a:t>异构组面积：</a:t>
            </a:r>
            <a:r>
              <a:rPr lang="x-none" altLang="zh-CN" sz="1600" kern="100" dirty="0">
                <a:latin typeface="Times New Roman" panose="02020603050405020304" pitchFamily="18" charset="0"/>
              </a:rPr>
              <a:t> 217797μm</a:t>
            </a:r>
            <a:r>
              <a:rPr lang="x-none" altLang="zh-CN" sz="1600" kern="100" baseline="30000" dirty="0">
                <a:latin typeface="Times New Roman" panose="02020603050405020304" pitchFamily="18" charset="0"/>
              </a:rPr>
              <a:t>2</a:t>
            </a:r>
            <a:endParaRPr lang="en-US" altLang="zh-CN" sz="1600" kern="100" dirty="0" smtClean="0">
              <a:latin typeface="Times New Roman" panose="02020603050405020304" pitchFamily="18" charset="0"/>
            </a:endParaRPr>
          </a:p>
        </p:txBody>
      </p:sp>
    </p:spTree>
    <p:extLst>
      <p:ext uri="{BB962C8B-B14F-4D97-AF65-F5344CB8AC3E}">
        <p14:creationId xmlns:p14="http://schemas.microsoft.com/office/powerpoint/2010/main" val="2080354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40963"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0964"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a:t>
            </a: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三 </a:t>
            </a: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部分</a:t>
            </a:r>
          </a:p>
        </p:txBody>
      </p:sp>
      <p:sp>
        <p:nvSpPr>
          <p:cNvPr id="40965" name="文本框 9"/>
          <p:cNvSpPr>
            <a:spLocks noChangeArrowheads="1"/>
          </p:cNvSpPr>
          <p:nvPr/>
        </p:nvSpPr>
        <p:spPr bwMode="auto">
          <a:xfrm>
            <a:off x="2405063" y="257175"/>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p>
        </p:txBody>
      </p:sp>
      <p:sp>
        <p:nvSpPr>
          <p:cNvPr id="4096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67"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68"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69"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70"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71" name="TextBox 18"/>
          <p:cNvSpPr>
            <a:spLocks noChangeArrowheads="1"/>
          </p:cNvSpPr>
          <p:nvPr/>
        </p:nvSpPr>
        <p:spPr bwMode="auto">
          <a:xfrm>
            <a:off x="720725" y="909638"/>
            <a:ext cx="217646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文泉驿等宽微米黑" pitchFamily="2" charset="-122"/>
                <a:ea typeface="文泉驿等宽微米黑" pitchFamily="2" charset="-122"/>
                <a:sym typeface="文泉驿等宽微米黑" pitchFamily="2" charset="-122"/>
              </a:rPr>
              <a:t>指标</a:t>
            </a:r>
            <a:endParaRPr lang="zh-CN" altLang="en-US" sz="2400" dirty="0">
              <a:solidFill>
                <a:srgbClr val="FFFFFF"/>
              </a:solidFill>
              <a:latin typeface="文泉驿等宽微米黑" pitchFamily="2" charset="-122"/>
              <a:ea typeface="文泉驿等宽微米黑" pitchFamily="2" charset="-122"/>
              <a:sym typeface="文泉驿等宽微米黑" pitchFamily="2" charset="-122"/>
            </a:endParaRPr>
          </a:p>
        </p:txBody>
      </p:sp>
      <p:sp>
        <p:nvSpPr>
          <p:cNvPr id="40972" name="直接连接符 14"/>
          <p:cNvSpPr>
            <a:spLocks noChangeShapeType="1"/>
          </p:cNvSpPr>
          <p:nvPr/>
        </p:nvSpPr>
        <p:spPr bwMode="auto">
          <a:xfrm>
            <a:off x="628650" y="1514475"/>
            <a:ext cx="4278313" cy="0"/>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9" name="TextBox 8"/>
          <p:cNvSpPr>
            <a:spLocks noChangeArrowheads="1"/>
          </p:cNvSpPr>
          <p:nvPr/>
        </p:nvSpPr>
        <p:spPr bwMode="auto">
          <a:xfrm>
            <a:off x="548402" y="1755944"/>
            <a:ext cx="83915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a:lnSpc>
                <a:spcPct val="100000"/>
              </a:lnSpc>
              <a:spcBef>
                <a:spcPct val="0"/>
              </a:spcBef>
              <a:buNone/>
              <a:defRPr/>
            </a:pPr>
            <a:r>
              <a:rPr lang="zh-CN" altLang="en-US" sz="2000" dirty="0" smtClean="0">
                <a:solidFill>
                  <a:srgbClr val="1B2153"/>
                </a:solidFill>
                <a:latin typeface="Times New Roman" panose="02020603050405020304" pitchFamily="18" charset="0"/>
              </a:rPr>
              <a:t>功能单元</a:t>
            </a:r>
            <a:r>
              <a:rPr lang="zh-CN" altLang="en-US" sz="2000" dirty="0">
                <a:solidFill>
                  <a:srgbClr val="1B2153"/>
                </a:solidFill>
                <a:latin typeface="Times New Roman" panose="02020603050405020304" pitchFamily="18" charset="0"/>
              </a:rPr>
              <a:t>平均利用率相较于</a:t>
            </a:r>
            <a:r>
              <a:rPr lang="en-US" altLang="zh-CN" sz="2000" dirty="0" err="1">
                <a:solidFill>
                  <a:srgbClr val="1B2153"/>
                </a:solidFill>
                <a:latin typeface="Times New Roman" panose="02020603050405020304" pitchFamily="18" charset="0"/>
              </a:rPr>
              <a:t>Cyptoraptor</a:t>
            </a:r>
            <a:r>
              <a:rPr lang="en-US" altLang="zh-CN" sz="2000" dirty="0">
                <a:solidFill>
                  <a:srgbClr val="1B2153"/>
                </a:solidFill>
                <a:latin typeface="Times New Roman" panose="02020603050405020304" pitchFamily="18" charset="0"/>
              </a:rPr>
              <a:t>[ICCAD,2014]</a:t>
            </a:r>
            <a:r>
              <a:rPr lang="zh-CN" altLang="en-US" sz="2000" dirty="0" smtClean="0">
                <a:solidFill>
                  <a:srgbClr val="1B2153"/>
                </a:solidFill>
                <a:latin typeface="Times New Roman" panose="02020603050405020304" pitchFamily="18" charset="0"/>
              </a:rPr>
              <a:t>提高</a:t>
            </a:r>
            <a:r>
              <a:rPr lang="en-US" altLang="zh-CN" sz="2000" dirty="0" smtClean="0">
                <a:solidFill>
                  <a:srgbClr val="1B2153"/>
                </a:solidFill>
                <a:latin typeface="Times New Roman" panose="02020603050405020304" pitchFamily="18" charset="0"/>
              </a:rPr>
              <a:t>75%</a:t>
            </a:r>
            <a:r>
              <a:rPr lang="zh-CN" altLang="en-US" sz="2000" dirty="0">
                <a:solidFill>
                  <a:srgbClr val="1B2153"/>
                </a:solidFill>
                <a:latin typeface="Times New Roman" panose="02020603050405020304" pitchFamily="18" charset="0"/>
              </a:rPr>
              <a:t>；</a:t>
            </a:r>
          </a:p>
          <a:p>
            <a:pPr marL="0" indent="0">
              <a:lnSpc>
                <a:spcPct val="100000"/>
              </a:lnSpc>
              <a:spcBef>
                <a:spcPct val="0"/>
              </a:spcBef>
              <a:buNone/>
              <a:defRPr/>
            </a:pPr>
            <a:r>
              <a:rPr lang="zh-CN" altLang="en-US" sz="2000" dirty="0" smtClean="0">
                <a:solidFill>
                  <a:srgbClr val="1B2153"/>
                </a:solidFill>
                <a:latin typeface="Times New Roman" panose="02020603050405020304" pitchFamily="18" charset="0"/>
              </a:rPr>
              <a:t>性能</a:t>
            </a:r>
            <a:r>
              <a:rPr lang="zh-CN" altLang="en-US" sz="2000" dirty="0">
                <a:solidFill>
                  <a:srgbClr val="1B2153"/>
                </a:solidFill>
                <a:latin typeface="Times New Roman" panose="02020603050405020304" pitchFamily="18" charset="0"/>
              </a:rPr>
              <a:t>面积比相较于</a:t>
            </a:r>
            <a:r>
              <a:rPr lang="en-US" altLang="zh-CN" sz="2000" dirty="0" err="1">
                <a:solidFill>
                  <a:srgbClr val="1B2153"/>
                </a:solidFill>
                <a:latin typeface="Times New Roman" panose="02020603050405020304" pitchFamily="18" charset="0"/>
              </a:rPr>
              <a:t>Cyptoraptor</a:t>
            </a:r>
            <a:r>
              <a:rPr lang="en-US" altLang="zh-CN" sz="2000" dirty="0">
                <a:solidFill>
                  <a:srgbClr val="1B2153"/>
                </a:solidFill>
                <a:latin typeface="Times New Roman" panose="02020603050405020304" pitchFamily="18" charset="0"/>
              </a:rPr>
              <a:t>[ICCAD,2014]</a:t>
            </a:r>
            <a:r>
              <a:rPr lang="zh-CN" altLang="en-US" sz="2000" dirty="0" smtClean="0">
                <a:solidFill>
                  <a:srgbClr val="1B2153"/>
                </a:solidFill>
                <a:latin typeface="Times New Roman" panose="02020603050405020304" pitchFamily="18" charset="0"/>
              </a:rPr>
              <a:t>提高</a:t>
            </a:r>
            <a:r>
              <a:rPr lang="en-US" altLang="zh-CN" sz="2000" dirty="0" smtClean="0">
                <a:solidFill>
                  <a:srgbClr val="1B2153"/>
                </a:solidFill>
                <a:latin typeface="Times New Roman" panose="02020603050405020304" pitchFamily="18" charset="0"/>
              </a:rPr>
              <a:t>54%</a:t>
            </a:r>
            <a:r>
              <a:rPr lang="zh-CN" altLang="en-US" sz="2000" dirty="0" smtClean="0">
                <a:solidFill>
                  <a:srgbClr val="1B2153"/>
                </a:solidFill>
                <a:latin typeface="Times New Roman" panose="02020603050405020304" pitchFamily="18" charset="0"/>
              </a:rPr>
              <a:t>；</a:t>
            </a:r>
            <a:endParaRPr lang="zh-CN" altLang="en-US" sz="2000" dirty="0">
              <a:solidFill>
                <a:srgbClr val="1B2153"/>
              </a:solidFill>
              <a:latin typeface="Times New Roman" panose="02020603050405020304" pitchFamily="18" charset="0"/>
            </a:endParaRPr>
          </a:p>
          <a:p>
            <a:pPr marL="0" indent="0">
              <a:lnSpc>
                <a:spcPct val="100000"/>
              </a:lnSpc>
              <a:spcBef>
                <a:spcPct val="0"/>
              </a:spcBef>
              <a:buNone/>
              <a:defRPr/>
            </a:pPr>
            <a:r>
              <a:rPr lang="zh-CN" altLang="en-US" sz="2000" dirty="0">
                <a:solidFill>
                  <a:srgbClr val="1B2153"/>
                </a:solidFill>
                <a:latin typeface="Times New Roman" panose="02020603050405020304" pitchFamily="18" charset="0"/>
              </a:rPr>
              <a:t>两个指标均达到课题</a:t>
            </a:r>
            <a:r>
              <a:rPr lang="zh-CN" altLang="en-US" sz="2000" dirty="0" smtClean="0">
                <a:solidFill>
                  <a:srgbClr val="1B2153"/>
                </a:solidFill>
                <a:latin typeface="Times New Roman" panose="02020603050405020304" pitchFamily="18" charset="0"/>
              </a:rPr>
              <a:t>要求</a:t>
            </a:r>
            <a:endParaRPr lang="zh-CN" altLang="en-US" sz="2000" dirty="0">
              <a:solidFill>
                <a:srgbClr val="1B2153"/>
              </a:solidFill>
              <a:latin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3885318726"/>
              </p:ext>
            </p:extLst>
          </p:nvPr>
        </p:nvGraphicFramePr>
        <p:xfrm>
          <a:off x="875765" y="2874639"/>
          <a:ext cx="6967469" cy="3706464"/>
        </p:xfrm>
        <a:graphic>
          <a:graphicData uri="http://schemas.openxmlformats.org/drawingml/2006/table">
            <a:tbl>
              <a:tblPr firstRow="1" firstCol="1" bandRow="1"/>
              <a:tblGrid>
                <a:gridCol w="1986203"/>
                <a:gridCol w="1952118"/>
                <a:gridCol w="1155564"/>
                <a:gridCol w="1873584"/>
              </a:tblGrid>
              <a:tr h="350274">
                <a:tc>
                  <a:txBody>
                    <a:bodyPr/>
                    <a:lstStyle/>
                    <a:p>
                      <a:pPr algn="ctr">
                        <a:spcAft>
                          <a:spcPts val="0"/>
                        </a:spcAft>
                      </a:pPr>
                      <a:r>
                        <a:rPr lang="zh-CN" sz="16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架构平台</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平均</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提升</a:t>
                      </a:r>
                      <a:r>
                        <a:rPr lang="zh-CN" altLang="en-US" sz="160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百分比</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619">
                <a:tc rowSpan="2">
                  <a:txBody>
                    <a:bodyPr/>
                    <a:lstStyle/>
                    <a:p>
                      <a:pPr algn="ctr">
                        <a:spcAft>
                          <a:spcPts val="0"/>
                        </a:spcAft>
                      </a:pPr>
                      <a:r>
                        <a:rPr lang="en-US" altLang="zh-CN" sz="1600" kern="0" dirty="0" err="1" smtClean="0">
                          <a:solidFill>
                            <a:srgbClr val="000000"/>
                          </a:solidFill>
                          <a:effectLst/>
                          <a:latin typeface="Times New Roman" panose="02020603050405020304" pitchFamily="18" charset="0"/>
                          <a:ea typeface="+mn-ea"/>
                          <a:cs typeface="Times New Roman" panose="02020603050405020304" pitchFamily="18" charset="0"/>
                        </a:rPr>
                        <a:t>Cryptor</a:t>
                      </a:r>
                      <a:r>
                        <a:rPr lang="en-US" altLang="zh-CN" sz="1600" kern="0" dirty="0" smtClean="0">
                          <a:solidFill>
                            <a:srgbClr val="000000"/>
                          </a:solidFill>
                          <a:effectLst/>
                          <a:latin typeface="Times New Roman" panose="02020603050405020304" pitchFamily="18" charset="0"/>
                          <a:ea typeface="+mn-ea"/>
                          <a:cs typeface="Times New Roman" panose="02020603050405020304" pitchFamily="18" charset="0"/>
                        </a:rPr>
                        <a:t>[ICCAD’2014]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14.5%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75%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619">
                <a:tc vMerge="1">
                  <a:txBody>
                    <a:bodyPr/>
                    <a:lstStyle/>
                    <a:p>
                      <a:endParaRPr lang="zh-CN" altLang="en-US"/>
                    </a:p>
                  </a:txBody>
                  <a:tcPr/>
                </a:tc>
                <a:tc>
                  <a:txBody>
                    <a:bodyPr/>
                    <a:lstStyle/>
                    <a:p>
                      <a:pPr algn="l">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4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4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111.7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54%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619">
                <a:tc rowSpan="2">
                  <a:txBody>
                    <a:bodyPr/>
                    <a:lstStyle/>
                    <a:p>
                      <a:pPr algn="ctr">
                        <a:spcAft>
                          <a:spcPts val="0"/>
                        </a:spcAft>
                      </a:pPr>
                      <a:r>
                        <a:rPr lang="en-US" sz="16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RCPA[2007]</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10.1%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153%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619">
                <a:tc vMerge="1">
                  <a:txBody>
                    <a:bodyPr/>
                    <a:lstStyle/>
                    <a:p>
                      <a:endParaRPr lang="zh-CN" altLang="en-US"/>
                    </a:p>
                  </a:txBody>
                  <a:tcPr/>
                </a:tc>
                <a:tc>
                  <a:txBody>
                    <a:bodyPr/>
                    <a:lstStyle/>
                    <a:p>
                      <a:pPr algn="l">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4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4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45.7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276%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619">
                <a:tc rowSpan="2">
                  <a:txBody>
                    <a:bodyPr/>
                    <a:lstStyle/>
                    <a:p>
                      <a:pPr algn="ctr">
                        <a:spcAft>
                          <a:spcPts val="0"/>
                        </a:spcAft>
                      </a:pPr>
                      <a:r>
                        <a:rPr lang="en-US" sz="16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COBRA[2005]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619">
                <a:tc vMerge="1">
                  <a:txBody>
                    <a:bodyPr/>
                    <a:lstStyle/>
                    <a:p>
                      <a:endParaRPr lang="zh-CN" altLang="en-US"/>
                    </a:p>
                  </a:txBody>
                  <a:tcPr/>
                </a:tc>
                <a:tc>
                  <a:txBody>
                    <a:bodyPr/>
                    <a:lstStyle/>
                    <a:p>
                      <a:pPr algn="l">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4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4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22.9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648%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619">
                <a:tc rowSpan="2">
                  <a:txBody>
                    <a:bodyPr/>
                    <a:lstStyle/>
                    <a:p>
                      <a:pPr algn="ctr">
                        <a:spcAft>
                          <a:spcPts val="0"/>
                        </a:spcAft>
                      </a:pPr>
                      <a:r>
                        <a:rPr lang="en-US" sz="16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RPU[2015]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10.4%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145%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619">
                <a:tc vMerge="1">
                  <a:txBody>
                    <a:bodyPr/>
                    <a:lstStyle/>
                    <a:p>
                      <a:endParaRPr lang="zh-CN" altLang="en-US"/>
                    </a:p>
                  </a:txBody>
                  <a:tcPr/>
                </a:tc>
                <a:tc>
                  <a:txBody>
                    <a:bodyPr/>
                    <a:lstStyle/>
                    <a:p>
                      <a:pPr algn="l">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4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4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101.6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619">
                <a:tc rowSpan="2">
                  <a:txBody>
                    <a:bodyPr/>
                    <a:lstStyle/>
                    <a:p>
                      <a:pPr algn="ctr">
                        <a:spcAft>
                          <a:spcPts val="0"/>
                        </a:spcAft>
                      </a:pPr>
                      <a:r>
                        <a:rPr lang="zh-CN" sz="16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本文</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25.5%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zh-CN" altLang="en-US" sz="16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619">
                <a:tc vMerge="1">
                  <a:txBody>
                    <a:bodyPr/>
                    <a:lstStyle/>
                    <a:p>
                      <a:endParaRPr lang="zh-CN" altLang="en-US"/>
                    </a:p>
                  </a:txBody>
                  <a:tcPr/>
                </a:tc>
                <a:tc>
                  <a:txBody>
                    <a:bodyPr/>
                    <a:lstStyle/>
                    <a:p>
                      <a:pPr algn="l">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4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4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171.7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zh-CN" altLang="en-US" sz="16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893900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附录</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算法映射结果</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7" name="表格 6"/>
          <p:cNvGraphicFramePr>
            <a:graphicFrameLocks noGrp="1"/>
          </p:cNvGraphicFramePr>
          <p:nvPr>
            <p:extLst>
              <p:ext uri="{D42A27DB-BD31-4B8C-83A1-F6EECF244321}">
                <p14:modId xmlns:p14="http://schemas.microsoft.com/office/powerpoint/2010/main" val="1445060709"/>
              </p:ext>
            </p:extLst>
          </p:nvPr>
        </p:nvGraphicFramePr>
        <p:xfrm>
          <a:off x="828391" y="2219484"/>
          <a:ext cx="7528208" cy="4335930"/>
        </p:xfrm>
        <a:graphic>
          <a:graphicData uri="http://schemas.openxmlformats.org/drawingml/2006/table">
            <a:tbl>
              <a:tblPr firstRow="1" firstCol="1" bandRow="1"/>
              <a:tblGrid>
                <a:gridCol w="784509"/>
                <a:gridCol w="825500"/>
                <a:gridCol w="1181100"/>
                <a:gridCol w="546100"/>
                <a:gridCol w="533400"/>
                <a:gridCol w="469900"/>
                <a:gridCol w="520700"/>
                <a:gridCol w="571500"/>
                <a:gridCol w="444500"/>
                <a:gridCol w="482600"/>
                <a:gridCol w="381000"/>
                <a:gridCol w="342900"/>
                <a:gridCol w="444499"/>
              </a:tblGrid>
              <a:tr h="211817">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45752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算术单元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移位单元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置换单元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逻辑单元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S</a:t>
                      </a: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盒</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有限域乘法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综合</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2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面积</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2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a:t>
                      </a:r>
                      <a:r>
                        <a:rPr lang="zh-CN" sz="1200" kern="0" dirty="0" smtClean="0">
                          <a:solidFill>
                            <a:srgbClr val="000000"/>
                          </a:solidFill>
                          <a:effectLst/>
                          <a:latin typeface="Calibri" panose="020F0502020204030204" pitchFamily="34" charset="0"/>
                          <a:ea typeface="宋体" panose="02010600030101010101" pitchFamily="2" charset="-122"/>
                          <a:cs typeface="宋体" panose="02010600030101010101" pitchFamily="2" charset="-122"/>
                        </a:rPr>
                        <a:t>比</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017">
                <a:tc rowSpan="11">
                  <a:txBody>
                    <a:bodyPr/>
                    <a:lstStyle/>
                    <a:p>
                      <a:pPr algn="ctr">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AES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算法包含操作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en-US" altLang="zh-CN" sz="1200" kern="0" dirty="0" err="1" smtClean="0">
                          <a:solidFill>
                            <a:srgbClr val="000000"/>
                          </a:solidFill>
                          <a:effectLst/>
                          <a:latin typeface="Times New Roman" panose="02020603050405020304" pitchFamily="18" charset="0"/>
                          <a:ea typeface="+mn-ea"/>
                          <a:cs typeface="Times New Roman" panose="02020603050405020304" pitchFamily="18" charset="0"/>
                        </a:rPr>
                        <a:t>Cryptor</a:t>
                      </a:r>
                      <a:r>
                        <a:rPr lang="en-US" altLang="zh-CN" sz="1200" kern="0" dirty="0" smtClean="0">
                          <a:solidFill>
                            <a:srgbClr val="000000"/>
                          </a:solidFill>
                          <a:effectLst/>
                          <a:latin typeface="Times New Roman" panose="02020603050405020304" pitchFamily="18" charset="0"/>
                          <a:ea typeface="+mn-ea"/>
                          <a:cs typeface="Times New Roman" panose="02020603050405020304" pitchFamily="18" charset="0"/>
                        </a:rPr>
                        <a:t>[ICCAD‘2014]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59.5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0.2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dirty="0">
                          <a:solidFill>
                            <a:srgbClr val="FF0000"/>
                          </a:solidFill>
                          <a:effectLst/>
                          <a:latin typeface="Times New Roman" panose="02020603050405020304" pitchFamily="18" charset="0"/>
                          <a:ea typeface="宋体" panose="02010600030101010101" pitchFamily="2" charset="-122"/>
                        </a:rPr>
                        <a:t>241.7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FF0000"/>
                          </a:solidFill>
                          <a:effectLst/>
                          <a:latin typeface="Calibri" panose="020F0502020204030204" pitchFamily="34" charset="0"/>
                          <a:ea typeface="宋体" panose="02010600030101010101" pitchFamily="2" charset="-122"/>
                        </a:rPr>
                        <a:t>30%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en-US" sz="12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RCPA[2007]</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32.9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0.3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dirty="0">
                          <a:solidFill>
                            <a:srgbClr val="FF0000"/>
                          </a:solidFill>
                          <a:effectLst/>
                          <a:latin typeface="Times New Roman" panose="02020603050405020304" pitchFamily="18" charset="0"/>
                          <a:ea typeface="宋体" panose="02010600030101010101" pitchFamily="2" charset="-122"/>
                        </a:rPr>
                        <a:t>103.6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FF0000"/>
                          </a:solidFill>
                          <a:effectLst/>
                          <a:latin typeface="Calibri" panose="020F0502020204030204" pitchFamily="34" charset="0"/>
                          <a:ea typeface="宋体" panose="02010600030101010101" pitchFamily="2" charset="-122"/>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en-US" sz="12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COBRA[2005]</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9.9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0.3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FF0000"/>
                          </a:solidFill>
                          <a:effectLst/>
                          <a:latin typeface="Times New Roman" panose="02020603050405020304" pitchFamily="18" charset="0"/>
                          <a:ea typeface="宋体" panose="02010600030101010101" pitchFamily="2" charset="-122"/>
                        </a:rPr>
                        <a:t>31.8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FF0000"/>
                          </a:solidFill>
                          <a:effectLst/>
                          <a:latin typeface="Calibri" panose="020F0502020204030204" pitchFamily="34" charset="0"/>
                          <a:ea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en-US" sz="12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RPU[2015]</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0.2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dirty="0">
                          <a:solidFill>
                            <a:srgbClr val="FF0000"/>
                          </a:solidFill>
                          <a:effectLst/>
                          <a:latin typeface="Times New Roman" panose="02020603050405020304" pitchFamily="18" charset="0"/>
                          <a:ea typeface="宋体" panose="02010600030101010101" pitchFamily="2" charset="-122"/>
                        </a:rPr>
                        <a:t>274.6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72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FF0000"/>
                          </a:solidFill>
                          <a:effectLst/>
                          <a:latin typeface="Calibri" panose="020F0502020204030204" pitchFamily="34" charset="0"/>
                          <a:ea typeface="宋体" panose="02010600030101010101" pitchFamily="2" charset="-122"/>
                        </a:rPr>
                        <a:t>27%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本文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0.2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dirty="0">
                          <a:solidFill>
                            <a:srgbClr val="FF0000"/>
                          </a:solidFill>
                          <a:effectLst/>
                          <a:latin typeface="Times New Roman" panose="02020603050405020304" pitchFamily="18" charset="0"/>
                          <a:ea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5998">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67%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FF0000"/>
                          </a:solidFill>
                          <a:effectLst/>
                          <a:latin typeface="Times New Roman" panose="02020603050405020304" pitchFamily="18" charset="0"/>
                          <a:ea typeface="宋体" panose="02010600030101010101" pitchFamily="2" charset="-122"/>
                        </a:rPr>
                        <a:t>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
        <p:nvSpPr>
          <p:cNvPr id="19" name="TextBox 8"/>
          <p:cNvSpPr>
            <a:spLocks noChangeArrowheads="1"/>
          </p:cNvSpPr>
          <p:nvPr/>
        </p:nvSpPr>
        <p:spPr bwMode="auto">
          <a:xfrm>
            <a:off x="686700" y="1532430"/>
            <a:ext cx="757959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a:lnSpc>
                <a:spcPct val="100000"/>
              </a:lnSpc>
              <a:spcBef>
                <a:spcPct val="0"/>
              </a:spcBef>
              <a:buNone/>
              <a:defRPr/>
            </a:pPr>
            <a:r>
              <a:rPr lang="zh-CN" altLang="en-US" sz="1600" dirty="0" smtClean="0">
                <a:solidFill>
                  <a:srgbClr val="1B2153"/>
                </a:solidFill>
                <a:latin typeface="Times New Roman" panose="02020603050405020304" pitchFamily="18" charset="0"/>
              </a:rPr>
              <a:t>对</a:t>
            </a:r>
            <a:r>
              <a:rPr lang="en-US" altLang="zh-CN" sz="1600" dirty="0" smtClean="0">
                <a:solidFill>
                  <a:srgbClr val="1B2153"/>
                </a:solidFill>
                <a:latin typeface="Times New Roman" panose="02020603050405020304" pitchFamily="18" charset="0"/>
              </a:rPr>
              <a:t>30</a:t>
            </a:r>
            <a:r>
              <a:rPr lang="zh-CN" altLang="en-US" sz="1600" dirty="0" smtClean="0">
                <a:solidFill>
                  <a:srgbClr val="1B2153"/>
                </a:solidFill>
                <a:latin typeface="Times New Roman" panose="02020603050405020304" pitchFamily="18" charset="0"/>
              </a:rPr>
              <a:t>个分组密码算法进行了映射结果对比分析</a:t>
            </a:r>
            <a:endParaRPr lang="en-US" altLang="zh-CN" sz="1600" dirty="0" smtClean="0">
              <a:solidFill>
                <a:srgbClr val="1B2153"/>
              </a:solidFill>
              <a:latin typeface="Times New Roman" panose="02020603050405020304" pitchFamily="18" charset="0"/>
            </a:endParaRPr>
          </a:p>
          <a:p>
            <a:pPr marL="0" indent="0">
              <a:lnSpc>
                <a:spcPct val="100000"/>
              </a:lnSpc>
              <a:spcBef>
                <a:spcPct val="0"/>
              </a:spcBef>
              <a:buNone/>
              <a:defRPr/>
            </a:pPr>
            <a:r>
              <a:rPr lang="zh-CN" altLang="en-US" sz="1600" dirty="0" smtClean="0">
                <a:solidFill>
                  <a:srgbClr val="1B2153"/>
                </a:solidFill>
                <a:latin typeface="Times New Roman" panose="02020603050405020304" pitchFamily="18" charset="0"/>
              </a:rPr>
              <a:t>对比：功能单元利用率，综合利用率，性能面积比等</a:t>
            </a:r>
            <a:endParaRPr lang="zh-CN" altLang="en-US" sz="1600" dirty="0">
              <a:solidFill>
                <a:srgbClr val="1B2153"/>
              </a:solidFill>
              <a:latin typeface="Times New Roman" panose="02020603050405020304" pitchFamily="18" charset="0"/>
            </a:endParaRPr>
          </a:p>
        </p:txBody>
      </p:sp>
    </p:spTree>
    <p:extLst>
      <p:ext uri="{BB962C8B-B14F-4D97-AF65-F5344CB8AC3E}">
        <p14:creationId xmlns:p14="http://schemas.microsoft.com/office/powerpoint/2010/main" val="31115770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一 部分</a:t>
            </a:r>
          </a:p>
        </p:txBody>
      </p:sp>
      <p:sp>
        <p:nvSpPr>
          <p:cNvPr id="18437" name="文本框 9"/>
          <p:cNvSpPr>
            <a:spLocks noChangeArrowheads="1"/>
          </p:cNvSpPr>
          <p:nvPr/>
        </p:nvSpPr>
        <p:spPr bwMode="auto">
          <a:xfrm>
            <a:off x="2405063" y="257175"/>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dirty="0">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课题综述</a:t>
            </a:r>
          </a:p>
        </p:txBody>
      </p:sp>
      <p:grpSp>
        <p:nvGrpSpPr>
          <p:cNvPr id="18438" name="Group 2"/>
          <p:cNvGrpSpPr>
            <a:grpSpLocks/>
          </p:cNvGrpSpPr>
          <p:nvPr/>
        </p:nvGrpSpPr>
        <p:grpSpPr bwMode="auto">
          <a:xfrm>
            <a:off x="280997" y="956969"/>
            <a:ext cx="5111926" cy="567395"/>
            <a:chOff x="0" y="0"/>
            <a:chExt cx="4278312" cy="567096"/>
          </a:xfrm>
        </p:grpSpPr>
        <p:sp>
          <p:nvSpPr>
            <p:cNvPr id="18446" name="TextBox 5"/>
            <p:cNvSpPr>
              <a:spLocks noChangeArrowheads="1"/>
            </p:cNvSpPr>
            <p:nvPr/>
          </p:nvSpPr>
          <p:spPr bwMode="auto">
            <a:xfrm>
              <a:off x="92097" y="0"/>
              <a:ext cx="4037570"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文泉驿等宽微米黑" pitchFamily="2" charset="-122"/>
                  <a:ea typeface="文泉驿等宽微米黑" pitchFamily="2" charset="-122"/>
                  <a:sym typeface="文泉驿等宽微米黑" pitchFamily="2" charset="-122"/>
                </a:rPr>
                <a:t>研究对象：可重构密码处理阵列</a:t>
              </a:r>
              <a:endParaRPr lang="zh-CN" altLang="en-US" sz="1800" dirty="0">
                <a:latin typeface="Arial" panose="020B0604020202020204" pitchFamily="34" charset="0"/>
              </a:endParaRPr>
            </a:p>
          </p:txBody>
        </p:sp>
        <p:sp>
          <p:nvSpPr>
            <p:cNvPr id="18448" name="直接连接符 14"/>
            <p:cNvSpPr>
              <a:spLocks noChangeShapeType="1"/>
            </p:cNvSpPr>
            <p:nvPr/>
          </p:nvSpPr>
          <p:spPr bwMode="auto">
            <a:xfrm>
              <a:off x="0" y="567095"/>
              <a:ext cx="4278312"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6" name="Rectangle 6"/>
          <p:cNvSpPr>
            <a:spLocks noChangeArrowheads="1"/>
          </p:cNvSpPr>
          <p:nvPr/>
        </p:nvSpPr>
        <p:spPr bwMode="auto">
          <a:xfrm>
            <a:off x="331020" y="1699711"/>
            <a:ext cx="13919937" cy="48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nvPr>
        </p:nvGraphicFramePr>
        <p:xfrm>
          <a:off x="551738" y="2245843"/>
          <a:ext cx="4841185" cy="3152400"/>
        </p:xfrm>
        <a:graphic>
          <a:graphicData uri="http://schemas.openxmlformats.org/presentationml/2006/ole">
            <mc:AlternateContent xmlns:mc="http://schemas.openxmlformats.org/markup-compatibility/2006">
              <mc:Choice xmlns:v="urn:schemas-microsoft-com:vml" Requires="v">
                <p:oleObj spid="_x0000_s1085" name="Visio" r:id="rId3" imgW="7995510" imgH="5194450" progId="Visio.Drawing.11">
                  <p:embed/>
                </p:oleObj>
              </mc:Choice>
              <mc:Fallback>
                <p:oleObj name="Visio" r:id="rId3" imgW="7995510" imgH="519445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738" y="2245843"/>
                        <a:ext cx="4841185" cy="3152400"/>
                      </a:xfrm>
                      <a:prstGeom prst="rect">
                        <a:avLst/>
                      </a:prstGeom>
                      <a:noFill/>
                    </p:spPr>
                  </p:pic>
                </p:oleObj>
              </mc:Fallback>
            </mc:AlternateContent>
          </a:graphicData>
        </a:graphic>
      </p:graphicFrame>
      <p:pic>
        <p:nvPicPr>
          <p:cNvPr id="9" name="图片 8"/>
          <p:cNvPicPr>
            <a:picLocks noChangeAspect="1"/>
          </p:cNvPicPr>
          <p:nvPr/>
        </p:nvPicPr>
        <p:blipFill>
          <a:blip r:embed="rId5"/>
          <a:stretch>
            <a:fillRect/>
          </a:stretch>
        </p:blipFill>
        <p:spPr>
          <a:xfrm>
            <a:off x="6528639" y="1656146"/>
            <a:ext cx="2109163" cy="4746938"/>
          </a:xfrm>
          <a:prstGeom prst="rect">
            <a:avLst/>
          </a:prstGeom>
        </p:spPr>
      </p:pic>
      <p:cxnSp>
        <p:nvCxnSpPr>
          <p:cNvPr id="12" name="直接箭头连接符 11"/>
          <p:cNvCxnSpPr/>
          <p:nvPr/>
        </p:nvCxnSpPr>
        <p:spPr bwMode="auto">
          <a:xfrm flipV="1">
            <a:off x="4319752" y="2078089"/>
            <a:ext cx="2208887" cy="1469152"/>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14" name="直接箭头连接符 13"/>
          <p:cNvCxnSpPr/>
          <p:nvPr/>
        </p:nvCxnSpPr>
        <p:spPr bwMode="auto">
          <a:xfrm>
            <a:off x="4319752" y="4035972"/>
            <a:ext cx="2208887" cy="1923397"/>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19" name="矩形 18"/>
          <p:cNvSpPr/>
          <p:nvPr/>
        </p:nvSpPr>
        <p:spPr>
          <a:xfrm>
            <a:off x="2124268" y="5590037"/>
            <a:ext cx="2031325" cy="369332"/>
          </a:xfrm>
          <a:prstGeom prst="rect">
            <a:avLst/>
          </a:prstGeom>
        </p:spPr>
        <p:txBody>
          <a:bodyPr wrap="none">
            <a:spAutoFit/>
          </a:bodyPr>
          <a:lstStyle/>
          <a:p>
            <a:r>
              <a:rPr lang="zh-CN" altLang="en-US" dirty="0">
                <a:latin typeface="文泉驿等宽微米黑" pitchFamily="2" charset="-122"/>
                <a:ea typeface="文泉驿等宽微米黑" pitchFamily="2" charset="-122"/>
                <a:sym typeface="文泉驿等宽微米黑" pitchFamily="2" charset="-122"/>
              </a:rPr>
              <a:t>可重构密码</a:t>
            </a:r>
            <a:r>
              <a:rPr lang="zh-CN" altLang="en-US" dirty="0" smtClean="0">
                <a:latin typeface="文泉驿等宽微米黑" pitchFamily="2" charset="-122"/>
                <a:ea typeface="文泉驿等宽微米黑" pitchFamily="2" charset="-122"/>
                <a:sym typeface="文泉驿等宽微米黑" pitchFamily="2" charset="-122"/>
              </a:rPr>
              <a:t>处理器</a:t>
            </a:r>
            <a:endParaRPr lang="zh-CN" altLang="en-US" dirty="0"/>
          </a:p>
        </p:txBody>
      </p:sp>
      <p:sp>
        <p:nvSpPr>
          <p:cNvPr id="29" name="矩形 28"/>
          <p:cNvSpPr/>
          <p:nvPr/>
        </p:nvSpPr>
        <p:spPr>
          <a:xfrm>
            <a:off x="7222321" y="6440275"/>
            <a:ext cx="646331" cy="369332"/>
          </a:xfrm>
          <a:prstGeom prst="rect">
            <a:avLst/>
          </a:prstGeom>
        </p:spPr>
        <p:txBody>
          <a:bodyPr wrap="none">
            <a:spAutoFit/>
          </a:bodyPr>
          <a:lstStyle/>
          <a:p>
            <a:r>
              <a:rPr lang="zh-CN" altLang="en-US" dirty="0" smtClean="0"/>
              <a:t>阵列</a:t>
            </a:r>
            <a:endParaRPr lang="zh-CN" altLang="en-US" dirty="0"/>
          </a:p>
        </p:txBody>
      </p:sp>
      <p:sp>
        <p:nvSpPr>
          <p:cNvPr id="17" name="矩形 16"/>
          <p:cNvSpPr/>
          <p:nvPr/>
        </p:nvSpPr>
        <p:spPr>
          <a:xfrm>
            <a:off x="494090" y="1735297"/>
            <a:ext cx="3672800" cy="338554"/>
          </a:xfrm>
          <a:prstGeom prst="rect">
            <a:avLst/>
          </a:prstGeom>
        </p:spPr>
        <p:txBody>
          <a:bodyPr wrap="none">
            <a:spAutoFit/>
          </a:bodyPr>
          <a:lstStyle/>
          <a:p>
            <a:r>
              <a:rPr lang="zh-CN" altLang="en-US" sz="1600" dirty="0" smtClean="0">
                <a:latin typeface="文泉驿等宽微米黑" pitchFamily="2" charset="-122"/>
                <a:ea typeface="文泉驿等宽微米黑" pitchFamily="2" charset="-122"/>
                <a:sym typeface="文泉驿等宽微米黑" pitchFamily="2" charset="-122"/>
              </a:rPr>
              <a:t>处理器阵列设计是整个系统设计的关键</a:t>
            </a:r>
            <a:endParaRPr lang="zh-CN" altLang="en-US" sz="1600" dirty="0"/>
          </a:p>
        </p:txBody>
      </p:sp>
    </p:spTree>
    <p:extLst>
      <p:ext uri="{BB962C8B-B14F-4D97-AF65-F5344CB8AC3E}">
        <p14:creationId xmlns:p14="http://schemas.microsoft.com/office/powerpoint/2010/main" val="154572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附录</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算法映射结果</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7" name="表格 6"/>
          <p:cNvGraphicFramePr>
            <a:graphicFrameLocks noGrp="1"/>
          </p:cNvGraphicFramePr>
          <p:nvPr>
            <p:extLst>
              <p:ext uri="{D42A27DB-BD31-4B8C-83A1-F6EECF244321}">
                <p14:modId xmlns:p14="http://schemas.microsoft.com/office/powerpoint/2010/main" val="4136470605"/>
              </p:ext>
            </p:extLst>
          </p:nvPr>
        </p:nvGraphicFramePr>
        <p:xfrm>
          <a:off x="866491" y="1914684"/>
          <a:ext cx="7528208" cy="4518810"/>
        </p:xfrm>
        <a:graphic>
          <a:graphicData uri="http://schemas.openxmlformats.org/drawingml/2006/table">
            <a:tbl>
              <a:tblPr firstRow="1" firstCol="1" bandRow="1"/>
              <a:tblGrid>
                <a:gridCol w="784509"/>
                <a:gridCol w="825500"/>
                <a:gridCol w="1181100"/>
                <a:gridCol w="546100"/>
                <a:gridCol w="533400"/>
                <a:gridCol w="469900"/>
                <a:gridCol w="520700"/>
                <a:gridCol w="571500"/>
                <a:gridCol w="444500"/>
                <a:gridCol w="482600"/>
                <a:gridCol w="381000"/>
                <a:gridCol w="342900"/>
                <a:gridCol w="444499"/>
              </a:tblGrid>
              <a:tr h="211817">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45752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算术单元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移位单元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置换单元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逻辑单元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S</a:t>
                      </a: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盒</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有限域乘法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综合</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2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面积</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2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r>
              <a:tr h="305017">
                <a:tc rowSpan="11">
                  <a:txBody>
                    <a:bodyPr/>
                    <a:lstStyle/>
                    <a:p>
                      <a:pPr algn="ctr" fontAlgn="ctr"/>
                      <a:r>
                        <a:rPr lang="en-US" sz="1200" b="0" i="0" u="none" strike="noStrike" kern="1200" dirty="0">
                          <a:solidFill>
                            <a:srgbClr val="000000"/>
                          </a:solidFill>
                          <a:effectLst/>
                          <a:latin typeface="Calibri" panose="020F0502020204030204" pitchFamily="34" charset="0"/>
                          <a:ea typeface="宋体" panose="02010600030101010101" pitchFamily="2" charset="-122"/>
                          <a:cs typeface="+mn-cs"/>
                        </a:rPr>
                        <a:t>DES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算法包含操作</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tc>
              </a:tr>
              <a:tr h="211817">
                <a:tc vMerge="1">
                  <a:txBody>
                    <a:bodyPr/>
                    <a:lstStyle/>
                    <a:p>
                      <a:endParaRPr lang="zh-CN" altLang="en-US"/>
                    </a:p>
                  </a:txBody>
                  <a:tcPr/>
                </a:tc>
                <a:tc rowSpan="2">
                  <a:txBody>
                    <a:bodyPr/>
                    <a:lstStyle/>
                    <a:p>
                      <a:pPr marL="0" algn="ctr" defTabSz="914400" rtl="0" eaLnBrk="1" fontAlgn="ctr" latinLnBrk="0" hangingPunct="1">
                        <a:spcAft>
                          <a:spcPts val="0"/>
                        </a:spcAft>
                      </a:pPr>
                      <a:r>
                        <a:rPr lang="en-US" altLang="zh-CN" sz="1200" b="0" i="0" u="none" strike="noStrike" kern="1200" dirty="0" err="1" smtClean="0">
                          <a:solidFill>
                            <a:srgbClr val="000000"/>
                          </a:solidFill>
                          <a:effectLst/>
                          <a:latin typeface="Calibri" panose="020F0502020204030204" pitchFamily="34" charset="0"/>
                          <a:ea typeface="宋体" panose="02010600030101010101" pitchFamily="2" charset="-122"/>
                          <a:cs typeface="+mn-cs"/>
                        </a:rPr>
                        <a:t>Cryptor</a:t>
                      </a:r>
                      <a:r>
                        <a:rPr lang="en-US" altLang="zh-CN"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[ICCAD’2014]</a:t>
                      </a:r>
                      <a:endParaRPr lang="zh-CN" altLang="zh-CN"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60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80.6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RCPA[2007]</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FF0000"/>
                          </a:solidFill>
                          <a:effectLst/>
                          <a:latin typeface="Calibri" panose="020F0502020204030204" pitchFamily="34" charset="0"/>
                          <a:ea typeface="宋体" panose="02010600030101010101" pitchFamily="2" charset="-122"/>
                          <a:cs typeface="+mn-cs"/>
                        </a:rPr>
                        <a:t>34.5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COBRA[2005]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RPU[2015]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68.7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725">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本文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32.0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dirty="0">
                          <a:solidFill>
                            <a:srgbClr val="FF0000"/>
                          </a:solidFill>
                          <a:effectLst/>
                          <a:latin typeface="Calibri" panose="020F0502020204030204" pitchFamily="34" charset="0"/>
                          <a:ea typeface="宋体" panose="02010600030101010101" pitchFamily="2" charset="-122"/>
                          <a:cs typeface="+mn-cs"/>
                        </a:rPr>
                        <a:t>146.9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5998">
                <a:tc vMerge="1">
                  <a:txBody>
                    <a:bodyPr/>
                    <a:lstStyle/>
                    <a:p>
                      <a:endParaRPr lang="zh-CN" altLang="en-US"/>
                    </a:p>
                  </a:txBody>
                  <a:tcPr/>
                </a:tc>
                <a:tc vMerge="1">
                  <a:txBody>
                    <a:bodyPr/>
                    <a:lstStyle/>
                    <a:p>
                      <a:endParaRPr lang="zh-CN" altLang="en-US" dirty="0"/>
                    </a:p>
                  </a:txBody>
                  <a:tcPr/>
                </a:tc>
                <a:tc>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67%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FF0000"/>
                          </a:solidFill>
                          <a:effectLst/>
                          <a:latin typeface="Calibri" panose="020F0502020204030204" pitchFamily="34" charset="0"/>
                          <a:ea typeface="宋体" panose="02010600030101010101" pitchFamily="2" charset="-122"/>
                          <a:cs typeface="+mn-cs"/>
                        </a:rPr>
                        <a:t>23%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Tree>
    <p:extLst>
      <p:ext uri="{BB962C8B-B14F-4D97-AF65-F5344CB8AC3E}">
        <p14:creationId xmlns:p14="http://schemas.microsoft.com/office/powerpoint/2010/main" val="25896748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附录</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算法映射结果</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7" name="表格 6"/>
          <p:cNvGraphicFramePr>
            <a:graphicFrameLocks noGrp="1"/>
          </p:cNvGraphicFramePr>
          <p:nvPr>
            <p:extLst>
              <p:ext uri="{D42A27DB-BD31-4B8C-83A1-F6EECF244321}">
                <p14:modId xmlns:p14="http://schemas.microsoft.com/office/powerpoint/2010/main" val="497260284"/>
              </p:ext>
            </p:extLst>
          </p:nvPr>
        </p:nvGraphicFramePr>
        <p:xfrm>
          <a:off x="866491" y="1914684"/>
          <a:ext cx="7528208" cy="4518810"/>
        </p:xfrm>
        <a:graphic>
          <a:graphicData uri="http://schemas.openxmlformats.org/drawingml/2006/table">
            <a:tbl>
              <a:tblPr firstRow="1" firstCol="1" bandRow="1"/>
              <a:tblGrid>
                <a:gridCol w="784509"/>
                <a:gridCol w="825500"/>
                <a:gridCol w="1181100"/>
                <a:gridCol w="546100"/>
                <a:gridCol w="533400"/>
                <a:gridCol w="469900"/>
                <a:gridCol w="520700"/>
                <a:gridCol w="571500"/>
                <a:gridCol w="444500"/>
                <a:gridCol w="482600"/>
                <a:gridCol w="381000"/>
                <a:gridCol w="342900"/>
                <a:gridCol w="444499"/>
              </a:tblGrid>
              <a:tr h="211817">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45752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算术单元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移位单元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置换单元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逻辑单元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S</a:t>
                      </a: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盒</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有限域乘法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综合</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2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面积</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2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r>
              <a:tr h="305017">
                <a:tc rowSpan="11">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SM4</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算法包含操作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dirty="0">
                          <a:solidFill>
                            <a:srgbClr val="000000"/>
                          </a:solidFill>
                          <a:effectLst/>
                          <a:latin typeface="宋体" panose="02010600030101010101" pitchFamily="2" charset="-122"/>
                          <a:ea typeface="宋体" panose="02010600030101010101" pitchFamily="2" charset="-122"/>
                        </a:rPr>
                        <a:t>　</a:t>
                      </a:r>
                    </a:p>
                  </a:txBody>
                  <a:tcPr marL="9525" marR="9525" marT="9525" marB="0" anchor="ctr">
                    <a:lnL w="12700" cap="flat" cmpd="sng" algn="ctr">
                      <a:solidFill>
                        <a:srgbClr val="000000"/>
                      </a:solidFill>
                      <a:prstDash val="solid"/>
                      <a:round/>
                      <a:headEnd type="none" w="med" len="med"/>
                      <a:tailEnd type="none" w="med" len="med"/>
                    </a:lnL>
                  </a:tcPr>
                </a:tc>
                <a:tc>
                  <a:txBody>
                    <a:bodyPr/>
                    <a:lstStyle/>
                    <a:p>
                      <a:pPr algn="l" fontAlgn="ctr"/>
                      <a:r>
                        <a:rPr lang="zh-CN" altLang="en-US" sz="12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ctr"/>
                </a:tc>
                <a:tc>
                  <a:txBody>
                    <a:bodyPr/>
                    <a:lstStyle/>
                    <a:p>
                      <a:pPr algn="l" fontAlgn="ctr"/>
                      <a:r>
                        <a:rPr lang="zh-CN" altLang="en-US" sz="12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ctr"/>
                </a:tc>
              </a:tr>
              <a:tr h="211817">
                <a:tc vMerge="1">
                  <a:txBody>
                    <a:bodyPr/>
                    <a:lstStyle/>
                    <a:p>
                      <a:endParaRPr lang="zh-CN" altLang="en-US"/>
                    </a:p>
                  </a:txBody>
                  <a:tcPr/>
                </a:tc>
                <a:tc rowSpan="2">
                  <a:txBody>
                    <a:bodyPr/>
                    <a:lstStyle/>
                    <a:p>
                      <a:pPr algn="ctr">
                        <a:spcAft>
                          <a:spcPts val="0"/>
                        </a:spcAft>
                      </a:pPr>
                      <a:r>
                        <a:rPr lang="en-US" altLang="zh-CN" sz="1100" kern="0" dirty="0" err="1" smtClean="0">
                          <a:solidFill>
                            <a:srgbClr val="000000"/>
                          </a:solidFill>
                          <a:effectLst/>
                          <a:latin typeface="Times New Roman" panose="02020603050405020304" pitchFamily="18" charset="0"/>
                          <a:ea typeface="+mn-ea"/>
                          <a:cs typeface="Times New Roman" panose="02020603050405020304" pitchFamily="18" charset="0"/>
                        </a:rPr>
                        <a:t>Cryptor</a:t>
                      </a:r>
                      <a:r>
                        <a:rPr lang="en-US" altLang="zh-CN" sz="1100" kern="0" dirty="0" smtClean="0">
                          <a:solidFill>
                            <a:srgbClr val="000000"/>
                          </a:solidFill>
                          <a:effectLst/>
                          <a:latin typeface="Times New Roman" panose="02020603050405020304" pitchFamily="18" charset="0"/>
                          <a:ea typeface="+mn-ea"/>
                          <a:cs typeface="Times New Roman" panose="02020603050405020304" pitchFamily="18" charset="0"/>
                        </a:rPr>
                        <a:t>[ICCAD’2014]</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宋体" panose="02010600030101010101" pitchFamily="2" charset="-122"/>
                          <a:ea typeface="宋体" panose="02010600030101010101" pitchFamily="2" charset="-122"/>
                        </a:rPr>
                        <a:t>59.5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dirty="0">
                          <a:solidFill>
                            <a:srgbClr val="FF0000"/>
                          </a:solidFill>
                          <a:effectLst/>
                          <a:latin typeface="宋体" panose="02010600030101010101" pitchFamily="2" charset="-122"/>
                          <a:ea typeface="宋体" panose="02010600030101010101" pitchFamily="2" charset="-122"/>
                        </a:rPr>
                        <a:t>120.9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FF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RCPA[2007]</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96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336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宋体" panose="02010600030101010101" pitchFamily="2" charset="-122"/>
                          <a:ea typeface="宋体" panose="02010600030101010101" pitchFamily="2" charset="-122"/>
                        </a:rPr>
                        <a:t>32.9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FF0000"/>
                          </a:solidFill>
                          <a:effectLst/>
                          <a:latin typeface="宋体" panose="02010600030101010101" pitchFamily="2" charset="-122"/>
                          <a:ea typeface="宋体" panose="02010600030101010101" pitchFamily="2" charset="-122"/>
                        </a:rPr>
                        <a:t>17.3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FF0000"/>
                          </a:solidFill>
                          <a:effectLst/>
                          <a:latin typeface="Calibri" panose="020F0502020204030204" pitchFamily="34" charset="0"/>
                          <a:ea typeface="宋体" panose="02010600030101010101" pitchFamily="2" charset="-122"/>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COBRA[2005]</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126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宋体" panose="02010600030101010101" pitchFamily="2" charset="-122"/>
                          <a:ea typeface="宋体" panose="02010600030101010101" pitchFamily="2" charset="-122"/>
                        </a:rPr>
                        <a:t>9.9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dirty="0">
                          <a:solidFill>
                            <a:srgbClr val="000000"/>
                          </a:solidFill>
                          <a:effectLst/>
                          <a:latin typeface="Times New Roman" panose="02020603050405020304" pitchFamily="18" charset="0"/>
                          <a:ea typeface="宋体" panose="02010600030101010101" pitchFamily="2" charset="-122"/>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FF0000"/>
                          </a:solidFill>
                          <a:effectLst/>
                          <a:latin typeface="宋体" panose="02010600030101010101" pitchFamily="2" charset="-122"/>
                          <a:ea typeface="宋体" panose="02010600030101010101" pitchFamily="2" charset="-122"/>
                        </a:rPr>
                        <a:t>21.2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FF0000"/>
                          </a:solidFill>
                          <a:effectLst/>
                          <a:latin typeface="Calibri" panose="020F0502020204030204" pitchFamily="34" charset="0"/>
                          <a:ea typeface="宋体" panose="02010600030101010101" pitchFamily="2" charset="-122"/>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RPU[2015]</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88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dirty="0">
                          <a:solidFill>
                            <a:srgbClr val="000000"/>
                          </a:solidFill>
                          <a:effectLst/>
                          <a:latin typeface="宋体" panose="02010600030101010101" pitchFamily="2" charset="-122"/>
                          <a:ea typeface="宋体" panose="02010600030101010101" pitchFamily="2" charset="-122"/>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dirty="0">
                          <a:solidFill>
                            <a:srgbClr val="FF0000"/>
                          </a:solidFill>
                          <a:effectLst/>
                          <a:latin typeface="宋体" panose="02010600030101010101" pitchFamily="2" charset="-122"/>
                          <a:ea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72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FF0000"/>
                          </a:solidFill>
                          <a:effectLst/>
                          <a:latin typeface="Calibri" panose="020F0502020204030204" pitchFamily="34" charset="0"/>
                          <a:ea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本文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dirty="0">
                          <a:solidFill>
                            <a:srgbClr val="000000"/>
                          </a:solidFill>
                          <a:effectLst/>
                          <a:latin typeface="宋体" panose="02010600030101010101" pitchFamily="2" charset="-122"/>
                          <a:ea typeface="宋体" panose="02010600030101010101" pitchFamily="2" charset="-122"/>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0.2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dirty="0">
                          <a:solidFill>
                            <a:srgbClr val="FF0000"/>
                          </a:solidFill>
                          <a:effectLst/>
                          <a:latin typeface="宋体" panose="02010600030101010101" pitchFamily="2" charset="-122"/>
                          <a:ea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5998">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43%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33%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FF0000"/>
                          </a:solidFill>
                          <a:effectLst/>
                          <a:latin typeface="Times New Roman" panose="02020603050405020304" pitchFamily="18" charset="0"/>
                          <a:ea typeface="宋体" panose="02010600030101010101" pitchFamily="2" charset="-122"/>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Tree>
    <p:extLst>
      <p:ext uri="{BB962C8B-B14F-4D97-AF65-F5344CB8AC3E}">
        <p14:creationId xmlns:p14="http://schemas.microsoft.com/office/powerpoint/2010/main" val="41231566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附录</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算法映射结果</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7" name="表格 6"/>
          <p:cNvGraphicFramePr>
            <a:graphicFrameLocks noGrp="1"/>
          </p:cNvGraphicFramePr>
          <p:nvPr>
            <p:extLst>
              <p:ext uri="{D42A27DB-BD31-4B8C-83A1-F6EECF244321}">
                <p14:modId xmlns:p14="http://schemas.microsoft.com/office/powerpoint/2010/main" val="3723604675"/>
              </p:ext>
            </p:extLst>
          </p:nvPr>
        </p:nvGraphicFramePr>
        <p:xfrm>
          <a:off x="866491" y="1914684"/>
          <a:ext cx="7528208" cy="4518810"/>
        </p:xfrm>
        <a:graphic>
          <a:graphicData uri="http://schemas.openxmlformats.org/drawingml/2006/table">
            <a:tbl>
              <a:tblPr firstRow="1" firstCol="1" bandRow="1"/>
              <a:tblGrid>
                <a:gridCol w="784509"/>
                <a:gridCol w="825500"/>
                <a:gridCol w="1181100"/>
                <a:gridCol w="546100"/>
                <a:gridCol w="533400"/>
                <a:gridCol w="469900"/>
                <a:gridCol w="520700"/>
                <a:gridCol w="571500"/>
                <a:gridCol w="444500"/>
                <a:gridCol w="482600"/>
                <a:gridCol w="381000"/>
                <a:gridCol w="342900"/>
                <a:gridCol w="444499"/>
              </a:tblGrid>
              <a:tr h="211817">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45752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算术单元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移位单元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置换单元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逻辑单元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S</a:t>
                      </a: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盒</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有限域乘法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综合</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2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面积</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2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r>
              <a:tr h="305017">
                <a:tc rowSpan="11">
                  <a:txBody>
                    <a:bodyPr/>
                    <a:lstStyle/>
                    <a:p>
                      <a:pPr marL="0" algn="ctr" defTabSz="914400" rtl="0" eaLnBrk="1" fontAlgn="ctr" latinLnBrk="0" hangingPunct="1"/>
                      <a:r>
                        <a:rPr lang="en-US" sz="1200" b="0" i="0" u="none" strike="noStrike" kern="1200" dirty="0">
                          <a:solidFill>
                            <a:srgbClr val="000000"/>
                          </a:solidFill>
                          <a:effectLst/>
                          <a:latin typeface="Calibri" panose="020F0502020204030204" pitchFamily="34" charset="0"/>
                          <a:ea typeface="宋体" panose="02010600030101010101" pitchFamily="2" charset="-122"/>
                          <a:cs typeface="+mn-cs"/>
                        </a:rPr>
                        <a:t>TWOFISH</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算法包含操作</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tc>
                <a:tc>
                  <a:txBody>
                    <a:bodyPr/>
                    <a:lstStyle/>
                    <a:p>
                      <a:pPr algn="l" fontAlgn="ctr"/>
                      <a:r>
                        <a:rPr lang="zh-CN" altLang="en-US" sz="9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ctr"/>
                </a:tc>
              </a:tr>
              <a:tr h="211817">
                <a:tc vMerge="1">
                  <a:txBody>
                    <a:bodyPr/>
                    <a:lstStyle/>
                    <a:p>
                      <a:endParaRPr lang="zh-CN" altLang="en-US"/>
                    </a:p>
                  </a:txBody>
                  <a:tcPr/>
                </a:tc>
                <a:tc rowSpan="2">
                  <a:txBody>
                    <a:bodyPr/>
                    <a:lstStyle/>
                    <a:p>
                      <a:pPr marL="0" algn="ctr" defTabSz="914400" rtl="0" eaLnBrk="1" fontAlgn="ctr" latinLnBrk="0" hangingPunct="1">
                        <a:spcAft>
                          <a:spcPts val="0"/>
                        </a:spcAft>
                      </a:pPr>
                      <a:r>
                        <a:rPr lang="en-US" altLang="zh-CN" sz="1200" b="0" i="0" u="none" strike="noStrike" kern="1200" dirty="0" err="1" smtClean="0">
                          <a:solidFill>
                            <a:srgbClr val="000000"/>
                          </a:solidFill>
                          <a:effectLst/>
                          <a:latin typeface="Calibri" panose="020F0502020204030204" pitchFamily="34" charset="0"/>
                          <a:ea typeface="宋体" panose="02010600030101010101" pitchFamily="2" charset="-122"/>
                          <a:cs typeface="+mn-cs"/>
                        </a:rPr>
                        <a:t>Cryptor</a:t>
                      </a:r>
                      <a:r>
                        <a:rPr lang="en-US" altLang="zh-CN"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[ICCAD’2014]</a:t>
                      </a:r>
                      <a:endParaRPr lang="zh-CN" altLang="zh-CN"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59.5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96.7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RCPA[2007]</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FF0000"/>
                          </a:solidFill>
                          <a:effectLst/>
                          <a:latin typeface="Calibri" panose="020F0502020204030204" pitchFamily="34" charset="0"/>
                          <a:ea typeface="宋体" panose="02010600030101010101" pitchFamily="2" charset="-122"/>
                          <a:cs typeface="+mn-cs"/>
                        </a:rPr>
                        <a:t>34.5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COBRA[2005]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9.9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FF0000"/>
                          </a:solidFill>
                          <a:effectLst/>
                          <a:latin typeface="Calibri" panose="020F0502020204030204" pitchFamily="34" charset="0"/>
                          <a:ea typeface="宋体" panose="02010600030101010101" pitchFamily="2" charset="-122"/>
                          <a:cs typeface="+mn-cs"/>
                        </a:rPr>
                        <a:t>21.2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RPU[2015]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FF0000"/>
                          </a:solidFill>
                          <a:effectLst/>
                          <a:latin typeface="Calibri" panose="020F0502020204030204" pitchFamily="34" charset="0"/>
                          <a:ea typeface="宋体" panose="02010600030101010101" pitchFamily="2" charset="-122"/>
                          <a:cs typeface="+mn-cs"/>
                        </a:rPr>
                        <a:t>91.5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725">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本文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dirty="0">
                          <a:solidFill>
                            <a:srgbClr val="FF0000"/>
                          </a:solidFill>
                          <a:effectLst/>
                          <a:latin typeface="Calibri" panose="020F0502020204030204" pitchFamily="34" charset="0"/>
                          <a:ea typeface="宋体" panose="02010600030101010101" pitchFamily="2" charset="-122"/>
                          <a:cs typeface="+mn-cs"/>
                        </a:rPr>
                        <a:t>146.9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5998">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FF0000"/>
                          </a:solidFill>
                          <a:effectLst/>
                          <a:latin typeface="Calibri" panose="020F0502020204030204" pitchFamily="34" charset="0"/>
                          <a:ea typeface="宋体" panose="02010600030101010101" pitchFamily="2" charset="-122"/>
                          <a:cs typeface="+mn-cs"/>
                        </a:rPr>
                        <a:t>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Tree>
    <p:extLst>
      <p:ext uri="{BB962C8B-B14F-4D97-AF65-F5344CB8AC3E}">
        <p14:creationId xmlns:p14="http://schemas.microsoft.com/office/powerpoint/2010/main" val="4025596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附录</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算法映射结果</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7" name="表格 6"/>
          <p:cNvGraphicFramePr>
            <a:graphicFrameLocks noGrp="1"/>
          </p:cNvGraphicFramePr>
          <p:nvPr>
            <p:extLst>
              <p:ext uri="{D42A27DB-BD31-4B8C-83A1-F6EECF244321}">
                <p14:modId xmlns:p14="http://schemas.microsoft.com/office/powerpoint/2010/main" val="1234035481"/>
              </p:ext>
            </p:extLst>
          </p:nvPr>
        </p:nvGraphicFramePr>
        <p:xfrm>
          <a:off x="866491" y="1914684"/>
          <a:ext cx="7528208" cy="4518810"/>
        </p:xfrm>
        <a:graphic>
          <a:graphicData uri="http://schemas.openxmlformats.org/drawingml/2006/table">
            <a:tbl>
              <a:tblPr firstRow="1" firstCol="1" bandRow="1"/>
              <a:tblGrid>
                <a:gridCol w="784509"/>
                <a:gridCol w="825500"/>
                <a:gridCol w="1181100"/>
                <a:gridCol w="546100"/>
                <a:gridCol w="533400"/>
                <a:gridCol w="469900"/>
                <a:gridCol w="520700"/>
                <a:gridCol w="571500"/>
                <a:gridCol w="444500"/>
                <a:gridCol w="482600"/>
                <a:gridCol w="381000"/>
                <a:gridCol w="342900"/>
                <a:gridCol w="444499"/>
              </a:tblGrid>
              <a:tr h="211817">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45752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算术单元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移位单元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置换单元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逻辑单元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S</a:t>
                      </a: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盒</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有限域乘法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综合</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2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面积</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2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r>
              <a:tr h="305017">
                <a:tc rowSpan="11">
                  <a:txBody>
                    <a:bodyPr/>
                    <a:lstStyle/>
                    <a:p>
                      <a:pPr marL="0" algn="ctr" defTabSz="914400" rtl="0" eaLnBrk="1" fontAlgn="ctr" latinLnBrk="0" hangingPunct="1"/>
                      <a:r>
                        <a:rPr lang="en-US" sz="1200" b="0" i="0" u="none" strike="noStrike" kern="1200" dirty="0">
                          <a:solidFill>
                            <a:srgbClr val="000000"/>
                          </a:solidFill>
                          <a:effectLst/>
                          <a:latin typeface="Calibri" panose="020F0502020204030204" pitchFamily="34" charset="0"/>
                          <a:ea typeface="宋体" panose="02010600030101010101" pitchFamily="2" charset="-122"/>
                          <a:cs typeface="+mn-cs"/>
                        </a:rPr>
                        <a:t>RC5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算法包含操作</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tc>
              </a:tr>
              <a:tr h="211817">
                <a:tc vMerge="1">
                  <a:txBody>
                    <a:bodyPr/>
                    <a:lstStyle/>
                    <a:p>
                      <a:endParaRPr lang="zh-CN" altLang="en-US"/>
                    </a:p>
                  </a:txBody>
                  <a:tcPr/>
                </a:tc>
                <a:tc rowSpan="2">
                  <a:txBody>
                    <a:bodyPr/>
                    <a:lstStyle/>
                    <a:p>
                      <a:pPr marL="0" algn="ctr" defTabSz="914400" rtl="0" eaLnBrk="1" fontAlgn="ctr" latinLnBrk="0" hangingPunct="1">
                        <a:spcAft>
                          <a:spcPts val="0"/>
                        </a:spcAft>
                      </a:pPr>
                      <a:r>
                        <a:rPr lang="en-US" altLang="zh-CN" sz="1200" b="0" i="0" u="none" strike="noStrike" kern="1200" dirty="0" err="1" smtClean="0">
                          <a:solidFill>
                            <a:srgbClr val="000000"/>
                          </a:solidFill>
                          <a:effectLst/>
                          <a:latin typeface="Calibri" panose="020F0502020204030204" pitchFamily="34" charset="0"/>
                          <a:ea typeface="宋体" panose="02010600030101010101" pitchFamily="2" charset="-122"/>
                          <a:cs typeface="+mn-cs"/>
                        </a:rPr>
                        <a:t>Cryptor</a:t>
                      </a:r>
                      <a:r>
                        <a:rPr lang="en-US" altLang="zh-CN"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[ICCAD’2014]</a:t>
                      </a:r>
                      <a:endParaRPr lang="zh-CN" altLang="zh-CN"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59.5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120.9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RCPA[2007]</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FF0000"/>
                          </a:solidFill>
                          <a:effectLst/>
                          <a:latin typeface="Calibri" panose="020F0502020204030204" pitchFamily="34" charset="0"/>
                          <a:ea typeface="宋体" panose="02010600030101010101" pitchFamily="2" charset="-122"/>
                          <a:cs typeface="+mn-cs"/>
                        </a:rPr>
                        <a:t>51.8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COBRA[2005]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9.9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FF0000"/>
                          </a:solidFill>
                          <a:effectLst/>
                          <a:latin typeface="Calibri" panose="020F0502020204030204" pitchFamily="34" charset="0"/>
                          <a:ea typeface="宋体" panose="02010600030101010101" pitchFamily="2" charset="-122"/>
                          <a:cs typeface="+mn-cs"/>
                        </a:rPr>
                        <a:t>31.8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RPU[2015]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88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725">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本文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1"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dirty="0">
                          <a:solidFill>
                            <a:srgbClr val="FF0000"/>
                          </a:solidFill>
                          <a:effectLst/>
                          <a:latin typeface="Calibri" panose="020F0502020204030204" pitchFamily="34" charset="0"/>
                          <a:ea typeface="宋体" panose="02010600030101010101" pitchFamily="2" charset="-122"/>
                          <a:cs typeface="+mn-cs"/>
                        </a:rPr>
                        <a:t>220.4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5998">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FF0000"/>
                          </a:solidFill>
                          <a:effectLst/>
                          <a:latin typeface="Calibri" panose="020F0502020204030204" pitchFamily="34" charset="0"/>
                          <a:ea typeface="宋体" panose="02010600030101010101" pitchFamily="2" charset="-122"/>
                          <a:cs typeface="+mn-cs"/>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Tree>
    <p:extLst>
      <p:ext uri="{BB962C8B-B14F-4D97-AF65-F5344CB8AC3E}">
        <p14:creationId xmlns:p14="http://schemas.microsoft.com/office/powerpoint/2010/main" val="34232936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三 部分</a:t>
            </a: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582453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算法映射结果分析</a:t>
              </a:r>
              <a:r>
                <a:rPr lang="en-US" altLang="zh-CN" sz="18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800" dirty="0" smtClean="0">
                  <a:solidFill>
                    <a:srgbClr val="FFFFFF"/>
                  </a:solidFill>
                  <a:latin typeface="Times New Roman" panose="02020603050405020304" pitchFamily="18" charset="0"/>
                  <a:ea typeface="文泉驿等宽微米黑" pitchFamily="2" charset="-122"/>
                  <a:sym typeface="文泉驿等宽微米黑" pitchFamily="2" charset="-122"/>
                </a:rPr>
                <a:t>平均结果</a:t>
              </a:r>
              <a:endPar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 name="Rectangle 2"/>
          <p:cNvSpPr>
            <a:spLocks noChangeArrowheads="1"/>
          </p:cNvSpPr>
          <p:nvPr/>
        </p:nvSpPr>
        <p:spPr bwMode="auto">
          <a:xfrm>
            <a:off x="699975" y="1832025"/>
            <a:ext cx="104871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sz="3600"/>
          </a:p>
        </p:txBody>
      </p:sp>
      <p:graphicFrame>
        <p:nvGraphicFramePr>
          <p:cNvPr id="3" name="表格 2"/>
          <p:cNvGraphicFramePr>
            <a:graphicFrameLocks noGrp="1"/>
          </p:cNvGraphicFramePr>
          <p:nvPr>
            <p:extLst/>
          </p:nvPr>
        </p:nvGraphicFramePr>
        <p:xfrm>
          <a:off x="445400" y="1645071"/>
          <a:ext cx="8254102" cy="5065163"/>
        </p:xfrm>
        <a:graphic>
          <a:graphicData uri="http://schemas.openxmlformats.org/drawingml/2006/table">
            <a:tbl>
              <a:tblPr firstRow="1" firstCol="1" bandRow="1"/>
              <a:tblGrid>
                <a:gridCol w="1604515"/>
                <a:gridCol w="1604515"/>
                <a:gridCol w="630634"/>
                <a:gridCol w="630634"/>
                <a:gridCol w="630634"/>
                <a:gridCol w="630634"/>
                <a:gridCol w="630634"/>
                <a:gridCol w="630634"/>
                <a:gridCol w="630634"/>
                <a:gridCol w="630634"/>
              </a:tblGrid>
              <a:tr h="346187">
                <a:tc>
                  <a:txBody>
                    <a:bodyPr/>
                    <a:lstStyle/>
                    <a:p>
                      <a:pPr algn="ctr">
                        <a:spcAft>
                          <a:spcPts val="0"/>
                        </a:spcAft>
                      </a:pPr>
                      <a:r>
                        <a:rPr lang="zh-CN"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架构</a:t>
                      </a:r>
                      <a:r>
                        <a:rPr lang="zh-CN" alt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平台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算法</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AES</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DES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SM4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TWOFISH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CAST128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SERPENT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BLOWFISH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100" dirty="0" err="1"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Cryptor</a:t>
                      </a:r>
                      <a:r>
                        <a:rPr lang="en-US" sz="11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[ICCAD’2014]</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1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1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241.7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80.6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96.7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48.3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117.2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80.6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RCPA[2007]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1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1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103.6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17.3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51.8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20.7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48.1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COBRA[2005]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1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1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15.9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25.2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RPU[2015]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1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1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274.6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68.7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91.5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54.9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122.5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68.7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zh-CN" sz="11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本文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094">
                <a:tc vMerge="1">
                  <a:txBody>
                    <a:bodyPr/>
                    <a:lstStyle/>
                    <a:p>
                      <a:endParaRPr lang="zh-CN" altLang="en-US"/>
                    </a:p>
                  </a:txBody>
                  <a:tcPr/>
                </a:tc>
                <a:tc>
                  <a:txBody>
                    <a:bodyPr/>
                    <a:lstStyle/>
                    <a:p>
                      <a:pPr algn="l">
                        <a:spcAft>
                          <a:spcPts val="0"/>
                        </a:spcAft>
                      </a:pPr>
                      <a:r>
                        <a:rPr lang="zh-CN"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性能面积比</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220.4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73.5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132.3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6187">
                <a:tc>
                  <a:txBody>
                    <a:bodyPr/>
                    <a:lstStyle/>
                    <a:p>
                      <a:pPr algn="ctr">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架构平台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SEED</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CAMELLIA</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GOST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TEA</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XTEA</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SPECK</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SIMON</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LUCIFER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0" dirty="0" err="1"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Cryptor</a:t>
                      </a: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[ICCAD’2014]</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48.3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80.6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60.4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80.6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80.6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106.0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RCPA[2007]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18.8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25.9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42.5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69.1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COBRA[2005]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15.9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20.9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RPU[2015]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45.8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91.5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68.7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68.7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73.1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91.5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80.6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本文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094">
                <a:tc vMerge="1">
                  <a:txBody>
                    <a:bodyPr/>
                    <a:lstStyle/>
                    <a:p>
                      <a:endParaRPr lang="zh-CN" altLang="en-US"/>
                    </a:p>
                  </a:txBody>
                  <a:tcPr/>
                </a:tc>
                <a:tc>
                  <a:txBody>
                    <a:bodyPr/>
                    <a:lstStyle/>
                    <a:p>
                      <a:pPr algn="l">
                        <a:spcAft>
                          <a:spcPts val="0"/>
                        </a:spcAft>
                      </a:pPr>
                      <a:r>
                        <a:rPr lang="zh-CN"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性能面积比</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58.8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110.2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57195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三 部分</a:t>
            </a: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5" name="Rectangle 2"/>
          <p:cNvSpPr>
            <a:spLocks noChangeArrowheads="1"/>
          </p:cNvSpPr>
          <p:nvPr/>
        </p:nvSpPr>
        <p:spPr bwMode="auto">
          <a:xfrm>
            <a:off x="699975" y="1832025"/>
            <a:ext cx="104871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sz="3600"/>
          </a:p>
        </p:txBody>
      </p:sp>
      <p:graphicFrame>
        <p:nvGraphicFramePr>
          <p:cNvPr id="4" name="表格 3"/>
          <p:cNvGraphicFramePr>
            <a:graphicFrameLocks noGrp="1"/>
          </p:cNvGraphicFramePr>
          <p:nvPr>
            <p:extLst/>
          </p:nvPr>
        </p:nvGraphicFramePr>
        <p:xfrm>
          <a:off x="152400" y="1592609"/>
          <a:ext cx="8712200" cy="5190167"/>
        </p:xfrm>
        <a:graphic>
          <a:graphicData uri="http://schemas.openxmlformats.org/drawingml/2006/table">
            <a:tbl>
              <a:tblPr firstRow="1" firstCol="1" bandRow="1"/>
              <a:tblGrid>
                <a:gridCol w="1693564"/>
                <a:gridCol w="1693564"/>
                <a:gridCol w="665634"/>
                <a:gridCol w="665634"/>
                <a:gridCol w="665634"/>
                <a:gridCol w="665634"/>
                <a:gridCol w="665634"/>
                <a:gridCol w="665634"/>
                <a:gridCol w="665634"/>
                <a:gridCol w="665634"/>
              </a:tblGrid>
              <a:tr h="324777">
                <a:tc>
                  <a:txBody>
                    <a:bodyPr/>
                    <a:lstStyle/>
                    <a:p>
                      <a:pPr algn="ctr">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架构平台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CLEFIA</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ARIA</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PRESENT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MACGUFFIN</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SQUARE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SHARK</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err="1"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Cryptor</a:t>
                      </a: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[ICCAD’2014]</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1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1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241.7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48.3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RCPA[2007]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69.1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103.6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20.7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69.1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COBRA[2005]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63.7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10.6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15.9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RPU[2015]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1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1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45.8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68.7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本文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5324">
                <a:tc vMerge="1">
                  <a:txBody>
                    <a:bodyPr/>
                    <a:lstStyle/>
                    <a:p>
                      <a:endParaRPr lang="zh-CN" altLang="en-US"/>
                    </a:p>
                  </a:txBody>
                  <a:tcPr/>
                </a:tc>
                <a:tc>
                  <a:txBody>
                    <a:bodyPr/>
                    <a:lstStyle/>
                    <a:p>
                      <a:pPr algn="l">
                        <a:spcAft>
                          <a:spcPts val="0"/>
                        </a:spcAft>
                      </a:pPr>
                      <a:r>
                        <a:rPr lang="zh-CN"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性能面积比</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73.5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49.0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036">
                <a:tc>
                  <a:txBody>
                    <a:bodyPr/>
                    <a:lstStyle/>
                    <a:p>
                      <a:pPr algn="ctr">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架构平台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NUSH</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GRAND CRU</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KHAZAD</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HIEROCRYPT-L1</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HIEROCRYPT-3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平均</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提升</a:t>
                      </a:r>
                      <a:r>
                        <a:rPr lang="zh-CN" altLang="en-US" sz="120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百分比</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err="1"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Cryptor</a:t>
                      </a: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[ICCAD’2014]</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14.5%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75%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161.1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80.6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111.7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54%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RCPA[2007]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10.1%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153%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69.1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69.1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51.8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25.9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45.7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276%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COBRA[2005]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15.9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22.9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648%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RPU[2015]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10.4%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145%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183.1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110.5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68.7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34.3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68.7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101.6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zh-CN" sz="11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本文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25.5%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zh-CN" altLang="en-US" sz="1200"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性能面积比</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73.5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171.7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zh-CN" altLang="en-US" sz="1200"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20" name="Group 23"/>
          <p:cNvGrpSpPr>
            <a:grpSpLocks/>
          </p:cNvGrpSpPr>
          <p:nvPr/>
        </p:nvGrpSpPr>
        <p:grpSpPr bwMode="auto">
          <a:xfrm>
            <a:off x="373063" y="1011238"/>
            <a:ext cx="5824537" cy="519112"/>
            <a:chOff x="0" y="0"/>
            <a:chExt cx="3119220" cy="517865"/>
          </a:xfrm>
        </p:grpSpPr>
        <p:sp>
          <p:nvSpPr>
            <p:cNvPr id="21"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算法映射结果分析</a:t>
              </a:r>
              <a:r>
                <a:rPr lang="en-US" altLang="zh-CN" sz="18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800" dirty="0" smtClean="0">
                  <a:solidFill>
                    <a:srgbClr val="FFFFFF"/>
                  </a:solidFill>
                  <a:latin typeface="Times New Roman" panose="02020603050405020304" pitchFamily="18" charset="0"/>
                  <a:ea typeface="文泉驿等宽微米黑" pitchFamily="2" charset="-122"/>
                  <a:sym typeface="文泉驿等宽微米黑" pitchFamily="2" charset="-122"/>
                </a:rPr>
                <a:t>平均结果</a:t>
              </a:r>
              <a:endPar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2"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42335376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198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8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8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9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9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92" name="文本框 9"/>
          <p:cNvSpPr>
            <a:spLocks noChangeArrowheads="1"/>
          </p:cNvSpPr>
          <p:nvPr/>
        </p:nvSpPr>
        <p:spPr bwMode="auto">
          <a:xfrm>
            <a:off x="152400" y="2133600"/>
            <a:ext cx="9012238"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72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60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         谢 谢！</a:t>
            </a:r>
            <a:endParaRPr lang="en-US" altLang="zh-CN" sz="60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zh-CN" altLang="en-US" sz="60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    请各位老师批评指正！</a:t>
            </a:r>
          </a:p>
        </p:txBody>
      </p:sp>
    </p:spTree>
    <p:extLst>
      <p:ext uri="{BB962C8B-B14F-4D97-AF65-F5344CB8AC3E}">
        <p14:creationId xmlns:p14="http://schemas.microsoft.com/office/powerpoint/2010/main" val="5336012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一 部分</a:t>
            </a:r>
          </a:p>
        </p:txBody>
      </p:sp>
      <p:sp>
        <p:nvSpPr>
          <p:cNvPr id="18437" name="文本框 9"/>
          <p:cNvSpPr>
            <a:spLocks noChangeArrowheads="1"/>
          </p:cNvSpPr>
          <p:nvPr/>
        </p:nvSpPr>
        <p:spPr bwMode="auto">
          <a:xfrm>
            <a:off x="2405063" y="257175"/>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课题综述</a:t>
            </a:r>
          </a:p>
        </p:txBody>
      </p:sp>
      <p:sp>
        <p:nvSpPr>
          <p:cNvPr id="18446" name="TextBox 5"/>
          <p:cNvSpPr>
            <a:spLocks noChangeArrowheads="1"/>
          </p:cNvSpPr>
          <p:nvPr/>
        </p:nvSpPr>
        <p:spPr bwMode="auto">
          <a:xfrm>
            <a:off x="606746" y="838240"/>
            <a:ext cx="2259957" cy="432028"/>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Arial" panose="020B0604020202020204" pitchFamily="34" charset="0"/>
                <a:ea typeface="文泉驿等宽微米黑" pitchFamily="2" charset="-122"/>
                <a:sym typeface="文泉驿等宽微米黑" pitchFamily="2" charset="-122"/>
              </a:rPr>
              <a:t>针对的问题</a:t>
            </a:r>
            <a:endParaRPr lang="zh-CN" altLang="en-US" sz="1800" dirty="0">
              <a:latin typeface="Arial" panose="020B0604020202020204" pitchFamily="34" charset="0"/>
            </a:endParaRPr>
          </a:p>
        </p:txBody>
      </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902185772"/>
              </p:ext>
            </p:extLst>
          </p:nvPr>
        </p:nvGraphicFramePr>
        <p:xfrm>
          <a:off x="236085" y="1352915"/>
          <a:ext cx="8097426" cy="4381500"/>
        </p:xfrm>
        <a:graphic>
          <a:graphicData uri="http://schemas.openxmlformats.org/drawingml/2006/table">
            <a:tbl>
              <a:tblPr firstRow="1" firstCol="1" bandRow="1"/>
              <a:tblGrid>
                <a:gridCol w="835446"/>
                <a:gridCol w="617593"/>
                <a:gridCol w="820331"/>
                <a:gridCol w="519056"/>
                <a:gridCol w="519056"/>
                <a:gridCol w="519056"/>
                <a:gridCol w="519056"/>
                <a:gridCol w="616578"/>
                <a:gridCol w="616578"/>
                <a:gridCol w="628669"/>
                <a:gridCol w="628669"/>
                <a:gridCol w="628669"/>
                <a:gridCol w="628669"/>
              </a:tblGrid>
              <a:tr h="183740">
                <a:tc rowSpan="3">
                  <a:txBody>
                    <a:bodyPr/>
                    <a:lstStyle/>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架构</a:t>
                      </a:r>
                    </a:p>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25000"/>
                        </a:lnSpc>
                        <a:spcAft>
                          <a:spcPts val="0"/>
                        </a:spcAft>
                      </a:pPr>
                      <a:r>
                        <a:rPr lang="en-US" sz="1100" kern="100" dirty="0">
                          <a:effectLst/>
                          <a:latin typeface="Calibri" panose="020F0502020204030204" pitchFamily="34" charset="0"/>
                          <a:ea typeface="宋体" panose="02010600030101010101" pitchFamily="2" charset="-122"/>
                          <a:cs typeface="Times New Roman" panose="02020603050405020304" pitchFamily="18" charset="0"/>
                        </a:rPr>
                        <a:t>PE</a:t>
                      </a: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占整个架构面积比例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9">
                  <a:txBody>
                    <a:bodyPr/>
                    <a:lstStyle/>
                    <a:p>
                      <a:pPr indent="127000" algn="ctr">
                        <a:lnSpc>
                          <a:spcPct val="125000"/>
                        </a:lnSpc>
                        <a:spcAft>
                          <a:spcPts val="0"/>
                        </a:spcAft>
                      </a:pPr>
                      <a:r>
                        <a:rPr lang="zh-CN" sz="1100" kern="100" dirty="0">
                          <a:effectLst/>
                          <a:latin typeface="Times New Roman" panose="02020603050405020304" pitchFamily="18" charset="0"/>
                          <a:ea typeface="宋体" panose="02010600030101010101" pitchFamily="2" charset="-122"/>
                        </a:rPr>
                        <a:t>功能单元利用率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pPr indent="127000" algn="ctr">
                        <a:lnSpc>
                          <a:spcPct val="125000"/>
                        </a:lnSpc>
                        <a:spcAft>
                          <a:spcPts val="0"/>
                        </a:spcAft>
                      </a:pPr>
                      <a:endParaRPr lang="zh-CN" sz="12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indent="127000" algn="ctr">
                        <a:lnSpc>
                          <a:spcPct val="125000"/>
                        </a:lnSpc>
                        <a:spcAft>
                          <a:spcPts val="0"/>
                        </a:spcAft>
                      </a:pPr>
                      <a:r>
                        <a:rPr lang="zh-CN" altLang="en-US" sz="1100" kern="100" dirty="0" smtClean="0">
                          <a:effectLst/>
                          <a:latin typeface="Times New Roman" panose="02020603050405020304" pitchFamily="18" charset="0"/>
                          <a:ea typeface="宋体" panose="02010600030101010101" pitchFamily="2" charset="-122"/>
                        </a:rPr>
                        <a:t>阵列面积冗余比例</a:t>
                      </a:r>
                      <a:endParaRPr lang="zh-CN" sz="11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indent="127000" algn="ctr">
                        <a:lnSpc>
                          <a:spcPct val="125000"/>
                        </a:lnSpc>
                        <a:spcAft>
                          <a:spcPts val="0"/>
                        </a:spcAft>
                      </a:pPr>
                      <a:r>
                        <a:rPr lang="zh-CN" altLang="en-US" sz="1100" kern="100" dirty="0" smtClean="0">
                          <a:effectLst/>
                          <a:latin typeface="Times New Roman" panose="02020603050405020304" pitchFamily="18" charset="0"/>
                          <a:ea typeface="宋体" panose="02010600030101010101" pitchFamily="2" charset="-122"/>
                        </a:rPr>
                        <a:t>整体面积冗余比例</a:t>
                      </a:r>
                      <a:endParaRPr lang="zh-CN" sz="11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3740">
                <a:tc vMerge="1">
                  <a:txBody>
                    <a:bodyPr/>
                    <a:lstStyle/>
                    <a:p>
                      <a:endParaRPr lang="zh-CN" altLang="en-US"/>
                    </a:p>
                  </a:txBody>
                  <a:tcPr/>
                </a:tc>
                <a:tc vMerge="1">
                  <a:txBody>
                    <a:bodyPr/>
                    <a:lstStyle/>
                    <a:p>
                      <a:endParaRPr lang="zh-CN" altLang="en-US"/>
                    </a:p>
                  </a:txBody>
                  <a:tcPr/>
                </a:tc>
                <a:tc rowSpan="2">
                  <a:txBody>
                    <a:bodyPr/>
                    <a:lstStyle/>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算</a:t>
                      </a:r>
                    </a:p>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7">
                  <a:txBody>
                    <a:bodyPr/>
                    <a:lstStyle/>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功能单元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ctr">
                        <a:lnSpc>
                          <a:spcPct val="125000"/>
                        </a:lnSpc>
                        <a:spcAft>
                          <a:spcPts val="0"/>
                        </a:spcAft>
                      </a:pPr>
                      <a:r>
                        <a:rPr lang="zh-CN" alt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算法平均利用率</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ct val="125000"/>
                        </a:lnSpc>
                        <a:spcAft>
                          <a:spcPts val="0"/>
                        </a:spcAft>
                      </a:pP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38146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算术</a:t>
                      </a:r>
                    </a:p>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移位</a:t>
                      </a:r>
                    </a:p>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置换</a:t>
                      </a:r>
                    </a:p>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逻辑</a:t>
                      </a:r>
                    </a:p>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100" kern="100">
                          <a:effectLst/>
                          <a:latin typeface="Calibri" panose="020F0502020204030204" pitchFamily="34" charset="0"/>
                          <a:ea typeface="宋体" panose="02010600030101010101" pitchFamily="2" charset="-122"/>
                          <a:cs typeface="Times New Roman" panose="02020603050405020304" pitchFamily="18" charset="0"/>
                        </a:rPr>
                        <a:t>S</a:t>
                      </a:r>
                      <a:r>
                        <a:rPr lang="zh-CN" sz="1100" kern="100">
                          <a:effectLst/>
                          <a:latin typeface="Calibri" panose="020F0502020204030204" pitchFamily="34" charset="0"/>
                          <a:ea typeface="宋体" panose="02010600030101010101" pitchFamily="2" charset="-122"/>
                          <a:cs typeface="Times New Roman" panose="02020603050405020304" pitchFamily="18" charset="0"/>
                        </a:rPr>
                        <a:t>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有限域乘法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综合</a:t>
                      </a:r>
                      <a:r>
                        <a:rPr lang="zh-CN" sz="1100" kern="100" dirty="0" smtClean="0">
                          <a:effectLst/>
                          <a:latin typeface="Calibri" panose="020F0502020204030204" pitchFamily="34" charset="0"/>
                          <a:ea typeface="宋体" panose="02010600030101010101" pitchFamily="2" charset="-122"/>
                          <a:cs typeface="Times New Roman" panose="02020603050405020304" pitchFamily="18" charset="0"/>
                        </a:rPr>
                        <a:t>利用率</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183740">
                <a:tc rowSpan="3">
                  <a:txBody>
                    <a:bodyPr/>
                    <a:lstStyle/>
                    <a:p>
                      <a:pPr algn="ctr">
                        <a:lnSpc>
                          <a:spcPct val="125000"/>
                        </a:lnSpc>
                        <a:spcAft>
                          <a:spcPts val="0"/>
                        </a:spcAft>
                      </a:pPr>
                      <a:r>
                        <a:rPr 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COBRA</a:t>
                      </a:r>
                    </a:p>
                    <a:p>
                      <a:pPr algn="ctr">
                        <a:lnSpc>
                          <a:spcPct val="125000"/>
                        </a:lnSpc>
                        <a:spcAft>
                          <a:spcPts val="0"/>
                        </a:spcAft>
                      </a:pPr>
                      <a:r>
                        <a:rPr 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[1,2005]</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25000"/>
                        </a:lnSpc>
                        <a:spcAft>
                          <a:spcPts val="0"/>
                        </a:spcAft>
                      </a:pPr>
                      <a:r>
                        <a:rPr lang="en-US" sz="1100" kern="100" dirty="0">
                          <a:effectLst/>
                          <a:latin typeface="Calibri" panose="020F0502020204030204" pitchFamily="34" charset="0"/>
                          <a:ea typeface="宋体" panose="02010600030101010101" pitchFamily="2" charset="-122"/>
                          <a:cs typeface="Times New Roman" panose="02020603050405020304" pitchFamily="18" charset="0"/>
                        </a:rPr>
                        <a:t>40%</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100" kern="100">
                          <a:effectLst/>
                          <a:latin typeface="Calibri" panose="020F0502020204030204" pitchFamily="34" charset="0"/>
                          <a:ea typeface="宋体" panose="02010600030101010101" pitchFamily="2" charset="-122"/>
                          <a:cs typeface="Times New Roman" panose="02020603050405020304" pitchFamily="18" charset="0"/>
                        </a:rPr>
                        <a:t>AES</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90%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RC5</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CAST128</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17496">
                <a:tc rowSpan="3">
                  <a:txBody>
                    <a:bodyPr/>
                    <a:lstStyle/>
                    <a:p>
                      <a:pPr algn="ctr">
                        <a:lnSpc>
                          <a:spcPct val="125000"/>
                        </a:lnSpc>
                        <a:spcAft>
                          <a:spcPts val="0"/>
                        </a:spcAft>
                      </a:pPr>
                      <a:r>
                        <a:rPr 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RCPA</a:t>
                      </a:r>
                    </a:p>
                    <a:p>
                      <a:pPr algn="ctr">
                        <a:lnSpc>
                          <a:spcPct val="125000"/>
                        </a:lnSpc>
                        <a:spcAft>
                          <a:spcPts val="0"/>
                        </a:spcAft>
                      </a:pPr>
                      <a:r>
                        <a:rPr lang="en-US" altLang="zh-CN" sz="1100" kern="100" dirty="0" smtClean="0">
                          <a:effectLst/>
                          <a:latin typeface="Calibri" panose="020F0502020204030204" pitchFamily="34" charset="0"/>
                          <a:ea typeface="宋体" panose="02010600030101010101" pitchFamily="2" charset="-122"/>
                          <a:cs typeface="Times New Roman" panose="02020603050405020304" pitchFamily="18" charset="0"/>
                        </a:rPr>
                        <a:t>[2,2007]</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algn="ctr" defTabSz="914400" rtl="0" eaLnBrk="1" latinLnBrk="0" hangingPunct="1">
                        <a:lnSpc>
                          <a:spcPct val="125000"/>
                        </a:lnSpc>
                        <a:spcAft>
                          <a:spcPts val="0"/>
                        </a:spcAft>
                      </a:pPr>
                      <a:r>
                        <a:rPr 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90%</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AES</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89%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DES</a:t>
                      </a:r>
                      <a:endParaRPr lang="zh-CN" alt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RC5</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dirty="0"/>
                    </a:p>
                  </a:txBody>
                  <a:tcPr/>
                </a:tc>
              </a:tr>
              <a:tr h="217496">
                <a:tc rowSpan="3">
                  <a:txBody>
                    <a:bodyPr/>
                    <a:lstStyle/>
                    <a:p>
                      <a:pPr algn="ctr">
                        <a:lnSpc>
                          <a:spcPct val="125000"/>
                        </a:lnSpc>
                        <a:spcAft>
                          <a:spcPts val="0"/>
                        </a:spcAft>
                      </a:pPr>
                      <a:r>
                        <a:rPr lang="en-US" altLang="zh-CN" sz="1100" kern="100" dirty="0" smtClean="0">
                          <a:effectLst/>
                          <a:latin typeface="Calibri" panose="020F0502020204030204" pitchFamily="34" charset="0"/>
                          <a:ea typeface="宋体" panose="02010600030101010101" pitchFamily="2" charset="-122"/>
                          <a:cs typeface="Times New Roman" panose="02020603050405020304" pitchFamily="18" charset="0"/>
                        </a:rPr>
                        <a:t>RPU</a:t>
                      </a:r>
                    </a:p>
                    <a:p>
                      <a:pPr algn="ctr">
                        <a:lnSpc>
                          <a:spcPct val="125000"/>
                        </a:lnSpc>
                        <a:spcAft>
                          <a:spcPts val="0"/>
                        </a:spcAft>
                      </a:pPr>
                      <a:r>
                        <a:rPr lang="en-US" altLang="zh-CN" sz="1100" kern="100" dirty="0" smtClean="0">
                          <a:effectLst/>
                          <a:latin typeface="Calibri" panose="020F0502020204030204" pitchFamily="34" charset="0"/>
                          <a:ea typeface="宋体" panose="02010600030101010101" pitchFamily="2" charset="-122"/>
                          <a:cs typeface="Times New Roman" panose="02020603050405020304" pitchFamily="18" charset="0"/>
                        </a:rPr>
                        <a:t>[2015]</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25000"/>
                        </a:lnSpc>
                        <a:spcAft>
                          <a:spcPts val="0"/>
                        </a:spcAft>
                      </a:pPr>
                      <a:r>
                        <a:rPr 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70%</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AES</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86%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64%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DES</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RC5</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17496">
                <a:tc rowSpan="6">
                  <a:txBody>
                    <a:bodyPr/>
                    <a:lstStyle/>
                    <a:p>
                      <a:pPr algn="ctr">
                        <a:lnSpc>
                          <a:spcPct val="125000"/>
                        </a:lnSpc>
                        <a:spcAft>
                          <a:spcPts val="0"/>
                        </a:spcAft>
                      </a:pPr>
                      <a:r>
                        <a:rPr lang="en-US" sz="1050" kern="100" dirty="0" err="1" smtClean="0">
                          <a:effectLst/>
                          <a:latin typeface="Calibri" panose="020F0502020204030204" pitchFamily="34" charset="0"/>
                          <a:ea typeface="宋体" panose="02010600030101010101" pitchFamily="2" charset="-122"/>
                          <a:cs typeface="Times New Roman" panose="02020603050405020304" pitchFamily="18" charset="0"/>
                        </a:rPr>
                        <a:t>Cryptor</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[ICCAD‘2014]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6">
                  <a:txBody>
                    <a:bodyPr/>
                    <a:lstStyle/>
                    <a:p>
                      <a:pPr algn="ctr">
                        <a:lnSpc>
                          <a:spcPct val="125000"/>
                        </a:lnSpc>
                        <a:spcAft>
                          <a:spcPts val="0"/>
                        </a:spcAft>
                      </a:pPr>
                      <a:r>
                        <a:rPr lang="en-US" sz="1100" kern="100" dirty="0">
                          <a:effectLst/>
                          <a:latin typeface="Calibri" panose="020F0502020204030204" pitchFamily="34" charset="0"/>
                          <a:ea typeface="宋体" panose="02010600030101010101" pitchFamily="2" charset="-122"/>
                          <a:cs typeface="Times New Roman" panose="02020603050405020304" pitchFamily="18" charset="0"/>
                        </a:rPr>
                        <a:t>72%</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AES</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6">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6">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84%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6">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60%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217496">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DES</a:t>
                      </a:r>
                      <a:endParaRPr lang="zh-CN" alt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17496">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RC5</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17496">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BLOWFISH</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smtClean="0">
                        <a:solidFill>
                          <a:srgbClr val="000000"/>
                        </a:solidFill>
                        <a:effectLst/>
                        <a:latin typeface="Calibri" panose="020F0502020204030204" pitchFamily="34" charset="0"/>
                        <a:ea typeface="+mn-ea"/>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vMerge="1">
                  <a:txBody>
                    <a:bodyPr/>
                    <a:lstStyle/>
                    <a:p>
                      <a:endParaRPr lang="zh-CN" altLang="en-US"/>
                    </a:p>
                  </a:txBody>
                  <a:tcPr/>
                </a:tc>
                <a:tc vMerge="1">
                  <a:txBody>
                    <a:bodyPr/>
                    <a:lstStyle/>
                    <a:p>
                      <a:endParaRPr lang="zh-CN" altLang="en-US"/>
                    </a:p>
                  </a:txBody>
                  <a:tcPr/>
                </a:tc>
              </a:tr>
              <a:tr h="217496">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TWOFISH</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smtClean="0">
                        <a:solidFill>
                          <a:srgbClr val="000000"/>
                        </a:solidFill>
                        <a:effectLst/>
                        <a:latin typeface="Calibri" panose="020F0502020204030204" pitchFamily="34" charset="0"/>
                        <a:ea typeface="+mn-ea"/>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vMerge="1">
                  <a:txBody>
                    <a:bodyPr/>
                    <a:lstStyle/>
                    <a:p>
                      <a:endParaRPr lang="zh-CN" altLang="en-US"/>
                    </a:p>
                  </a:txBody>
                  <a:tcPr/>
                </a:tc>
                <a:tc vMerge="1">
                  <a:txBody>
                    <a:bodyPr/>
                    <a:lstStyle/>
                    <a:p>
                      <a:endParaRPr lang="zh-CN" altLang="en-US"/>
                    </a:p>
                  </a:txBody>
                  <a:tcPr/>
                </a:tc>
              </a:tr>
              <a:tr h="217496">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CAMELLIA</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smtClean="0">
                        <a:solidFill>
                          <a:srgbClr val="000000"/>
                        </a:solidFill>
                        <a:effectLst/>
                        <a:latin typeface="Calibri" panose="020F0502020204030204" pitchFamily="34" charset="0"/>
                        <a:ea typeface="+mn-ea"/>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vMerge="1">
                  <a:txBody>
                    <a:bodyPr/>
                    <a:lstStyle/>
                    <a:p>
                      <a:endParaRPr lang="zh-CN" altLang="en-US"/>
                    </a:p>
                  </a:txBody>
                  <a:tcPr/>
                </a:tc>
                <a:tc vMerge="1">
                  <a:txBody>
                    <a:bodyPr/>
                    <a:lstStyle/>
                    <a:p>
                      <a:endParaRPr lang="zh-CN" altLang="en-US" dirty="0"/>
                    </a:p>
                  </a:txBody>
                  <a:tcPr/>
                </a:tc>
              </a:tr>
            </a:tbl>
          </a:graphicData>
        </a:graphic>
      </p:graphicFrame>
      <p:sp>
        <p:nvSpPr>
          <p:cNvPr id="2" name="矩形 1"/>
          <p:cNvSpPr/>
          <p:nvPr/>
        </p:nvSpPr>
        <p:spPr>
          <a:xfrm>
            <a:off x="138113" y="5763446"/>
            <a:ext cx="8991600" cy="1061829"/>
          </a:xfrm>
          <a:prstGeom prst="rect">
            <a:avLst/>
          </a:prstGeom>
        </p:spPr>
        <p:txBody>
          <a:bodyPr wrap="square">
            <a:spAutoFit/>
          </a:bodyPr>
          <a:lstStyle/>
          <a:p>
            <a:r>
              <a:rPr lang="en-US" altLang="zh-CN" sz="1050" dirty="0" smtClean="0">
                <a:solidFill>
                  <a:srgbClr val="222222"/>
                </a:solidFill>
                <a:latin typeface="Arial" panose="020B0604020202020204" pitchFamily="34" charset="0"/>
              </a:rPr>
              <a:t>[1] </a:t>
            </a:r>
            <a:r>
              <a:rPr lang="en-US" altLang="zh-CN" sz="1050" dirty="0" err="1" smtClean="0">
                <a:solidFill>
                  <a:srgbClr val="222222"/>
                </a:solidFill>
                <a:latin typeface="Arial" panose="020B0604020202020204" pitchFamily="34" charset="0"/>
              </a:rPr>
              <a:t>Elbirt</a:t>
            </a:r>
            <a:r>
              <a:rPr lang="en-US" altLang="zh-CN" sz="1050" dirty="0">
                <a:solidFill>
                  <a:srgbClr val="222222"/>
                </a:solidFill>
                <a:latin typeface="Arial" panose="020B0604020202020204" pitchFamily="34" charset="0"/>
              </a:rPr>
              <a:t>, Adam J., and </a:t>
            </a:r>
            <a:r>
              <a:rPr lang="en-US" altLang="zh-CN" sz="1050" dirty="0" err="1">
                <a:solidFill>
                  <a:srgbClr val="222222"/>
                </a:solidFill>
                <a:latin typeface="Arial" panose="020B0604020202020204" pitchFamily="34" charset="0"/>
              </a:rPr>
              <a:t>Christof</a:t>
            </a:r>
            <a:r>
              <a:rPr lang="en-US" altLang="zh-CN" sz="1050" dirty="0">
                <a:solidFill>
                  <a:srgbClr val="222222"/>
                </a:solidFill>
                <a:latin typeface="Arial" panose="020B0604020202020204" pitchFamily="34" charset="0"/>
              </a:rPr>
              <a:t> </a:t>
            </a:r>
            <a:r>
              <a:rPr lang="en-US" altLang="zh-CN" sz="1050" dirty="0" err="1">
                <a:solidFill>
                  <a:srgbClr val="222222"/>
                </a:solidFill>
                <a:latin typeface="Arial" panose="020B0604020202020204" pitchFamily="34" charset="0"/>
              </a:rPr>
              <a:t>Paar</a:t>
            </a:r>
            <a:r>
              <a:rPr lang="en-US" altLang="zh-CN" sz="1050" dirty="0">
                <a:solidFill>
                  <a:srgbClr val="222222"/>
                </a:solidFill>
                <a:latin typeface="Arial" panose="020B0604020202020204" pitchFamily="34" charset="0"/>
              </a:rPr>
              <a:t>. "An instruction-level distributed processor for symmetric-key</a:t>
            </a:r>
            <a:r>
              <a:rPr lang="en-US" altLang="zh-CN" sz="105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050" dirty="0">
                <a:solidFill>
                  <a:srgbClr val="222222"/>
                </a:solidFill>
                <a:latin typeface="Arial" panose="020B0604020202020204" pitchFamily="34" charset="0"/>
              </a:rPr>
              <a:t>cryptography." </a:t>
            </a:r>
            <a:r>
              <a:rPr lang="en-US" altLang="zh-CN" sz="1050" i="1" dirty="0">
                <a:solidFill>
                  <a:srgbClr val="222222"/>
                </a:solidFill>
                <a:latin typeface="Arial" panose="020B0604020202020204" pitchFamily="34" charset="0"/>
              </a:rPr>
              <a:t>Parallel and Distributed Systems, IEEE Transactions on</a:t>
            </a:r>
            <a:r>
              <a:rPr lang="en-US" altLang="zh-CN" sz="1050" dirty="0">
                <a:solidFill>
                  <a:srgbClr val="222222"/>
                </a:solidFill>
                <a:latin typeface="Arial" panose="020B0604020202020204" pitchFamily="34" charset="0"/>
              </a:rPr>
              <a:t> 16.5 (2005): 468-480</a:t>
            </a:r>
            <a:r>
              <a:rPr lang="en-US" altLang="zh-CN" sz="1050" dirty="0" smtClean="0">
                <a:solidFill>
                  <a:srgbClr val="222222"/>
                </a:solidFill>
                <a:latin typeface="Arial" panose="020B0604020202020204" pitchFamily="34" charset="0"/>
              </a:rPr>
              <a:t>.</a:t>
            </a:r>
          </a:p>
          <a:p>
            <a:r>
              <a:rPr lang="en-US" altLang="zh-CN" sz="1050" dirty="0" smtClean="0"/>
              <a:t>[</a:t>
            </a:r>
            <a:r>
              <a:rPr lang="en-US" altLang="zh-CN" sz="1050" dirty="0">
                <a:solidFill>
                  <a:srgbClr val="222222"/>
                </a:solidFill>
                <a:latin typeface="Arial" panose="020B0604020202020204" pitchFamily="34" charset="0"/>
              </a:rPr>
              <a:t>2] Dai, </a:t>
            </a:r>
            <a:r>
              <a:rPr lang="en-US" altLang="zh-CN" sz="1050" dirty="0" err="1">
                <a:solidFill>
                  <a:srgbClr val="222222"/>
                </a:solidFill>
                <a:latin typeface="Arial" panose="020B0604020202020204" pitchFamily="34" charset="0"/>
              </a:rPr>
              <a:t>Zi</a:t>
            </a:r>
            <a:r>
              <a:rPr lang="en-US" altLang="zh-CN" sz="1050" dirty="0">
                <a:solidFill>
                  <a:srgbClr val="222222"/>
                </a:solidFill>
                <a:latin typeface="Arial" panose="020B0604020202020204" pitchFamily="34" charset="0"/>
              </a:rPr>
              <a:t>-Bin, et al. "The research and design of reconfigurable cipher processing architecture targeted at block cipher." ASIC, 2007. ASICON'07. 7th International Conference on. IEEE, 2007</a:t>
            </a:r>
            <a:r>
              <a:rPr lang="en-US" altLang="zh-CN" sz="1050" dirty="0" smtClean="0">
                <a:solidFill>
                  <a:srgbClr val="222222"/>
                </a:solidFill>
                <a:latin typeface="Arial" panose="020B0604020202020204" pitchFamily="34" charset="0"/>
              </a:rPr>
              <a:t>.</a:t>
            </a:r>
          </a:p>
          <a:p>
            <a:r>
              <a:rPr lang="en-US" altLang="zh-CN" sz="1050" dirty="0">
                <a:solidFill>
                  <a:srgbClr val="222222"/>
                </a:solidFill>
                <a:latin typeface="Arial" panose="020B0604020202020204" pitchFamily="34" charset="0"/>
              </a:rPr>
              <a:t>[3] </a:t>
            </a:r>
            <a:r>
              <a:rPr lang="en-US" altLang="zh-CN" sz="1050" dirty="0" err="1">
                <a:solidFill>
                  <a:srgbClr val="222222"/>
                </a:solidFill>
                <a:latin typeface="Arial" panose="020B0604020202020204" pitchFamily="34" charset="0"/>
              </a:rPr>
              <a:t>Sayilar</a:t>
            </a:r>
            <a:r>
              <a:rPr lang="en-US" altLang="zh-CN" sz="1050" dirty="0">
                <a:solidFill>
                  <a:srgbClr val="222222"/>
                </a:solidFill>
                <a:latin typeface="Arial" panose="020B0604020202020204" pitchFamily="34" charset="0"/>
              </a:rPr>
              <a:t>, </a:t>
            </a:r>
            <a:r>
              <a:rPr lang="en-US" altLang="zh-CN" sz="1050" dirty="0" err="1">
                <a:solidFill>
                  <a:srgbClr val="222222"/>
                </a:solidFill>
                <a:latin typeface="Arial" panose="020B0604020202020204" pitchFamily="34" charset="0"/>
              </a:rPr>
              <a:t>Gokhan</a:t>
            </a:r>
            <a:r>
              <a:rPr lang="en-US" altLang="zh-CN" sz="1050" dirty="0">
                <a:solidFill>
                  <a:srgbClr val="222222"/>
                </a:solidFill>
                <a:latin typeface="Arial" panose="020B0604020202020204" pitchFamily="34" charset="0"/>
              </a:rPr>
              <a:t>, and Derek </a:t>
            </a:r>
            <a:r>
              <a:rPr lang="en-US" altLang="zh-CN" sz="1050" dirty="0" err="1">
                <a:solidFill>
                  <a:srgbClr val="222222"/>
                </a:solidFill>
                <a:latin typeface="Arial" panose="020B0604020202020204" pitchFamily="34" charset="0"/>
              </a:rPr>
              <a:t>Chiou</a:t>
            </a:r>
            <a:r>
              <a:rPr lang="en-US" altLang="zh-CN" sz="1050" dirty="0">
                <a:solidFill>
                  <a:srgbClr val="222222"/>
                </a:solidFill>
                <a:latin typeface="Arial" panose="020B0604020202020204" pitchFamily="34" charset="0"/>
              </a:rPr>
              <a:t>. </a:t>
            </a:r>
            <a:r>
              <a:rPr lang="en-US" altLang="zh-CN" sz="1050" dirty="0" smtClean="0">
                <a:solidFill>
                  <a:srgbClr val="222222"/>
                </a:solidFill>
                <a:latin typeface="Arial" panose="020B0604020202020204" pitchFamily="34" charset="0"/>
              </a:rPr>
              <a:t>"</a:t>
            </a:r>
            <a:r>
              <a:rPr lang="en-US" altLang="zh-CN" sz="1050" dirty="0" err="1" smtClean="0">
                <a:solidFill>
                  <a:srgbClr val="222222"/>
                </a:solidFill>
                <a:latin typeface="Arial" panose="020B0604020202020204" pitchFamily="34" charset="0"/>
              </a:rPr>
              <a:t>Cryptoraptor</a:t>
            </a:r>
            <a:r>
              <a:rPr lang="en-US" altLang="zh-CN" sz="1050" dirty="0">
                <a:solidFill>
                  <a:srgbClr val="222222"/>
                </a:solidFill>
                <a:latin typeface="Arial" panose="020B0604020202020204" pitchFamily="34" charset="0"/>
              </a:rPr>
              <a:t>: High throughput reconfigurable cryptographic processor." Computer-Aided Design (ICCAD), 2014 IEEE/ACM International Conference on. IEEE, 2014.</a:t>
            </a:r>
            <a:endParaRPr lang="zh-CN" altLang="en-US" sz="1050" dirty="0">
              <a:solidFill>
                <a:srgbClr val="222222"/>
              </a:solidFill>
              <a:latin typeface="Arial" panose="020B0604020202020204" pitchFamily="34" charset="0"/>
            </a:endParaRPr>
          </a:p>
        </p:txBody>
      </p:sp>
    </p:spTree>
    <p:extLst>
      <p:ext uri="{BB962C8B-B14F-4D97-AF65-F5344CB8AC3E}">
        <p14:creationId xmlns:p14="http://schemas.microsoft.com/office/powerpoint/2010/main" val="2068724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一 部分</a:t>
            </a:r>
          </a:p>
        </p:txBody>
      </p:sp>
      <p:sp>
        <p:nvSpPr>
          <p:cNvPr id="18437" name="文本框 9"/>
          <p:cNvSpPr>
            <a:spLocks noChangeArrowheads="1"/>
          </p:cNvSpPr>
          <p:nvPr/>
        </p:nvSpPr>
        <p:spPr bwMode="auto">
          <a:xfrm>
            <a:off x="2405063" y="257175"/>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课题综述</a:t>
            </a:r>
          </a:p>
        </p:txBody>
      </p:sp>
      <p:grpSp>
        <p:nvGrpSpPr>
          <p:cNvPr id="18438" name="Group 2"/>
          <p:cNvGrpSpPr>
            <a:grpSpLocks/>
          </p:cNvGrpSpPr>
          <p:nvPr/>
        </p:nvGrpSpPr>
        <p:grpSpPr bwMode="auto">
          <a:xfrm>
            <a:off x="451804" y="1012190"/>
            <a:ext cx="3369310" cy="567395"/>
            <a:chOff x="0" y="0"/>
            <a:chExt cx="4278312" cy="567096"/>
          </a:xfrm>
        </p:grpSpPr>
        <p:sp>
          <p:nvSpPr>
            <p:cNvPr id="18446" name="TextBox 5"/>
            <p:cNvSpPr>
              <a:spLocks noChangeArrowheads="1"/>
            </p:cNvSpPr>
            <p:nvPr/>
          </p:nvSpPr>
          <p:spPr bwMode="auto">
            <a:xfrm>
              <a:off x="92097" y="0"/>
              <a:ext cx="2390902"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Arial" panose="020B0604020202020204" pitchFamily="34" charset="0"/>
                  <a:ea typeface="文泉驿等宽微米黑" pitchFamily="2" charset="-122"/>
                  <a:sym typeface="文泉驿等宽微米黑" pitchFamily="2" charset="-122"/>
                </a:rPr>
                <a:t>课题内容</a:t>
              </a:r>
              <a:endParaRPr lang="zh-CN" altLang="en-US" sz="1800" dirty="0">
                <a:latin typeface="Arial" panose="020B0604020202020204" pitchFamily="34" charset="0"/>
              </a:endParaRPr>
            </a:p>
          </p:txBody>
        </p:sp>
        <p:sp>
          <p:nvSpPr>
            <p:cNvPr id="18448" name="直接连接符 14"/>
            <p:cNvSpPr>
              <a:spLocks noChangeShapeType="1"/>
            </p:cNvSpPr>
            <p:nvPr/>
          </p:nvSpPr>
          <p:spPr bwMode="auto">
            <a:xfrm>
              <a:off x="0" y="567095"/>
              <a:ext cx="4278312"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16" name="TextBox 8"/>
          <p:cNvSpPr>
            <a:spLocks noChangeArrowheads="1"/>
          </p:cNvSpPr>
          <p:nvPr/>
        </p:nvSpPr>
        <p:spPr bwMode="auto">
          <a:xfrm>
            <a:off x="204788" y="1714951"/>
            <a:ext cx="422569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eaLnBrk="1" hangingPunct="1">
              <a:lnSpc>
                <a:spcPct val="100000"/>
              </a:lnSpc>
              <a:spcBef>
                <a:spcPct val="0"/>
              </a:spcBef>
              <a:buNone/>
            </a:pPr>
            <a:r>
              <a:rPr lang="zh-CN" altLang="zh-CN" sz="1400" dirty="0" smtClean="0"/>
              <a:t>针对</a:t>
            </a:r>
            <a:r>
              <a:rPr lang="zh-CN" altLang="zh-CN" sz="1400" dirty="0"/>
              <a:t>分组密码算法的可重构实现</a:t>
            </a:r>
            <a:r>
              <a:rPr lang="zh-CN" altLang="zh-CN" sz="1400" dirty="0">
                <a:solidFill>
                  <a:srgbClr val="FF0000"/>
                </a:solidFill>
              </a:rPr>
              <a:t>提出</a:t>
            </a:r>
            <a:r>
              <a:rPr lang="zh-CN" altLang="zh-CN" sz="1400" dirty="0" smtClean="0">
                <a:solidFill>
                  <a:srgbClr val="FF0000"/>
                </a:solidFill>
              </a:rPr>
              <a:t>了新</a:t>
            </a:r>
            <a:r>
              <a:rPr lang="zh-CN" altLang="zh-CN" sz="1400" dirty="0">
                <a:solidFill>
                  <a:srgbClr val="FF0000"/>
                </a:solidFill>
              </a:rPr>
              <a:t>的</a:t>
            </a:r>
            <a:r>
              <a:rPr lang="en-US" altLang="zh-CN" sz="1400" dirty="0" smtClean="0">
                <a:solidFill>
                  <a:srgbClr val="FF0000"/>
                </a:solidFill>
              </a:rPr>
              <a:t>PE</a:t>
            </a:r>
            <a:r>
              <a:rPr lang="zh-CN" altLang="zh-CN" sz="1400" dirty="0" smtClean="0">
                <a:solidFill>
                  <a:srgbClr val="FF0000"/>
                </a:solidFill>
              </a:rPr>
              <a:t>方案</a:t>
            </a:r>
            <a:r>
              <a:rPr lang="zh-CN" altLang="zh-CN" sz="1400" dirty="0">
                <a:solidFill>
                  <a:srgbClr val="FF0000"/>
                </a:solidFill>
              </a:rPr>
              <a:t>，用于</a:t>
            </a:r>
            <a:r>
              <a:rPr lang="zh-CN" altLang="zh-CN" sz="1400" dirty="0" smtClean="0">
                <a:solidFill>
                  <a:srgbClr val="FF0000"/>
                </a:solidFill>
              </a:rPr>
              <a:t>减</a:t>
            </a:r>
            <a:r>
              <a:rPr lang="zh-CN" altLang="en-US" sz="1400" dirty="0" smtClean="0">
                <a:solidFill>
                  <a:srgbClr val="FF0000"/>
                </a:solidFill>
              </a:rPr>
              <a:t>少冗余</a:t>
            </a:r>
            <a:r>
              <a:rPr lang="zh-CN" altLang="zh-CN" sz="1400" dirty="0" smtClean="0">
                <a:solidFill>
                  <a:srgbClr val="FF0000"/>
                </a:solidFill>
              </a:rPr>
              <a:t>功能</a:t>
            </a:r>
            <a:r>
              <a:rPr lang="zh-CN" altLang="en-US" sz="1400" dirty="0" smtClean="0">
                <a:solidFill>
                  <a:srgbClr val="FF0000"/>
                </a:solidFill>
              </a:rPr>
              <a:t>单元</a:t>
            </a:r>
            <a:r>
              <a:rPr lang="zh-CN" altLang="zh-CN" sz="1400" dirty="0" smtClean="0">
                <a:solidFill>
                  <a:srgbClr val="FF0000"/>
                </a:solidFill>
              </a:rPr>
              <a:t>，</a:t>
            </a:r>
            <a:r>
              <a:rPr lang="zh-CN" altLang="zh-CN" sz="1400" dirty="0">
                <a:solidFill>
                  <a:srgbClr val="FF0000"/>
                </a:solidFill>
              </a:rPr>
              <a:t>提高资源利用率，从而提高整个可重构平台的面积效率。</a:t>
            </a:r>
            <a:endParaRPr lang="en-US" altLang="zh-CN" sz="1400" dirty="0" smtClean="0">
              <a:solidFill>
                <a:srgbClr val="FF0000"/>
              </a:solidFill>
            </a:endParaRPr>
          </a:p>
        </p:txBody>
      </p:sp>
      <p:sp>
        <p:nvSpPr>
          <p:cNvPr id="2" name="矩形 1"/>
          <p:cNvSpPr/>
          <p:nvPr/>
        </p:nvSpPr>
        <p:spPr>
          <a:xfrm>
            <a:off x="187195" y="2479716"/>
            <a:ext cx="4063093" cy="4016484"/>
          </a:xfrm>
          <a:prstGeom prst="rect">
            <a:avLst/>
          </a:prstGeom>
        </p:spPr>
        <p:txBody>
          <a:bodyPr wrap="square">
            <a:spAutoFit/>
          </a:bodyPr>
          <a:lstStyle/>
          <a:p>
            <a:pPr lvl="0" algn="just">
              <a:lnSpc>
                <a:spcPct val="125000"/>
              </a:lnSpc>
              <a:spcAft>
                <a:spcPts val="0"/>
              </a:spcAft>
            </a:pPr>
            <a:r>
              <a:rPr lang="zh-CN" altLang="en-US" sz="1200" b="1" kern="100" dirty="0" smtClean="0">
                <a:latin typeface="Times New Roman" panose="02020603050405020304" pitchFamily="18" charset="0"/>
              </a:rPr>
              <a:t>确定初始方案：</a:t>
            </a:r>
            <a:endParaRPr lang="en-US" altLang="zh-CN" sz="1200" b="1" kern="100" dirty="0" smtClean="0">
              <a:latin typeface="Times New Roman" panose="02020603050405020304" pitchFamily="18" charset="0"/>
            </a:endParaRPr>
          </a:p>
          <a:p>
            <a:pPr marL="228600" lvl="0" indent="-228600" algn="just">
              <a:lnSpc>
                <a:spcPct val="125000"/>
              </a:lnSpc>
              <a:spcAft>
                <a:spcPts val="0"/>
              </a:spcAft>
              <a:buFont typeface="+mj-lt"/>
              <a:buAutoNum type="arabicPeriod"/>
            </a:pPr>
            <a:r>
              <a:rPr lang="zh-CN" altLang="en-US" sz="1200" b="1" kern="100" dirty="0" smtClean="0">
                <a:latin typeface="Times New Roman" panose="02020603050405020304" pitchFamily="18" charset="0"/>
              </a:rPr>
              <a:t>算法标准：</a:t>
            </a:r>
            <a:r>
              <a:rPr lang="zh-CN" altLang="zh-CN" sz="1200" kern="100" dirty="0" smtClean="0">
                <a:latin typeface="Times New Roman" panose="02020603050405020304" pitchFamily="18" charset="0"/>
              </a:rPr>
              <a:t>选取</a:t>
            </a:r>
            <a:r>
              <a:rPr lang="zh-CN" altLang="zh-CN" sz="1200" kern="100" dirty="0">
                <a:latin typeface="Times New Roman" panose="02020603050405020304" pitchFamily="18" charset="0"/>
              </a:rPr>
              <a:t>目标算法集，研究这些算法的详细定义</a:t>
            </a:r>
            <a:r>
              <a:rPr lang="zh-CN" altLang="zh-CN" sz="1200" kern="100" dirty="0" smtClean="0">
                <a:latin typeface="Times New Roman" panose="02020603050405020304" pitchFamily="18" charset="0"/>
              </a:rPr>
              <a:t>；</a:t>
            </a:r>
            <a:endParaRPr lang="en-US" altLang="zh-CN" sz="1200" kern="100" dirty="0" smtClean="0">
              <a:latin typeface="Times New Roman" panose="02020603050405020304" pitchFamily="18" charset="0"/>
            </a:endParaRPr>
          </a:p>
          <a:p>
            <a:pPr marL="228600" lvl="0" indent="-228600" algn="just">
              <a:lnSpc>
                <a:spcPct val="125000"/>
              </a:lnSpc>
              <a:spcAft>
                <a:spcPts val="0"/>
              </a:spcAft>
              <a:buFont typeface="+mj-lt"/>
              <a:buAutoNum type="arabicPeriod"/>
            </a:pPr>
            <a:r>
              <a:rPr lang="zh-CN" altLang="en-US" sz="1200" b="1" kern="100" dirty="0" smtClean="0">
                <a:latin typeface="Times New Roman" panose="02020603050405020304" pitchFamily="18" charset="0"/>
              </a:rPr>
              <a:t>算法图建模：</a:t>
            </a:r>
            <a:r>
              <a:rPr lang="zh-CN" altLang="en-US" sz="1200" kern="100" dirty="0" smtClean="0">
                <a:latin typeface="Times New Roman" panose="02020603050405020304" pitchFamily="18" charset="0"/>
              </a:rPr>
              <a:t>为算法</a:t>
            </a:r>
            <a:r>
              <a:rPr lang="zh-CN" altLang="zh-CN" sz="1200" kern="100" dirty="0" smtClean="0">
                <a:latin typeface="Times New Roman" panose="02020603050405020304" pitchFamily="18" charset="0"/>
              </a:rPr>
              <a:t>建立</a:t>
            </a:r>
            <a:r>
              <a:rPr lang="zh-CN" altLang="zh-CN" sz="1200" kern="100" dirty="0">
                <a:latin typeface="Times New Roman" panose="02020603050405020304" pitchFamily="18" charset="0"/>
              </a:rPr>
              <a:t>了一个统一</a:t>
            </a:r>
            <a:r>
              <a:rPr lang="zh-CN" altLang="zh-CN" sz="1200" kern="100" dirty="0" smtClean="0">
                <a:latin typeface="Times New Roman" panose="02020603050405020304" pitchFamily="18" charset="0"/>
              </a:rPr>
              <a:t>的</a:t>
            </a:r>
            <a:r>
              <a:rPr lang="zh-CN" altLang="en-US" sz="1200" kern="100" dirty="0" smtClean="0">
                <a:latin typeface="Times New Roman" panose="02020603050405020304" pitchFamily="18" charset="0"/>
              </a:rPr>
              <a:t>图</a:t>
            </a:r>
            <a:r>
              <a:rPr lang="zh-CN" altLang="zh-CN" sz="1200" kern="100" dirty="0" smtClean="0">
                <a:latin typeface="Times New Roman" panose="02020603050405020304" pitchFamily="18" charset="0"/>
              </a:rPr>
              <a:t>模型，后续</a:t>
            </a:r>
            <a:r>
              <a:rPr lang="zh-CN" altLang="en-US" sz="1200" kern="100" dirty="0" smtClean="0">
                <a:latin typeface="Times New Roman" panose="02020603050405020304" pitchFamily="18" charset="0"/>
              </a:rPr>
              <a:t>对算法的研究基于这个图模型；</a:t>
            </a:r>
            <a:endParaRPr lang="en-US" altLang="zh-CN" sz="1200" kern="100" dirty="0" smtClean="0">
              <a:latin typeface="Times New Roman" panose="02020603050405020304" pitchFamily="18" charset="0"/>
            </a:endParaRPr>
          </a:p>
          <a:p>
            <a:pPr marL="228600" indent="-228600" algn="just">
              <a:lnSpc>
                <a:spcPct val="125000"/>
              </a:lnSpc>
              <a:buFont typeface="+mj-lt"/>
              <a:buAutoNum type="arabicPeriod"/>
            </a:pPr>
            <a:r>
              <a:rPr lang="zh-CN" altLang="en-US" sz="1200" b="1" dirty="0" smtClean="0"/>
              <a:t>算法特征提取</a:t>
            </a:r>
            <a:r>
              <a:rPr lang="zh-CN" altLang="en-US" sz="1200" b="1" dirty="0"/>
              <a:t>：</a:t>
            </a:r>
            <a:r>
              <a:rPr lang="zh-CN" altLang="zh-CN" sz="1200" dirty="0" smtClean="0"/>
              <a:t>基于算法</a:t>
            </a:r>
            <a:r>
              <a:rPr lang="zh-CN" altLang="zh-CN" sz="1200" dirty="0"/>
              <a:t>图模型，提取分组密码</a:t>
            </a:r>
            <a:r>
              <a:rPr lang="zh-CN" altLang="zh-CN" sz="1200" dirty="0" smtClean="0"/>
              <a:t>算法</a:t>
            </a:r>
            <a:r>
              <a:rPr lang="zh-CN" altLang="en-US" sz="1200" dirty="0" smtClean="0"/>
              <a:t>算子的模式</a:t>
            </a:r>
            <a:r>
              <a:rPr lang="zh-CN" altLang="zh-CN" sz="1200" dirty="0" smtClean="0"/>
              <a:t>特征</a:t>
            </a:r>
            <a:r>
              <a:rPr lang="zh-CN" altLang="zh-CN" sz="1200" dirty="0"/>
              <a:t>、组合</a:t>
            </a:r>
            <a:r>
              <a:rPr lang="zh-CN" altLang="zh-CN" sz="1200" dirty="0" smtClean="0"/>
              <a:t>特征和</a:t>
            </a:r>
            <a:r>
              <a:rPr lang="zh-CN" altLang="en-US" sz="1200" dirty="0" smtClean="0"/>
              <a:t>次序</a:t>
            </a:r>
            <a:r>
              <a:rPr lang="zh-CN" altLang="zh-CN" sz="1200" dirty="0" smtClean="0"/>
              <a:t>特征</a:t>
            </a:r>
            <a:r>
              <a:rPr lang="zh-CN" altLang="en-US" sz="1200" dirty="0" smtClean="0"/>
              <a:t>；</a:t>
            </a:r>
            <a:endParaRPr lang="zh-CN" altLang="zh-CN" sz="1200" dirty="0" smtClean="0"/>
          </a:p>
          <a:p>
            <a:pPr marL="228600" indent="-228600" algn="just">
              <a:lnSpc>
                <a:spcPct val="125000"/>
              </a:lnSpc>
              <a:buFont typeface="+mj-lt"/>
              <a:buAutoNum type="arabicPeriod"/>
            </a:pPr>
            <a:r>
              <a:rPr lang="en-US" altLang="zh-CN" sz="1200" b="1" dirty="0" smtClean="0"/>
              <a:t>PE</a:t>
            </a:r>
            <a:r>
              <a:rPr lang="zh-CN" altLang="en-US" sz="1200" b="1" dirty="0" smtClean="0"/>
              <a:t>设计方案</a:t>
            </a:r>
            <a:r>
              <a:rPr lang="zh-CN" altLang="en-US" sz="1200" b="1" dirty="0"/>
              <a:t>：</a:t>
            </a:r>
            <a:r>
              <a:rPr lang="zh-CN" altLang="zh-CN" sz="1200" dirty="0" smtClean="0"/>
              <a:t>根据算法集中提取的算子</a:t>
            </a:r>
            <a:r>
              <a:rPr lang="zh-CN" altLang="en-US" sz="1200" dirty="0"/>
              <a:t>模式</a:t>
            </a:r>
            <a:r>
              <a:rPr lang="zh-CN" altLang="zh-CN" sz="1200" dirty="0"/>
              <a:t>特征、组合特征和</a:t>
            </a:r>
            <a:r>
              <a:rPr lang="zh-CN" altLang="en-US" sz="1200" dirty="0"/>
              <a:t>次序</a:t>
            </a:r>
            <a:r>
              <a:rPr lang="zh-CN" altLang="zh-CN" sz="1200" dirty="0"/>
              <a:t>特征</a:t>
            </a:r>
            <a:r>
              <a:rPr lang="zh-CN" altLang="zh-CN" sz="1200" dirty="0" smtClean="0"/>
              <a:t>分别确定</a:t>
            </a:r>
            <a:r>
              <a:rPr lang="x-none" altLang="zh-CN" sz="1200" dirty="0" smtClean="0"/>
              <a:t>PE</a:t>
            </a:r>
            <a:r>
              <a:rPr lang="zh-CN" altLang="zh-CN" sz="1200" dirty="0" smtClean="0"/>
              <a:t>方案</a:t>
            </a:r>
            <a:r>
              <a:rPr lang="zh-CN" altLang="en-US" sz="1200" dirty="0"/>
              <a:t>的</a:t>
            </a:r>
            <a:r>
              <a:rPr lang="zh-CN" altLang="zh-CN" sz="1200" dirty="0" smtClean="0"/>
              <a:t>功能</a:t>
            </a:r>
            <a:r>
              <a:rPr lang="zh-CN" altLang="en-US" sz="1200" dirty="0" smtClean="0"/>
              <a:t>模式</a:t>
            </a:r>
            <a:r>
              <a:rPr lang="zh-CN" altLang="zh-CN" sz="1200" dirty="0" smtClean="0"/>
              <a:t>、功能组合和</a:t>
            </a:r>
            <a:r>
              <a:rPr lang="en-US" altLang="zh-CN" sz="1200" dirty="0" smtClean="0"/>
              <a:t>PE</a:t>
            </a:r>
            <a:r>
              <a:rPr lang="zh-CN" altLang="zh-CN" sz="1200" dirty="0" smtClean="0"/>
              <a:t>分布</a:t>
            </a:r>
            <a:r>
              <a:rPr lang="zh-CN" altLang="en-US" sz="1200" dirty="0" smtClean="0"/>
              <a:t>；</a:t>
            </a:r>
            <a:endParaRPr lang="en-US" altLang="zh-CN" sz="1200" dirty="0" smtClean="0"/>
          </a:p>
          <a:p>
            <a:pPr algn="just">
              <a:lnSpc>
                <a:spcPct val="125000"/>
              </a:lnSpc>
            </a:pPr>
            <a:r>
              <a:rPr lang="zh-CN" altLang="en-US" sz="1200" b="1" dirty="0" smtClean="0"/>
              <a:t>基于算法映射的反馈优化设计：</a:t>
            </a:r>
            <a:endParaRPr lang="zh-CN" altLang="zh-CN" sz="1200" b="1" dirty="0"/>
          </a:p>
          <a:p>
            <a:pPr marL="228600" indent="-228600" algn="just">
              <a:lnSpc>
                <a:spcPct val="125000"/>
              </a:lnSpc>
              <a:buFont typeface="+mj-lt"/>
              <a:buAutoNum type="arabicPeriod" startAt="5"/>
            </a:pPr>
            <a:r>
              <a:rPr lang="zh-CN" altLang="en-US" sz="1200" b="1" dirty="0" smtClean="0"/>
              <a:t>架构图建模：</a:t>
            </a:r>
            <a:r>
              <a:rPr lang="zh-CN" altLang="zh-CN" sz="1200" dirty="0" smtClean="0"/>
              <a:t>架构有向图建模</a:t>
            </a:r>
            <a:r>
              <a:rPr lang="zh-CN" altLang="en-US" sz="1200" dirty="0" smtClean="0"/>
              <a:t>，架构功能</a:t>
            </a:r>
            <a:r>
              <a:rPr lang="zh-CN" altLang="zh-CN" sz="1200" dirty="0" smtClean="0"/>
              <a:t>参数化；</a:t>
            </a:r>
            <a:endParaRPr lang="zh-CN" altLang="zh-CN" sz="1200" dirty="0"/>
          </a:p>
          <a:p>
            <a:pPr marL="228600" indent="-228600" algn="just">
              <a:lnSpc>
                <a:spcPct val="125000"/>
              </a:lnSpc>
              <a:buFont typeface="+mj-lt"/>
              <a:buAutoNum type="arabicPeriod" startAt="5"/>
            </a:pPr>
            <a:r>
              <a:rPr lang="zh-CN" altLang="en-US" sz="1200" b="1" dirty="0" smtClean="0"/>
              <a:t>算法集合映射：</a:t>
            </a:r>
            <a:r>
              <a:rPr lang="zh-CN" altLang="zh-CN" sz="1200" dirty="0" smtClean="0"/>
              <a:t>提出</a:t>
            </a:r>
            <a:r>
              <a:rPr lang="zh-CN" altLang="en-US" sz="1200" dirty="0" smtClean="0"/>
              <a:t>基于</a:t>
            </a:r>
            <a:r>
              <a:rPr lang="en-US" altLang="zh-CN" sz="1200" dirty="0" smtClean="0"/>
              <a:t>VF2</a:t>
            </a:r>
            <a:r>
              <a:rPr lang="zh-CN" altLang="en-US" sz="1200" dirty="0" smtClean="0"/>
              <a:t>子图同构的</a:t>
            </a:r>
            <a:r>
              <a:rPr lang="zh-CN" altLang="zh-CN" sz="1200" dirty="0" smtClean="0"/>
              <a:t>映射</a:t>
            </a:r>
            <a:r>
              <a:rPr lang="zh-CN" altLang="zh-CN" sz="1200" dirty="0"/>
              <a:t>方案，完成目标算法集合中的算法图到架构超图的</a:t>
            </a:r>
            <a:r>
              <a:rPr lang="zh-CN" altLang="zh-CN" sz="1200" dirty="0" smtClean="0"/>
              <a:t>映射</a:t>
            </a:r>
            <a:r>
              <a:rPr lang="zh-CN" altLang="en-US" sz="1200" dirty="0" smtClean="0"/>
              <a:t>；</a:t>
            </a:r>
            <a:endParaRPr lang="zh-CN" altLang="zh-CN" sz="1200" dirty="0"/>
          </a:p>
          <a:p>
            <a:pPr marL="228600" indent="-228600" algn="just">
              <a:lnSpc>
                <a:spcPct val="125000"/>
              </a:lnSpc>
              <a:buFont typeface="+mj-lt"/>
              <a:buAutoNum type="arabicPeriod" startAt="5"/>
            </a:pPr>
            <a:r>
              <a:rPr lang="zh-CN" altLang="en-US" sz="1200" b="1" dirty="0" smtClean="0"/>
              <a:t>映射结果分析：</a:t>
            </a:r>
            <a:r>
              <a:rPr lang="zh-CN" altLang="zh-CN" sz="1200" dirty="0" smtClean="0"/>
              <a:t>分析</a:t>
            </a:r>
            <a:r>
              <a:rPr lang="zh-CN" altLang="zh-CN" sz="1200" dirty="0"/>
              <a:t>目标算法集合的映射结果，统计初始架构中各个功能单元的</a:t>
            </a:r>
            <a:r>
              <a:rPr lang="zh-CN" altLang="zh-CN" sz="1200" dirty="0" smtClean="0"/>
              <a:t>使用</a:t>
            </a:r>
            <a:r>
              <a:rPr lang="zh-CN" altLang="en-US" sz="1200" dirty="0"/>
              <a:t>频率</a:t>
            </a:r>
            <a:r>
              <a:rPr lang="zh-CN" altLang="zh-CN" sz="1200" dirty="0" smtClean="0"/>
              <a:t>，</a:t>
            </a:r>
            <a:r>
              <a:rPr lang="zh-CN" altLang="en-US" sz="1200" dirty="0" smtClean="0"/>
              <a:t>根据映射结果对初始架构进行反馈优化设计</a:t>
            </a:r>
            <a:r>
              <a:rPr lang="zh-CN" altLang="zh-CN" sz="1200" dirty="0" smtClean="0"/>
              <a:t>。</a:t>
            </a:r>
            <a:endParaRPr lang="zh-CN" altLang="zh-CN" sz="1200" dirty="0"/>
          </a:p>
        </p:txBody>
      </p:sp>
      <p:pic>
        <p:nvPicPr>
          <p:cNvPr id="3" name="图片 2"/>
          <p:cNvPicPr>
            <a:picLocks noChangeAspect="1"/>
          </p:cNvPicPr>
          <p:nvPr/>
        </p:nvPicPr>
        <p:blipFill>
          <a:blip r:embed="rId2"/>
          <a:stretch>
            <a:fillRect/>
          </a:stretch>
        </p:blipFill>
        <p:spPr>
          <a:xfrm>
            <a:off x="4679462" y="932607"/>
            <a:ext cx="4318763" cy="5845810"/>
          </a:xfrm>
          <a:prstGeom prst="rect">
            <a:avLst/>
          </a:prstGeom>
        </p:spPr>
      </p:pic>
    </p:spTree>
    <p:extLst>
      <p:ext uri="{BB962C8B-B14F-4D97-AF65-F5344CB8AC3E}">
        <p14:creationId xmlns:p14="http://schemas.microsoft.com/office/powerpoint/2010/main" val="2616143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一 部分</a:t>
            </a:r>
          </a:p>
        </p:txBody>
      </p:sp>
      <p:sp>
        <p:nvSpPr>
          <p:cNvPr id="18437" name="文本框 9"/>
          <p:cNvSpPr>
            <a:spLocks noChangeArrowheads="1"/>
          </p:cNvSpPr>
          <p:nvPr/>
        </p:nvSpPr>
        <p:spPr bwMode="auto">
          <a:xfrm>
            <a:off x="2405063" y="257175"/>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课题综述</a:t>
            </a:r>
          </a:p>
        </p:txBody>
      </p:sp>
      <p:grpSp>
        <p:nvGrpSpPr>
          <p:cNvPr id="18438" name="Group 2"/>
          <p:cNvGrpSpPr>
            <a:grpSpLocks/>
          </p:cNvGrpSpPr>
          <p:nvPr/>
        </p:nvGrpSpPr>
        <p:grpSpPr bwMode="auto">
          <a:xfrm>
            <a:off x="939483" y="1012190"/>
            <a:ext cx="4278443" cy="567395"/>
            <a:chOff x="0" y="0"/>
            <a:chExt cx="4278312" cy="567096"/>
          </a:xfrm>
        </p:grpSpPr>
        <p:sp>
          <p:nvSpPr>
            <p:cNvPr id="18446" name="TextBox 5"/>
            <p:cNvSpPr>
              <a:spLocks noChangeArrowheads="1"/>
            </p:cNvSpPr>
            <p:nvPr/>
          </p:nvSpPr>
          <p:spPr bwMode="auto">
            <a:xfrm>
              <a:off x="92097" y="0"/>
              <a:ext cx="2390902"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Arial" panose="020B0604020202020204" pitchFamily="34" charset="0"/>
                  <a:ea typeface="文泉驿等宽微米黑" pitchFamily="2" charset="-122"/>
                  <a:sym typeface="文泉驿等宽微米黑" pitchFamily="2" charset="-122"/>
                </a:rPr>
                <a:t>课题目标</a:t>
              </a:r>
              <a:endParaRPr lang="zh-CN" altLang="en-US" sz="1800" dirty="0">
                <a:latin typeface="Arial" panose="020B0604020202020204" pitchFamily="34" charset="0"/>
              </a:endParaRPr>
            </a:p>
          </p:txBody>
        </p:sp>
        <p:sp>
          <p:nvSpPr>
            <p:cNvPr id="18448" name="直接连接符 14"/>
            <p:cNvSpPr>
              <a:spLocks noChangeShapeType="1"/>
            </p:cNvSpPr>
            <p:nvPr/>
          </p:nvSpPr>
          <p:spPr bwMode="auto">
            <a:xfrm>
              <a:off x="0" y="567095"/>
              <a:ext cx="4278312"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820092035"/>
              </p:ext>
            </p:extLst>
          </p:nvPr>
        </p:nvGraphicFramePr>
        <p:xfrm>
          <a:off x="939483" y="2448437"/>
          <a:ext cx="6785150" cy="2492052"/>
        </p:xfrm>
        <a:graphic>
          <a:graphicData uri="http://schemas.openxmlformats.org/drawingml/2006/table">
            <a:tbl>
              <a:tblPr firstRow="1" firstCol="1" bandRow="1"/>
              <a:tblGrid>
                <a:gridCol w="2428581"/>
                <a:gridCol w="4356569"/>
              </a:tblGrid>
              <a:tr h="541178">
                <a:tc>
                  <a:txBody>
                    <a:bodyPr/>
                    <a:lstStyle/>
                    <a:p>
                      <a:pPr algn="ctr">
                        <a:lnSpc>
                          <a:spcPct val="125000"/>
                        </a:lnSpc>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考核指标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相应提升要求</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75437">
                <a:tc>
                  <a:txBody>
                    <a:bodyPr/>
                    <a:lstStyle/>
                    <a:p>
                      <a:pPr algn="ctr">
                        <a:lnSpc>
                          <a:spcPct val="125000"/>
                        </a:lnSpc>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功能单元平均利用率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25000"/>
                        </a:lnSpc>
                        <a:spcBef>
                          <a:spcPts val="0"/>
                        </a:spcBef>
                        <a:spcAft>
                          <a:spcPts val="0"/>
                        </a:spcAft>
                        <a:buClrTx/>
                        <a:buSzTx/>
                        <a:buFontTx/>
                        <a:buNone/>
                        <a:tabLst/>
                        <a:defRPr/>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相较</a:t>
                      </a:r>
                      <a:r>
                        <a:rPr 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于</a:t>
                      </a:r>
                      <a:r>
                        <a:rPr lang="en-US" altLang="zh-CN" sz="1800" kern="0" dirty="0" err="1" smtClean="0">
                          <a:solidFill>
                            <a:srgbClr val="000000"/>
                          </a:solidFill>
                          <a:effectLst/>
                          <a:latin typeface="Times New Roman" panose="02020603050405020304" pitchFamily="18" charset="0"/>
                          <a:ea typeface="+mn-ea"/>
                          <a:cs typeface="Times New Roman" panose="02020603050405020304" pitchFamily="18" charset="0"/>
                        </a:rPr>
                        <a:t>Cryptor</a:t>
                      </a:r>
                      <a:r>
                        <a:rPr lang="en-US" altLang="zh-CN" sz="1800" kern="0" dirty="0" smtClean="0">
                          <a:solidFill>
                            <a:srgbClr val="000000"/>
                          </a:solidFill>
                          <a:effectLst/>
                          <a:latin typeface="Times New Roman" panose="02020603050405020304" pitchFamily="18" charset="0"/>
                          <a:ea typeface="+mn-ea"/>
                          <a:cs typeface="Times New Roman" panose="02020603050405020304" pitchFamily="18" charset="0"/>
                        </a:rPr>
                        <a:t> </a:t>
                      </a:r>
                      <a:r>
                        <a:rPr lang="en-US" altLang="zh-CN" sz="1800" kern="100" dirty="0" smtClean="0">
                          <a:effectLst/>
                          <a:latin typeface="Calibri" panose="020F0502020204030204" pitchFamily="34" charset="0"/>
                          <a:ea typeface="+mn-ea"/>
                          <a:cs typeface="Times New Roman" panose="02020603050405020304" pitchFamily="18" charset="0"/>
                        </a:rPr>
                        <a:t>[ICCAD’2014]</a:t>
                      </a:r>
                      <a:r>
                        <a:rPr 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提高</a:t>
                      </a: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50</a:t>
                      </a:r>
                      <a:r>
                        <a:rPr lang="en-US" sz="1800" kern="100" dirty="0" smtClean="0">
                          <a:effectLst/>
                          <a:latin typeface="Calibri" panose="020F0502020204030204" pitchFamily="34" charset="0"/>
                          <a:ea typeface="宋体" panose="02010600030101010101" pitchFamily="2" charset="-122"/>
                          <a:cs typeface="Times New Roman" panose="02020603050405020304" pitchFamily="18" charset="0"/>
                        </a:rPr>
                        <a:t>%(24%)</a:t>
                      </a:r>
                      <a:r>
                        <a:rPr 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以上</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75437">
                <a:tc>
                  <a:txBody>
                    <a:bodyPr/>
                    <a:lstStyle/>
                    <a:p>
                      <a:pPr algn="ctr">
                        <a:lnSpc>
                          <a:spcPct val="125000"/>
                        </a:lnSpc>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性能面积比</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25000"/>
                        </a:lnSpc>
                        <a:spcBef>
                          <a:spcPts val="0"/>
                        </a:spcBef>
                        <a:spcAft>
                          <a:spcPts val="0"/>
                        </a:spcAft>
                        <a:buClrTx/>
                        <a:buSzTx/>
                        <a:buFontTx/>
                        <a:buNone/>
                        <a:tabLst/>
                        <a:defRPr/>
                      </a:pPr>
                      <a:r>
                        <a:rPr lang="zh-CN" altLang="zh-CN" sz="1800" kern="100" dirty="0" smtClean="0">
                          <a:effectLst/>
                          <a:latin typeface="Calibri" panose="020F0502020204030204" pitchFamily="34" charset="0"/>
                          <a:ea typeface="+mn-ea"/>
                          <a:cs typeface="Times New Roman" panose="02020603050405020304" pitchFamily="18" charset="0"/>
                        </a:rPr>
                        <a:t>相较于</a:t>
                      </a:r>
                      <a:r>
                        <a:rPr lang="en-US" altLang="zh-CN" sz="1800" kern="0" dirty="0" err="1" smtClean="0">
                          <a:solidFill>
                            <a:srgbClr val="000000"/>
                          </a:solidFill>
                          <a:effectLst/>
                          <a:latin typeface="Times New Roman" panose="02020603050405020304" pitchFamily="18" charset="0"/>
                          <a:ea typeface="+mn-ea"/>
                          <a:cs typeface="Times New Roman" panose="02020603050405020304" pitchFamily="18" charset="0"/>
                        </a:rPr>
                        <a:t>Cryptor</a:t>
                      </a:r>
                      <a:r>
                        <a:rPr lang="en-US" altLang="zh-CN" sz="1800" kern="0" dirty="0" smtClean="0">
                          <a:solidFill>
                            <a:srgbClr val="000000"/>
                          </a:solidFill>
                          <a:effectLst/>
                          <a:latin typeface="Times New Roman" panose="02020603050405020304" pitchFamily="18" charset="0"/>
                          <a:ea typeface="+mn-ea"/>
                          <a:cs typeface="Times New Roman" panose="02020603050405020304" pitchFamily="18" charset="0"/>
                        </a:rPr>
                        <a:t> </a:t>
                      </a:r>
                      <a:r>
                        <a:rPr lang="en-US" altLang="zh-CN" sz="1800" kern="100" dirty="0" smtClean="0">
                          <a:effectLst/>
                          <a:latin typeface="Calibri" panose="020F0502020204030204" pitchFamily="34" charset="0"/>
                          <a:ea typeface="+mn-ea"/>
                          <a:cs typeface="Times New Roman" panose="02020603050405020304" pitchFamily="18" charset="0"/>
                        </a:rPr>
                        <a:t>[ICCAD’2014]</a:t>
                      </a:r>
                      <a:r>
                        <a:rPr lang="zh-CN" altLang="zh-CN" sz="1800" kern="100" dirty="0" smtClean="0">
                          <a:effectLst/>
                          <a:latin typeface="Calibri" panose="020F0502020204030204" pitchFamily="34" charset="0"/>
                          <a:ea typeface="+mn-ea"/>
                          <a:cs typeface="Times New Roman" panose="02020603050405020304" pitchFamily="18" charset="0"/>
                        </a:rPr>
                        <a:t>提高</a:t>
                      </a:r>
                      <a:r>
                        <a:rPr lang="en-US" altLang="zh-CN" sz="1800" kern="100" dirty="0" smtClean="0">
                          <a:effectLst/>
                          <a:latin typeface="Calibri" panose="020F0502020204030204" pitchFamily="34" charset="0"/>
                          <a:ea typeface="+mn-ea"/>
                          <a:cs typeface="Times New Roman" panose="02020603050405020304" pitchFamily="18" charset="0"/>
                        </a:rPr>
                        <a:t>30%(145.2)</a:t>
                      </a:r>
                      <a:r>
                        <a:rPr lang="zh-CN" altLang="zh-CN" sz="1800" kern="100" dirty="0" smtClean="0">
                          <a:effectLst/>
                          <a:latin typeface="Calibri" panose="020F0502020204030204" pitchFamily="34" charset="0"/>
                          <a:ea typeface="+mn-ea"/>
                          <a:cs typeface="Times New Roman" panose="02020603050405020304" pitchFamily="18" charset="0"/>
                        </a:rPr>
                        <a:t>以上</a:t>
                      </a:r>
                      <a:endParaRPr lang="zh-CN" altLang="zh-CN" sz="1800" kern="100" dirty="0">
                        <a:effectLst/>
                        <a:latin typeface="Calibri" panose="020F0502020204030204" pitchFamily="34"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28557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11"/>
          <p:cNvSpPr>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rPr>
              <a:t>02</a:t>
            </a:r>
            <a:endParaRPr lang="zh-CN" altLang="en-US"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8195" name="文本框 12"/>
          <p:cNvSpPr>
            <a:spLocks noChangeArrowheads="1"/>
          </p:cNvSpPr>
          <p:nvPr/>
        </p:nvSpPr>
        <p:spPr bwMode="auto">
          <a:xfrm>
            <a:off x="3941763" y="2944813"/>
            <a:ext cx="4854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 name="组合 14"/>
          <p:cNvGrpSpPr>
            <a:grpSpLocks/>
          </p:cNvGrpSpPr>
          <p:nvPr/>
        </p:nvGrpSpPr>
        <p:grpSpPr bwMode="auto">
          <a:xfrm>
            <a:off x="3887788" y="3375025"/>
            <a:ext cx="4908550" cy="107950"/>
            <a:chOff x="0" y="0"/>
            <a:chExt cx="4663440" cy="108000"/>
          </a:xfrm>
        </p:grpSpPr>
        <p:sp>
          <p:nvSpPr>
            <p:cNvPr id="20486" name="直接连接符 15"/>
            <p:cNvSpPr>
              <a:spLocks noChangeShapeType="1"/>
            </p:cNvSpPr>
            <p:nvPr/>
          </p:nvSpPr>
          <p:spPr bwMode="auto">
            <a:xfrm>
              <a:off x="83820" y="54000"/>
              <a:ext cx="4495800" cy="1"/>
            </a:xfrm>
            <a:prstGeom prst="line">
              <a:avLst/>
            </a:prstGeom>
            <a:noFill/>
            <a:ln w="1270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7" name="椭圆 16"/>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0488" name="椭圆 17"/>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useBgFill="1">
        <p:nvSpPr>
          <p:cNvPr id="8200" name="文本框 18"/>
          <p:cNvSpPr>
            <a:spLocks noChangeArrowheads="1"/>
          </p:cNvSpPr>
          <p:nvPr/>
        </p:nvSpPr>
        <p:spPr bwMode="auto">
          <a:xfrm>
            <a:off x="446088" y="3094038"/>
            <a:ext cx="3230562" cy="64611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600" b="1">
                <a:solidFill>
                  <a:srgbClr val="FFC000"/>
                </a:solidFill>
                <a:latin typeface="Times New Roman" panose="02020603050405020304" pitchFamily="18" charset="0"/>
                <a:sym typeface="Times New Roman" panose="02020603050405020304" pitchFamily="18" charset="0"/>
              </a:rPr>
              <a:t>PART TWO</a:t>
            </a:r>
            <a:endParaRPr lang="zh-CN" altLang="en-US" sz="3600" b="1">
              <a:solidFill>
                <a:srgbClr val="FFC000"/>
              </a:solidFill>
              <a:latin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24646893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500" fill="hold"/>
                                        <p:tgtEl>
                                          <p:spTgt spid="8194"/>
                                        </p:tgtEl>
                                        <p:attrNameLst>
                                          <p:attrName>ppt_w</p:attrName>
                                        </p:attrNameLst>
                                      </p:cBhvr>
                                      <p:tavLst>
                                        <p:tav tm="0">
                                          <p:val>
                                            <p:fltVal val="0"/>
                                          </p:val>
                                        </p:tav>
                                        <p:tav tm="100000">
                                          <p:val>
                                            <p:strVal val="#ppt_w"/>
                                          </p:val>
                                        </p:tav>
                                      </p:tavLst>
                                    </p:anim>
                                    <p:anim calcmode="lin" valueType="num">
                                      <p:cBhvr>
                                        <p:cTn id="8" dur="500" fill="hold"/>
                                        <p:tgtEl>
                                          <p:spTgt spid="8194"/>
                                        </p:tgtEl>
                                        <p:attrNameLst>
                                          <p:attrName>ppt_h</p:attrName>
                                        </p:attrNameLst>
                                      </p:cBhvr>
                                      <p:tavLst>
                                        <p:tav tm="0">
                                          <p:val>
                                            <p:fltVal val="0"/>
                                          </p:val>
                                        </p:tav>
                                        <p:tav tm="100000">
                                          <p:val>
                                            <p:strVal val="#ppt_h"/>
                                          </p:val>
                                        </p:tav>
                                      </p:tavLst>
                                    </p:anim>
                                    <p:animEffect filter="fade">
                                      <p:cBhvr>
                                        <p:cTn id="9" dur="500"/>
                                        <p:tgtEl>
                                          <p:spTgt spid="8194"/>
                                        </p:tgtEl>
                                      </p:cBhvr>
                                    </p:animEffect>
                                  </p:childTnLst>
                                </p:cTn>
                              </p:par>
                              <p:par>
                                <p:cTn id="10" presetID="22" presetClass="entr" presetSubtype="8"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filter="wipe(left)">
                                      <p:cBhvr>
                                        <p:cTn id="12" dur="500"/>
                                        <p:tgtEl>
                                          <p:spTgt spid="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8195"/>
                                        </p:tgtEl>
                                        <p:attrNameLst>
                                          <p:attrName>style.visibility</p:attrName>
                                        </p:attrNameLst>
                                      </p:cBhvr>
                                      <p:to>
                                        <p:strVal val="visible"/>
                                      </p:to>
                                    </p:set>
                                    <p:anim calcmode="lin" valueType="num">
                                      <p:cBhvr>
                                        <p:cTn id="15" dur="500"/>
                                        <p:tgtEl>
                                          <p:spTgt spid="8195"/>
                                        </p:tgtEl>
                                        <p:attrNameLst>
                                          <p:attrName>ppt_y</p:attrName>
                                        </p:attrNameLst>
                                      </p:cBhvr>
                                      <p:tavLst>
                                        <p:tav tm="0">
                                          <p:val>
                                            <p:strVal val="#ppt_y+#ppt_h*1.125000"/>
                                          </p:val>
                                        </p:tav>
                                        <p:tav tm="100000">
                                          <p:val>
                                            <p:strVal val="#ppt_y"/>
                                          </p:val>
                                        </p:tav>
                                      </p:tavLst>
                                    </p:anim>
                                    <p:animEffect filter="wipe(up)">
                                      <p:cBhvr>
                                        <p:cTn id="16" dur="500"/>
                                        <p:tgtEl>
                                          <p:spTgt spid="8195"/>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8200"/>
                                        </p:tgtEl>
                                        <p:attrNameLst>
                                          <p:attrName>style.visibility</p:attrName>
                                        </p:attrNameLst>
                                      </p:cBhvr>
                                      <p:to>
                                        <p:strVal val="visible"/>
                                      </p:to>
                                    </p:set>
                                    <p:animEffect filter="barn(outVertical)">
                                      <p:cBhvr>
                                        <p:cTn id="19" dur="500"/>
                                        <p:tgtEl>
                                          <p:spTgt spid="8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p:bldP spid="8195" grpId="0" bldLvl="0"/>
      <p:bldP spid="8200"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5407251" cy="519112"/>
            <a:chOff x="0" y="0"/>
            <a:chExt cx="3119220" cy="517865"/>
          </a:xfrm>
        </p:grpSpPr>
        <p:sp>
          <p:nvSpPr>
            <p:cNvPr id="21522" name="TextBox 5"/>
            <p:cNvSpPr>
              <a:spLocks noChangeArrowheads="1"/>
            </p:cNvSpPr>
            <p:nvPr/>
          </p:nvSpPr>
          <p:spPr bwMode="auto">
            <a:xfrm>
              <a:off x="46047" y="0"/>
              <a:ext cx="2087288"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1.</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算法标准</a:t>
              </a:r>
              <a:r>
                <a:rPr lang="en-US" altLang="zh-CN" sz="18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800" dirty="0" smtClean="0">
                  <a:solidFill>
                    <a:srgbClr val="FFFFFF"/>
                  </a:solidFill>
                  <a:latin typeface="Times New Roman" panose="02020603050405020304" pitchFamily="18" charset="0"/>
                  <a:ea typeface="文泉驿等宽微米黑" pitchFamily="2" charset="-122"/>
                  <a:sym typeface="文泉驿等宽微米黑" pitchFamily="2" charset="-122"/>
                </a:rPr>
                <a:t>选取算法研究对象</a:t>
              </a:r>
              <a:endPar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3514720039"/>
              </p:ext>
            </p:extLst>
          </p:nvPr>
        </p:nvGraphicFramePr>
        <p:xfrm>
          <a:off x="331475" y="3789205"/>
          <a:ext cx="4392925" cy="1885950"/>
        </p:xfrm>
        <a:graphic>
          <a:graphicData uri="http://schemas.openxmlformats.org/drawingml/2006/table">
            <a:tbl>
              <a:tblPr/>
              <a:tblGrid>
                <a:gridCol w="732154"/>
                <a:gridCol w="732154"/>
                <a:gridCol w="732154"/>
                <a:gridCol w="732154"/>
                <a:gridCol w="658767"/>
                <a:gridCol w="805542"/>
              </a:tblGrid>
              <a:tr h="103754">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SERPENT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GOST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LUCIFER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SQUARE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GRAND CRU</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754">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DES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BLOWFISH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TEA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CLEFIA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M6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Q</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3791">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SM4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SEED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XTEA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ARIA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ICE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E2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9571">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TWOFISH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SKIPJECT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C2</a:t>
                      </a:r>
                      <a:endPar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SHARK</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KHAZAD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886">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IDEA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SPECK</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PRESENT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CS-CIPHER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HIEROCRYPT-L1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1930">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CAST128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CAMELLIA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SIMON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MACGUFFIN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NUSH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HIEROCRYPT-3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3" name="TextBox 8"/>
          <p:cNvSpPr>
            <a:spLocks noChangeArrowheads="1"/>
          </p:cNvSpPr>
          <p:nvPr/>
        </p:nvSpPr>
        <p:spPr bwMode="auto">
          <a:xfrm>
            <a:off x="283440" y="2847066"/>
            <a:ext cx="42256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eaLnBrk="1" hangingPunct="1">
              <a:lnSpc>
                <a:spcPct val="100000"/>
              </a:lnSpc>
              <a:spcBef>
                <a:spcPct val="0"/>
              </a:spcBef>
              <a:buNone/>
            </a:pPr>
            <a:r>
              <a:rPr lang="zh-CN" altLang="en-US" sz="1400" dirty="0" smtClean="0"/>
              <a:t>选择了</a:t>
            </a:r>
            <a:r>
              <a:rPr lang="en-US" altLang="zh-CN" sz="1400" dirty="0" smtClean="0"/>
              <a:t>36</a:t>
            </a:r>
            <a:r>
              <a:rPr lang="zh-CN" altLang="en-US" sz="1400" dirty="0" smtClean="0"/>
              <a:t>个使用频率较高的分组密码算法作为研究对象</a:t>
            </a:r>
            <a:endParaRPr lang="en-US" altLang="zh-CN" sz="1400" dirty="0" smtClean="0">
              <a:solidFill>
                <a:srgbClr val="FF0000"/>
              </a:solidFill>
            </a:endParaRPr>
          </a:p>
        </p:txBody>
      </p:sp>
      <p:pic>
        <p:nvPicPr>
          <p:cNvPr id="2" name="图片 1"/>
          <p:cNvPicPr>
            <a:picLocks noChangeAspect="1"/>
          </p:cNvPicPr>
          <p:nvPr/>
        </p:nvPicPr>
        <p:blipFill>
          <a:blip r:embed="rId2"/>
          <a:stretch>
            <a:fillRect/>
          </a:stretch>
        </p:blipFill>
        <p:spPr>
          <a:xfrm>
            <a:off x="5105405" y="1156990"/>
            <a:ext cx="3685388" cy="5474817"/>
          </a:xfrm>
          <a:prstGeom prst="rect">
            <a:avLst/>
          </a:prstGeom>
        </p:spPr>
      </p:pic>
    </p:spTree>
    <p:extLst>
      <p:ext uri="{BB962C8B-B14F-4D97-AF65-F5344CB8AC3E}">
        <p14:creationId xmlns:p14="http://schemas.microsoft.com/office/powerpoint/2010/main" val="302694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1236</TotalTime>
  <Words>5503</Words>
  <Application>Microsoft Office PowerPoint</Application>
  <PresentationFormat>全屏显示(4:3)</PresentationFormat>
  <Paragraphs>2378</Paragraphs>
  <Slides>46</Slides>
  <Notes>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46</vt:i4>
      </vt:variant>
    </vt:vector>
  </HeadingPairs>
  <TitlesOfParts>
    <vt:vector size="57" baseType="lpstr">
      <vt:lpstr>宋体</vt:lpstr>
      <vt:lpstr>微软雅黑</vt:lpstr>
      <vt:lpstr>文泉驿等宽微米黑</vt:lpstr>
      <vt:lpstr>Arial</vt:lpstr>
      <vt:lpstr>Calibri</vt:lpstr>
      <vt:lpstr>Calibri Light</vt:lpstr>
      <vt:lpstr>Cambria Math</vt:lpstr>
      <vt:lpstr>Times New Roman</vt:lpstr>
      <vt:lpstr>Office 主题</vt:lpstr>
      <vt:lpstr>Visio</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调研整理</dc:title>
  <dc:creator>李小泉</dc:creator>
  <cp:lastModifiedBy>lxq</cp:lastModifiedBy>
  <cp:revision>122</cp:revision>
  <dcterms:created xsi:type="dcterms:W3CDTF">2015-01-16T01:52:43Z</dcterms:created>
  <dcterms:modified xsi:type="dcterms:W3CDTF">2016-04-29T02:13:09Z</dcterms:modified>
</cp:coreProperties>
</file>