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59" r:id="rId3"/>
    <p:sldId id="263" r:id="rId4"/>
    <p:sldId id="266" r:id="rId5"/>
    <p:sldId id="265" r:id="rId6"/>
    <p:sldId id="273" r:id="rId7"/>
    <p:sldId id="261" r:id="rId8"/>
    <p:sldId id="267" r:id="rId9"/>
    <p:sldId id="264" r:id="rId10"/>
    <p:sldId id="298" r:id="rId11"/>
    <p:sldId id="300" r:id="rId12"/>
    <p:sldId id="301" r:id="rId13"/>
    <p:sldId id="274" r:id="rId14"/>
    <p:sldId id="276" r:id="rId15"/>
    <p:sldId id="280" r:id="rId16"/>
    <p:sldId id="285" r:id="rId17"/>
    <p:sldId id="292" r:id="rId18"/>
    <p:sldId id="286" r:id="rId19"/>
    <p:sldId id="287" r:id="rId20"/>
    <p:sldId id="288" r:id="rId21"/>
    <p:sldId id="290" r:id="rId22"/>
    <p:sldId id="289" r:id="rId23"/>
    <p:sldId id="270" r:id="rId24"/>
    <p:sldId id="268" r:id="rId25"/>
    <p:sldId id="291" r:id="rId26"/>
    <p:sldId id="294" r:id="rId27"/>
    <p:sldId id="284" r:id="rId28"/>
    <p:sldId id="295" r:id="rId29"/>
    <p:sldId id="296" r:id="rId30"/>
    <p:sldId id="30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39" autoAdjust="0"/>
  </p:normalViewPr>
  <p:slideViewPr>
    <p:cSldViewPr snapToGrid="0">
      <p:cViewPr varScale="1">
        <p:scale>
          <a:sx n="83" d="100"/>
          <a:sy n="83" d="100"/>
        </p:scale>
        <p:origin x="11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C162A-F3B0-40C7-8B59-018C3DD38F5E}" type="datetimeFigureOut">
              <a:rPr lang="zh-CN" altLang="en-US" smtClean="0"/>
              <a:t>2014/12/5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4CE60-94C7-46F5-866C-D072F7C22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9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FFC81A-A059-41F0-917D-E007308244DC}" type="slidenum">
              <a:rPr lang="zh-CN" altLang="en-US" b="0">
                <a:solidFill>
                  <a:srgbClr val="000000"/>
                </a:solidFill>
              </a:rPr>
              <a:pPr eaLnBrk="1" hangingPunct="1"/>
              <a:t>1</a:t>
            </a:fld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63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6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4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4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02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63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24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3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8E0B-27EC-4025-8AED-0B90BC9A406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03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26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42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54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8E0B-27EC-4025-8AED-0B90BC9A406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9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50%–80% of the total  FPGA area [2]–[4], 60%–80% of the total delay [2]–[6], and 50%–85% of the total power consumption [2]–[4], [6], [7]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M. Lin, A. E.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Y.-C. Lu, and S. Wong, “Performance beneﬁts of monolithically stacked 3-D FPGA,” IEEE Trans.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.-Aided Design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Circuits Syst., vol. 26, no. 2, pp. 681–229, Feb. 2007.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C. Chen, 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H.-S. P. Wong, R. T. Howe, J. Watt, D.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Lewis,J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Akarvardar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Chong, N.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“Efﬁcient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FPGAs using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nanoelectromechanical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relays,” in Proc. 18th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Int.Symp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Field Program. Gate Arrays, 2010, pp. 273–282.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Tanachutiwat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Liu, and W. Wang, “FPGA based on integration of CMOS and RRAM,” IEEE Trans. Very Large Scale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(VLSI)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.,vol. 19, no. 11, pp. 2023–2032, Nov. 2011.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E. Ahmed and J. Rose, “The effect of LUT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deep-submicron FPGA performance and density,” IEEE Trans. VLSI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Syst., vol. 12, no. 3, pp. 288–298, Mar. 2004.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 C. Dong, C. Deming, 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Haruehanroengra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W. Wang, “3-D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nFPGA:A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reconﬁgurable architecture for 3-D CMOS/nanomaterial hybrid digital circuits,” IEEE Trans. Circuits Syst. I, Regular Papers, vol. 54, no. 11,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pp. 2489–2501, Nov. 2007.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 F. Li, Y. Lin, L. He, D. Chen, and J. Cong, “Power modeling and characteristics of ﬁeld programmable gate arrays,” IEEE Trans.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.-Aided Design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Circuits Syst., vol. 24, no. 11,pp. 1712–1724, Nov. 2005.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50%–80% of the total  FPGA area [2]–[4], 60%–80% of the total delay [2]–[6], and 50%–85% of the total power consumption [2]–[4], [6], [7]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M. Lin, A. E.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Y.-C. Lu, and S. Wong, “Performance beneﬁts of monolithically stacked 3-D FPGA,” IEEE Trans.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.-Aided Design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Circuits Syst., vol. 26, no. 2, pp. 681–229, Feb. 2007.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C. Chen, 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H.-S. P. Wong, R. T. Howe, J. Watt, D.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Lewis,J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Akarvardar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Chong, N.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“Efﬁcient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FPGAs using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nanoelectromechanical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relays,” in Proc. 18th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Int.Symp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Field Program. Gate Arrays, 2010, pp. 273–282.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Tanachutiwat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Liu, and W. Wang, “FPGA based on integration of CMOS and RRAM,” IEEE Trans. Very Large Scale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(VLSI)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.,vol. 19, no. 11, pp. 2023–2032, Nov. 2011.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E. Ahmed and J. Rose, “The effect of LUT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deep-submicron FPGA performance and density,” IEEE Trans. VLSI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Syst., vol. 12, no. 3, pp. 288–298, Mar. 2004.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 C. Dong, C. Deming, 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Haruehanroengra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W. Wang, “3-D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nFPGA:A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reconﬁgurable architecture for 3-D CMOS/nanomaterial hybrid digital circuits,” IEEE Trans. Circuits Syst. I, Regular Papers, vol. 54, no. 11,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pp. 2489–2501, Nov. 2007.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 F. Li, Y. Lin, L. He, D. Chen, and J. Cong, “Power modeling and characteristics of ﬁeld programmable gate arrays,” IEEE Trans.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.-Aided Design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Circuits Syst., vol. 24, no. 11,pp. 1712–1724, Nov. 2005.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8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22% and 15%</a:t>
            </a:r>
          </a:p>
          <a:p>
            <a:r>
              <a:rPr lang="en-US" altLang="zh-CN" dirty="0" smtClean="0"/>
              <a:t>reduction in delay and power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Mingjie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Abbas El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"TORCH: A design tool for routing channel segmentation in FPGAs."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16th international ACM/SIGDA symposium on Field programmable gate arrays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ACM, 2008.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Mingjie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Abbas El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"A low-power field-programmable gate array routing fabric."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Large Scale Integration (VLSI) Systems, IEEE Transactions 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17.10 (2009): 1481-1494.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41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8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5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4CE60-94C7-46F5-866C-D072F7C22D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0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51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42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6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12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548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28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771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496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77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16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074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2919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40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539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284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60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52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3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0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70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46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151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F7EFB1"/>
            </a:gs>
            <a:gs pos="0">
              <a:schemeClr val="accent1">
                <a:lumMod val="60000"/>
                <a:lumOff val="40000"/>
              </a:schemeClr>
            </a:gs>
            <a:gs pos="56000">
              <a:srgbClr val="F9F2BE"/>
            </a:gs>
            <a:gs pos="28000">
              <a:srgbClr val="FBF6D4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12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2014/12/5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2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654969" y="2185990"/>
            <a:ext cx="5829300" cy="1102519"/>
          </a:xfrm>
        </p:spPr>
        <p:txBody>
          <a:bodyPr/>
          <a:lstStyle/>
          <a:p>
            <a:pPr algn="ctr" eaLnBrk="1" hangingPunct="1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FPGA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互连架构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低功耗设计与优化</a:t>
            </a:r>
            <a:endParaRPr lang="zh-CN" altLang="en-US" sz="3600" dirty="0"/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329908" y="3660900"/>
            <a:ext cx="4229891" cy="1114819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131199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李小泉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指导老师：曹鹏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sz="3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2115" y="5148110"/>
            <a:ext cx="132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A09DD1F-CA7A-4AAD-A32A-97658B15FA1B}" type="datetime1">
              <a:rPr lang="zh-CN" altLang="en-US">
                <a:ea typeface="宋体" panose="02010600030101010101" pitchFamily="2" charset="-122"/>
              </a:rPr>
              <a:pPr/>
              <a:t>2014/12/5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1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974542" y="428319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研究现状</a:t>
            </a:r>
            <a:endParaRPr lang="en-US" altLang="zh-CN" sz="3600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180827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06188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22" y="1959805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互连结构的低功耗方案</a:t>
            </a:r>
          </a:p>
        </p:txBody>
      </p:sp>
      <p:pic>
        <p:nvPicPr>
          <p:cNvPr id="1026" name="Picture 2" descr="C:\Users\Bean\AppData\Local\YNote\Data\605972145@qq.com\24ed64f1e9944e119d74fd0c97b1d33b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65" y="1677518"/>
            <a:ext cx="3542307" cy="29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623685" y="4625370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连线长度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84174" y="2440046"/>
            <a:ext cx="4125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开关盒的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不同的开关盒在连通性、面积、功耗上的差别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25]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盒里的连线的性质：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bi-directional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 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-directional[24]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3.Fs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连通性与面积与功耗之间的权衡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不同开关盒配对不同的连线的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00725" y="6572250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不同的开关盒结构</a:t>
            </a:r>
            <a:endParaRPr lang="zh-CN" altLang="en-US" sz="1200" dirty="0"/>
          </a:p>
        </p:txBody>
      </p:sp>
      <p:pic>
        <p:nvPicPr>
          <p:cNvPr id="1030" name="Picture 6" descr="C:\Users\Bean\AppData\Local\YNote\Data\605972145@qq.com\cb312feaadd342efa0b1cace95761a95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14" y="4920171"/>
            <a:ext cx="4643766" cy="152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6" y="5254059"/>
            <a:ext cx="3693939" cy="14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974542" y="428319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研究现状</a:t>
            </a:r>
            <a:endParaRPr lang="en-US" altLang="zh-CN" sz="3600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180827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06188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22" y="1959805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互连结构的低功耗方案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5076" y="2811644"/>
                <a:ext cx="4572000" cy="34691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连接盒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CLB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等的</a:t>
                </a:r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Fcin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Fcout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定义：      </a:t>
                </a:r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</m:t>
                      </m:r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输入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输出</m:t>
                          </m:r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连接点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数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沟道</m:t>
                          </m:r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宽度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（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）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定义了模块与互连的连通性，根据连通度需求在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0~1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之间权衡选值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" y="2811644"/>
                <a:ext cx="4572000" cy="3469155"/>
              </a:xfrm>
              <a:prstGeom prst="rect">
                <a:avLst/>
              </a:prstGeom>
              <a:blipFill rotWithShape="0">
                <a:blip r:embed="rId3"/>
                <a:stretch>
                  <a:fillRect l="-1333" t="-879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76" y="2811644"/>
            <a:ext cx="4456728" cy="28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36584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39947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22" y="1959805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互连结构的低功耗方案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71324"/>
              </p:ext>
            </p:extLst>
          </p:nvPr>
        </p:nvGraphicFramePr>
        <p:xfrm>
          <a:off x="62071" y="2527300"/>
          <a:ext cx="8967630" cy="4198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429"/>
                <a:gridCol w="986879"/>
                <a:gridCol w="5477709"/>
                <a:gridCol w="1993613"/>
              </a:tblGrid>
              <a:tr h="4809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分类</a:t>
                      </a:r>
                      <a:endParaRPr lang="zh-CN" sz="2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文献</a:t>
                      </a:r>
                      <a:endParaRPr lang="zh-CN" sz="2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方案</a:t>
                      </a:r>
                      <a:endParaRPr lang="zh-CN" sz="2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结果</a:t>
                      </a:r>
                      <a:endParaRPr lang="zh-CN" sz="2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480991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连线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[21</a:t>
                      </a:r>
                      <a:r>
                        <a:rPr lang="en-US" sz="1200" kern="100" dirty="0" smtClean="0">
                          <a:effectLst/>
                        </a:rPr>
                        <a:t>]</a:t>
                      </a:r>
                      <a:r>
                        <a:rPr lang="en-US" altLang="zh-CN" sz="1200" kern="100" dirty="0" smtClean="0">
                          <a:effectLst/>
                        </a:rPr>
                        <a:t>(</a:t>
                      </a:r>
                      <a:r>
                        <a:rPr lang="en-US" altLang="zh-CN" sz="1200" dirty="0" smtClean="0"/>
                        <a:t>ACM, 2008</a:t>
                      </a:r>
                      <a:r>
                        <a:rPr lang="en-US" altLang="zh-CN" sz="12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基于</a:t>
                      </a:r>
                      <a:r>
                        <a:rPr lang="en-US" sz="1200" kern="100" dirty="0">
                          <a:effectLst/>
                        </a:rPr>
                        <a:t>VPR,</a:t>
                      </a:r>
                      <a:r>
                        <a:rPr lang="zh-CN" sz="1200" kern="100" dirty="0">
                          <a:effectLst/>
                        </a:rPr>
                        <a:t>开发了一个可以对</a:t>
                      </a:r>
                      <a:r>
                        <a:rPr lang="en-US" sz="1200" kern="100" dirty="0">
                          <a:effectLst/>
                        </a:rPr>
                        <a:t>FPGA</a:t>
                      </a:r>
                      <a:r>
                        <a:rPr lang="zh-CN" sz="1200" kern="100" dirty="0">
                          <a:effectLst/>
                        </a:rPr>
                        <a:t>的连线分布进行探索的工具</a:t>
                      </a:r>
                      <a:r>
                        <a:rPr lang="zh-CN" sz="1200" kern="100" dirty="0" smtClean="0">
                          <a:effectLst/>
                        </a:rPr>
                        <a:t>，</a:t>
                      </a:r>
                      <a:r>
                        <a:rPr lang="zh-CN" altLang="en-US" sz="1200" kern="100" dirty="0" smtClean="0">
                          <a:effectLst/>
                        </a:rPr>
                        <a:t>针对不同的应用和架构，探索该架构在特定应用下的最佳连线选择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延时降低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21% 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功耗降低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3613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[8</a:t>
                      </a:r>
                      <a:r>
                        <a:rPr lang="en-US" sz="1200" kern="100" dirty="0" smtClean="0">
                          <a:effectLst/>
                        </a:rPr>
                        <a:t>]</a:t>
                      </a:r>
                      <a:r>
                        <a:rPr lang="en-US" altLang="zh-CN" sz="1200" kern="100" dirty="0" smtClean="0">
                          <a:effectLst/>
                        </a:rPr>
                        <a:t>(IEEE, 2009)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从连通性考虑出发，</a:t>
                      </a:r>
                      <a:r>
                        <a:rPr lang="zh-CN" sz="1200" kern="100" dirty="0" smtClean="0">
                          <a:effectLst/>
                        </a:rPr>
                        <a:t>使用</a:t>
                      </a:r>
                      <a:r>
                        <a:rPr lang="zh-CN" sz="1200" kern="100" dirty="0">
                          <a:effectLst/>
                        </a:rPr>
                        <a:t>更短的连线，为了避免短连线的</a:t>
                      </a:r>
                      <a:r>
                        <a:rPr lang="zh-CN" sz="1200" kern="100" dirty="0" smtClean="0">
                          <a:effectLst/>
                        </a:rPr>
                        <a:t>缺点</a:t>
                      </a:r>
                      <a:r>
                        <a:rPr lang="zh-CN" altLang="en-US" sz="1200" kern="100" dirty="0" smtClean="0">
                          <a:effectLst/>
                        </a:rPr>
                        <a:t>（使用轻量级的开关盒，也避免了配置存储增加）</a:t>
                      </a:r>
                      <a:r>
                        <a:rPr lang="zh-CN" sz="1200" kern="100" dirty="0" smtClean="0">
                          <a:effectLst/>
                        </a:rPr>
                        <a:t>，</a:t>
                      </a:r>
                      <a:r>
                        <a:rPr lang="zh-CN" sz="1200" kern="100" dirty="0">
                          <a:effectLst/>
                        </a:rPr>
                        <a:t>对</a:t>
                      </a:r>
                      <a:r>
                        <a:rPr lang="en-US" sz="1200" kern="100" dirty="0">
                          <a:effectLst/>
                        </a:rPr>
                        <a:t>routing fabric </a:t>
                      </a:r>
                      <a:r>
                        <a:rPr lang="zh-CN" sz="1200" kern="100" dirty="0">
                          <a:effectLst/>
                        </a:rPr>
                        <a:t>做出相应的修改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延时降低 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功耗降低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9 %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38360">
                <a:tc row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开关盒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[9</a:t>
                      </a:r>
                      <a:r>
                        <a:rPr lang="en-US" sz="1200" kern="100" dirty="0" smtClean="0">
                          <a:effectLst/>
                        </a:rPr>
                        <a:t>]</a:t>
                      </a:r>
                      <a:r>
                        <a:rPr lang="en-US" altLang="zh-CN" sz="1200" kern="100" dirty="0" smtClean="0">
                          <a:effectLst/>
                        </a:rPr>
                        <a:t>(</a:t>
                      </a:r>
                      <a:r>
                        <a:rPr lang="en-US" altLang="zh-CN" sz="1200" dirty="0" smtClean="0"/>
                        <a:t>ACM, 2005</a:t>
                      </a:r>
                      <a:r>
                        <a:rPr lang="en-US" altLang="zh-CN" sz="12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对大量的</a:t>
                      </a:r>
                      <a:r>
                        <a:rPr lang="en-US" sz="1200" kern="100" dirty="0">
                          <a:effectLst/>
                        </a:rPr>
                        <a:t>benchmark</a:t>
                      </a:r>
                      <a:r>
                        <a:rPr lang="zh-CN" sz="1200" kern="100" dirty="0">
                          <a:effectLst/>
                        </a:rPr>
                        <a:t>的布线结果分析，统计不同的连线在</a:t>
                      </a:r>
                      <a:r>
                        <a:rPr lang="en-US" sz="1200" kern="100" dirty="0">
                          <a:effectLst/>
                        </a:rPr>
                        <a:t>switch box </a:t>
                      </a:r>
                      <a:r>
                        <a:rPr lang="zh-CN" sz="1200" kern="100" dirty="0">
                          <a:effectLst/>
                        </a:rPr>
                        <a:t>中的数量，在最小的灵活性代价下，用硬连线替换部分</a:t>
                      </a:r>
                      <a:r>
                        <a:rPr lang="en-US" sz="1200" kern="100" dirty="0">
                          <a:effectLst/>
                        </a:rPr>
                        <a:t>switch box</a:t>
                      </a:r>
                      <a:r>
                        <a:rPr lang="zh-CN" sz="1200" kern="100" dirty="0">
                          <a:effectLst/>
                        </a:rPr>
                        <a:t>中的互连</a:t>
                      </a:r>
                      <a:r>
                        <a:rPr lang="zh-CN" sz="1200" kern="100" dirty="0" smtClean="0">
                          <a:effectLst/>
                        </a:rPr>
                        <a:t>线</a:t>
                      </a:r>
                      <a:endParaRPr lang="en-US" altLang="zh-CN" sz="12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代价： </a:t>
                      </a:r>
                      <a:r>
                        <a:rPr lang="en-US" altLang="zh-CN" sz="1200" kern="100" dirty="0" smtClean="0">
                          <a:effectLst/>
                        </a:rPr>
                        <a:t>15.45%</a:t>
                      </a:r>
                      <a:r>
                        <a:rPr lang="zh-CN" altLang="en-US" sz="1200" kern="100" dirty="0" smtClean="0">
                          <a:effectLst/>
                        </a:rPr>
                        <a:t>的</a:t>
                      </a:r>
                      <a:r>
                        <a:rPr lang="en-US" altLang="zh-CN" sz="1200" kern="100" dirty="0" smtClean="0">
                          <a:effectLst/>
                        </a:rPr>
                        <a:t>Channel</a:t>
                      </a:r>
                      <a:r>
                        <a:rPr lang="en-US" altLang="zh-CN" sz="1200" kern="100" baseline="0" dirty="0" smtClean="0">
                          <a:effectLst/>
                        </a:rPr>
                        <a:t> width</a:t>
                      </a:r>
                      <a:r>
                        <a:rPr lang="zh-CN" altLang="en-US" sz="1200" kern="100" baseline="0" dirty="0" smtClean="0">
                          <a:effectLst/>
                        </a:rPr>
                        <a:t>的增加</a:t>
                      </a:r>
                      <a:endParaRPr lang="en-US" altLang="zh-CN" sz="1200" kern="100" dirty="0" smtClean="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延时降低 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17.45%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 smtClean="0">
                          <a:effectLst/>
                        </a:rPr>
                        <a:t>功耗降低</a:t>
                      </a:r>
                      <a:r>
                        <a:rPr lang="en-US" altLang="zh-CN" sz="1200" kern="100" dirty="0" smtClean="0">
                          <a:effectLst/>
                        </a:rPr>
                        <a:t> 4</a:t>
                      </a:r>
                      <a:r>
                        <a:rPr lang="en-US" altLang="zh-CN" sz="120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200" kern="100" dirty="0" smtClean="0">
                          <a:effectLst/>
                        </a:rPr>
                        <a:t>%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面积</a:t>
                      </a:r>
                      <a:r>
                        <a:rPr lang="zh-CN" sz="1200" kern="100" dirty="0">
                          <a:effectLst/>
                        </a:rPr>
                        <a:t>减少</a:t>
                      </a:r>
                      <a:r>
                        <a:rPr lang="en-US" sz="1200" kern="100" dirty="0">
                          <a:effectLst/>
                        </a:rPr>
                        <a:t> 5%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3081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[11</a:t>
                      </a:r>
                      <a:r>
                        <a:rPr lang="en-US" sz="1200" kern="100" dirty="0" smtClean="0">
                          <a:effectLst/>
                        </a:rPr>
                        <a:t>]</a:t>
                      </a:r>
                      <a:r>
                        <a:rPr lang="en-US" altLang="zh-CN" sz="1200" kern="100" dirty="0" smtClean="0">
                          <a:effectLst/>
                        </a:rPr>
                        <a:t>(</a:t>
                      </a:r>
                      <a:r>
                        <a:rPr lang="en-US" altLang="zh-CN" sz="1200" dirty="0" smtClean="0"/>
                        <a:t>IEEE, 2005</a:t>
                      </a:r>
                      <a:r>
                        <a:rPr lang="en-US" altLang="zh-CN" sz="12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通过测试</a:t>
                      </a:r>
                      <a:r>
                        <a:rPr lang="en-US" sz="1200" kern="100" dirty="0">
                          <a:effectLst/>
                        </a:rPr>
                        <a:t>routing fabric</a:t>
                      </a:r>
                      <a:r>
                        <a:rPr lang="zh-CN" sz="1200" kern="100" dirty="0">
                          <a:effectLst/>
                        </a:rPr>
                        <a:t>的不同参数、不同结构部分对</a:t>
                      </a:r>
                      <a:r>
                        <a:rPr lang="en-US" sz="1200" kern="100" dirty="0">
                          <a:effectLst/>
                        </a:rPr>
                        <a:t>FPGA</a:t>
                      </a:r>
                      <a:r>
                        <a:rPr lang="zh-CN" sz="1200" kern="100" dirty="0">
                          <a:effectLst/>
                        </a:rPr>
                        <a:t>的整体性能、功耗的影响，探索出一个新的针对低功耗的</a:t>
                      </a:r>
                      <a:r>
                        <a:rPr lang="en-US" sz="1200" kern="100" dirty="0">
                          <a:effectLst/>
                        </a:rPr>
                        <a:t>routing fabric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延时增加 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 smtClean="0">
                          <a:effectLst/>
                        </a:rPr>
                        <a:t>功耗降低</a:t>
                      </a:r>
                      <a:r>
                        <a:rPr lang="en-US" altLang="zh-CN" sz="1200" kern="100" dirty="0" smtClean="0">
                          <a:effectLst/>
                        </a:rPr>
                        <a:t> ~10</a:t>
                      </a:r>
                      <a:r>
                        <a:rPr lang="en-US" altLang="zh-CN" sz="120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200" kern="100" dirty="0" smtClean="0">
                          <a:effectLst/>
                        </a:rPr>
                        <a:t>%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38360">
                <a:tc row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整体架构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[10]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提出</a:t>
                      </a:r>
                      <a:r>
                        <a:rPr lang="en-US" sz="1200" kern="100" dirty="0">
                          <a:effectLst/>
                        </a:rPr>
                        <a:t>GSB(</a:t>
                      </a:r>
                      <a:r>
                        <a:rPr lang="zh-CN" sz="1200" kern="100" dirty="0">
                          <a:effectLst/>
                        </a:rPr>
                        <a:t>通用开关盒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r>
                        <a:rPr lang="zh-CN" sz="1200" kern="100" dirty="0">
                          <a:effectLst/>
                        </a:rPr>
                        <a:t>结构代替</a:t>
                      </a:r>
                      <a:r>
                        <a:rPr lang="en-US" sz="1200" kern="100" dirty="0">
                          <a:effectLst/>
                        </a:rPr>
                        <a:t>CB/SB</a:t>
                      </a:r>
                      <a:r>
                        <a:rPr lang="zh-CN" sz="1200" kern="100" dirty="0">
                          <a:effectLst/>
                        </a:rPr>
                        <a:t>结构，将</a:t>
                      </a:r>
                      <a:r>
                        <a:rPr lang="en-US" sz="1200" kern="100" dirty="0">
                          <a:effectLst/>
                        </a:rPr>
                        <a:t>CB</a:t>
                      </a:r>
                      <a:r>
                        <a:rPr lang="zh-CN" sz="1200" kern="100" dirty="0">
                          <a:effectLst/>
                        </a:rPr>
                        <a:t>、</a:t>
                      </a:r>
                      <a:r>
                        <a:rPr lang="en-US" sz="1200" kern="100" dirty="0">
                          <a:effectLst/>
                        </a:rPr>
                        <a:t>SB</a:t>
                      </a:r>
                      <a:r>
                        <a:rPr lang="zh-CN" sz="1200" kern="100" dirty="0">
                          <a:effectLst/>
                        </a:rPr>
                        <a:t>的功能用一个</a:t>
                      </a:r>
                      <a:r>
                        <a:rPr lang="en-US" sz="1200" kern="100" dirty="0">
                          <a:effectLst/>
                        </a:rPr>
                        <a:t>GSB</a:t>
                      </a:r>
                      <a:r>
                        <a:rPr lang="zh-CN" sz="1200" kern="100" dirty="0">
                          <a:effectLst/>
                        </a:rPr>
                        <a:t>来完成，</a:t>
                      </a:r>
                      <a:r>
                        <a:rPr lang="en-US" sz="1200" kern="100" dirty="0">
                          <a:effectLst/>
                        </a:rPr>
                        <a:t>LB</a:t>
                      </a:r>
                      <a:r>
                        <a:rPr lang="zh-CN" sz="1200" kern="100" dirty="0">
                          <a:effectLst/>
                        </a:rPr>
                        <a:t>直接与</a:t>
                      </a:r>
                      <a:r>
                        <a:rPr lang="en-US" sz="1200" kern="100" dirty="0">
                          <a:effectLst/>
                        </a:rPr>
                        <a:t>GSB</a:t>
                      </a:r>
                      <a:r>
                        <a:rPr lang="zh-CN" sz="1200" kern="100" dirty="0" smtClean="0">
                          <a:effectLst/>
                        </a:rPr>
                        <a:t>互</a:t>
                      </a:r>
                      <a:r>
                        <a:rPr lang="zh-CN" altLang="en-US" sz="1200" kern="100" dirty="0" smtClean="0">
                          <a:effectLst/>
                        </a:rPr>
                        <a:t>连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延时降低 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 smtClean="0">
                          <a:effectLst/>
                        </a:rPr>
                        <a:t>功耗降低</a:t>
                      </a:r>
                      <a:r>
                        <a:rPr lang="en-US" altLang="zh-CN" sz="1200" kern="100" dirty="0" smtClean="0">
                          <a:effectLst/>
                        </a:rPr>
                        <a:t> 4</a:t>
                      </a:r>
                      <a:r>
                        <a:rPr lang="en-US" altLang="zh-CN" sz="120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200" kern="100" dirty="0" smtClean="0">
                          <a:effectLst/>
                        </a:rPr>
                        <a:t>%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面积</a:t>
                      </a:r>
                      <a:r>
                        <a:rPr lang="zh-CN" sz="1200" kern="100" dirty="0">
                          <a:effectLst/>
                        </a:rPr>
                        <a:t>减少</a:t>
                      </a:r>
                      <a:r>
                        <a:rPr lang="en-US" sz="1200" kern="100" dirty="0">
                          <a:effectLst/>
                        </a:rPr>
                        <a:t> 10.7%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072655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[12][13]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[14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(FPL</a:t>
                      </a:r>
                      <a:r>
                        <a:rPr lang="en-US" altLang="zh-CN" sz="12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2007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设计了一个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工具，对大量的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benchmark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的布线结果分析，获取布线后的连通性需求和功耗的分布图，根据分布图的反馈对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FPGA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互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结构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提出了按需分配的架构设计思想，根据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FPGA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不同区域对连通性的不同需求，不同区域使用不同的互连结构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2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延时降低 </a:t>
                      </a: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 smtClean="0">
                          <a:effectLst/>
                        </a:rPr>
                        <a:t>功耗降低</a:t>
                      </a:r>
                      <a:r>
                        <a:rPr lang="en-US" altLang="zh-CN" sz="1200" kern="100" dirty="0" smtClean="0">
                          <a:effectLst/>
                        </a:rPr>
                        <a:t> 11</a:t>
                      </a:r>
                      <a:r>
                        <a:rPr lang="en-US" altLang="zh-CN" sz="120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200" kern="100" dirty="0" smtClean="0">
                          <a:effectLst/>
                        </a:rPr>
                        <a:t>%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052600" y="496673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研究现状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23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>
          <a:xfrm>
            <a:off x="533400" y="1143004"/>
            <a:ext cx="8458200" cy="239713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44947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48932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22" y="1959805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互连结构的低功耗方案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02587"/>
              </p:ext>
            </p:extLst>
          </p:nvPr>
        </p:nvGraphicFramePr>
        <p:xfrm>
          <a:off x="533401" y="2577824"/>
          <a:ext cx="7966656" cy="359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981"/>
                <a:gridCol w="5843675"/>
              </a:tblGrid>
              <a:tr h="821313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文献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solidFill>
                            <a:schemeClr val="tx1"/>
                          </a:solidFill>
                          <a:effectLst/>
                        </a:rPr>
                        <a:t>互</a:t>
                      </a:r>
                      <a:r>
                        <a:rPr lang="zh-CN" altLang="en-US" sz="1600" kern="0" dirty="0" smtClean="0">
                          <a:solidFill>
                            <a:schemeClr val="tx1"/>
                          </a:solidFill>
                          <a:effectLst/>
                        </a:rPr>
                        <a:t>连</a:t>
                      </a:r>
                      <a:r>
                        <a:rPr lang="zh-CN" sz="1600" kern="0" dirty="0" smtClean="0">
                          <a:solidFill>
                            <a:schemeClr val="tx1"/>
                          </a:solidFill>
                          <a:effectLst/>
                        </a:rPr>
                        <a:t>方案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1146399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[15][16] Xilinx</a:t>
                      </a:r>
                      <a:r>
                        <a:rPr lang="zh-CN" sz="1600" kern="0" dirty="0" smtClean="0">
                          <a:solidFill>
                            <a:schemeClr val="tx1"/>
                          </a:solidFill>
                          <a:effectLst/>
                        </a:rPr>
                        <a:t>专利</a:t>
                      </a:r>
                      <a:endParaRPr lang="en-US" altLang="zh-CN" sz="16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(2009,2014)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将十个</a:t>
                      </a:r>
                      <a:r>
                        <a:rPr lang="zh-CN" sz="1600" kern="0" dirty="0" smtClean="0">
                          <a:effectLst/>
                        </a:rPr>
                        <a:t>互</a:t>
                      </a:r>
                      <a:r>
                        <a:rPr lang="zh-CN" altLang="en-US" sz="1600" kern="0" dirty="0" smtClean="0">
                          <a:effectLst/>
                        </a:rPr>
                        <a:t>连</a:t>
                      </a:r>
                      <a:r>
                        <a:rPr lang="zh-CN" sz="1600" kern="0" dirty="0" smtClean="0">
                          <a:effectLst/>
                        </a:rPr>
                        <a:t>单元</a:t>
                      </a:r>
                      <a:r>
                        <a:rPr lang="zh-CN" sz="1600" kern="0" dirty="0">
                          <a:effectLst/>
                        </a:rPr>
                        <a:t>组合在一起（一个功耗</a:t>
                      </a:r>
                      <a:r>
                        <a:rPr lang="zh-CN" sz="1600" kern="0" dirty="0" smtClean="0">
                          <a:effectLst/>
                        </a:rPr>
                        <a:t>互</a:t>
                      </a:r>
                      <a:r>
                        <a:rPr lang="zh-CN" altLang="en-US" sz="1600" kern="0" dirty="0" smtClean="0">
                          <a:effectLst/>
                        </a:rPr>
                        <a:t>连</a:t>
                      </a:r>
                      <a:r>
                        <a:rPr lang="zh-CN" sz="1600" kern="0" dirty="0" smtClean="0">
                          <a:effectLst/>
                        </a:rPr>
                        <a:t>、</a:t>
                      </a:r>
                      <a:r>
                        <a:rPr lang="zh-CN" sz="1600" kern="0" dirty="0">
                          <a:effectLst/>
                        </a:rPr>
                        <a:t>一个接地</a:t>
                      </a:r>
                      <a:r>
                        <a:rPr lang="zh-CN" sz="1600" kern="0" dirty="0" smtClean="0">
                          <a:effectLst/>
                        </a:rPr>
                        <a:t>互</a:t>
                      </a:r>
                      <a:r>
                        <a:rPr lang="zh-CN" altLang="en-US" sz="1600" kern="0" dirty="0" smtClean="0">
                          <a:effectLst/>
                        </a:rPr>
                        <a:t>连</a:t>
                      </a:r>
                      <a:r>
                        <a:rPr lang="zh-CN" sz="1600" kern="0" dirty="0" smtClean="0">
                          <a:effectLst/>
                        </a:rPr>
                        <a:t>、</a:t>
                      </a:r>
                      <a:r>
                        <a:rPr lang="zh-CN" sz="1600" kern="0" dirty="0">
                          <a:effectLst/>
                        </a:rPr>
                        <a:t>八个额外的</a:t>
                      </a:r>
                      <a:r>
                        <a:rPr lang="zh-CN" sz="1600" kern="0" dirty="0" smtClean="0">
                          <a:effectLst/>
                        </a:rPr>
                        <a:t>互</a:t>
                      </a:r>
                      <a:r>
                        <a:rPr lang="zh-CN" altLang="en-US" sz="1600" kern="0" dirty="0" smtClean="0">
                          <a:effectLst/>
                        </a:rPr>
                        <a:t>连</a:t>
                      </a:r>
                      <a:r>
                        <a:rPr lang="zh-CN" sz="1600" kern="0" dirty="0" smtClean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821313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17][18][19]… Xilinx</a:t>
                      </a:r>
                      <a:r>
                        <a:rPr lang="zh-CN" sz="1600" kern="0" dirty="0" smtClean="0">
                          <a:solidFill>
                            <a:schemeClr val="tx1"/>
                          </a:solidFill>
                          <a:effectLst/>
                        </a:rPr>
                        <a:t>专利</a:t>
                      </a:r>
                      <a:endParaRPr lang="en-US" altLang="zh-CN" sz="16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(2005,2009,2011)</a:t>
                      </a:r>
                      <a:endParaRPr lang="en-US" altLang="zh-CN" sz="16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将</a:t>
                      </a:r>
                      <a:r>
                        <a:rPr lang="en-US" sz="1600" kern="0" dirty="0">
                          <a:effectLst/>
                        </a:rPr>
                        <a:t>FPGA</a:t>
                      </a:r>
                      <a:r>
                        <a:rPr lang="zh-CN" sz="1600" kern="0" dirty="0" smtClean="0">
                          <a:effectLst/>
                        </a:rPr>
                        <a:t>互</a:t>
                      </a:r>
                      <a:r>
                        <a:rPr lang="zh-CN" altLang="en-US" sz="1600" kern="0" dirty="0" smtClean="0">
                          <a:effectLst/>
                        </a:rPr>
                        <a:t>连</a:t>
                      </a:r>
                      <a:r>
                        <a:rPr lang="zh-CN" sz="1600" kern="0" dirty="0" smtClean="0">
                          <a:effectLst/>
                        </a:rPr>
                        <a:t>划分</a:t>
                      </a:r>
                      <a:r>
                        <a:rPr lang="zh-CN" sz="1600" kern="0" dirty="0">
                          <a:effectLst/>
                        </a:rPr>
                        <a:t>成两个子集，一个被优化成高性能，一个被优化成</a:t>
                      </a:r>
                      <a:r>
                        <a:rPr lang="zh-CN" sz="1600" kern="0" dirty="0" smtClean="0">
                          <a:effectLst/>
                        </a:rPr>
                        <a:t>低功耗</a:t>
                      </a:r>
                      <a:endParaRPr lang="en-US" altLang="zh-CN" sz="1600" kern="0" dirty="0" smtClean="0">
                        <a:effectLst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修改工具链，将不是关键路径上的电路映射到低性能互连上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805352"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[20] Altera </a:t>
                      </a:r>
                      <a:r>
                        <a:rPr lang="zh-CN" sz="1600" kern="0" dirty="0" smtClean="0">
                          <a:solidFill>
                            <a:schemeClr val="tx1"/>
                          </a:solidFill>
                          <a:effectLst/>
                        </a:rPr>
                        <a:t>专利</a:t>
                      </a:r>
                      <a:endParaRPr lang="en-US" altLang="zh-CN" sz="16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(2008)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把</a:t>
                      </a:r>
                      <a:r>
                        <a:rPr lang="en-US" sz="1600" kern="0" dirty="0">
                          <a:effectLst/>
                        </a:rPr>
                        <a:t>FPGA</a:t>
                      </a:r>
                      <a:r>
                        <a:rPr lang="zh-CN" sz="1600" kern="0" dirty="0" smtClean="0">
                          <a:effectLst/>
                        </a:rPr>
                        <a:t>互</a:t>
                      </a:r>
                      <a:r>
                        <a:rPr lang="zh-CN" altLang="en-US" sz="1600" kern="0" dirty="0" smtClean="0">
                          <a:effectLst/>
                        </a:rPr>
                        <a:t>连</a:t>
                      </a:r>
                      <a:r>
                        <a:rPr lang="zh-CN" sz="1600" kern="0" dirty="0" smtClean="0">
                          <a:effectLst/>
                        </a:rPr>
                        <a:t>划分</a:t>
                      </a:r>
                      <a:r>
                        <a:rPr lang="zh-CN" sz="1600" kern="0" dirty="0">
                          <a:effectLst/>
                        </a:rPr>
                        <a:t>成多个区域，每个区域有不同的</a:t>
                      </a:r>
                      <a:r>
                        <a:rPr lang="zh-CN" sz="1600" kern="0" dirty="0" smtClean="0">
                          <a:effectLst/>
                        </a:rPr>
                        <a:t>性能需求</a:t>
                      </a:r>
                      <a:endParaRPr lang="en-US" altLang="zh-CN" sz="1600" kern="0" dirty="0" smtClean="0">
                        <a:effectLst/>
                      </a:endParaRPr>
                    </a:p>
                    <a:p>
                      <a:pPr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通过电压控制，实现不同区域的不同性能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23063" y="422176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研究现状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570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20" name="TextBox 271"/>
          <p:cNvSpPr txBox="1"/>
          <p:nvPr/>
        </p:nvSpPr>
        <p:spPr>
          <a:xfrm>
            <a:off x="2460572" y="2524901"/>
            <a:ext cx="40399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3300" dirty="0">
                <a:latin typeface="华文楷体" pitchFamily="2" charset="-122"/>
                <a:ea typeface="华文楷体" pitchFamily="2" charset="-122"/>
              </a:rPr>
              <a:t>技术路线</a:t>
            </a:r>
            <a:endParaRPr lang="en-US" altLang="zh-CN" sz="33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21" name="组合 269"/>
          <p:cNvGrpSpPr/>
          <p:nvPr/>
        </p:nvGrpSpPr>
        <p:grpSpPr>
          <a:xfrm>
            <a:off x="571900" y="2192372"/>
            <a:ext cx="1440880" cy="2666546"/>
            <a:chOff x="238132" y="260648"/>
            <a:chExt cx="1921173" cy="3555395"/>
          </a:xfrm>
        </p:grpSpPr>
        <p:grpSp>
          <p:nvGrpSpPr>
            <p:cNvPr id="22" name="组合 258"/>
            <p:cNvGrpSpPr/>
            <p:nvPr/>
          </p:nvGrpSpPr>
          <p:grpSpPr>
            <a:xfrm>
              <a:off x="238132" y="260648"/>
              <a:ext cx="1921173" cy="1656184"/>
              <a:chOff x="238132" y="260648"/>
              <a:chExt cx="1921173" cy="1656184"/>
            </a:xfrm>
          </p:grpSpPr>
          <p:sp>
            <p:nvSpPr>
              <p:cNvPr id="26" name="六边形 25"/>
              <p:cNvSpPr/>
              <p:nvPr/>
            </p:nvSpPr>
            <p:spPr>
              <a:xfrm>
                <a:off x="238132" y="260648"/>
                <a:ext cx="1921173" cy="165618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449796" y="476672"/>
                <a:ext cx="1503527" cy="1296144"/>
              </a:xfrm>
              <a:prstGeom prst="hexag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  <a:latin typeface="Impact" pitchFamily="34" charset="0"/>
                    <a:ea typeface="微软雅黑" pitchFamily="34" charset="-122"/>
                  </a:rPr>
                  <a:t>2</a:t>
                </a:r>
                <a:endParaRPr lang="zh-CN" altLang="en-US" sz="6600" dirty="0">
                  <a:solidFill>
                    <a:schemeClr val="tx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3" name="六边形 22"/>
            <p:cNvSpPr/>
            <p:nvPr/>
          </p:nvSpPr>
          <p:spPr>
            <a:xfrm>
              <a:off x="321856" y="2214554"/>
              <a:ext cx="930291" cy="658933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chemeClr val="tx1"/>
                  </a:solidFill>
                  <a:latin typeface="Impact" pitchFamily="34" charset="0"/>
                </a:rPr>
                <a:t>2</a:t>
              </a:r>
              <a:r>
                <a:rPr lang="en-US" altLang="zh-CN" sz="2100" dirty="0" smtClean="0">
                  <a:solidFill>
                    <a:schemeClr val="tx1"/>
                  </a:solidFill>
                  <a:latin typeface="Impact" pitchFamily="34" charset="0"/>
                </a:rPr>
                <a:t>.1</a:t>
              </a:r>
              <a:endParaRPr lang="zh-CN" altLang="en-US" sz="2100" dirty="0">
                <a:solidFill>
                  <a:schemeClr val="tx1"/>
                </a:solidFill>
                <a:latin typeface="Impact" pitchFamily="34" charset="0"/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307341" y="3157110"/>
              <a:ext cx="944807" cy="658933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Impact" pitchFamily="34" charset="0"/>
                </a:rPr>
                <a:t>2</a:t>
              </a:r>
              <a:r>
                <a:rPr lang="en-US" altLang="zh-CN" dirty="0" smtClean="0">
                  <a:solidFill>
                    <a:schemeClr val="tx1"/>
                  </a:solidFill>
                  <a:latin typeface="Impact" pitchFamily="34" charset="0"/>
                </a:rPr>
                <a:t>.2</a:t>
              </a:r>
              <a:endParaRPr lang="zh-CN" altLang="en-US" dirty="0">
                <a:solidFill>
                  <a:schemeClr val="tx1"/>
                </a:solidFill>
                <a:latin typeface="Impact" pitchFamily="34" charset="0"/>
              </a:endParaRPr>
            </a:p>
          </p:txBody>
        </p:sp>
      </p:grpSp>
      <p:sp>
        <p:nvSpPr>
          <p:cNvPr id="28" name="燕尾形 27"/>
          <p:cNvSpPr/>
          <p:nvPr/>
        </p:nvSpPr>
        <p:spPr>
          <a:xfrm>
            <a:off x="1679294" y="2367355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67721" y="3615642"/>
            <a:ext cx="4572000" cy="1315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基础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架构探索流程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192696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.1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052413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82167" y="263625"/>
            <a:ext cx="3483528" cy="93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405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基础</a:t>
            </a:r>
            <a:endParaRPr lang="en-US" altLang="zh-CN" sz="405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568" y="2725448"/>
            <a:ext cx="2486608" cy="7941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合理的连通性区域划分</a:t>
            </a:r>
            <a:r>
              <a:rPr lang="en-US" altLang="zh-CN" sz="1600" dirty="0" smtClean="0">
                <a:solidFill>
                  <a:schemeClr val="tx1"/>
                </a:solidFill>
              </a:rPr>
              <a:t>[12][13][14]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568" y="3642493"/>
            <a:ext cx="2486608" cy="7941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连线</a:t>
            </a:r>
            <a:r>
              <a:rPr lang="zh-CN" altLang="en-US" sz="1600" dirty="0" smtClean="0">
                <a:solidFill>
                  <a:schemeClr val="tx1"/>
                </a:solidFill>
              </a:rPr>
              <a:t>组合</a:t>
            </a:r>
            <a:r>
              <a:rPr lang="en-US" altLang="zh-CN" sz="1600" dirty="0" smtClean="0">
                <a:solidFill>
                  <a:schemeClr val="tx1"/>
                </a:solidFill>
              </a:rPr>
              <a:t>[8][21][22][23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568" y="4559538"/>
            <a:ext cx="2486608" cy="7941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开关盒</a:t>
            </a:r>
            <a:r>
              <a:rPr lang="zh-CN" altLang="en-US" sz="1600" dirty="0" smtClean="0">
                <a:solidFill>
                  <a:schemeClr val="tx1"/>
                </a:solidFill>
              </a:rPr>
              <a:t>组合</a:t>
            </a:r>
            <a:r>
              <a:rPr lang="en-US" altLang="zh-CN" sz="1600" dirty="0" smtClean="0">
                <a:solidFill>
                  <a:schemeClr val="tx1"/>
                </a:solidFill>
              </a:rPr>
              <a:t>[9][11][</a:t>
            </a:r>
            <a:r>
              <a:rPr lang="en-US" altLang="zh-CN" sz="1600" dirty="0" smtClean="0">
                <a:solidFill>
                  <a:schemeClr val="tx1"/>
                </a:solidFill>
              </a:rPr>
              <a:t>24][25]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flipV="1">
            <a:off x="3782116" y="3927163"/>
            <a:ext cx="635619" cy="1273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559649" y="3744103"/>
            <a:ext cx="3507855" cy="4934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连通性</a:t>
            </a:r>
            <a:r>
              <a:rPr lang="zh-CN" altLang="en-US" sz="1600" dirty="0" smtClean="0">
                <a:solidFill>
                  <a:schemeClr val="tx1"/>
                </a:solidFill>
              </a:rPr>
              <a:t>区域划分合理的</a:t>
            </a:r>
            <a:r>
              <a:rPr lang="zh-CN" altLang="en-US" sz="1600" dirty="0">
                <a:solidFill>
                  <a:schemeClr val="tx1"/>
                </a:solidFill>
              </a:rPr>
              <a:t>，开关盒和连线优化组合的</a:t>
            </a:r>
            <a:r>
              <a:rPr lang="en-US" altLang="zh-CN" sz="1600" dirty="0">
                <a:solidFill>
                  <a:schemeClr val="tx1"/>
                </a:solidFill>
              </a:rPr>
              <a:t>FPGA</a:t>
            </a:r>
            <a:r>
              <a:rPr lang="zh-CN" altLang="en-US" sz="1600" dirty="0">
                <a:solidFill>
                  <a:schemeClr val="tx1"/>
                </a:solidFill>
              </a:rPr>
              <a:t>互连架构</a:t>
            </a:r>
          </a:p>
        </p:txBody>
      </p:sp>
    </p:spTree>
    <p:extLst>
      <p:ext uri="{BB962C8B-B14F-4D97-AF65-F5344CB8AC3E}">
        <p14:creationId xmlns:p14="http://schemas.microsoft.com/office/powerpoint/2010/main" val="8186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34556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2.1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22378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22" y="1934405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36" y="2439845"/>
            <a:ext cx="2833313" cy="26137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0652" y="3022419"/>
            <a:ext cx="92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区域</a:t>
            </a:r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10" name="文本框 9"/>
          <p:cNvSpPr txBox="1"/>
          <p:nvPr/>
        </p:nvSpPr>
        <p:spPr>
          <a:xfrm>
            <a:off x="3620652" y="3631228"/>
            <a:ext cx="92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区域</a:t>
            </a:r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20652" y="4438657"/>
            <a:ext cx="928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区域</a:t>
            </a:r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336531" y="6334034"/>
            <a:ext cx="1058092" cy="460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性能</a:t>
            </a:r>
            <a:r>
              <a:rPr lang="en-US" altLang="zh-CN" sz="1350" dirty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功耗</a:t>
            </a:r>
            <a:r>
              <a:rPr lang="en-US" altLang="zh-CN" sz="1350" dirty="0">
                <a:solidFill>
                  <a:schemeClr val="tx1"/>
                </a:solidFill>
              </a:rPr>
              <a:t>E1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9442" y="5759301"/>
            <a:ext cx="1075181" cy="450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性能</a:t>
            </a:r>
            <a:r>
              <a:rPr lang="en-US" altLang="zh-CN" sz="1350" dirty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功耗</a:t>
            </a:r>
            <a:r>
              <a:rPr lang="en-US" altLang="zh-CN" sz="1350" dirty="0">
                <a:solidFill>
                  <a:schemeClr val="tx1"/>
                </a:solidFill>
              </a:rPr>
              <a:t>E2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3702" y="5157149"/>
            <a:ext cx="1051979" cy="4604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性能</a:t>
            </a:r>
            <a:r>
              <a:rPr lang="en-US" altLang="zh-CN" sz="1350" dirty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功耗</a:t>
            </a:r>
            <a:r>
              <a:rPr lang="en-US" altLang="zh-CN" sz="1350" dirty="0">
                <a:solidFill>
                  <a:schemeClr val="tx1"/>
                </a:solidFill>
              </a:rPr>
              <a:t>E3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13205" y="3169079"/>
            <a:ext cx="3837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当明确每一个区域的连通性以后，从功耗的角度出发选择合适的设计参数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互连线长度、比例</a:t>
            </a:r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开关盒的种类、单双向性、</a:t>
            </a:r>
            <a:r>
              <a:rPr lang="en-US" altLang="zh-CN" sz="1600" dirty="0" err="1" smtClean="0"/>
              <a:t>Fs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开关盒和连线的搭配</a:t>
            </a:r>
            <a:endParaRPr lang="en-US" altLang="zh-CN" sz="1600" dirty="0" smtClean="0"/>
          </a:p>
          <a:p>
            <a:r>
              <a:rPr lang="en-US" altLang="zh-CN" sz="1600" dirty="0" smtClean="0"/>
              <a:t>4.</a:t>
            </a:r>
            <a:r>
              <a:rPr lang="zh-CN" altLang="en-US" sz="1600" dirty="0" smtClean="0"/>
              <a:t>连接盒的</a:t>
            </a:r>
            <a:r>
              <a:rPr lang="en-US" altLang="zh-CN" sz="1600" dirty="0" smtClean="0"/>
              <a:t>Fc</a:t>
            </a:r>
            <a:r>
              <a:rPr lang="zh-CN" altLang="en-US" sz="1600" dirty="0" smtClean="0"/>
              <a:t>参数确定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503840" y="1526089"/>
            <a:ext cx="3769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性能区域划分：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不同的区域被使用的概率不同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当设计足够大，所有的资源都被利用上以后，不同的区域的连通性需求也不相同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02427" y="5157149"/>
            <a:ext cx="731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高连通性：短连线，较大的</a:t>
            </a:r>
            <a:r>
              <a:rPr lang="en-US" altLang="zh-CN" sz="1400" dirty="0" err="1" smtClean="0"/>
              <a:t>Fs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Fc</a:t>
            </a:r>
            <a:r>
              <a:rPr lang="zh-CN" altLang="en-US" sz="1400" dirty="0" smtClean="0"/>
              <a:t>参数，使用复杂的开关盒（</a:t>
            </a:r>
            <a:r>
              <a:rPr lang="en-US" altLang="zh-CN" sz="1400" dirty="0" err="1" smtClean="0"/>
              <a:t>welton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，沟道宽度（</a:t>
            </a:r>
            <a:r>
              <a:rPr lang="en-US" altLang="zh-CN" sz="1400" dirty="0" smtClean="0"/>
              <a:t>W</a:t>
            </a:r>
            <a:r>
              <a:rPr lang="zh-CN" altLang="en-US" sz="1400" dirty="0" smtClean="0"/>
              <a:t>）大，双向的开关盒连</a:t>
            </a:r>
            <a:r>
              <a:rPr lang="zh-CN" altLang="en-US" sz="1400" dirty="0" smtClean="0"/>
              <a:t>线（合理选择，如何在保证连通性的情况下尽可能地降低功耗）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602426" y="5830911"/>
            <a:ext cx="7312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中</a:t>
            </a:r>
            <a:r>
              <a:rPr lang="zh-CN" altLang="en-US" sz="1400" dirty="0" smtClean="0"/>
              <a:t>连通性：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602425" y="6371212"/>
            <a:ext cx="731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低连通性：更多的长线，较小的</a:t>
            </a:r>
            <a:r>
              <a:rPr lang="en-US" altLang="zh-CN" sz="1400" dirty="0" err="1" smtClean="0"/>
              <a:t>Fs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Fc</a:t>
            </a:r>
            <a:r>
              <a:rPr lang="zh-CN" altLang="en-US" sz="1400" dirty="0" smtClean="0"/>
              <a:t>参数，使用简单的的开关盒（</a:t>
            </a:r>
            <a:r>
              <a:rPr lang="en-US" altLang="zh-CN" sz="1400" dirty="0" smtClean="0"/>
              <a:t>Disjoint)</a:t>
            </a:r>
            <a:r>
              <a:rPr lang="zh-CN" altLang="en-US" sz="1400" dirty="0" smtClean="0"/>
              <a:t>，单向</a:t>
            </a:r>
            <a:r>
              <a:rPr lang="zh-CN" altLang="en-US" sz="1400" dirty="0"/>
              <a:t>的开关盒连</a:t>
            </a:r>
            <a:r>
              <a:rPr lang="zh-CN" altLang="en-US" sz="1400" dirty="0" smtClean="0"/>
              <a:t>线，较小的沟道</a:t>
            </a:r>
            <a:r>
              <a:rPr lang="zh-CN" altLang="en-US" sz="1400" dirty="0" smtClean="0"/>
              <a:t>宽度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9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61276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0139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1518" y="245964"/>
            <a:ext cx="3483528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405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架构探索流程</a:t>
            </a:r>
            <a:endParaRPr lang="en-US" altLang="zh-CN" sz="405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6" y="2203970"/>
            <a:ext cx="4657261" cy="42522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7053" y="2798790"/>
            <a:ext cx="3297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profiler</a:t>
            </a:r>
            <a:r>
              <a:rPr lang="zh-CN" altLang="en-US" dirty="0" smtClean="0"/>
              <a:t>工具来获取分块依据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在不同的分块中根据性能的需求确定合理的架构参数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对工具链进行适配性修改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对更改后的架构进行验证，对比得到优化结果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61276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0139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5616" y="184826"/>
            <a:ext cx="3483528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405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架构探索流程</a:t>
            </a:r>
            <a:endParaRPr lang="en-US" altLang="zh-CN" sz="405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6146" name="Picture 2" descr="[Routing Close-up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8" y="2519112"/>
            <a:ext cx="2661370" cy="27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Bean\AppData\Local\YNote\Data\605972145@qq.com\55b4f2610e6340c7b0ddb78aec172c97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900937"/>
            <a:ext cx="4171817" cy="20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>
            <a:off x="2885446" y="3905130"/>
            <a:ext cx="1591934" cy="36545"/>
          </a:xfrm>
          <a:prstGeom prst="rightArrow">
            <a:avLst/>
          </a:prstGeom>
          <a:ln w="136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3067050" y="3438525"/>
            <a:ext cx="1228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Profiler</a:t>
            </a:r>
            <a:r>
              <a:rPr lang="zh-CN" altLang="en-US" sz="1350" dirty="0"/>
              <a:t>工具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3004" y="5515953"/>
            <a:ext cx="2387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benchmark </a:t>
            </a:r>
            <a:r>
              <a:rPr lang="zh-CN" altLang="en-US" sz="1350" dirty="0"/>
              <a:t>布局布线结果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40756" y="5347477"/>
            <a:ext cx="2387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连通性需求、功耗的分布图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2353" y="1894286"/>
            <a:ext cx="461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Profiler 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工具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61276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0139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4536" y="241145"/>
            <a:ext cx="3483528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405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架构探索流程</a:t>
            </a:r>
            <a:endParaRPr lang="en-US" altLang="zh-CN" sz="405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69546" y="1933509"/>
            <a:ext cx="461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互连架构生成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72795" y="2752079"/>
            <a:ext cx="3369866" cy="555746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区域划分：根据</a:t>
            </a:r>
            <a:r>
              <a:rPr lang="en-US" altLang="zh-CN" sz="1350" dirty="0">
                <a:solidFill>
                  <a:schemeClr val="tx1"/>
                </a:solidFill>
              </a:rPr>
              <a:t>Profiler</a:t>
            </a:r>
            <a:r>
              <a:rPr lang="zh-CN" altLang="en-US" sz="1350" dirty="0">
                <a:solidFill>
                  <a:schemeClr val="tx1"/>
                </a:solidFill>
              </a:rPr>
              <a:t>的结果对区域进行探索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206604" y="3647428"/>
            <a:ext cx="5337196" cy="973930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solidFill>
                  <a:schemeClr val="tx1"/>
                </a:solidFill>
              </a:rPr>
              <a:t>低功耗互连：</a:t>
            </a:r>
            <a:r>
              <a:rPr lang="zh-CN" altLang="en-US" sz="1350" dirty="0">
                <a:solidFill>
                  <a:schemeClr val="tx1"/>
                </a:solidFill>
              </a:rPr>
              <a:t>根据已有论文对连线和开关盒的研究结果</a:t>
            </a:r>
            <a:r>
              <a:rPr lang="zh-CN" altLang="en-US" sz="1350" dirty="0" smtClean="0">
                <a:solidFill>
                  <a:schemeClr val="tx1"/>
                </a:solidFill>
              </a:rPr>
              <a:t>，从低功耗出发对</a:t>
            </a:r>
            <a:r>
              <a:rPr lang="zh-CN" altLang="en-US" sz="1350" dirty="0">
                <a:solidFill>
                  <a:schemeClr val="tx1"/>
                </a:solidFill>
              </a:rPr>
              <a:t>不同的区域</a:t>
            </a:r>
            <a:r>
              <a:rPr lang="zh-CN" altLang="en-US" sz="1350" dirty="0" smtClean="0">
                <a:solidFill>
                  <a:schemeClr val="tx1"/>
                </a:solidFill>
              </a:rPr>
              <a:t>选择不同的设计参数：连线、开关盒、密度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72795" y="4960966"/>
            <a:ext cx="3369866" cy="746245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互连架构生成：生成改进的互联架构，并将它加入</a:t>
            </a:r>
            <a:r>
              <a:rPr lang="zh-CN" altLang="en-US" sz="1350" dirty="0" smtClean="0">
                <a:solidFill>
                  <a:schemeClr val="tx1"/>
                </a:solidFill>
              </a:rPr>
              <a:t>到目标架构</a:t>
            </a:r>
            <a:r>
              <a:rPr lang="zh-CN" altLang="en-US" sz="1350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11" name="下箭头 10"/>
          <p:cNvSpPr/>
          <p:nvPr/>
        </p:nvSpPr>
        <p:spPr>
          <a:xfrm>
            <a:off x="3657600" y="3302871"/>
            <a:ext cx="266700" cy="339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下箭头 18"/>
          <p:cNvSpPr/>
          <p:nvPr/>
        </p:nvSpPr>
        <p:spPr>
          <a:xfrm>
            <a:off x="5600006" y="3307825"/>
            <a:ext cx="266700" cy="339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下箭头 19"/>
          <p:cNvSpPr/>
          <p:nvPr/>
        </p:nvSpPr>
        <p:spPr>
          <a:xfrm>
            <a:off x="3657600" y="4621359"/>
            <a:ext cx="266700" cy="339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下箭头 20"/>
          <p:cNvSpPr/>
          <p:nvPr/>
        </p:nvSpPr>
        <p:spPr>
          <a:xfrm>
            <a:off x="5600006" y="4621359"/>
            <a:ext cx="266700" cy="339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681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142976" y="381000"/>
            <a:ext cx="458694" cy="561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3" name="六边形 262"/>
          <p:cNvSpPr/>
          <p:nvPr/>
        </p:nvSpPr>
        <p:spPr>
          <a:xfrm>
            <a:off x="1384369" y="2774067"/>
            <a:ext cx="573272" cy="49420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</a:rPr>
              <a:t>2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Impact" pitchFamily="34" charset="0"/>
            </a:endParaRPr>
          </a:p>
        </p:txBody>
      </p:sp>
      <p:sp>
        <p:nvSpPr>
          <p:cNvPr id="264" name="六边形 263"/>
          <p:cNvSpPr/>
          <p:nvPr/>
        </p:nvSpPr>
        <p:spPr>
          <a:xfrm>
            <a:off x="1373482" y="3429003"/>
            <a:ext cx="573272" cy="49420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</a:rPr>
              <a:t>3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Impact" pitchFamily="34" charset="0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1410868" y="2089540"/>
            <a:ext cx="573272" cy="49420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</a:rPr>
              <a:t>1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Impact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4512435" y="-3251993"/>
            <a:ext cx="119130" cy="9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3446852" y="1053249"/>
            <a:ext cx="225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内容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2160968" y="1982381"/>
            <a:ext cx="5250693" cy="3536181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900"/>
              </a:spcBef>
              <a:buNone/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选题依据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900"/>
              </a:spcBef>
              <a:buNone/>
            </a:pP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技术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路线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900"/>
              </a:spcBef>
              <a:buNone/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课题预期成果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900"/>
              </a:spcBef>
              <a:buNone/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时间安排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1373382" y="4057908"/>
            <a:ext cx="573272" cy="49420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</a:rPr>
              <a:t>4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Impact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797-C8CB-40F1-A28F-4297CFC4DB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61276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0139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2990" y="194624"/>
            <a:ext cx="3483528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405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架构探索流程</a:t>
            </a:r>
            <a:endParaRPr lang="en-US" altLang="zh-CN" sz="405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12353" y="1894286"/>
            <a:ext cx="461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CAD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工具流设计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1028" name="Picture 4" descr="http://f.hiphotos.baidu.com/baike/w%3D268/sign=42b6c213c93d70cf4cfaad0bc0ddd1ba/aa18972bd40735fadb45de939e510fb30f2408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65" y="3936080"/>
            <a:ext cx="1602637" cy="12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67" y="2540617"/>
            <a:ext cx="1597141" cy="1142782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2261502" y="2540617"/>
            <a:ext cx="471488" cy="259744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16065" y="3516171"/>
            <a:ext cx="11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商业工具</a:t>
            </a:r>
            <a:endParaRPr lang="en-US" altLang="zh-CN" dirty="0" smtClean="0"/>
          </a:p>
          <a:p>
            <a:r>
              <a:rPr lang="zh-CN" altLang="en-US" dirty="0" smtClean="0"/>
              <a:t>不开源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58865" y="5573486"/>
            <a:ext cx="1602637" cy="798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</a:rPr>
              <a:t>VTR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652" y="2010398"/>
            <a:ext cx="4903574" cy="4748581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2328764" y="6275251"/>
            <a:ext cx="3296299" cy="45719"/>
          </a:xfrm>
          <a:prstGeom prst="rightArrow">
            <a:avLst/>
          </a:prstGeom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16518" y="1635009"/>
            <a:ext cx="2351021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VTR </a:t>
            </a:r>
            <a:r>
              <a:rPr lang="zh-CN" altLang="en-US" dirty="0" smtClean="0"/>
              <a:t>工具链流程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560489" y="5023131"/>
            <a:ext cx="296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源项目，由多伦多大学维护，世界上众多爱好者参与改进，被几乎所有的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学术研究所采用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61276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0139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7273" y="189532"/>
            <a:ext cx="3483528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405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架构探索流程</a:t>
            </a:r>
            <a:endParaRPr lang="en-US" altLang="zh-CN" sz="405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12353" y="1894286"/>
            <a:ext cx="461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CAD</a:t>
            </a: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工具流设计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2425" y="2773632"/>
            <a:ext cx="2162175" cy="70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VPR7.0</a:t>
            </a:r>
            <a:r>
              <a:rPr lang="zh-CN" altLang="en-US" sz="1350" dirty="0">
                <a:solidFill>
                  <a:schemeClr val="tx1"/>
                </a:solidFill>
              </a:rPr>
              <a:t>（支持单一互连结构）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440653" y="2770245"/>
            <a:ext cx="2162175" cy="70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A-VPR7.0</a:t>
            </a:r>
            <a:r>
              <a:rPr lang="zh-CN" altLang="en-US" sz="1350" dirty="0">
                <a:solidFill>
                  <a:schemeClr val="tx1"/>
                </a:solidFill>
              </a:rPr>
              <a:t>（对异构互连支持的扩展）</a:t>
            </a:r>
          </a:p>
        </p:txBody>
      </p:sp>
      <p:sp>
        <p:nvSpPr>
          <p:cNvPr id="3" name="右箭头 2"/>
          <p:cNvSpPr/>
          <p:nvPr/>
        </p:nvSpPr>
        <p:spPr>
          <a:xfrm>
            <a:off x="2533652" y="3126059"/>
            <a:ext cx="868903" cy="34289"/>
          </a:xfrm>
          <a:prstGeom prst="rightArrow">
            <a:avLst/>
          </a:prstGeom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圆角矩形 21"/>
          <p:cNvSpPr/>
          <p:nvPr/>
        </p:nvSpPr>
        <p:spPr>
          <a:xfrm>
            <a:off x="2219325" y="4193524"/>
            <a:ext cx="2105025" cy="939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33627" y="4678120"/>
            <a:ext cx="813064" cy="41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布局</a:t>
            </a:r>
          </a:p>
        </p:txBody>
      </p:sp>
      <p:sp>
        <p:nvSpPr>
          <p:cNvPr id="14" name="椭圆 13"/>
          <p:cNvSpPr/>
          <p:nvPr/>
        </p:nvSpPr>
        <p:spPr>
          <a:xfrm>
            <a:off x="3352802" y="4678120"/>
            <a:ext cx="813718" cy="41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布线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847977" y="4305300"/>
            <a:ext cx="104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编译工具链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778111" y="4199003"/>
            <a:ext cx="2889515" cy="939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50317" y="4279230"/>
            <a:ext cx="104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性能分析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4921792" y="4653591"/>
            <a:ext cx="813064" cy="41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面积</a:t>
            </a:r>
          </a:p>
        </p:txBody>
      </p:sp>
      <p:sp>
        <p:nvSpPr>
          <p:cNvPr id="29" name="椭圆 28"/>
          <p:cNvSpPr/>
          <p:nvPr/>
        </p:nvSpPr>
        <p:spPr>
          <a:xfrm>
            <a:off x="5797942" y="4636456"/>
            <a:ext cx="813064" cy="41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延时</a:t>
            </a:r>
          </a:p>
        </p:txBody>
      </p:sp>
      <p:sp>
        <p:nvSpPr>
          <p:cNvPr id="30" name="椭圆 29"/>
          <p:cNvSpPr/>
          <p:nvPr/>
        </p:nvSpPr>
        <p:spPr>
          <a:xfrm>
            <a:off x="6674092" y="4636456"/>
            <a:ext cx="813064" cy="41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功耗</a:t>
            </a:r>
          </a:p>
        </p:txBody>
      </p:sp>
      <p:cxnSp>
        <p:nvCxnSpPr>
          <p:cNvPr id="32" name="直接箭头连接符 31"/>
          <p:cNvCxnSpPr>
            <a:endCxn id="22" idx="0"/>
          </p:cNvCxnSpPr>
          <p:nvPr/>
        </p:nvCxnSpPr>
        <p:spPr>
          <a:xfrm flipH="1">
            <a:off x="3271840" y="3475097"/>
            <a:ext cx="894680" cy="7184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778113" y="3475097"/>
            <a:ext cx="1346464" cy="72390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01399" y="5334000"/>
            <a:ext cx="322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将新架构抽象成能被布局布线识别的资源，并在布局布线中考虑新架构的特性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77064" y="5334000"/>
            <a:ext cx="322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针对新架构的功耗、面积、延时建模，正确反应新架构在这三个方面的特点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5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20" name="TextBox 271"/>
          <p:cNvSpPr txBox="1"/>
          <p:nvPr/>
        </p:nvSpPr>
        <p:spPr>
          <a:xfrm>
            <a:off x="2961424" y="2524900"/>
            <a:ext cx="272382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33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课题预期成果</a:t>
            </a:r>
            <a:endParaRPr lang="en-US" altLang="zh-CN" sz="33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1" name="组合 269"/>
          <p:cNvGrpSpPr/>
          <p:nvPr/>
        </p:nvGrpSpPr>
        <p:grpSpPr>
          <a:xfrm>
            <a:off x="571900" y="2182713"/>
            <a:ext cx="1440880" cy="2666546"/>
            <a:chOff x="238132" y="260648"/>
            <a:chExt cx="1921173" cy="3555395"/>
          </a:xfrm>
        </p:grpSpPr>
        <p:grpSp>
          <p:nvGrpSpPr>
            <p:cNvPr id="22" name="组合 258"/>
            <p:cNvGrpSpPr/>
            <p:nvPr/>
          </p:nvGrpSpPr>
          <p:grpSpPr>
            <a:xfrm>
              <a:off x="238132" y="260648"/>
              <a:ext cx="1921173" cy="1656184"/>
              <a:chOff x="238132" y="260648"/>
              <a:chExt cx="1921173" cy="1656184"/>
            </a:xfrm>
          </p:grpSpPr>
          <p:sp>
            <p:nvSpPr>
              <p:cNvPr id="26" name="六边形 25"/>
              <p:cNvSpPr/>
              <p:nvPr/>
            </p:nvSpPr>
            <p:spPr>
              <a:xfrm>
                <a:off x="238132" y="260648"/>
                <a:ext cx="1921173" cy="165618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449796" y="476672"/>
                <a:ext cx="1503527" cy="1296144"/>
              </a:xfrm>
              <a:prstGeom prst="hexag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  <a:latin typeface="Impact" pitchFamily="34" charset="0"/>
                    <a:ea typeface="微软雅黑" pitchFamily="34" charset="-122"/>
                  </a:rPr>
                  <a:t>3</a:t>
                </a:r>
                <a:endParaRPr lang="zh-CN" altLang="en-US" sz="6600" dirty="0">
                  <a:solidFill>
                    <a:schemeClr val="tx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3" name="六边形 22"/>
            <p:cNvSpPr/>
            <p:nvPr/>
          </p:nvSpPr>
          <p:spPr>
            <a:xfrm>
              <a:off x="321856" y="2214554"/>
              <a:ext cx="931027" cy="658933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chemeClr val="tx1"/>
                  </a:solidFill>
                  <a:latin typeface="Impact" pitchFamily="34" charset="0"/>
                </a:rPr>
                <a:t>3</a:t>
              </a:r>
              <a:r>
                <a:rPr lang="en-US" altLang="zh-CN" sz="2100" dirty="0" smtClean="0">
                  <a:solidFill>
                    <a:schemeClr val="tx1"/>
                  </a:solidFill>
                  <a:latin typeface="Impact" pitchFamily="34" charset="0"/>
                </a:rPr>
                <a:t>.1</a:t>
              </a:r>
              <a:endParaRPr lang="zh-CN" altLang="en-US" sz="2100" dirty="0">
                <a:solidFill>
                  <a:schemeClr val="tx1"/>
                </a:solidFill>
                <a:latin typeface="Impact" pitchFamily="34" charset="0"/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307341" y="3157110"/>
              <a:ext cx="945541" cy="658933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Impact" pitchFamily="34" charset="0"/>
                </a:rPr>
                <a:t>3</a:t>
              </a:r>
              <a:r>
                <a:rPr lang="en-US" altLang="zh-CN" dirty="0" smtClean="0">
                  <a:solidFill>
                    <a:schemeClr val="tx1"/>
                  </a:solidFill>
                  <a:latin typeface="Impact" pitchFamily="34" charset="0"/>
                </a:rPr>
                <a:t>.2</a:t>
              </a:r>
              <a:endParaRPr lang="zh-CN" altLang="en-US" dirty="0">
                <a:solidFill>
                  <a:schemeClr val="tx1"/>
                </a:solidFill>
                <a:latin typeface="Impact" pitchFamily="34" charset="0"/>
              </a:endParaRPr>
            </a:p>
          </p:txBody>
        </p:sp>
      </p:grpSp>
      <p:sp>
        <p:nvSpPr>
          <p:cNvPr id="28" name="燕尾形 27"/>
          <p:cNvSpPr/>
          <p:nvPr/>
        </p:nvSpPr>
        <p:spPr>
          <a:xfrm>
            <a:off x="1679294" y="2367355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67721" y="3615642"/>
            <a:ext cx="4572000" cy="1315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验证模型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课题目标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192992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.1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094671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9117" y="2206307"/>
            <a:ext cx="2687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目标架构：</a:t>
            </a:r>
            <a:endParaRPr lang="en-US" altLang="zh-CN" sz="1600" dirty="0"/>
          </a:p>
          <a:p>
            <a:r>
              <a:rPr lang="zh-CN" altLang="en-US" sz="1600" dirty="0"/>
              <a:t>Stratix IV </a:t>
            </a:r>
            <a:r>
              <a:rPr lang="en-US" altLang="zh-CN" sz="1600" dirty="0"/>
              <a:t>like architecture</a:t>
            </a:r>
            <a:endParaRPr lang="zh-CN" altLang="en-US" sz="1600" dirty="0"/>
          </a:p>
          <a:p>
            <a:r>
              <a:rPr lang="zh-CN" altLang="en-US" sz="1600" dirty="0"/>
              <a:t>测试集</a:t>
            </a:r>
            <a:r>
              <a:rPr lang="en-US" altLang="zh-CN" sz="1600" dirty="0"/>
              <a:t>: </a:t>
            </a:r>
          </a:p>
          <a:p>
            <a:r>
              <a:rPr lang="en-US" altLang="zh-CN" sz="1600" dirty="0"/>
              <a:t>MCNC  benchmarks </a:t>
            </a:r>
          </a:p>
          <a:p>
            <a:r>
              <a:rPr lang="zh-CN" altLang="en-US" sz="1600" dirty="0"/>
              <a:t>异构互连架构</a:t>
            </a:r>
            <a:r>
              <a:rPr lang="en-US" altLang="zh-CN" sz="1600" dirty="0"/>
              <a:t>: </a:t>
            </a:r>
          </a:p>
          <a:p>
            <a:r>
              <a:rPr lang="zh-CN" altLang="en-US" sz="1600" dirty="0"/>
              <a:t>多个不同性能、功耗区域</a:t>
            </a:r>
            <a:endParaRPr lang="en-US" altLang="zh-CN" sz="1600" dirty="0"/>
          </a:p>
          <a:p>
            <a:r>
              <a:rPr lang="zh-CN" altLang="en-US" sz="1600" dirty="0"/>
              <a:t>多开关盒组合</a:t>
            </a:r>
            <a:endParaRPr lang="en-US" altLang="zh-CN" sz="1600" dirty="0"/>
          </a:p>
          <a:p>
            <a:r>
              <a:rPr lang="zh-CN" altLang="en-US" sz="1600" dirty="0"/>
              <a:t>多连线组合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6" y="2152574"/>
            <a:ext cx="5592037" cy="21611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89074" y="4415870"/>
            <a:ext cx="83977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like ? : </a:t>
            </a:r>
            <a:r>
              <a:rPr lang="zh-CN" altLang="en-US" sz="1600" dirty="0"/>
              <a:t>Architecture based off commercial 40nm Stratix IV FPGA</a:t>
            </a:r>
          </a:p>
          <a:p>
            <a:r>
              <a:rPr lang="en-US" altLang="zh-CN" sz="1600" dirty="0"/>
              <a:t>vtr7.0</a:t>
            </a:r>
            <a:r>
              <a:rPr lang="zh-CN" altLang="en-US" sz="1600" dirty="0"/>
              <a:t>套件里的Stratix IV FPGA架构，由于某些架构信息的缺失，所以只能称之为近似</a:t>
            </a:r>
            <a:r>
              <a:rPr lang="zh-CN" altLang="en-US" sz="1600" dirty="0" smtClean="0"/>
              <a:t>架构</a:t>
            </a:r>
            <a:endParaRPr lang="en-US" altLang="zh-CN" sz="1600" dirty="0" smtClean="0"/>
          </a:p>
          <a:p>
            <a:r>
              <a:rPr lang="zh-CN" altLang="en-US" sz="1600" dirty="0" smtClean="0"/>
              <a:t>商业架构非常复杂，比较完整（去除加密部分）的架构描述对应的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文件有十几万行，但是其中大多都是与互连无关的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，因此在做探索时会去掉无关的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，保留</a:t>
            </a:r>
            <a:r>
              <a:rPr lang="zh-CN" altLang="en-US" sz="1600" dirty="0"/>
              <a:t>Stratix IV </a:t>
            </a:r>
            <a:r>
              <a:rPr lang="zh-CN" altLang="en-US" sz="1600" dirty="0" smtClean="0"/>
              <a:t>原有的互连结构。</a:t>
            </a:r>
            <a:endParaRPr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289073" y="5786021"/>
            <a:ext cx="8397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MCNC  benchmarks </a:t>
            </a:r>
            <a:r>
              <a:rPr lang="zh-CN" altLang="en-US" sz="1600" dirty="0"/>
              <a:t>（</a:t>
            </a:r>
            <a:r>
              <a:rPr lang="en-US" altLang="zh-CN" sz="1600" dirty="0"/>
              <a:t>Microelectronics Center of North Carolina (MCNC) benchmark suite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是学术界广泛使用的</a:t>
            </a:r>
            <a:r>
              <a:rPr lang="en-US" altLang="zh-CN" sz="1600" dirty="0"/>
              <a:t>FPGA</a:t>
            </a:r>
            <a:r>
              <a:rPr lang="zh-CN" altLang="en-US" sz="1600" dirty="0"/>
              <a:t>测试集</a:t>
            </a:r>
            <a:r>
              <a:rPr lang="en-US" altLang="zh-CN" sz="1600" dirty="0"/>
              <a:t>,</a:t>
            </a:r>
            <a:r>
              <a:rPr lang="zh-CN" altLang="en-US" sz="1600" dirty="0"/>
              <a:t>包含</a:t>
            </a:r>
            <a:r>
              <a:rPr lang="en-US" altLang="zh-CN" sz="1600" dirty="0"/>
              <a:t>20</a:t>
            </a:r>
            <a:r>
              <a:rPr lang="zh-CN" altLang="en-US" sz="1600" dirty="0"/>
              <a:t>个不同规模，不同特点的电路</a:t>
            </a:r>
          </a:p>
        </p:txBody>
      </p:sp>
      <p:sp>
        <p:nvSpPr>
          <p:cNvPr id="2" name="矩形 1"/>
          <p:cNvSpPr/>
          <p:nvPr/>
        </p:nvSpPr>
        <p:spPr>
          <a:xfrm>
            <a:off x="3303796" y="335973"/>
            <a:ext cx="2031325" cy="844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36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验证模型</a:t>
            </a:r>
            <a:endParaRPr lang="en-US" altLang="zh-CN" sz="3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142755" y="339530"/>
            <a:ext cx="308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36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课题预期成果</a:t>
            </a:r>
            <a:endParaRPr lang="en-US" altLang="zh-CN" sz="3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72315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48040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98524" y="1979124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课题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指标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27313"/>
              </p:ext>
            </p:extLst>
          </p:nvPr>
        </p:nvGraphicFramePr>
        <p:xfrm>
          <a:off x="1799771" y="2572656"/>
          <a:ext cx="6052458" cy="346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/>
                <a:gridCol w="2017486"/>
                <a:gridCol w="2017486"/>
              </a:tblGrid>
              <a:tr h="44624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文献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延时降低 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功耗降低 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4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[21]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4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[8]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4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[9]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17.5%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4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[11]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增加 </a:t>
                      </a:r>
                      <a:r>
                        <a:rPr lang="en-US" altLang="zh-CN" sz="2000" dirty="0" smtClean="0"/>
                        <a:t>5%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4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[10]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1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[12][13][14]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26%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11%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1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新的架构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&gt;26%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&gt;11%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272315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45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148040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2001103"/>
            <a:ext cx="8215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一篇专利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一篇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高水平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论文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" name="Picture 7" descr="C:\Documents and Settings\Administrator\桌面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089" y="2955210"/>
            <a:ext cx="2815186" cy="4000528"/>
          </a:xfrm>
          <a:prstGeom prst="rect">
            <a:avLst/>
          </a:prstGeom>
          <a:noFill/>
        </p:spPr>
      </p:pic>
      <p:pic>
        <p:nvPicPr>
          <p:cNvPr id="11" name="Picture 8" descr="C:\Documents and Settings\Administrator\桌面\QQ截图201312031019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4237" y="2955210"/>
            <a:ext cx="2967717" cy="392909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035682" y="216864"/>
            <a:ext cx="308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36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课题预期成果</a:t>
            </a:r>
            <a:endParaRPr lang="en-US" altLang="zh-CN" sz="3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58"/>
          <p:cNvGrpSpPr/>
          <p:nvPr/>
        </p:nvGrpSpPr>
        <p:grpSpPr>
          <a:xfrm>
            <a:off x="412429" y="509894"/>
            <a:ext cx="1440880" cy="1242138"/>
            <a:chOff x="238132" y="260648"/>
            <a:chExt cx="1921173" cy="1656184"/>
          </a:xfrm>
        </p:grpSpPr>
        <p:sp>
          <p:nvSpPr>
            <p:cNvPr id="8" name="六边形 7"/>
            <p:cNvSpPr/>
            <p:nvPr/>
          </p:nvSpPr>
          <p:spPr>
            <a:xfrm>
              <a:off x="238132" y="260648"/>
              <a:ext cx="1921173" cy="165618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六边形 8"/>
            <p:cNvSpPr/>
            <p:nvPr/>
          </p:nvSpPr>
          <p:spPr>
            <a:xfrm>
              <a:off x="449796" y="476672"/>
              <a:ext cx="1503527" cy="12961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  <a:latin typeface="Impact" pitchFamily="34" charset="0"/>
                  <a:ea typeface="微软雅黑" pitchFamily="34" charset="-122"/>
                </a:rPr>
                <a:t>4</a:t>
              </a:r>
              <a:endParaRPr lang="zh-CN" altLang="en-US" sz="66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71" name="燕尾形 270"/>
          <p:cNvSpPr/>
          <p:nvPr/>
        </p:nvSpPr>
        <p:spPr>
          <a:xfrm>
            <a:off x="1519823" y="684879"/>
            <a:ext cx="480049" cy="95874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754" y="509894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dirty="0">
                <a:latin typeface="华文楷体" pitchFamily="2" charset="-122"/>
                <a:ea typeface="华文楷体" pitchFamily="2" charset="-122"/>
              </a:rPr>
              <a:t>时间安排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1309013" y="5201037"/>
            <a:ext cx="2918739" cy="548101"/>
          </a:xfrm>
          <a:prstGeom prst="wedgeRoundRectCallout">
            <a:avLst>
              <a:gd name="adj1" fmla="val -16502"/>
              <a:gd name="adj2" fmla="val 5020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2015.1~2015.2</a:t>
            </a:r>
          </a:p>
          <a:p>
            <a:pPr algn="ctr">
              <a:defRPr/>
            </a:pP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编写布线结果的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profiler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工具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359306" y="5762993"/>
            <a:ext cx="3460496" cy="672634"/>
          </a:xfrm>
          <a:prstGeom prst="wedgeRoundRectCallout">
            <a:avLst>
              <a:gd name="adj1" fmla="val -16502"/>
              <a:gd name="adj2" fmla="val 5020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2014.12</a:t>
            </a:r>
          </a:p>
          <a:p>
            <a:pPr algn="ctr">
              <a:defRPr/>
            </a:pP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熟悉</a:t>
            </a:r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VTR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工具流，运行一组</a:t>
            </a:r>
            <a:r>
              <a:rPr lang="en-US" altLang="zh-CN" sz="1400" dirty="0">
                <a:latin typeface="华文楷体" pitchFamily="2" charset="-122"/>
                <a:ea typeface="华文楷体" pitchFamily="2" charset="-122"/>
              </a:rPr>
              <a:t>benchmark</a:t>
            </a:r>
            <a:endParaRPr lang="zh-CN" altLang="en-US" sz="1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1976442" y="4684493"/>
            <a:ext cx="3078342" cy="486054"/>
          </a:xfrm>
          <a:prstGeom prst="wedgeRoundRectCallout">
            <a:avLst>
              <a:gd name="adj1" fmla="val -16502"/>
              <a:gd name="adj2" fmla="val 5020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2015.3~4</a:t>
            </a:r>
          </a:p>
          <a:p>
            <a:pPr algn="ctr">
              <a:defRPr/>
            </a:pP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编写异构扩展的布局布线工具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2364058" y="4059044"/>
            <a:ext cx="3764720" cy="605084"/>
          </a:xfrm>
          <a:prstGeom prst="wedgeRoundRectCallout">
            <a:avLst>
              <a:gd name="adj1" fmla="val -16502"/>
              <a:gd name="adj2" fmla="val 5020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2015.5~7</a:t>
            </a:r>
          </a:p>
          <a:p>
            <a:pPr algn="ctr">
              <a:defRPr/>
            </a:pP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建立异构扩展的面积、延迟、功耗模型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331790" y="2835449"/>
            <a:ext cx="2862318" cy="702694"/>
          </a:xfrm>
          <a:prstGeom prst="wedgeRoundRectCallout">
            <a:avLst>
              <a:gd name="adj1" fmla="val -16502"/>
              <a:gd name="adj2" fmla="val 5020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2015.10~12</a:t>
            </a:r>
          </a:p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在完成的工具链上进行互连架构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探索，高水平论文撰写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523891" y="2284747"/>
            <a:ext cx="2592288" cy="523075"/>
          </a:xfrm>
          <a:prstGeom prst="wedgeRoundRectCallout">
            <a:avLst>
              <a:gd name="adj1" fmla="val -16502"/>
              <a:gd name="adj2" fmla="val 5020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2016.1~2016.3 </a:t>
            </a:r>
          </a:p>
          <a:p>
            <a:pPr algn="ctr">
              <a:defRPr/>
            </a:pP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毕业论文撰写及答辩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3491754" y="3551915"/>
            <a:ext cx="3126060" cy="485199"/>
          </a:xfrm>
          <a:prstGeom prst="wedgeRoundRectCallout">
            <a:avLst>
              <a:gd name="adj1" fmla="val -16502"/>
              <a:gd name="adj2" fmla="val 5020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2015.8~9</a:t>
            </a:r>
          </a:p>
          <a:p>
            <a:pPr algn="ctr">
              <a:defRPr/>
            </a:pP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编写架构生成工具，专利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撰写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4290" y="1660912"/>
            <a:ext cx="8892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M. Lin, A. E. </a:t>
            </a:r>
            <a:r>
              <a:rPr lang="en-US" altLang="zh-CN" sz="1400" dirty="0" err="1"/>
              <a:t>Gamal</a:t>
            </a:r>
            <a:r>
              <a:rPr lang="en-US" altLang="zh-CN" sz="1400" dirty="0"/>
              <a:t>, Y.-C. Lu, and S. Wong, </a:t>
            </a:r>
            <a:r>
              <a:rPr lang="zh-CN" altLang="zh-CN" sz="1400" dirty="0"/>
              <a:t>“</a:t>
            </a:r>
            <a:r>
              <a:rPr lang="en-US" altLang="zh-CN" sz="1400" dirty="0"/>
              <a:t>Performance benefits of monolithically stacked 3-D FPGA,</a:t>
            </a:r>
            <a:r>
              <a:rPr lang="zh-CN" altLang="zh-CN" sz="1400" dirty="0"/>
              <a:t>” </a:t>
            </a:r>
            <a:r>
              <a:rPr lang="en-US" altLang="zh-CN" sz="1400" dirty="0"/>
              <a:t>IEEE Trans.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.-Aided </a:t>
            </a:r>
            <a:r>
              <a:rPr lang="en-US" altLang="zh-CN" sz="1400" dirty="0" smtClean="0"/>
              <a:t>Design </a:t>
            </a:r>
            <a:r>
              <a:rPr lang="en-US" altLang="zh-CN" sz="1400" dirty="0" err="1"/>
              <a:t>Integr</a:t>
            </a:r>
            <a:r>
              <a:rPr lang="en-US" altLang="zh-CN" sz="1400" dirty="0"/>
              <a:t>. Circuits Syst., vol. 26, no. 2, pp. 681</a:t>
            </a:r>
            <a:r>
              <a:rPr lang="zh-CN" altLang="zh-CN" sz="1400" dirty="0"/>
              <a:t>–</a:t>
            </a:r>
            <a:r>
              <a:rPr lang="en-US" altLang="zh-CN" sz="1400" dirty="0"/>
              <a:t>229, Feb. 2007.</a:t>
            </a:r>
            <a:endParaRPr lang="zh-CN" altLang="zh-CN" sz="1400" dirty="0"/>
          </a:p>
          <a:p>
            <a:r>
              <a:rPr lang="en-US" altLang="zh-CN" sz="1400" dirty="0"/>
              <a:t>[2] C. Chen, S. </a:t>
            </a:r>
            <a:r>
              <a:rPr lang="en-US" altLang="zh-CN" sz="1400" dirty="0" err="1"/>
              <a:t>Mitra</a:t>
            </a:r>
            <a:r>
              <a:rPr lang="en-US" altLang="zh-CN" sz="1400" dirty="0"/>
              <a:t>, H.-S. P. Wong, R. T. Howe, J. Watt, D. </a:t>
            </a:r>
            <a:r>
              <a:rPr lang="en-US" altLang="zh-CN" sz="1400" dirty="0" err="1"/>
              <a:t>Lewis,J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Provine</a:t>
            </a:r>
            <a:r>
              <a:rPr lang="en-US" altLang="zh-CN" sz="1400" dirty="0"/>
              <a:t>, K. </a:t>
            </a:r>
            <a:r>
              <a:rPr lang="en-US" altLang="zh-CN" sz="1400" dirty="0" err="1"/>
              <a:t>Akarvardar</a:t>
            </a:r>
            <a:r>
              <a:rPr lang="en-US" altLang="zh-CN" sz="1400" dirty="0"/>
              <a:t>, S. Chong, N. </a:t>
            </a:r>
            <a:r>
              <a:rPr lang="en-US" altLang="zh-CN" sz="1400" dirty="0" err="1"/>
              <a:t>Patil</a:t>
            </a:r>
            <a:r>
              <a:rPr lang="en-US" altLang="zh-CN" sz="1400" dirty="0"/>
              <a:t>, and R. </a:t>
            </a:r>
            <a:r>
              <a:rPr lang="en-US" altLang="zh-CN" sz="1400" dirty="0" err="1"/>
              <a:t>Parsa</a:t>
            </a:r>
            <a:r>
              <a:rPr lang="en-US" altLang="zh-CN" sz="1400" dirty="0"/>
              <a:t>, </a:t>
            </a:r>
            <a:r>
              <a:rPr lang="zh-CN" altLang="zh-CN" sz="1400" dirty="0"/>
              <a:t>“</a:t>
            </a:r>
            <a:r>
              <a:rPr lang="en-US" altLang="zh-CN" sz="1400" dirty="0"/>
              <a:t>Efficient FPGAs </a:t>
            </a:r>
            <a:r>
              <a:rPr lang="en-US" altLang="zh-CN" sz="1400" dirty="0" smtClean="0"/>
              <a:t>using </a:t>
            </a:r>
            <a:r>
              <a:rPr lang="en-US" altLang="zh-CN" sz="1400" dirty="0" err="1"/>
              <a:t>nanoelectromechanical</a:t>
            </a:r>
            <a:r>
              <a:rPr lang="en-US" altLang="zh-CN" sz="1400" dirty="0"/>
              <a:t> relays,</a:t>
            </a:r>
            <a:r>
              <a:rPr lang="zh-CN" altLang="zh-CN" sz="1400" dirty="0"/>
              <a:t>”</a:t>
            </a:r>
            <a:r>
              <a:rPr lang="en-US" altLang="zh-CN" sz="1400" dirty="0"/>
              <a:t> in Proc. 18th </a:t>
            </a:r>
            <a:r>
              <a:rPr lang="en-US" altLang="zh-CN" sz="1400" dirty="0" err="1"/>
              <a:t>Annu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Int.Symp</a:t>
            </a:r>
            <a:r>
              <a:rPr lang="en-US" altLang="zh-CN" sz="1400" dirty="0"/>
              <a:t>. Field Program. Gate Arrays, 2010, pp. 273</a:t>
            </a:r>
            <a:r>
              <a:rPr lang="zh-CN" altLang="zh-CN" sz="1400" dirty="0"/>
              <a:t>–</a:t>
            </a:r>
            <a:r>
              <a:rPr lang="en-US" altLang="zh-CN" sz="1400" dirty="0"/>
              <a:t>282</a:t>
            </a:r>
            <a:endParaRPr lang="zh-CN" altLang="zh-CN" sz="1400" dirty="0"/>
          </a:p>
          <a:p>
            <a:r>
              <a:rPr lang="en-US" altLang="zh-CN" sz="1400" dirty="0"/>
              <a:t>[3] S. </a:t>
            </a:r>
            <a:r>
              <a:rPr lang="en-US" altLang="zh-CN" sz="1400" dirty="0" err="1"/>
              <a:t>Tanachutiwat</a:t>
            </a:r>
            <a:r>
              <a:rPr lang="en-US" altLang="zh-CN" sz="1400" dirty="0"/>
              <a:t>, M. Liu, and W. Wang, </a:t>
            </a:r>
            <a:r>
              <a:rPr lang="zh-CN" altLang="zh-CN" sz="1400" dirty="0"/>
              <a:t>“</a:t>
            </a:r>
            <a:r>
              <a:rPr lang="en-US" altLang="zh-CN" sz="1400" dirty="0"/>
              <a:t>FPGA based on integration of CMOS and RRAM,</a:t>
            </a:r>
            <a:r>
              <a:rPr lang="zh-CN" altLang="zh-CN" sz="1400" dirty="0"/>
              <a:t>”</a:t>
            </a:r>
            <a:r>
              <a:rPr lang="en-US" altLang="zh-CN" sz="1400" dirty="0"/>
              <a:t> IEEE Trans. Very Large Scale </a:t>
            </a:r>
            <a:r>
              <a:rPr lang="en-US" altLang="zh-CN" sz="1400" dirty="0" err="1"/>
              <a:t>Integr</a:t>
            </a:r>
            <a:r>
              <a:rPr lang="en-US" altLang="zh-CN" sz="1400" dirty="0"/>
              <a:t>. (VLSI</a:t>
            </a:r>
            <a:r>
              <a:rPr lang="en-US" altLang="zh-CN" sz="1400" dirty="0" smtClean="0"/>
              <a:t>) </a:t>
            </a:r>
            <a:r>
              <a:rPr lang="en-US" altLang="zh-CN" sz="1400" dirty="0" err="1"/>
              <a:t>Syst</a:t>
            </a:r>
            <a:r>
              <a:rPr lang="en-US" altLang="zh-CN" sz="1400" dirty="0"/>
              <a:t>.,vol. 19, no. 11, pp. 2023</a:t>
            </a:r>
            <a:r>
              <a:rPr lang="zh-CN" altLang="zh-CN" sz="1400" dirty="0"/>
              <a:t>–</a:t>
            </a:r>
            <a:r>
              <a:rPr lang="en-US" altLang="zh-CN" sz="1400" dirty="0"/>
              <a:t>2032, Nov. 2011.</a:t>
            </a:r>
            <a:endParaRPr lang="zh-CN" altLang="zh-CN" sz="1400" dirty="0"/>
          </a:p>
          <a:p>
            <a:r>
              <a:rPr lang="en-US" altLang="zh-CN" sz="1400" dirty="0"/>
              <a:t>[4] E. Ahmed and J. Rose, </a:t>
            </a:r>
            <a:r>
              <a:rPr lang="zh-CN" altLang="zh-CN" sz="1400" dirty="0"/>
              <a:t>“</a:t>
            </a:r>
            <a:r>
              <a:rPr lang="en-US" altLang="zh-CN" sz="1400" dirty="0"/>
              <a:t>The effect of LUT and </a:t>
            </a:r>
            <a:r>
              <a:rPr lang="en-US" altLang="zh-CN" sz="1400" dirty="0" err="1"/>
              <a:t>clustersize</a:t>
            </a:r>
            <a:r>
              <a:rPr lang="en-US" altLang="zh-CN" sz="1400" dirty="0"/>
              <a:t> on deep-submicron FPGA performance and density,</a:t>
            </a:r>
            <a:r>
              <a:rPr lang="zh-CN" altLang="zh-CN" sz="1400" dirty="0"/>
              <a:t>”</a:t>
            </a:r>
            <a:r>
              <a:rPr lang="en-US" altLang="zh-CN" sz="1400" dirty="0"/>
              <a:t> IEEE Trans. VLSI Syst., </a:t>
            </a:r>
            <a:r>
              <a:rPr lang="en-US" altLang="zh-CN" sz="1400" dirty="0" smtClean="0"/>
              <a:t>vol</a:t>
            </a:r>
            <a:r>
              <a:rPr lang="en-US" altLang="zh-CN" sz="1400" dirty="0"/>
              <a:t>. 12, no. 3, pp. 288</a:t>
            </a:r>
            <a:r>
              <a:rPr lang="zh-CN" altLang="zh-CN" sz="1400" dirty="0"/>
              <a:t>–</a:t>
            </a:r>
            <a:r>
              <a:rPr lang="en-US" altLang="zh-CN" sz="1400" dirty="0"/>
              <a:t>298, Mar. 2004.</a:t>
            </a:r>
            <a:endParaRPr lang="zh-CN" altLang="zh-CN" sz="1400" dirty="0"/>
          </a:p>
          <a:p>
            <a:r>
              <a:rPr lang="en-US" altLang="zh-CN" sz="1400" dirty="0"/>
              <a:t>[5] C. Dong, C. Deming, S. </a:t>
            </a:r>
            <a:r>
              <a:rPr lang="en-US" altLang="zh-CN" sz="1400" dirty="0" err="1"/>
              <a:t>Haruehanroengra</a:t>
            </a:r>
            <a:r>
              <a:rPr lang="en-US" altLang="zh-CN" sz="1400" dirty="0"/>
              <a:t>, and W. Wang, </a:t>
            </a:r>
            <a:r>
              <a:rPr lang="zh-CN" altLang="zh-CN" sz="1400" dirty="0"/>
              <a:t>“</a:t>
            </a:r>
            <a:r>
              <a:rPr lang="en-US" altLang="zh-CN" sz="1400" dirty="0"/>
              <a:t>3-D </a:t>
            </a:r>
            <a:r>
              <a:rPr lang="en-US" altLang="zh-CN" sz="1400" dirty="0" err="1"/>
              <a:t>nFPGA</a:t>
            </a:r>
            <a:r>
              <a:rPr lang="en-US" altLang="zh-CN" sz="1400" dirty="0"/>
              <a:t>: A recon</a:t>
            </a:r>
            <a:r>
              <a:rPr lang="zh-CN" altLang="zh-CN" sz="1400" dirty="0"/>
              <a:t>ﬁ</a:t>
            </a:r>
            <a:r>
              <a:rPr lang="en-US" altLang="zh-CN" sz="1400" dirty="0" err="1"/>
              <a:t>gurable</a:t>
            </a:r>
            <a:r>
              <a:rPr lang="en-US" altLang="zh-CN" sz="1400" dirty="0"/>
              <a:t> architecture for 3-D CMOS/nanomaterial hybrid </a:t>
            </a:r>
            <a:r>
              <a:rPr lang="en-US" altLang="zh-CN" sz="1400" dirty="0" smtClean="0"/>
              <a:t>digital </a:t>
            </a:r>
            <a:r>
              <a:rPr lang="en-US" altLang="zh-CN" sz="1400" dirty="0"/>
              <a:t>circuits,</a:t>
            </a:r>
            <a:r>
              <a:rPr lang="zh-CN" altLang="zh-CN" sz="1400" dirty="0"/>
              <a:t>”</a:t>
            </a:r>
            <a:r>
              <a:rPr lang="en-US" altLang="zh-CN" sz="1400" dirty="0"/>
              <a:t> IEEE Trans. Circuits Syst. I, Regular Papers, vol. 54, no. 11, pp. 2489</a:t>
            </a:r>
            <a:r>
              <a:rPr lang="zh-CN" altLang="zh-CN" sz="1400" dirty="0"/>
              <a:t>–</a:t>
            </a:r>
            <a:r>
              <a:rPr lang="en-US" altLang="zh-CN" sz="1400" dirty="0"/>
              <a:t>2501, Nov. 2007.</a:t>
            </a:r>
            <a:endParaRPr lang="zh-CN" altLang="zh-CN" sz="1400" dirty="0"/>
          </a:p>
          <a:p>
            <a:r>
              <a:rPr lang="en-US" altLang="zh-CN" sz="1400" dirty="0"/>
              <a:t>[6] F. Li, Y. Lin, L. He, D. Chen, and J. Cong, </a:t>
            </a:r>
            <a:r>
              <a:rPr lang="zh-CN" altLang="zh-CN" sz="1400" dirty="0"/>
              <a:t>“</a:t>
            </a:r>
            <a:r>
              <a:rPr lang="en-US" altLang="zh-CN" sz="1400" dirty="0"/>
              <a:t>Power modeling and characteristics of </a:t>
            </a:r>
            <a:r>
              <a:rPr lang="zh-CN" altLang="zh-CN" sz="1400" dirty="0"/>
              <a:t>ﬁ</a:t>
            </a:r>
            <a:r>
              <a:rPr lang="en-US" altLang="zh-CN" sz="1400" dirty="0" err="1"/>
              <a:t>eld</a:t>
            </a:r>
            <a:r>
              <a:rPr lang="en-US" altLang="zh-CN" sz="1400" dirty="0"/>
              <a:t> programmable gate arrays,</a:t>
            </a:r>
            <a:r>
              <a:rPr lang="zh-CN" altLang="zh-CN" sz="1400" dirty="0"/>
              <a:t>”</a:t>
            </a:r>
            <a:r>
              <a:rPr lang="en-US" altLang="zh-CN" sz="1400" dirty="0"/>
              <a:t> IEEE Trans.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.-Aided </a:t>
            </a:r>
            <a:r>
              <a:rPr lang="en-US" altLang="zh-CN" sz="1400" dirty="0" smtClean="0"/>
              <a:t>Design </a:t>
            </a:r>
            <a:r>
              <a:rPr lang="en-US" altLang="zh-CN" sz="1400" dirty="0" err="1"/>
              <a:t>Integr</a:t>
            </a:r>
            <a:r>
              <a:rPr lang="en-US" altLang="zh-CN" sz="1400" dirty="0"/>
              <a:t>. Circuits Syst., vol. 24, no. 11,pp. 1712</a:t>
            </a:r>
            <a:r>
              <a:rPr lang="zh-CN" altLang="zh-CN" sz="1400" dirty="0"/>
              <a:t>–</a:t>
            </a:r>
            <a:r>
              <a:rPr lang="en-US" altLang="zh-CN" sz="1400" dirty="0"/>
              <a:t>1724, Nov. 2005.</a:t>
            </a:r>
            <a:endParaRPr lang="zh-CN" altLang="zh-CN" sz="1400" dirty="0"/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7] F. Li, Y. Lin, L. He, D. Chen, and J. Cong, “Power </a:t>
            </a:r>
            <a:r>
              <a:rPr lang="en-US" altLang="zh-CN" sz="1400" dirty="0" smtClean="0"/>
              <a:t>modeling and </a:t>
            </a:r>
            <a:r>
              <a:rPr lang="en-US" altLang="zh-CN" sz="1400" dirty="0"/>
              <a:t>characteristics of ﬁeld programmable gate arrays,” IEEE </a:t>
            </a:r>
            <a:r>
              <a:rPr lang="en-US" altLang="zh-CN" sz="1400" dirty="0" err="1" smtClean="0"/>
              <a:t>Trans.Comput</a:t>
            </a:r>
            <a:r>
              <a:rPr lang="en-US" altLang="zh-CN" sz="1400" dirty="0"/>
              <a:t>.-Aided Design </a:t>
            </a:r>
            <a:r>
              <a:rPr lang="en-US" altLang="zh-CN" sz="1400" dirty="0" err="1"/>
              <a:t>Integr</a:t>
            </a:r>
            <a:r>
              <a:rPr lang="en-US" altLang="zh-CN" sz="1400" dirty="0"/>
              <a:t>. Circuits Syst., vol. 24, no. </a:t>
            </a:r>
            <a:r>
              <a:rPr lang="en-US" altLang="zh-CN" sz="1400" dirty="0" smtClean="0"/>
              <a:t>11,pp</a:t>
            </a:r>
            <a:r>
              <a:rPr lang="en-US" altLang="zh-CN" sz="1400" dirty="0"/>
              <a:t>. 1712–1724, Nov. 2005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[8]</a:t>
            </a:r>
            <a:r>
              <a:rPr lang="en-US" altLang="zh-CN" sz="1400" dirty="0"/>
              <a:t> Lin, </a:t>
            </a:r>
            <a:r>
              <a:rPr lang="en-US" altLang="zh-CN" sz="1400" dirty="0" err="1"/>
              <a:t>Mingjie</a:t>
            </a:r>
            <a:r>
              <a:rPr lang="en-US" altLang="zh-CN" sz="1400" dirty="0"/>
              <a:t>, and Abbas El </a:t>
            </a:r>
            <a:r>
              <a:rPr lang="en-US" altLang="zh-CN" sz="1400" dirty="0" err="1"/>
              <a:t>Gamal</a:t>
            </a:r>
            <a:r>
              <a:rPr lang="en-US" altLang="zh-CN" sz="1400" dirty="0"/>
              <a:t>. "A low-power field-programmable gate array routing fabric." </a:t>
            </a:r>
            <a:r>
              <a:rPr lang="en-US" altLang="zh-CN" sz="1400" i="1" dirty="0"/>
              <a:t>Very Large Scale Integration (VLSI) Systems, IEEE Transactions on</a:t>
            </a:r>
            <a:r>
              <a:rPr lang="en-US" altLang="zh-CN" sz="1400" dirty="0"/>
              <a:t> 17.10 (2009): 1481-1494.</a:t>
            </a:r>
          </a:p>
          <a:p>
            <a:r>
              <a:rPr lang="en-US" altLang="zh-CN" sz="1400" dirty="0" smtClean="0"/>
              <a:t>[9] </a:t>
            </a:r>
            <a:r>
              <a:rPr lang="en-US" altLang="zh-CN" sz="1400" dirty="0" err="1" smtClean="0"/>
              <a:t>Sivaswamy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Satish</a:t>
            </a:r>
            <a:r>
              <a:rPr lang="en-US" altLang="zh-CN" sz="1400" dirty="0"/>
              <a:t>, et al. "HARP: hard-wired routing pattern </a:t>
            </a:r>
            <a:r>
              <a:rPr lang="en-US" altLang="zh-CN" sz="1400" dirty="0" err="1"/>
              <a:t>FPGAs."</a:t>
            </a:r>
            <a:r>
              <a:rPr lang="en-US" altLang="zh-CN" sz="1400" i="1" dirty="0" err="1"/>
              <a:t>Proceedings</a:t>
            </a:r>
            <a:r>
              <a:rPr lang="en-US" altLang="zh-CN" sz="1400" i="1" dirty="0"/>
              <a:t> of the 2005 ACM/SIGDA 13th international symposium on Field-programmable gate arrays</a:t>
            </a:r>
            <a:r>
              <a:rPr lang="en-US" altLang="zh-CN" sz="1400" dirty="0"/>
              <a:t>. ACM, 2005.</a:t>
            </a:r>
            <a:br>
              <a:rPr lang="en-US" altLang="zh-CN" sz="1400" dirty="0"/>
            </a:br>
            <a:r>
              <a:rPr lang="en-US" altLang="zh-CN" sz="1400" dirty="0" smtClean="0"/>
              <a:t>[10]</a:t>
            </a:r>
            <a:r>
              <a:rPr lang="en-US" altLang="zh-CN" sz="1400" dirty="0"/>
              <a:t> SHAO, </a:t>
            </a:r>
            <a:r>
              <a:rPr lang="en-US" altLang="zh-CN" sz="1400" dirty="0" err="1"/>
              <a:t>Hai-bo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Ke-jie</a:t>
            </a:r>
            <a:r>
              <a:rPr lang="en-US" altLang="zh-CN" sz="1400" dirty="0"/>
              <a:t> MA, and Ling-li WANG. "Low Power Interconnects Design for General Switch Box Based FPGA." </a:t>
            </a:r>
            <a:r>
              <a:rPr lang="en-US" altLang="zh-CN" sz="1400" i="1" dirty="0"/>
              <a:t>Journal of </a:t>
            </a:r>
            <a:r>
              <a:rPr lang="en-US" altLang="zh-CN" sz="1400" i="1" dirty="0" err="1"/>
              <a:t>Fudan</a:t>
            </a:r>
            <a:r>
              <a:rPr lang="en-US" altLang="zh-CN" sz="1400" i="1" dirty="0"/>
              <a:t> University (Natural Science)</a:t>
            </a:r>
            <a:r>
              <a:rPr lang="en-US" altLang="zh-CN" sz="1400" dirty="0"/>
              <a:t> 1 (2012): 011</a:t>
            </a:r>
            <a:r>
              <a:rPr lang="en-US" altLang="zh-CN" sz="1400" dirty="0" smtClean="0"/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31820" y="537210"/>
            <a:ext cx="202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参考文献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15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国家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4290" y="1534121"/>
            <a:ext cx="90411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[11] Rahman, </a:t>
            </a:r>
            <a:r>
              <a:rPr lang="en-US" altLang="zh-CN" sz="1400" dirty="0" err="1"/>
              <a:t>Arifur</a:t>
            </a:r>
            <a:r>
              <a:rPr lang="en-US" altLang="zh-CN" sz="1400" dirty="0"/>
              <a:t>, et al. "Heterogeneous routing architecture for low-power FPGA fabric." </a:t>
            </a:r>
            <a:r>
              <a:rPr lang="en-US" altLang="zh-CN" sz="1400" i="1" dirty="0"/>
              <a:t>Custom Integrated Circuits Conference, 2005. Proceedings of the IEEE 2005</a:t>
            </a:r>
            <a:r>
              <a:rPr lang="en-US" altLang="zh-CN" sz="1400" dirty="0"/>
              <a:t>. IEEE, 2005.</a:t>
            </a:r>
          </a:p>
          <a:p>
            <a:r>
              <a:rPr lang="en-US" altLang="zh-CN" sz="1400" dirty="0"/>
              <a:t>[12] </a:t>
            </a:r>
            <a:r>
              <a:rPr lang="en-US" altLang="zh-CN" sz="1400" dirty="0" err="1"/>
              <a:t>Siozios</a:t>
            </a:r>
            <a:r>
              <a:rPr lang="en-US" altLang="zh-CN" sz="1400" dirty="0"/>
              <a:t>, Kostas, </a:t>
            </a:r>
            <a:r>
              <a:rPr lang="en-US" altLang="zh-CN" sz="1400" dirty="0" err="1"/>
              <a:t>Dimitrios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Soudris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Antonios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Thanailakis</a:t>
            </a:r>
            <a:r>
              <a:rPr lang="en-US" altLang="zh-CN" sz="1400" dirty="0"/>
              <a:t>. "A Software-Supported Methodology for Designing General-Purpose Interconnection Networks for Reconfigurable Architectures." </a:t>
            </a:r>
            <a:r>
              <a:rPr lang="en-US" altLang="zh-CN" sz="1400" i="1" dirty="0"/>
              <a:t>International Journal of Computer Systems Science &amp; Engineering</a:t>
            </a:r>
            <a:r>
              <a:rPr lang="en-US" altLang="zh-CN" sz="1400" dirty="0"/>
              <a:t> 4.3 (2008).</a:t>
            </a:r>
          </a:p>
          <a:p>
            <a:r>
              <a:rPr lang="en-US" altLang="zh-CN" sz="1400" dirty="0"/>
              <a:t>[13] </a:t>
            </a:r>
            <a:r>
              <a:rPr lang="en-US" altLang="zh-CN" sz="1400" dirty="0" err="1"/>
              <a:t>Siozios</a:t>
            </a:r>
            <a:r>
              <a:rPr lang="en-US" altLang="zh-CN" sz="1400" dirty="0"/>
              <a:t>, Kostas, and </a:t>
            </a:r>
            <a:r>
              <a:rPr lang="en-US" altLang="zh-CN" sz="1400" dirty="0" err="1"/>
              <a:t>Dimitrios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Soudris</a:t>
            </a:r>
            <a:r>
              <a:rPr lang="en-US" altLang="zh-CN" sz="1400" dirty="0"/>
              <a:t>. "Wire segment length and switch box co-optimization for FPGA architectures." </a:t>
            </a:r>
            <a:r>
              <a:rPr lang="en-US" altLang="zh-CN" sz="1400" i="1" dirty="0"/>
              <a:t>Field Programmable Logic and Applications, 2006. FPL'06. International Conference on</a:t>
            </a:r>
            <a:r>
              <a:rPr lang="en-US" altLang="zh-CN" sz="1400" dirty="0"/>
              <a:t>. IEEE, 2006.</a:t>
            </a:r>
          </a:p>
          <a:p>
            <a:r>
              <a:rPr lang="en-US" altLang="zh-CN" sz="1400" dirty="0"/>
              <a:t>[14] </a:t>
            </a:r>
            <a:r>
              <a:rPr lang="en-US" altLang="zh-CN" sz="1400" dirty="0" err="1"/>
              <a:t>Siozios</a:t>
            </a:r>
            <a:r>
              <a:rPr lang="en-US" altLang="zh-CN" sz="1400" dirty="0"/>
              <a:t>, Kostas, et al. "Designing heterogeneous FPGAs with multiple </a:t>
            </a:r>
            <a:r>
              <a:rPr lang="en-US" altLang="zh-CN" sz="1400" dirty="0" err="1"/>
              <a:t>SBs."</a:t>
            </a:r>
            <a:r>
              <a:rPr lang="en-US" altLang="zh-CN" sz="1400" i="1" dirty="0" err="1"/>
              <a:t>Reconfigurable</a:t>
            </a:r>
            <a:r>
              <a:rPr lang="en-US" altLang="zh-CN" sz="1400" i="1" dirty="0"/>
              <a:t> Computing: Architectures, Tools and Applications</a:t>
            </a:r>
            <a:r>
              <a:rPr lang="en-US" altLang="zh-CN" sz="1400" dirty="0"/>
              <a:t>. Springer Berlin Heidelberg, 2007. 91-96.</a:t>
            </a:r>
            <a:endParaRPr lang="zh-CN" altLang="zh-CN" sz="1400" dirty="0"/>
          </a:p>
          <a:p>
            <a:r>
              <a:rPr lang="en-US" altLang="zh-CN" sz="1400" dirty="0"/>
              <a:t>[15] Von </a:t>
            </a:r>
            <a:r>
              <a:rPr lang="en-US" altLang="zh-CN" sz="1400" dirty="0" err="1"/>
              <a:t>Herzen</a:t>
            </a:r>
            <a:r>
              <a:rPr lang="en-US" altLang="zh-CN" sz="1400" dirty="0"/>
              <a:t> B. Interconnect array formed at least in part with repeated application of an interconnect pattern: U.S. Patent 7,501,341[P]. 2009-3-10.</a:t>
            </a:r>
            <a:endParaRPr lang="zh-CN" altLang="zh-CN" sz="1400" dirty="0"/>
          </a:p>
          <a:p>
            <a:r>
              <a:rPr lang="en-US" altLang="zh-CN" sz="1400" dirty="0"/>
              <a:t>[16] Wu P Y, Wheeler R L. Interconnect pattern for semiconductor packaging: U.S. Patent 8,743,559[P]. 2014-6-3.</a:t>
            </a:r>
            <a:endParaRPr lang="zh-CN" altLang="zh-CN" sz="1400" dirty="0"/>
          </a:p>
          <a:p>
            <a:r>
              <a:rPr lang="en-US" altLang="zh-CN" sz="1400" dirty="0"/>
              <a:t>[17] Das S, Kao S W, Rahman A, et al. Structures and methods for heterogeneous low power programmable logic device: U.S. Patent 7,477,073[P]. 2009-1-13.</a:t>
            </a:r>
            <a:endParaRPr lang="zh-CN" altLang="zh-CN" sz="1400" dirty="0"/>
          </a:p>
          <a:p>
            <a:r>
              <a:rPr lang="en-US" altLang="zh-CN" sz="1400" dirty="0"/>
              <a:t>[18] Anderson J B, Cline R L, </a:t>
            </a:r>
            <a:r>
              <a:rPr lang="en-US" altLang="zh-CN" sz="1400" dirty="0" err="1"/>
              <a:t>Lakka</a:t>
            </a:r>
            <a:r>
              <a:rPr lang="en-US" altLang="zh-CN" sz="1400" dirty="0"/>
              <a:t> S, et al. Integrated circuit with a selectable interconnect circuit for low power or high performance operation: U.S. Patent 7,893,712[P]. 2011-2-22.</a:t>
            </a:r>
            <a:endParaRPr lang="zh-CN" altLang="zh-CN" sz="1400" dirty="0"/>
          </a:p>
          <a:p>
            <a:r>
              <a:rPr lang="en-US" altLang="zh-CN" sz="1400" dirty="0"/>
              <a:t>[19] New B J. FPGA architecture with mixed interconnect resources optimized for fast and low-power routing and methods of utilizing the same: U.S. Patent 6,930,510[P]. 2005-8-16.</a:t>
            </a:r>
            <a:endParaRPr lang="zh-CN" altLang="zh-CN" sz="1400" dirty="0"/>
          </a:p>
          <a:p>
            <a:r>
              <a:rPr lang="en-US" altLang="zh-CN" sz="1400" dirty="0"/>
              <a:t>[20] Shi H, </a:t>
            </a:r>
            <a:r>
              <a:rPr lang="en-US" altLang="zh-CN" sz="1400" dirty="0" err="1"/>
              <a:t>Xie</a:t>
            </a:r>
            <a:r>
              <a:rPr lang="en-US" altLang="zh-CN" sz="1400" dirty="0"/>
              <a:t> Y. Method of optimizing interconnect distribution to improve signal integrity: U.S. Patent 7,472,367[P]. 2008-12-30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[21] </a:t>
            </a:r>
            <a:r>
              <a:rPr lang="en-US" altLang="zh-CN" sz="1400" dirty="0"/>
              <a:t>Lin, </a:t>
            </a:r>
            <a:r>
              <a:rPr lang="en-US" altLang="zh-CN" sz="1400" dirty="0" err="1"/>
              <a:t>Mingjie</a:t>
            </a:r>
            <a:r>
              <a:rPr lang="en-US" altLang="zh-CN" sz="1400" dirty="0"/>
              <a:t>, and Abbas El </a:t>
            </a:r>
            <a:r>
              <a:rPr lang="en-US" altLang="zh-CN" sz="1400" dirty="0" err="1"/>
              <a:t>Gamal</a:t>
            </a:r>
            <a:r>
              <a:rPr lang="en-US" altLang="zh-CN" sz="1400" dirty="0"/>
              <a:t>. "TORCH: A design tool for routing channel segmentation in FPGAs." </a:t>
            </a:r>
            <a:r>
              <a:rPr lang="en-US" altLang="zh-CN" sz="1400" i="1" dirty="0"/>
              <a:t>Proceedings of the 16th international ACM/SIGDA symposium on Field programmable gate arrays</a:t>
            </a:r>
            <a:r>
              <a:rPr lang="en-US" altLang="zh-CN" sz="1400" dirty="0"/>
              <a:t>. ACM, 2008.</a:t>
            </a:r>
          </a:p>
        </p:txBody>
      </p:sp>
    </p:spTree>
    <p:extLst>
      <p:ext uri="{BB962C8B-B14F-4D97-AF65-F5344CB8AC3E}">
        <p14:creationId xmlns:p14="http://schemas.microsoft.com/office/powerpoint/2010/main" val="39778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3500" y="1613238"/>
            <a:ext cx="8940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[22] V. Betz and J. Rose, \FPGA routing </a:t>
            </a:r>
            <a:r>
              <a:rPr lang="en-US" altLang="zh-CN" sz="1400" dirty="0" err="1" smtClean="0"/>
              <a:t>architecture:segmentation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and </a:t>
            </a:r>
            <a:r>
              <a:rPr lang="en-US" altLang="zh-CN" sz="1400" dirty="0" err="1" smtClean="0"/>
              <a:t>buering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to optimize speed </a:t>
            </a:r>
            <a:r>
              <a:rPr lang="en-US" altLang="zh-CN" sz="1400" dirty="0" smtClean="0"/>
              <a:t>and density</a:t>
            </a:r>
            <a:r>
              <a:rPr lang="en-US" altLang="zh-CN" sz="1400" dirty="0"/>
              <a:t>," in Proceedings of the 1999 </a:t>
            </a:r>
            <a:r>
              <a:rPr lang="en-US" altLang="zh-CN" sz="1400" dirty="0" smtClean="0"/>
              <a:t>ACM/SIGDA Seventh </a:t>
            </a:r>
            <a:r>
              <a:rPr lang="en-US" altLang="zh-CN" sz="1400" dirty="0"/>
              <a:t>International Symposium on Field-Programmable Gate Arrays, pp. 59 { 68, 1999.</a:t>
            </a:r>
          </a:p>
          <a:p>
            <a:r>
              <a:rPr lang="en-US" altLang="zh-CN" sz="1400" dirty="0" smtClean="0"/>
              <a:t>[23] </a:t>
            </a:r>
            <a:r>
              <a:rPr lang="en-US" altLang="zh-CN" sz="1400" dirty="0"/>
              <a:t>R. </a:t>
            </a:r>
            <a:r>
              <a:rPr lang="en-US" altLang="zh-CN" sz="1400" dirty="0" err="1"/>
              <a:t>Tu</a:t>
            </a:r>
            <a:r>
              <a:rPr lang="en-US" altLang="zh-CN" sz="1400" dirty="0"/>
              <a:t> and B.-X. Shao, \</a:t>
            </a:r>
            <a:r>
              <a:rPr lang="en-US" altLang="zh-CN" sz="1400" dirty="0" smtClean="0"/>
              <a:t>Energy/performance/area trade </a:t>
            </a:r>
            <a:r>
              <a:rPr lang="en-US" altLang="zh-CN" sz="1400" dirty="0" err="1" smtClean="0"/>
              <a:t>os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in nanometer FPGA segmented </a:t>
            </a:r>
            <a:r>
              <a:rPr lang="en-US" altLang="zh-CN" sz="1400" dirty="0" smtClean="0"/>
              <a:t>routing architecture</a:t>
            </a:r>
            <a:r>
              <a:rPr lang="en-US" altLang="zh-CN" sz="1400" dirty="0"/>
              <a:t>," in Solid-State and Integrated </a:t>
            </a:r>
            <a:r>
              <a:rPr lang="en-US" altLang="zh-CN" sz="1400" dirty="0" smtClean="0"/>
              <a:t>Circuit Technology</a:t>
            </a:r>
            <a:r>
              <a:rPr lang="en-US" altLang="zh-CN" sz="1400" dirty="0"/>
              <a:t>, 2006. ICSICT '06. 8th </a:t>
            </a:r>
            <a:r>
              <a:rPr lang="en-US" altLang="zh-CN" sz="1400" dirty="0" smtClean="0"/>
              <a:t>International Conference </a:t>
            </a:r>
            <a:r>
              <a:rPr lang="en-US" altLang="zh-CN" sz="1400" dirty="0"/>
              <a:t>on, pp. </a:t>
            </a:r>
            <a:r>
              <a:rPr lang="en-US" altLang="zh-CN" sz="1400" dirty="0" smtClean="0"/>
              <a:t>1954-956</a:t>
            </a:r>
            <a:r>
              <a:rPr lang="en-US" altLang="zh-CN" sz="1400" dirty="0"/>
              <a:t>, 2006.</a:t>
            </a:r>
          </a:p>
          <a:p>
            <a:r>
              <a:rPr lang="en-US" altLang="zh-CN" sz="1400" dirty="0" smtClean="0"/>
              <a:t>[24]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Lemieux G, Lee E, Tom M, Yu A (2004) Directional and single-driver wires in fpga interconnect. </a:t>
            </a:r>
            <a:r>
              <a:rPr lang="zh-CN" altLang="en-US" sz="1400" dirty="0" smtClean="0"/>
              <a:t>In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Proceedings </a:t>
            </a:r>
            <a:r>
              <a:rPr lang="zh-CN" altLang="en-US" sz="1400" dirty="0"/>
              <a:t>of the international conference on ﬁeld-programmable technology, pp41–</a:t>
            </a:r>
            <a:r>
              <a:rPr lang="zh-CN" altLang="en-US" sz="1400" dirty="0" smtClean="0"/>
              <a:t>48</a:t>
            </a:r>
            <a:endParaRPr lang="en-US" altLang="zh-CN" sz="1400" dirty="0" smtClean="0"/>
          </a:p>
          <a:p>
            <a:r>
              <a:rPr lang="en-US" altLang="zh-CN" sz="1400" dirty="0"/>
              <a:t>[</a:t>
            </a:r>
            <a:r>
              <a:rPr lang="en-US" altLang="zh-CN" sz="1400" dirty="0" smtClean="0"/>
              <a:t>25] </a:t>
            </a:r>
            <a:r>
              <a:rPr lang="zh-CN" altLang="en-US" sz="1400" dirty="0"/>
              <a:t>BETZ,V., ROSE,J., AND MARQUARDT ,A. 1999. Architecture and CAD For Deep-Submicron FPGAs.</a:t>
            </a:r>
          </a:p>
          <a:p>
            <a:r>
              <a:rPr lang="zh-CN" altLang="en-US" sz="1400" dirty="0"/>
              <a:t>Kluwer Academic Publishers, Norwell, MA</a:t>
            </a:r>
            <a:r>
              <a:rPr lang="zh-CN" altLang="en-US" sz="1400" dirty="0" smtClean="0"/>
              <a:t>.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3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20" name="TextBox 271"/>
          <p:cNvSpPr txBox="1"/>
          <p:nvPr/>
        </p:nvSpPr>
        <p:spPr>
          <a:xfrm>
            <a:off x="3243141" y="2182001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dirty="0">
                <a:latin typeface="华文楷体" pitchFamily="2" charset="-122"/>
                <a:ea typeface="华文楷体" pitchFamily="2" charset="-122"/>
              </a:rPr>
              <a:t>选题依据</a:t>
            </a:r>
          </a:p>
        </p:txBody>
      </p:sp>
      <p:grpSp>
        <p:nvGrpSpPr>
          <p:cNvPr id="21" name="组合 269"/>
          <p:cNvGrpSpPr/>
          <p:nvPr/>
        </p:nvGrpSpPr>
        <p:grpSpPr>
          <a:xfrm>
            <a:off x="876700" y="1849472"/>
            <a:ext cx="1440880" cy="2666546"/>
            <a:chOff x="238132" y="260648"/>
            <a:chExt cx="1921173" cy="3555395"/>
          </a:xfrm>
        </p:grpSpPr>
        <p:grpSp>
          <p:nvGrpSpPr>
            <p:cNvPr id="22" name="组合 258"/>
            <p:cNvGrpSpPr/>
            <p:nvPr/>
          </p:nvGrpSpPr>
          <p:grpSpPr>
            <a:xfrm>
              <a:off x="238132" y="260648"/>
              <a:ext cx="1921173" cy="1656184"/>
              <a:chOff x="238132" y="260648"/>
              <a:chExt cx="1921173" cy="1656184"/>
            </a:xfrm>
          </p:grpSpPr>
          <p:sp>
            <p:nvSpPr>
              <p:cNvPr id="26" name="六边形 25"/>
              <p:cNvSpPr/>
              <p:nvPr/>
            </p:nvSpPr>
            <p:spPr>
              <a:xfrm>
                <a:off x="238132" y="260648"/>
                <a:ext cx="1921173" cy="165618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449796" y="476672"/>
                <a:ext cx="1503527" cy="1296144"/>
              </a:xfrm>
              <a:prstGeom prst="hexago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  <a:latin typeface="Impact" pitchFamily="34" charset="0"/>
                    <a:ea typeface="微软雅黑" pitchFamily="34" charset="-122"/>
                  </a:rPr>
                  <a:t>1</a:t>
                </a:r>
                <a:endParaRPr lang="zh-CN" altLang="en-US" sz="6600" dirty="0">
                  <a:solidFill>
                    <a:schemeClr val="tx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3" name="六边形 22"/>
            <p:cNvSpPr/>
            <p:nvPr/>
          </p:nvSpPr>
          <p:spPr>
            <a:xfrm>
              <a:off x="321857" y="2214553"/>
              <a:ext cx="1033341" cy="658933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chemeClr val="tx1"/>
                  </a:solidFill>
                  <a:latin typeface="Impact" pitchFamily="34" charset="0"/>
                </a:rPr>
                <a:t>1.1</a:t>
              </a:r>
              <a:endParaRPr lang="zh-CN" altLang="en-US" sz="2100" dirty="0">
                <a:solidFill>
                  <a:schemeClr val="tx1"/>
                </a:solidFill>
                <a:latin typeface="Impact" pitchFamily="34" charset="0"/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307343" y="3157110"/>
              <a:ext cx="1047856" cy="658933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Impact" pitchFamily="34" charset="0"/>
                </a:rPr>
                <a:t>1.2</a:t>
              </a:r>
              <a:endParaRPr lang="zh-CN" altLang="en-US" dirty="0">
                <a:solidFill>
                  <a:schemeClr val="tx1"/>
                </a:solidFill>
                <a:latin typeface="Impact" pitchFamily="34" charset="0"/>
              </a:endParaRPr>
            </a:p>
          </p:txBody>
        </p:sp>
      </p:grpSp>
      <p:sp>
        <p:nvSpPr>
          <p:cNvPr id="28" name="燕尾形 27"/>
          <p:cNvSpPr/>
          <p:nvPr/>
        </p:nvSpPr>
        <p:spPr>
          <a:xfrm>
            <a:off x="1984094" y="2024455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72521" y="3272743"/>
            <a:ext cx="4572000" cy="1315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课题背景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研究</a:t>
            </a:r>
            <a:r>
              <a:rPr lang="zh-CN" altLang="en-US" sz="2400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现状</a:t>
            </a:r>
            <a:endParaRPr lang="en-US" altLang="zh-CN" sz="24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国家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系统工程技术研究中心</a:t>
            </a:r>
            <a:endParaRPr lang="en-US" altLang="zh-CN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97" y="3731561"/>
            <a:ext cx="4208734" cy="218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9" y="2686609"/>
            <a:ext cx="4058277" cy="22032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20982" y="5320463"/>
            <a:ext cx="12106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Moore’s Law </a:t>
            </a:r>
            <a:endParaRPr lang="zh-CN" alt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34270" y="2597319"/>
            <a:ext cx="146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更大的芯片规模</a:t>
            </a:r>
            <a:endParaRPr lang="en-US" altLang="zh-CN" sz="1350" dirty="0"/>
          </a:p>
          <a:p>
            <a:r>
              <a:rPr lang="zh-CN" altLang="en-US" sz="1350" dirty="0"/>
              <a:t>更高的电路密度</a:t>
            </a:r>
            <a:endParaRPr lang="en-US" altLang="zh-CN" sz="1350" dirty="0"/>
          </a:p>
          <a:p>
            <a:r>
              <a:rPr lang="zh-CN" altLang="en-US" sz="1350" dirty="0"/>
              <a:t>更快的运算速度</a:t>
            </a:r>
            <a:endParaRPr lang="en-US" altLang="zh-CN" sz="1350" dirty="0"/>
          </a:p>
          <a:p>
            <a:endParaRPr lang="zh-CN" altLang="en-US" sz="1350" dirty="0"/>
          </a:p>
        </p:txBody>
      </p:sp>
      <p:sp>
        <p:nvSpPr>
          <p:cNvPr id="44" name="右大括号 43"/>
          <p:cNvSpPr/>
          <p:nvPr/>
        </p:nvSpPr>
        <p:spPr>
          <a:xfrm>
            <a:off x="6575614" y="2597319"/>
            <a:ext cx="272303" cy="615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/>
          <p:cNvSpPr txBox="1"/>
          <p:nvPr/>
        </p:nvSpPr>
        <p:spPr>
          <a:xfrm>
            <a:off x="6878173" y="2617489"/>
            <a:ext cx="115980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不断上升的单位面积功耗</a:t>
            </a:r>
          </a:p>
        </p:txBody>
      </p:sp>
      <p:sp>
        <p:nvSpPr>
          <p:cNvPr id="46" name="TextBox 15"/>
          <p:cNvSpPr txBox="1"/>
          <p:nvPr/>
        </p:nvSpPr>
        <p:spPr>
          <a:xfrm>
            <a:off x="322" y="1959805"/>
            <a:ext cx="3557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电路发展规律</a:t>
            </a:r>
          </a:p>
        </p:txBody>
      </p:sp>
      <p:sp>
        <p:nvSpPr>
          <p:cNvPr id="47" name="矩形 46"/>
          <p:cNvSpPr/>
          <p:nvPr/>
        </p:nvSpPr>
        <p:spPr>
          <a:xfrm>
            <a:off x="3111764" y="462222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课题背景</a:t>
            </a:r>
            <a:endParaRPr lang="en-US" altLang="zh-CN" sz="3600" dirty="0"/>
          </a:p>
        </p:txBody>
      </p:sp>
      <p:sp>
        <p:nvSpPr>
          <p:cNvPr id="48" name="六边形 47"/>
          <p:cNvSpPr/>
          <p:nvPr/>
        </p:nvSpPr>
        <p:spPr>
          <a:xfrm>
            <a:off x="12353" y="845387"/>
            <a:ext cx="1127645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1.1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9" name="燕尾形 48"/>
          <p:cNvSpPr/>
          <p:nvPr/>
        </p:nvSpPr>
        <p:spPr>
          <a:xfrm>
            <a:off x="983832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9319" y="1979003"/>
            <a:ext cx="557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的功耗</a:t>
            </a:r>
          </a:p>
        </p:txBody>
      </p:sp>
      <p:sp>
        <p:nvSpPr>
          <p:cNvPr id="4" name="矩形 3"/>
          <p:cNvSpPr/>
          <p:nvPr/>
        </p:nvSpPr>
        <p:spPr>
          <a:xfrm>
            <a:off x="3104163" y="446021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课题背景</a:t>
            </a:r>
            <a:endParaRPr lang="en-US" altLang="zh-CN" sz="3600" dirty="0"/>
          </a:p>
        </p:txBody>
      </p:sp>
      <p:sp>
        <p:nvSpPr>
          <p:cNvPr id="5" name="六边形 4"/>
          <p:cNvSpPr/>
          <p:nvPr/>
        </p:nvSpPr>
        <p:spPr>
          <a:xfrm>
            <a:off x="12353" y="845387"/>
            <a:ext cx="1127645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1.1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983832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47182" y="2440668"/>
            <a:ext cx="6488416" cy="36403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673" y="2908300"/>
            <a:ext cx="1648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在不同的测试集下，每一部分的功耗会有所差别，但动态功耗和静态功耗都在其中都占了很大的比例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9319" y="1979003"/>
            <a:ext cx="557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互连的面积、延时、功耗</a:t>
            </a:r>
          </a:p>
        </p:txBody>
      </p:sp>
      <p:sp>
        <p:nvSpPr>
          <p:cNvPr id="4" name="矩形 3"/>
          <p:cNvSpPr/>
          <p:nvPr/>
        </p:nvSpPr>
        <p:spPr>
          <a:xfrm>
            <a:off x="3104163" y="431388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课题背景</a:t>
            </a:r>
            <a:endParaRPr lang="en-US" altLang="zh-CN" sz="3600" dirty="0"/>
          </a:p>
        </p:txBody>
      </p:sp>
      <p:sp>
        <p:nvSpPr>
          <p:cNvPr id="5" name="六边形 4"/>
          <p:cNvSpPr/>
          <p:nvPr/>
        </p:nvSpPr>
        <p:spPr>
          <a:xfrm>
            <a:off x="12353" y="845387"/>
            <a:ext cx="1127645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1.1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983832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53" y="3131074"/>
            <a:ext cx="4848902" cy="27531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353" y="3699315"/>
            <a:ext cx="3857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互连消耗：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50%–80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FPGA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总面积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[2]–[4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0%–70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的总延时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[2]–[6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%–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的总功耗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[2]–[4], [6],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-19191" y="5529692"/>
            <a:ext cx="67123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功耗为什么这么大：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静态功耗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互连的面积大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静态功耗大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动态功耗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电路映射后互连的面积比例大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，连线电容，电平翻转频繁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730713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静态功耗：与整个电路的面积有关   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动态功耗：与设计使用的电路面积和电路的翻转特性有关</a:t>
            </a:r>
          </a:p>
        </p:txBody>
      </p:sp>
    </p:spTree>
    <p:extLst>
      <p:ext uri="{BB962C8B-B14F-4D97-AF65-F5344CB8AC3E}">
        <p14:creationId xmlns:p14="http://schemas.microsoft.com/office/powerpoint/2010/main" val="8175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013823" y="448398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课题背景</a:t>
            </a:r>
            <a:endParaRPr lang="en-US" altLang="zh-CN" sz="3600" dirty="0"/>
          </a:p>
        </p:txBody>
      </p:sp>
      <p:sp>
        <p:nvSpPr>
          <p:cNvPr id="8" name="六边形 7"/>
          <p:cNvSpPr/>
          <p:nvPr/>
        </p:nvSpPr>
        <p:spPr>
          <a:xfrm>
            <a:off x="12353" y="845387"/>
            <a:ext cx="1127645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1.1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983832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322" y="1959805"/>
            <a:ext cx="379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典型的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互连结构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364" y="2398386"/>
            <a:ext cx="4684601" cy="2260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7" y="4667038"/>
            <a:ext cx="4095482" cy="97057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279006" y="3697041"/>
            <a:ext cx="1222044" cy="29934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flipH="1">
            <a:off x="256487" y="3846713"/>
            <a:ext cx="4022519" cy="82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4172755" y="3883111"/>
            <a:ext cx="1328297" cy="87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185" y="2792910"/>
            <a:ext cx="1343025" cy="59293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43602" y="5427645"/>
            <a:ext cx="33903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1.</a:t>
            </a:r>
            <a:r>
              <a:rPr lang="zh-CN" altLang="en-US" sz="1350" dirty="0"/>
              <a:t>单一的开关盒（</a:t>
            </a:r>
            <a:r>
              <a:rPr lang="en-US" altLang="zh-CN" sz="1350" dirty="0"/>
              <a:t>Switch block</a:t>
            </a:r>
            <a:r>
              <a:rPr lang="zh-CN" altLang="en-US" sz="1350" dirty="0"/>
              <a:t>）</a:t>
            </a:r>
            <a:endParaRPr lang="en-US" altLang="zh-CN" sz="1350" dirty="0"/>
          </a:p>
          <a:p>
            <a:r>
              <a:rPr lang="en-US" altLang="zh-CN" sz="1350" dirty="0"/>
              <a:t>2.</a:t>
            </a:r>
            <a:r>
              <a:rPr lang="zh-CN" altLang="en-US" sz="1350" dirty="0"/>
              <a:t>固定的连线分布</a:t>
            </a:r>
            <a:endParaRPr lang="en-US" altLang="zh-CN" sz="1350" dirty="0"/>
          </a:p>
          <a:p>
            <a:r>
              <a:rPr lang="en-US" altLang="zh-CN" sz="1350" dirty="0"/>
              <a:t>3.</a:t>
            </a:r>
            <a:r>
              <a:rPr lang="zh-CN" altLang="en-US" sz="1350" dirty="0"/>
              <a:t>全局一致的互连分布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9231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974542" y="428319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研究现状</a:t>
            </a:r>
            <a:endParaRPr lang="en-US" altLang="zh-CN" sz="3600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180827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06188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22" y="1959805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互连结构的低功耗方案</a:t>
            </a:r>
          </a:p>
        </p:txBody>
      </p:sp>
      <p:sp>
        <p:nvSpPr>
          <p:cNvPr id="9" name="矩形 8"/>
          <p:cNvSpPr/>
          <p:nvPr/>
        </p:nvSpPr>
        <p:spPr>
          <a:xfrm>
            <a:off x="291197" y="2664842"/>
            <a:ext cx="65902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低功耗工艺技术：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dirty="0"/>
              <a:t>1.triple gate oxide technology</a:t>
            </a:r>
            <a:r>
              <a:rPr lang="zh-CN" altLang="en-US" sz="1350" dirty="0"/>
              <a:t>：提供三个不同的氧化层厚度作为选择，减少静态功耗</a:t>
            </a:r>
          </a:p>
        </p:txBody>
      </p:sp>
      <p:sp>
        <p:nvSpPr>
          <p:cNvPr id="10" name="矩形 9"/>
          <p:cNvSpPr/>
          <p:nvPr/>
        </p:nvSpPr>
        <p:spPr>
          <a:xfrm>
            <a:off x="291197" y="366148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低功耗电路技术</a:t>
            </a:r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   </a:t>
            </a:r>
          </a:p>
          <a:p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1.Clock Gating 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降低动态功耗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2.Power Gating 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消除没有使用的模块的静态功耗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3.Multi-Vdd 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多电压支持，低电压对应低功耗模式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1197" y="4892878"/>
            <a:ext cx="747191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低功耗互连结构的架构探索：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三个方面</a:t>
            </a:r>
          </a:p>
          <a:p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连线长度、比例、分布及</a:t>
            </a:r>
            <a:r>
              <a:rPr lang="zh-CN" altLang="en-US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block</a:t>
            </a:r>
            <a:r>
              <a:rPr lang="zh-CN" altLang="en-US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搭配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多种不同</a:t>
            </a:r>
            <a:r>
              <a:rPr lang="zh-CN" altLang="en-US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block</a:t>
            </a:r>
            <a:r>
              <a:rPr lang="zh-CN" altLang="en-US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全新的互连</a:t>
            </a:r>
            <a:r>
              <a:rPr lang="zh-CN" altLang="en-US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3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的拓扑结构替代原来的全局一致性结构</a:t>
            </a:r>
          </a:p>
        </p:txBody>
      </p:sp>
    </p:spTree>
    <p:extLst>
      <p:ext uri="{BB962C8B-B14F-4D97-AF65-F5344CB8AC3E}">
        <p14:creationId xmlns:p14="http://schemas.microsoft.com/office/powerpoint/2010/main" val="3169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</a:t>
            </a:r>
            <a:r>
              <a:rPr lang="en-US" altLang="zh-CN" smtClean="0"/>
              <a:t>ASIC</a:t>
            </a:r>
            <a:r>
              <a:rPr lang="zh-CN" altLang="en-US" smtClean="0"/>
              <a:t>系统工程技术研究中心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974542" y="428319"/>
            <a:ext cx="24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dirty="0"/>
              <a:t>研究现状</a:t>
            </a:r>
            <a:endParaRPr lang="en-US" altLang="zh-CN" sz="3600" dirty="0"/>
          </a:p>
        </p:txBody>
      </p:sp>
      <p:sp>
        <p:nvSpPr>
          <p:cNvPr id="4" name="六边形 3"/>
          <p:cNvSpPr/>
          <p:nvPr/>
        </p:nvSpPr>
        <p:spPr>
          <a:xfrm>
            <a:off x="12353" y="845387"/>
            <a:ext cx="1180827" cy="97210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1.2</a:t>
            </a:r>
            <a:endParaRPr lang="zh-CN" altLang="en-US" sz="4500" dirty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1061889" y="852070"/>
            <a:ext cx="480049" cy="958742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322" y="1959805"/>
            <a:ext cx="4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互连结构的低功耗方案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121804" y="2787462"/>
            <a:ext cx="570547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连线：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短线：更高的灵活性，更低的能量消耗，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长线：灵活性低，更高的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能量消耗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如果用短线组成长线，那么开销会变大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去连接这些短线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如果长线作为短线使用则浪费了一部分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没有被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21]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连线的长度、比例的确定：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依据：延迟、面积、功耗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的连线能获得最好的延时和面积效益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[21][22]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的组合能达到最好的连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延时和面积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效益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[21][22]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的连线下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的功耗延迟积最低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[23]</a:t>
            </a: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0" y="3442985"/>
            <a:ext cx="4697245" cy="15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2725</Words>
  <Application>Microsoft Office PowerPoint</Application>
  <PresentationFormat>全屏显示(4:3)</PresentationFormat>
  <Paragraphs>417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华文楷体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Wingdings</vt:lpstr>
      <vt:lpstr>1_可重构</vt:lpstr>
      <vt:lpstr>2_可重构</vt:lpstr>
      <vt:lpstr>FPGA互连架构低功耗设计与优化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基于可重构平台的LTE下行发送端物理层核心算法的实现</dc:title>
  <dc:creator>李小泉</dc:creator>
  <cp:lastModifiedBy>李小泉</cp:lastModifiedBy>
  <cp:revision>94</cp:revision>
  <dcterms:created xsi:type="dcterms:W3CDTF">2014-11-24T06:35:50Z</dcterms:created>
  <dcterms:modified xsi:type="dcterms:W3CDTF">2014-12-05T12:45:48Z</dcterms:modified>
</cp:coreProperties>
</file>