
<file path=[Content_Types].xml><?xml version="1.0" encoding="utf-8"?>
<Types xmlns="http://schemas.openxmlformats.org/package/2006/content-types">
  <Default Extension="png" ContentType="image/png"/>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77" r:id="rId3"/>
    <p:sldId id="279" r:id="rId4"/>
    <p:sldId id="307" r:id="rId5"/>
    <p:sldId id="280" r:id="rId6"/>
    <p:sldId id="286" r:id="rId7"/>
    <p:sldId id="299" r:id="rId8"/>
    <p:sldId id="285" r:id="rId9"/>
    <p:sldId id="290" r:id="rId10"/>
    <p:sldId id="291" r:id="rId11"/>
    <p:sldId id="301" r:id="rId12"/>
    <p:sldId id="305" r:id="rId13"/>
    <p:sldId id="306" r:id="rId14"/>
    <p:sldId id="309" r:id="rId15"/>
    <p:sldId id="308" r:id="rId16"/>
    <p:sldId id="283" r:id="rId17"/>
    <p:sldId id="28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03" autoAdjust="0"/>
    <p:restoredTop sz="89122" autoAdjust="0"/>
  </p:normalViewPr>
  <p:slideViewPr>
    <p:cSldViewPr snapToGrid="0">
      <p:cViewPr varScale="1">
        <p:scale>
          <a:sx n="70" d="100"/>
          <a:sy n="70"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2015/6/25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9</a:t>
            </a:fld>
            <a:endParaRPr lang="zh-CN" altLang="en-US"/>
          </a:p>
        </p:txBody>
      </p:sp>
    </p:spTree>
    <p:extLst>
      <p:ext uri="{BB962C8B-B14F-4D97-AF65-F5344CB8AC3E}">
        <p14:creationId xmlns:p14="http://schemas.microsoft.com/office/powerpoint/2010/main" val="86327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16</a:t>
            </a:fld>
            <a:endParaRPr lang="zh-CN" altLang="en-US"/>
          </a:p>
        </p:txBody>
      </p:sp>
    </p:spTree>
    <p:extLst>
      <p:ext uri="{BB962C8B-B14F-4D97-AF65-F5344CB8AC3E}">
        <p14:creationId xmlns:p14="http://schemas.microsoft.com/office/powerpoint/2010/main" val="72221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2015/6/25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txBody>
          <a:bodyPr anchor="ctr"/>
          <a:lstStyle/>
          <a:p>
            <a:pPr eaLnBrk="1" hangingPunct="1"/>
            <a:r>
              <a:rPr lang="zh-CN" altLang="en-US" sz="4400" dirty="0" smtClean="0"/>
              <a:t>工作报告</a:t>
            </a:r>
            <a:endParaRPr lang="zh-CN" altLang="zh-CN" sz="4400" dirty="0"/>
          </a:p>
        </p:txBody>
      </p:sp>
      <p:sp>
        <p:nvSpPr>
          <p:cNvPr id="3075" name="Rectangle 3"/>
          <p:cNvSpPr>
            <a:spLocks noGrp="1" noChangeArrowheads="1"/>
          </p:cNvSpPr>
          <p:nvPr>
            <p:ph type="subTitle" idx="1"/>
          </p:nvPr>
        </p:nvSpPr>
        <p:spPr>
          <a:xfrm>
            <a:off x="2240280" y="3901440"/>
            <a:ext cx="6400800" cy="1752600"/>
          </a:xfrm>
        </p:spPr>
        <p:txBody>
          <a:bodyPr/>
          <a:lstStyle/>
          <a:p>
            <a:pPr eaLnBrk="1" hangingPunct="1"/>
            <a:r>
              <a:rPr lang="en-US" altLang="zh-CN" dirty="0" smtClean="0"/>
              <a:t>  </a:t>
            </a:r>
            <a:r>
              <a:rPr lang="zh-CN" altLang="en-US" dirty="0" smtClean="0"/>
              <a:t>指导老师：曹鹏</a:t>
            </a:r>
            <a:endParaRPr lang="en-US" altLang="zh-CN" dirty="0" smtClean="0"/>
          </a:p>
          <a:p>
            <a:pPr eaLnBrk="1" hangingPunct="1"/>
            <a:r>
              <a:rPr lang="zh-CN" altLang="en-US" dirty="0" smtClean="0"/>
              <a:t>  </a:t>
            </a:r>
            <a:r>
              <a:rPr lang="en-US" altLang="zh-CN" dirty="0" smtClean="0"/>
              <a:t>131199</a:t>
            </a:r>
            <a:r>
              <a:rPr lang="zh-CN" altLang="en-US" dirty="0" smtClean="0"/>
              <a:t>    李小泉</a:t>
            </a:r>
            <a:endParaRPr lang="zh-CN" altLang="zh-CN" dirty="0" smtClean="0"/>
          </a:p>
        </p:txBody>
      </p:sp>
    </p:spTree>
    <p:extLst>
      <p:ext uri="{BB962C8B-B14F-4D97-AF65-F5344CB8AC3E}">
        <p14:creationId xmlns:p14="http://schemas.microsoft.com/office/powerpoint/2010/main" val="2562543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6724" y="1271585"/>
            <a:ext cx="5138229" cy="4329115"/>
          </a:xfrm>
        </p:spPr>
        <p:txBody>
          <a:bodyPr>
            <a:normAutofit/>
          </a:bodyPr>
          <a:lstStyle/>
          <a:p>
            <a:pPr>
              <a:buFont typeface="Wingdings" panose="05000000000000000000" pitchFamily="2" charset="2"/>
              <a:buChar char="u"/>
            </a:pPr>
            <a:r>
              <a:rPr lang="zh-CN" altLang="en-US" dirty="0" smtClean="0"/>
              <a:t>功能组合的依据来自一轮顺序操作，比较局限</a:t>
            </a:r>
            <a:endParaRPr lang="en-US" altLang="zh-CN" dirty="0" smtClean="0"/>
          </a:p>
          <a:p>
            <a:pPr marL="0" indent="0">
              <a:buNone/>
            </a:pPr>
            <a:r>
              <a:rPr lang="zh-CN" altLang="en-US" sz="2400" dirty="0" smtClean="0"/>
              <a:t>现有的架构对目标算法的轮函数进行了分析，提炼轮函数中的各种操作组合，将这些操作组合设计到</a:t>
            </a:r>
            <a:r>
              <a:rPr lang="en-US" altLang="zh-CN" sz="2400" dirty="0" smtClean="0"/>
              <a:t>PE</a:t>
            </a:r>
            <a:r>
              <a:rPr lang="zh-CN" altLang="en-US" sz="2400" dirty="0" smtClean="0"/>
              <a:t>中去，但是对于大多数分组算法其操作模式接近于如下模式：</a:t>
            </a:r>
            <a:endParaRPr lang="en-US" altLang="zh-CN" sz="2400" dirty="0" smtClean="0"/>
          </a:p>
          <a:p>
            <a:pPr marL="0" indent="0">
              <a:buNone/>
            </a:pPr>
            <a:r>
              <a:rPr lang="zh-CN" altLang="en-US" sz="2400" dirty="0" smtClean="0"/>
              <a:t>真正有价值的操作组合在每轮的首尾的位置，中间的位置作为关键路径不利于组合更多的操作。</a:t>
            </a:r>
            <a:endParaRPr lang="zh-CN" altLang="en-US" sz="2400" dirty="0"/>
          </a:p>
        </p:txBody>
      </p:sp>
      <p:sp>
        <p:nvSpPr>
          <p:cNvPr id="2" name="矩形 1"/>
          <p:cNvSpPr/>
          <p:nvPr/>
        </p:nvSpPr>
        <p:spPr>
          <a:xfrm>
            <a:off x="6072182" y="814387"/>
            <a:ext cx="2143129" cy="400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4" name="矩形 3"/>
          <p:cNvSpPr/>
          <p:nvPr/>
        </p:nvSpPr>
        <p:spPr>
          <a:xfrm>
            <a:off x="6072182" y="1443041"/>
            <a:ext cx="2143129" cy="1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非线性变换</a:t>
            </a:r>
            <a:endParaRPr lang="zh-CN" altLang="en-US" dirty="0"/>
          </a:p>
        </p:txBody>
      </p:sp>
      <p:sp>
        <p:nvSpPr>
          <p:cNvPr id="5" name="矩形 4"/>
          <p:cNvSpPr/>
          <p:nvPr/>
        </p:nvSpPr>
        <p:spPr>
          <a:xfrm>
            <a:off x="6072181" y="3128959"/>
            <a:ext cx="2143129"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6" name="矩形 5"/>
          <p:cNvSpPr/>
          <p:nvPr/>
        </p:nvSpPr>
        <p:spPr>
          <a:xfrm>
            <a:off x="6072181" y="3943349"/>
            <a:ext cx="2143129"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7" name="矩形 6"/>
          <p:cNvSpPr/>
          <p:nvPr/>
        </p:nvSpPr>
        <p:spPr>
          <a:xfrm>
            <a:off x="6079329" y="4514850"/>
            <a:ext cx="2143129" cy="15073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非线性变换</a:t>
            </a:r>
            <a:endParaRPr lang="zh-CN" altLang="en-US" dirty="0"/>
          </a:p>
        </p:txBody>
      </p:sp>
      <p:sp>
        <p:nvSpPr>
          <p:cNvPr id="8" name="矩形 7"/>
          <p:cNvSpPr/>
          <p:nvPr/>
        </p:nvSpPr>
        <p:spPr>
          <a:xfrm>
            <a:off x="6086469" y="6172201"/>
            <a:ext cx="2143129"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cxnSp>
        <p:nvCxnSpPr>
          <p:cNvPr id="10" name="直接连接符 9"/>
          <p:cNvCxnSpPr/>
          <p:nvPr/>
        </p:nvCxnSpPr>
        <p:spPr>
          <a:xfrm>
            <a:off x="5757856" y="3796899"/>
            <a:ext cx="2800357" cy="3576"/>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11" name="矩形 10"/>
          <p:cNvSpPr/>
          <p:nvPr/>
        </p:nvSpPr>
        <p:spPr>
          <a:xfrm>
            <a:off x="5757862" y="1278731"/>
            <a:ext cx="2771775" cy="235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29312" y="642932"/>
            <a:ext cx="2457451" cy="235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00688" y="2978938"/>
            <a:ext cx="3371850" cy="145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1284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82916" y="645048"/>
            <a:ext cx="8156116" cy="812693"/>
          </a:xfrm>
        </p:spPr>
        <p:txBody>
          <a:bodyPr>
            <a:noAutofit/>
          </a:bodyPr>
          <a:lstStyle/>
          <a:p>
            <a:pPr marL="0" indent="0">
              <a:buNone/>
            </a:pPr>
            <a:r>
              <a:rPr lang="zh-CN" altLang="en-US" b="1" dirty="0" smtClean="0"/>
              <a:t>针对已有</a:t>
            </a:r>
            <a:r>
              <a:rPr lang="en-US" altLang="zh-CN" b="1" dirty="0" smtClean="0"/>
              <a:t>PE</a:t>
            </a:r>
            <a:r>
              <a:rPr lang="zh-CN" altLang="en-US" b="1" dirty="0"/>
              <a:t>结构</a:t>
            </a:r>
            <a:r>
              <a:rPr lang="zh-CN" altLang="en-US" b="1" dirty="0" smtClean="0"/>
              <a:t>存在的问题提出了对应的改进方案</a:t>
            </a:r>
            <a:endParaRPr lang="en-US" altLang="zh-CN" sz="2400" dirty="0" smtClean="0"/>
          </a:p>
        </p:txBody>
      </p:sp>
      <p:sp>
        <p:nvSpPr>
          <p:cNvPr id="5" name="矩形 4"/>
          <p:cNvSpPr/>
          <p:nvPr/>
        </p:nvSpPr>
        <p:spPr>
          <a:xfrm>
            <a:off x="1195599" y="1800642"/>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经验的、简单的功能组合</a:t>
            </a:r>
            <a:endParaRPr lang="zh-CN" altLang="en-US" dirty="0"/>
          </a:p>
        </p:txBody>
      </p:sp>
      <p:sp>
        <p:nvSpPr>
          <p:cNvPr id="6" name="矩形 5"/>
          <p:cNvSpPr/>
          <p:nvPr/>
        </p:nvSpPr>
        <p:spPr>
          <a:xfrm>
            <a:off x="5030703" y="1800642"/>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对算法建模，进行全面的算法分析</a:t>
            </a:r>
            <a:endParaRPr lang="zh-CN" altLang="en-US" dirty="0"/>
          </a:p>
        </p:txBody>
      </p:sp>
      <p:sp>
        <p:nvSpPr>
          <p:cNvPr id="7" name="矩形 6"/>
          <p:cNvSpPr/>
          <p:nvPr/>
        </p:nvSpPr>
        <p:spPr>
          <a:xfrm>
            <a:off x="1195599" y="3315117"/>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同构</a:t>
            </a:r>
            <a:r>
              <a:rPr lang="en-US" altLang="zh-CN" dirty="0"/>
              <a:t>PE</a:t>
            </a:r>
            <a:r>
              <a:rPr lang="zh-CN" altLang="en-US" dirty="0"/>
              <a:t>，功能单一，利用率低</a:t>
            </a:r>
            <a:endParaRPr lang="en-US" altLang="zh-CN" dirty="0"/>
          </a:p>
        </p:txBody>
      </p:sp>
      <p:sp>
        <p:nvSpPr>
          <p:cNvPr id="8" name="矩形 7"/>
          <p:cNvSpPr/>
          <p:nvPr/>
        </p:nvSpPr>
        <p:spPr>
          <a:xfrm>
            <a:off x="5030703" y="3315117"/>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a:t>
            </a:r>
            <a:r>
              <a:rPr lang="zh-CN" altLang="en-US" dirty="0" smtClean="0"/>
              <a:t>轮操作为</a:t>
            </a:r>
            <a:r>
              <a:rPr lang="zh-CN" altLang="en-US" dirty="0"/>
              <a:t>目标设计行异构</a:t>
            </a:r>
            <a:r>
              <a:rPr lang="en-US" altLang="zh-CN" dirty="0"/>
              <a:t>PE</a:t>
            </a:r>
          </a:p>
        </p:txBody>
      </p:sp>
      <p:sp>
        <p:nvSpPr>
          <p:cNvPr id="9" name="矩形 8"/>
          <p:cNvSpPr/>
          <p:nvPr/>
        </p:nvSpPr>
        <p:spPr>
          <a:xfrm>
            <a:off x="1195599" y="4686717"/>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0" name="矩形 9"/>
          <p:cNvSpPr/>
          <p:nvPr/>
        </p:nvSpPr>
        <p:spPr>
          <a:xfrm>
            <a:off x="5030703" y="4686717"/>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相邻两轮错位重叠，更多有效的功能组合</a:t>
            </a:r>
            <a:endParaRPr lang="en-US" altLang="zh-CN" dirty="0"/>
          </a:p>
        </p:txBody>
      </p:sp>
      <p:sp>
        <p:nvSpPr>
          <p:cNvPr id="11" name="右箭头 10"/>
          <p:cNvSpPr/>
          <p:nvPr/>
        </p:nvSpPr>
        <p:spPr>
          <a:xfrm>
            <a:off x="3759116" y="218640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759116" y="3672304"/>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759116" y="5043904"/>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2917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41740" y="3315486"/>
            <a:ext cx="2350839" cy="9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算法建模</a:t>
            </a:r>
            <a:endParaRPr lang="en-US" altLang="zh-CN" dirty="0" smtClean="0"/>
          </a:p>
          <a:p>
            <a:r>
              <a:rPr lang="zh-CN" altLang="en-US" dirty="0" smtClean="0"/>
              <a:t>单算法特征提取</a:t>
            </a:r>
            <a:endParaRPr lang="en-US" altLang="zh-CN" dirty="0" smtClean="0"/>
          </a:p>
          <a:p>
            <a:r>
              <a:rPr lang="zh-CN" altLang="en-US" dirty="0" smtClean="0"/>
              <a:t>多算法信息汇总</a:t>
            </a:r>
            <a:endParaRPr lang="zh-CN" altLang="en-US" dirty="0"/>
          </a:p>
        </p:txBody>
      </p:sp>
      <p:sp>
        <p:nvSpPr>
          <p:cNvPr id="10" name="矩形 9"/>
          <p:cNvSpPr/>
          <p:nvPr/>
        </p:nvSpPr>
        <p:spPr>
          <a:xfrm>
            <a:off x="3043455" y="2156349"/>
            <a:ext cx="2313403" cy="506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各种算法的描述文档</a:t>
            </a:r>
            <a:endParaRPr lang="zh-CN" altLang="en-US" dirty="0"/>
          </a:p>
        </p:txBody>
      </p:sp>
      <p:sp>
        <p:nvSpPr>
          <p:cNvPr id="11" name="矩形 10"/>
          <p:cNvSpPr/>
          <p:nvPr/>
        </p:nvSpPr>
        <p:spPr>
          <a:xfrm>
            <a:off x="6301005" y="2156349"/>
            <a:ext cx="2313403" cy="506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功能单元设计</a:t>
            </a:r>
            <a:endParaRPr lang="zh-CN" altLang="en-US" dirty="0"/>
          </a:p>
        </p:txBody>
      </p:sp>
      <p:sp>
        <p:nvSpPr>
          <p:cNvPr id="12" name="矩形 11"/>
          <p:cNvSpPr/>
          <p:nvPr/>
        </p:nvSpPr>
        <p:spPr>
          <a:xfrm>
            <a:off x="6301004" y="3315486"/>
            <a:ext cx="2313403" cy="9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功能单元延迟信息</a:t>
            </a:r>
            <a:endParaRPr lang="en-US" altLang="zh-CN" dirty="0" smtClean="0"/>
          </a:p>
          <a:p>
            <a:r>
              <a:rPr lang="zh-CN" altLang="en-US" dirty="0" smtClean="0"/>
              <a:t>功能单元面积</a:t>
            </a:r>
            <a:endParaRPr lang="zh-CN" altLang="en-US" dirty="0"/>
          </a:p>
        </p:txBody>
      </p:sp>
      <p:sp>
        <p:nvSpPr>
          <p:cNvPr id="13" name="矩形 12"/>
          <p:cNvSpPr/>
          <p:nvPr/>
        </p:nvSpPr>
        <p:spPr>
          <a:xfrm>
            <a:off x="3295224" y="4830233"/>
            <a:ext cx="4926280" cy="4866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聚类分析</a:t>
            </a:r>
            <a:endParaRPr lang="zh-CN" altLang="en-US" dirty="0"/>
          </a:p>
        </p:txBody>
      </p:sp>
      <p:sp>
        <p:nvSpPr>
          <p:cNvPr id="14" name="矩形 13"/>
          <p:cNvSpPr/>
          <p:nvPr/>
        </p:nvSpPr>
        <p:spPr>
          <a:xfrm>
            <a:off x="4482627" y="5930372"/>
            <a:ext cx="3099511" cy="5468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的功能、主频、面积等</a:t>
            </a:r>
            <a:endParaRPr lang="zh-CN" altLang="en-US" dirty="0"/>
          </a:p>
        </p:txBody>
      </p:sp>
      <p:sp>
        <p:nvSpPr>
          <p:cNvPr id="15" name="下箭头 14"/>
          <p:cNvSpPr/>
          <p:nvPr/>
        </p:nvSpPr>
        <p:spPr>
          <a:xfrm>
            <a:off x="4137904" y="2728918"/>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7377592" y="2722289"/>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119186" y="4320950"/>
            <a:ext cx="273267" cy="4951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377592" y="4352078"/>
            <a:ext cx="254549" cy="4706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830116" y="5385570"/>
            <a:ext cx="273267" cy="4951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p:nvPr>
        </p:nvSpPr>
        <p:spPr>
          <a:xfrm>
            <a:off x="685801" y="197202"/>
            <a:ext cx="7886700" cy="1325563"/>
          </a:xfrm>
        </p:spPr>
        <p:txBody>
          <a:bodyPr/>
          <a:lstStyle/>
          <a:p>
            <a:r>
              <a:rPr lang="en-US" altLang="zh-CN" dirty="0"/>
              <a:t>3</a:t>
            </a:r>
            <a:r>
              <a:rPr lang="en-US" altLang="zh-CN" dirty="0" smtClean="0"/>
              <a:t>.</a:t>
            </a:r>
            <a:r>
              <a:rPr lang="zh-CN" altLang="en-US" dirty="0" smtClean="0"/>
              <a:t>方案及重难点</a:t>
            </a:r>
            <a:endParaRPr lang="zh-CN" altLang="en-US" dirty="0"/>
          </a:p>
        </p:txBody>
      </p:sp>
      <p:sp>
        <p:nvSpPr>
          <p:cNvPr id="23" name="内容占位符 2"/>
          <p:cNvSpPr>
            <a:spLocks noGrp="1"/>
          </p:cNvSpPr>
          <p:nvPr>
            <p:ph idx="1"/>
          </p:nvPr>
        </p:nvSpPr>
        <p:spPr>
          <a:xfrm>
            <a:off x="320955" y="1381714"/>
            <a:ext cx="8616391" cy="560077"/>
          </a:xfrm>
        </p:spPr>
        <p:txBody>
          <a:bodyPr>
            <a:noAutofit/>
          </a:bodyPr>
          <a:lstStyle/>
          <a:p>
            <a:pPr marL="0" indent="0">
              <a:buNone/>
            </a:pPr>
            <a:r>
              <a:rPr lang="zh-CN" altLang="en-US" b="1" dirty="0" smtClean="0"/>
              <a:t>根据改进方案提出一个设计优化</a:t>
            </a:r>
            <a:r>
              <a:rPr lang="en-US" altLang="zh-CN" b="1" dirty="0" smtClean="0"/>
              <a:t>PE</a:t>
            </a:r>
            <a:r>
              <a:rPr lang="zh-CN" altLang="en-US" b="1" dirty="0" smtClean="0"/>
              <a:t>的流程</a:t>
            </a:r>
            <a:endParaRPr lang="en-US" altLang="zh-CN" b="1" dirty="0" smtClean="0"/>
          </a:p>
        </p:txBody>
      </p:sp>
      <p:sp>
        <p:nvSpPr>
          <p:cNvPr id="2" name="文本框 1"/>
          <p:cNvSpPr txBox="1"/>
          <p:nvPr/>
        </p:nvSpPr>
        <p:spPr>
          <a:xfrm>
            <a:off x="191069" y="2424054"/>
            <a:ext cx="2674961" cy="2862322"/>
          </a:xfrm>
          <a:prstGeom prst="rect">
            <a:avLst/>
          </a:prstGeom>
          <a:noFill/>
        </p:spPr>
        <p:txBody>
          <a:bodyPr wrap="square" rtlCol="0">
            <a:spAutoFit/>
          </a:bodyPr>
          <a:lstStyle/>
          <a:p>
            <a:r>
              <a:rPr lang="zh-CN" altLang="en-US" dirty="0" smtClean="0"/>
              <a:t>设计流程中的重难点：</a:t>
            </a:r>
            <a:endParaRPr lang="en-US" altLang="zh-CN" dirty="0" smtClean="0"/>
          </a:p>
          <a:p>
            <a:r>
              <a:rPr lang="en-US" altLang="zh-CN" dirty="0"/>
              <a:t>1.</a:t>
            </a:r>
            <a:r>
              <a:rPr lang="zh-CN" altLang="en-US" dirty="0"/>
              <a:t>算法建模</a:t>
            </a:r>
            <a:endParaRPr lang="en-US" altLang="zh-CN" dirty="0"/>
          </a:p>
          <a:p>
            <a:r>
              <a:rPr lang="en-US" altLang="zh-CN" dirty="0"/>
              <a:t>2.</a:t>
            </a:r>
            <a:r>
              <a:rPr lang="zh-CN" altLang="en-US" dirty="0"/>
              <a:t>聚类分析</a:t>
            </a:r>
            <a:endParaRPr lang="en-US" altLang="zh-CN" dirty="0"/>
          </a:p>
          <a:p>
            <a:r>
              <a:rPr lang="en-US" altLang="zh-CN" dirty="0"/>
              <a:t>3.</a:t>
            </a:r>
            <a:r>
              <a:rPr lang="zh-CN" altLang="en-US" dirty="0"/>
              <a:t>在得出</a:t>
            </a:r>
            <a:r>
              <a:rPr lang="en-US" altLang="zh-CN" dirty="0"/>
              <a:t>PE</a:t>
            </a:r>
            <a:r>
              <a:rPr lang="zh-CN" altLang="en-US" dirty="0"/>
              <a:t>功能后对</a:t>
            </a:r>
            <a:r>
              <a:rPr lang="en-US" altLang="zh-CN" dirty="0"/>
              <a:t>PE</a:t>
            </a:r>
            <a:r>
              <a:rPr lang="zh-CN" altLang="en-US" dirty="0"/>
              <a:t>的具体设计</a:t>
            </a:r>
          </a:p>
          <a:p>
            <a:endParaRPr lang="en-US" altLang="zh-CN" dirty="0" smtClean="0"/>
          </a:p>
          <a:p>
            <a:r>
              <a:rPr lang="zh-CN" altLang="en-US" dirty="0" smtClean="0">
                <a:solidFill>
                  <a:srgbClr val="FF0000"/>
                </a:solidFill>
              </a:rPr>
              <a:t>目前开始开始着手对多种分组算法进行建模分析</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2367338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93" y="207024"/>
            <a:ext cx="7886700" cy="857375"/>
          </a:xfrm>
        </p:spPr>
        <p:txBody>
          <a:bodyPr/>
          <a:lstStyle/>
          <a:p>
            <a:r>
              <a:rPr lang="en-US" altLang="zh-CN" dirty="0"/>
              <a:t>2.</a:t>
            </a:r>
            <a:r>
              <a:rPr lang="zh-CN" altLang="en-US" dirty="0"/>
              <a:t>项目</a:t>
            </a:r>
            <a:r>
              <a:rPr lang="zh-CN" altLang="en-US" dirty="0" smtClean="0"/>
              <a:t>工作</a:t>
            </a:r>
            <a:endParaRPr lang="zh-CN" altLang="en-US" dirty="0"/>
          </a:p>
        </p:txBody>
      </p:sp>
      <p:sp>
        <p:nvSpPr>
          <p:cNvPr id="3" name="内容占位符 2"/>
          <p:cNvSpPr>
            <a:spLocks noGrp="1"/>
          </p:cNvSpPr>
          <p:nvPr>
            <p:ph idx="1"/>
          </p:nvPr>
        </p:nvSpPr>
        <p:spPr>
          <a:xfrm>
            <a:off x="492171" y="1064399"/>
            <a:ext cx="8119565" cy="4472658"/>
          </a:xfrm>
        </p:spPr>
        <p:txBody>
          <a:bodyPr>
            <a:normAutofit/>
          </a:bodyPr>
          <a:lstStyle/>
          <a:p>
            <a:pPr marL="0" indent="0">
              <a:buNone/>
            </a:pPr>
            <a:r>
              <a:rPr lang="zh-CN" altLang="en-US" sz="2400" dirty="0" smtClean="0"/>
              <a:t>我们与某所、清华的一个三方合作项目：面向</a:t>
            </a:r>
            <a:r>
              <a:rPr lang="zh-CN" altLang="zh-CN" sz="2400" dirty="0" smtClean="0"/>
              <a:t>特种</a:t>
            </a:r>
            <a:r>
              <a:rPr lang="zh-CN" altLang="zh-CN" sz="2400" dirty="0"/>
              <a:t>应用可</a:t>
            </a:r>
            <a:r>
              <a:rPr lang="zh-CN" altLang="zh-CN" sz="2400" dirty="0" smtClean="0"/>
              <a:t>重构</a:t>
            </a:r>
            <a:r>
              <a:rPr lang="zh-CN" altLang="en-US" sz="2400" dirty="0" smtClean="0"/>
              <a:t>密码</a:t>
            </a:r>
            <a:r>
              <a:rPr lang="zh-CN" altLang="zh-CN" sz="2400" dirty="0" smtClean="0"/>
              <a:t>处理器</a:t>
            </a:r>
            <a:r>
              <a:rPr lang="zh-CN" altLang="en-US" sz="2400" dirty="0"/>
              <a:t>。</a:t>
            </a:r>
            <a:r>
              <a:rPr lang="zh-CN" altLang="en-US" sz="2400" dirty="0" smtClean="0"/>
              <a:t>其中计算引擎中的阵列</a:t>
            </a:r>
            <a:r>
              <a:rPr lang="en-US" altLang="zh-CN" sz="2400" dirty="0" smtClean="0"/>
              <a:t>(RCA)</a:t>
            </a:r>
            <a:r>
              <a:rPr lang="zh-CN" altLang="en-US" sz="2400" dirty="0" smtClean="0"/>
              <a:t>和功能模块</a:t>
            </a:r>
            <a:r>
              <a:rPr lang="en-US" altLang="zh-CN" sz="2400" dirty="0" smtClean="0"/>
              <a:t>(FUNC)</a:t>
            </a:r>
            <a:r>
              <a:rPr lang="zh-CN" altLang="en-US" sz="2400" dirty="0" smtClean="0"/>
              <a:t>由某所自己完成，反馈模块</a:t>
            </a:r>
            <a:r>
              <a:rPr lang="en-US" altLang="zh-CN" sz="2400" dirty="0" smtClean="0"/>
              <a:t>(CF)</a:t>
            </a:r>
            <a:r>
              <a:rPr lang="zh-CN" altLang="en-US" sz="2400" dirty="0" smtClean="0"/>
              <a:t>和配置存储器接口</a:t>
            </a:r>
            <a:r>
              <a:rPr lang="en-US" altLang="zh-CN" sz="2400" dirty="0" smtClean="0"/>
              <a:t>(EMI)</a:t>
            </a:r>
            <a:r>
              <a:rPr lang="zh-CN" altLang="en-US" sz="2400" dirty="0" smtClean="0"/>
              <a:t>和配置仿真工具由清华负责完成。其它部分由我们负责。</a:t>
            </a:r>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057417088"/>
              </p:ext>
            </p:extLst>
          </p:nvPr>
        </p:nvGraphicFramePr>
        <p:xfrm>
          <a:off x="314750" y="2632740"/>
          <a:ext cx="8371283" cy="4225260"/>
        </p:xfrm>
        <a:graphic>
          <a:graphicData uri="http://schemas.openxmlformats.org/presentationml/2006/ole">
            <mc:AlternateContent xmlns:mc="http://schemas.openxmlformats.org/markup-compatibility/2006">
              <mc:Choice xmlns:v="urn:schemas-microsoft-com:vml" Requires="v">
                <p:oleObj spid="_x0000_s1031" name="Visio" r:id="rId3" imgW="10041530" imgH="5186234" progId="Visio.Drawing.11">
                  <p:embed/>
                </p:oleObj>
              </mc:Choice>
              <mc:Fallback>
                <p:oleObj name="Visio" r:id="rId3" imgW="10041530" imgH="51862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50" y="2632740"/>
                        <a:ext cx="8371283" cy="4225260"/>
                      </a:xfrm>
                      <a:prstGeom prst="rect">
                        <a:avLst/>
                      </a:prstGeom>
                      <a:noFill/>
                    </p:spPr>
                  </p:pic>
                </p:oleObj>
              </mc:Fallback>
            </mc:AlternateContent>
          </a:graphicData>
        </a:graphic>
      </p:graphicFrame>
      <p:sp>
        <p:nvSpPr>
          <p:cNvPr id="7" name="矩形 6"/>
          <p:cNvSpPr/>
          <p:nvPr/>
        </p:nvSpPr>
        <p:spPr>
          <a:xfrm>
            <a:off x="4570313" y="3603009"/>
            <a:ext cx="1995943" cy="10235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26087" y="4476466"/>
            <a:ext cx="409433" cy="100993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37981" y="3985152"/>
            <a:ext cx="1569492" cy="53226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222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002" y="1416192"/>
            <a:ext cx="7886700" cy="3879139"/>
          </a:xfrm>
        </p:spPr>
        <p:txBody>
          <a:bodyPr/>
          <a:lstStyle/>
          <a:p>
            <a:pPr marL="0" indent="0">
              <a:buNone/>
            </a:pPr>
            <a:r>
              <a:rPr lang="zh-CN" altLang="en-US" dirty="0"/>
              <a:t>项目</a:t>
            </a:r>
            <a:r>
              <a:rPr lang="zh-CN" altLang="en-US" dirty="0" smtClean="0"/>
              <a:t>进展：</a:t>
            </a:r>
            <a:endParaRPr lang="en-US" altLang="zh-CN" dirty="0" smtClean="0"/>
          </a:p>
          <a:p>
            <a:pPr marL="0" indent="0">
              <a:buNone/>
            </a:pPr>
            <a:r>
              <a:rPr lang="zh-CN" altLang="en-US" sz="2400" dirty="0" smtClean="0"/>
              <a:t>目前整个架构的</a:t>
            </a:r>
            <a:r>
              <a:rPr lang="en-US" altLang="zh-CN" sz="2400" dirty="0" smtClean="0"/>
              <a:t>IP</a:t>
            </a:r>
            <a:r>
              <a:rPr lang="zh-CN" altLang="en-US" sz="2400" dirty="0" smtClean="0"/>
              <a:t>核已经设计完毕，并且通过了功能上的验证，并且完成了部分算法的映射测试。</a:t>
            </a:r>
            <a:endParaRPr lang="en-US" altLang="zh-CN" sz="2400" dirty="0" smtClean="0"/>
          </a:p>
          <a:p>
            <a:pPr marL="0" indent="0">
              <a:buNone/>
            </a:pPr>
            <a:r>
              <a:rPr lang="zh-CN" altLang="en-US" sz="2400" dirty="0" smtClean="0"/>
              <a:t>（签订合同、交付使用）</a:t>
            </a:r>
            <a:endParaRPr lang="en-US" altLang="zh-CN" sz="2400" dirty="0" smtClean="0"/>
          </a:p>
          <a:p>
            <a:pPr marL="0" indent="0">
              <a:buNone/>
            </a:pPr>
            <a:r>
              <a:rPr lang="zh-CN" altLang="en-US" dirty="0" smtClean="0"/>
              <a:t>后续工作：</a:t>
            </a:r>
            <a:endParaRPr lang="en-US" altLang="zh-CN" dirty="0" smtClean="0"/>
          </a:p>
          <a:p>
            <a:pPr marL="0" indent="0">
              <a:buNone/>
            </a:pPr>
            <a:r>
              <a:rPr lang="zh-CN" altLang="en-US" sz="2400" dirty="0" smtClean="0"/>
              <a:t>完成代码覆盖率测试（我们负责）</a:t>
            </a:r>
            <a:endParaRPr lang="en-US" altLang="zh-CN" sz="2400" dirty="0" smtClean="0"/>
          </a:p>
          <a:p>
            <a:pPr marL="0" indent="0">
              <a:buNone/>
            </a:pPr>
            <a:r>
              <a:rPr lang="zh-CN" altLang="en-US" sz="2400" dirty="0" smtClean="0"/>
              <a:t>开发一套仿真工具（清华负责）</a:t>
            </a:r>
            <a:endParaRPr lang="en-US" altLang="zh-CN" sz="2400" dirty="0" smtClean="0"/>
          </a:p>
          <a:p>
            <a:pPr marL="0" indent="0">
              <a:buNone/>
            </a:pPr>
            <a:r>
              <a:rPr lang="zh-CN" altLang="en-US" sz="2400" dirty="0"/>
              <a:t>流</a:t>
            </a:r>
            <a:r>
              <a:rPr lang="zh-CN" altLang="en-US" sz="2400" dirty="0" smtClean="0"/>
              <a:t>片验证</a:t>
            </a:r>
            <a:endParaRPr lang="zh-CN" altLang="en-US" sz="2400" dirty="0"/>
          </a:p>
        </p:txBody>
      </p:sp>
    </p:spTree>
    <p:extLst>
      <p:ext uri="{BB962C8B-B14F-4D97-AF65-F5344CB8AC3E}">
        <p14:creationId xmlns:p14="http://schemas.microsoft.com/office/powerpoint/2010/main" val="220775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298" y="1279715"/>
            <a:ext cx="7886700" cy="4351338"/>
          </a:xfrm>
        </p:spPr>
        <p:txBody>
          <a:bodyPr/>
          <a:lstStyle/>
          <a:p>
            <a:pPr marL="0" indent="0">
              <a:buNone/>
            </a:pPr>
            <a:r>
              <a:rPr lang="zh-CN" altLang="en-US" dirty="0" smtClean="0"/>
              <a:t>个人工作：</a:t>
            </a:r>
            <a:endParaRPr lang="en-US" altLang="zh-CN" dirty="0" smtClean="0"/>
          </a:p>
          <a:p>
            <a:pPr marL="0" indent="0">
              <a:buNone/>
            </a:pPr>
            <a:r>
              <a:rPr lang="en-US" altLang="zh-CN" dirty="0" smtClean="0"/>
              <a:t>1.</a:t>
            </a:r>
            <a:r>
              <a:rPr lang="zh-CN" altLang="en-US" dirty="0" smtClean="0"/>
              <a:t>参于设计和测试模块：</a:t>
            </a:r>
            <a:endParaRPr lang="en-US" altLang="zh-CN" dirty="0" smtClean="0"/>
          </a:p>
          <a:p>
            <a:pPr marL="0" indent="0">
              <a:buNone/>
            </a:pPr>
            <a:endParaRPr lang="en-US" altLang="zh-CN" dirty="0"/>
          </a:p>
          <a:p>
            <a:pPr marL="0" indent="0">
              <a:buNone/>
            </a:pPr>
            <a:r>
              <a:rPr lang="en-US" altLang="zh-CN" dirty="0" smtClean="0"/>
              <a:t>2.</a:t>
            </a:r>
            <a:r>
              <a:rPr lang="zh-CN" altLang="en-US" dirty="0"/>
              <a:t>编写</a:t>
            </a:r>
            <a:r>
              <a:rPr lang="en-US" altLang="zh-CN" dirty="0" smtClean="0"/>
              <a:t>IP</a:t>
            </a:r>
            <a:r>
              <a:rPr lang="zh-CN" altLang="en-US" dirty="0"/>
              <a:t>的</a:t>
            </a:r>
            <a:r>
              <a:rPr lang="zh-CN" altLang="en-US" dirty="0" smtClean="0"/>
              <a:t>测试命令</a:t>
            </a:r>
            <a:endParaRPr lang="en-US" altLang="zh-CN" dirty="0" smtClean="0"/>
          </a:p>
          <a:p>
            <a:pPr marL="0" indent="0">
              <a:buNone/>
            </a:pPr>
            <a:endParaRPr lang="en-US" altLang="zh-CN" dirty="0"/>
          </a:p>
          <a:p>
            <a:pPr marL="0" indent="0">
              <a:buNone/>
            </a:pPr>
            <a:r>
              <a:rPr lang="en-US" altLang="zh-CN" dirty="0" smtClean="0"/>
              <a:t>3.</a:t>
            </a:r>
            <a:r>
              <a:rPr lang="zh-CN" altLang="en-US" dirty="0" smtClean="0"/>
              <a:t>代码覆盖率验证</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28712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参考文献</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[1] </a:t>
            </a:r>
            <a:r>
              <a:rPr lang="en-US" altLang="zh-CN" dirty="0" err="1"/>
              <a:t>Elbirt</a:t>
            </a:r>
            <a:r>
              <a:rPr lang="en-US" altLang="zh-CN" dirty="0"/>
              <a:t> A J et al. “Instruction-Level Distributed Processing for Symmetric-Key Cryptography.” Parallel and Distributed Processing Symposium. 2003. Apr. 22, 2003. pp. 78-87.</a:t>
            </a:r>
          </a:p>
          <a:p>
            <a:pPr marL="0" indent="0">
              <a:buNone/>
            </a:pPr>
            <a:r>
              <a:rPr lang="en-US" altLang="zh-CN" dirty="0"/>
              <a:t>[2] </a:t>
            </a:r>
            <a:r>
              <a:rPr lang="en-US" altLang="zh-CN" dirty="0" err="1"/>
              <a:t>Elbirt</a:t>
            </a:r>
            <a:r>
              <a:rPr lang="en-US" altLang="zh-CN" dirty="0"/>
              <a:t>, Adam J., and </a:t>
            </a:r>
            <a:r>
              <a:rPr lang="en-US" altLang="zh-CN" dirty="0" err="1"/>
              <a:t>Christof</a:t>
            </a:r>
            <a:r>
              <a:rPr lang="en-US" altLang="zh-CN" dirty="0"/>
              <a:t> </a:t>
            </a:r>
            <a:r>
              <a:rPr lang="en-US" altLang="zh-CN" dirty="0" err="1"/>
              <a:t>Paar</a:t>
            </a:r>
            <a:r>
              <a:rPr lang="en-US" altLang="zh-CN" dirty="0"/>
              <a:t>. "An instruction-level distributed processor for symmetric-key cryptography." Parallel and Distributed Systems, IEEE Transactions on 16.5 (2005): 468-480.</a:t>
            </a:r>
          </a:p>
          <a:p>
            <a:pPr marL="0" indent="0">
              <a:buNone/>
            </a:pPr>
            <a:r>
              <a:rPr lang="en-US" altLang="zh-CN" dirty="0"/>
              <a:t>[3] </a:t>
            </a:r>
            <a:r>
              <a:rPr lang="en-US" altLang="zh-CN" dirty="0" err="1"/>
              <a:t>Chiou</a:t>
            </a:r>
            <a:r>
              <a:rPr lang="en-US" altLang="zh-CN" dirty="0"/>
              <a:t> D. </a:t>
            </a:r>
            <a:r>
              <a:rPr lang="en-US" altLang="zh-CN" dirty="0" err="1"/>
              <a:t>Cryptoraptor</a:t>
            </a:r>
            <a:r>
              <a:rPr lang="en-US" altLang="zh-CN" dirty="0"/>
              <a:t>: high throughput reconfigurable cryptographic processor[C]//Proceedings of the 2014 IEEE/ACM International Conference on Computer Aided Design. IEEE Press, 2014: 154-161.</a:t>
            </a:r>
          </a:p>
          <a:p>
            <a:pPr marL="0" indent="0">
              <a:buNone/>
            </a:pPr>
            <a:r>
              <a:rPr lang="en-US" altLang="zh-CN" dirty="0"/>
              <a:t>[4] </a:t>
            </a:r>
            <a:r>
              <a:rPr lang="en-US" altLang="zh-CN" dirty="0" err="1"/>
              <a:t>Chiou</a:t>
            </a:r>
            <a:r>
              <a:rPr lang="en-US" altLang="zh-CN" dirty="0"/>
              <a:t> D. </a:t>
            </a:r>
            <a:r>
              <a:rPr lang="en-US" altLang="zh-CN" dirty="0" err="1"/>
              <a:t>Cryptoraptor</a:t>
            </a:r>
            <a:r>
              <a:rPr lang="en-US" altLang="zh-CN" dirty="0"/>
              <a:t>: High Throughput Reconfigurable Cryptographic Pro </a:t>
            </a:r>
            <a:r>
              <a:rPr lang="en-US" altLang="zh-CN" dirty="0" err="1"/>
              <a:t>cessor</a:t>
            </a:r>
            <a:r>
              <a:rPr lang="en-US" altLang="zh-CN" dirty="0"/>
              <a:t> for </a:t>
            </a:r>
            <a:r>
              <a:rPr lang="en-US" altLang="zh-CN" dirty="0" err="1"/>
              <a:t>Sy</a:t>
            </a:r>
            <a:r>
              <a:rPr lang="en-US" altLang="zh-CN" dirty="0"/>
              <a:t> </a:t>
            </a:r>
            <a:r>
              <a:rPr lang="en-US" altLang="zh-CN" dirty="0" err="1"/>
              <a:t>mmetric</a:t>
            </a:r>
            <a:r>
              <a:rPr lang="en-US" altLang="zh-CN" dirty="0"/>
              <a:t> Key Encryption and Cryptographic Hash Functions [D]. The University of Texas at Austin 2014.</a:t>
            </a:r>
          </a:p>
          <a:p>
            <a:pPr marL="0" indent="0">
              <a:buNone/>
            </a:pPr>
            <a:r>
              <a:rPr lang="en-US" altLang="zh-CN" dirty="0"/>
              <a:t>[5] Dai, </a:t>
            </a:r>
            <a:r>
              <a:rPr lang="en-US" altLang="zh-CN" dirty="0" err="1"/>
              <a:t>Zibin</a:t>
            </a:r>
            <a:r>
              <a:rPr lang="en-US" altLang="zh-CN" dirty="0"/>
              <a:t>, et al. "The research and design of reconfigurable cipher processing architecture targeted at block cipher." ASIC, 2007. ASICON'07. 7th International Conference on. IEEE, 2007.</a:t>
            </a:r>
          </a:p>
          <a:p>
            <a:pPr marL="0" indent="0">
              <a:buNone/>
            </a:pPr>
            <a:r>
              <a:rPr lang="en-US" altLang="zh-CN" dirty="0"/>
              <a:t>[6] Sun, Kang, et al. "Design of a novel asynchronous reconfigurable architecture for cryptographic applications." Computer and Computational Sciences, 2006. IMSCCS'06. First International Multi-Symposiums on. Vol. 2. IEEE, 2006.</a:t>
            </a:r>
          </a:p>
          <a:p>
            <a:pPr marL="0" indent="0">
              <a:buNone/>
            </a:pPr>
            <a:endParaRPr lang="zh-CN" altLang="en-US" dirty="0"/>
          </a:p>
        </p:txBody>
      </p:sp>
    </p:spTree>
    <p:extLst>
      <p:ext uri="{BB962C8B-B14F-4D97-AF65-F5344CB8AC3E}">
        <p14:creationId xmlns:p14="http://schemas.microsoft.com/office/powerpoint/2010/main" val="3030099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1800" dirty="0"/>
              <a:t>[7] </a:t>
            </a:r>
            <a:r>
              <a:rPr lang="zh-CN" altLang="en-US" sz="1800" dirty="0"/>
              <a:t>陈韬</a:t>
            </a:r>
            <a:r>
              <a:rPr lang="en-US" altLang="zh-CN" sz="1800" dirty="0"/>
              <a:t>, </a:t>
            </a:r>
            <a:r>
              <a:rPr lang="zh-CN" altLang="en-US" sz="1800" dirty="0"/>
              <a:t>罗兴国</a:t>
            </a:r>
            <a:r>
              <a:rPr lang="en-US" altLang="zh-CN" sz="1800" dirty="0"/>
              <a:t>, </a:t>
            </a:r>
            <a:r>
              <a:rPr lang="zh-CN" altLang="en-US" sz="1800" dirty="0"/>
              <a:t>李校南</a:t>
            </a:r>
            <a:r>
              <a:rPr lang="en-US" altLang="zh-CN" sz="1800" dirty="0"/>
              <a:t>, &amp; </a:t>
            </a:r>
            <a:r>
              <a:rPr lang="zh-CN" altLang="en-US" sz="1800" dirty="0"/>
              <a:t>李伟</a:t>
            </a:r>
            <a:r>
              <a:rPr lang="en-US" altLang="zh-CN" sz="1800" dirty="0"/>
              <a:t>. (2014). </a:t>
            </a:r>
            <a:r>
              <a:rPr lang="zh-CN" altLang="en-US" sz="1800" dirty="0"/>
              <a:t>一种基于流处理框架的可重构分簇式分组密码处理结构模型</a:t>
            </a:r>
            <a:r>
              <a:rPr lang="en-US" altLang="zh-CN" sz="1800" dirty="0"/>
              <a:t>. </a:t>
            </a:r>
            <a:r>
              <a:rPr lang="zh-CN" altLang="en-US" sz="1800" dirty="0"/>
              <a:t>电子与信息学报</a:t>
            </a:r>
            <a:r>
              <a:rPr lang="en-US" altLang="zh-CN" sz="1800" dirty="0"/>
              <a:t>, 36, 12.</a:t>
            </a:r>
          </a:p>
          <a:p>
            <a:pPr marL="0" indent="0">
              <a:buNone/>
            </a:pPr>
            <a:r>
              <a:rPr lang="en-US" altLang="zh-CN" sz="1800" dirty="0"/>
              <a:t>[8] Wu, Lisa, Chris Weaver, and Todd Austin. "</a:t>
            </a:r>
            <a:r>
              <a:rPr lang="en-US" altLang="zh-CN" sz="1800" dirty="0" err="1"/>
              <a:t>CryptoManiac</a:t>
            </a:r>
            <a:r>
              <a:rPr lang="en-US" altLang="zh-CN" sz="1800" dirty="0"/>
              <a:t>: a fast flexible architecture for secure communication." Computer Architecture, 2001. Proceedings. 28th Annual International Symposium on. IEEE, 2001.</a:t>
            </a:r>
          </a:p>
          <a:p>
            <a:pPr marL="0" indent="0">
              <a:buNone/>
            </a:pPr>
            <a:r>
              <a:rPr lang="en-US" altLang="zh-CN" sz="1800" dirty="0"/>
              <a:t>[9] LOMONACO, M. 2004. </a:t>
            </a:r>
            <a:r>
              <a:rPr lang="en-US" altLang="zh-CN" sz="1800" dirty="0" err="1"/>
              <a:t>Cryptarray</a:t>
            </a:r>
            <a:r>
              <a:rPr lang="en-US" altLang="zh-CN" sz="1800" dirty="0"/>
              <a:t> a scalable and reconfigurable architecture for cryptographic </a:t>
            </a:r>
            <a:r>
              <a:rPr lang="en-US" altLang="zh-CN" sz="1800" dirty="0" err="1"/>
              <a:t>applications.Masters</a:t>
            </a:r>
            <a:r>
              <a:rPr lang="en-US" altLang="zh-CN" sz="1800" dirty="0"/>
              <a:t> thesis, University of Central Florida.</a:t>
            </a:r>
          </a:p>
          <a:p>
            <a:pPr marL="0" indent="0">
              <a:buNone/>
            </a:pPr>
            <a:r>
              <a:rPr lang="en-US" altLang="zh-CN" sz="1800" dirty="0"/>
              <a:t>[10] </a:t>
            </a:r>
            <a:r>
              <a:rPr lang="zh-CN" altLang="en-US" sz="1800" dirty="0"/>
              <a:t>杨晓辉</a:t>
            </a:r>
            <a:r>
              <a:rPr lang="en-US" altLang="zh-CN" sz="1800" dirty="0"/>
              <a:t>. (2007). </a:t>
            </a:r>
            <a:r>
              <a:rPr lang="zh-CN" altLang="en-US" sz="1800" dirty="0"/>
              <a:t>面向分组密码处理的可重构设计技术研究 </a:t>
            </a:r>
            <a:r>
              <a:rPr lang="en-US" altLang="zh-CN" sz="1800" dirty="0"/>
              <a:t>(Doctoral dissertation, </a:t>
            </a:r>
            <a:r>
              <a:rPr lang="zh-CN" altLang="en-US" sz="1800" dirty="0"/>
              <a:t>硕士论文</a:t>
            </a:r>
            <a:r>
              <a:rPr lang="en-US" altLang="zh-CN" sz="1800" dirty="0"/>
              <a:t>], </a:t>
            </a:r>
            <a:r>
              <a:rPr lang="zh-CN" altLang="en-US" sz="1800" dirty="0"/>
              <a:t>解放军信息工程大学</a:t>
            </a:r>
            <a:r>
              <a:rPr lang="en-US" altLang="zh-CN" sz="1800" dirty="0"/>
              <a:t>).</a:t>
            </a:r>
          </a:p>
          <a:p>
            <a:pPr marL="0" indent="0">
              <a:buNone/>
            </a:pPr>
            <a:r>
              <a:rPr lang="en-US" altLang="zh-CN" sz="1800" dirty="0"/>
              <a:t>[11] </a:t>
            </a:r>
            <a:r>
              <a:rPr lang="en-US" altLang="zh-CN" sz="1800" dirty="0" err="1"/>
              <a:t>Buchty</a:t>
            </a:r>
            <a:r>
              <a:rPr lang="en-US" altLang="zh-CN" sz="1800" dirty="0"/>
              <a:t>, Rainer, </a:t>
            </a:r>
            <a:r>
              <a:rPr lang="en-US" altLang="zh-CN" sz="1800" dirty="0" err="1"/>
              <a:t>Nevin</a:t>
            </a:r>
            <a:r>
              <a:rPr lang="en-US" altLang="zh-CN" sz="1800" dirty="0"/>
              <a:t> </a:t>
            </a:r>
            <a:r>
              <a:rPr lang="en-US" altLang="zh-CN" sz="1800" dirty="0" err="1"/>
              <a:t>Heintze</a:t>
            </a:r>
            <a:r>
              <a:rPr lang="en-US" altLang="zh-CN" sz="1800" dirty="0"/>
              <a:t>, and Dino </a:t>
            </a:r>
            <a:r>
              <a:rPr lang="en-US" altLang="zh-CN" sz="1800" dirty="0" err="1"/>
              <a:t>Oliva</a:t>
            </a:r>
            <a:r>
              <a:rPr lang="en-US" altLang="zh-CN" sz="1800" dirty="0"/>
              <a:t>. "</a:t>
            </a:r>
            <a:r>
              <a:rPr lang="en-US" altLang="zh-CN" sz="1800" dirty="0" err="1"/>
              <a:t>Cryptonite</a:t>
            </a:r>
            <a:r>
              <a:rPr lang="en-US" altLang="zh-CN" sz="180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a:p>
            <a:pPr marL="0" indent="0">
              <a:buNone/>
            </a:pPr>
            <a:endParaRPr lang="zh-CN" altLang="en-US" sz="1800" dirty="0"/>
          </a:p>
        </p:txBody>
      </p:sp>
    </p:spTree>
    <p:extLst>
      <p:ext uri="{BB962C8B-B14F-4D97-AF65-F5344CB8AC3E}">
        <p14:creationId xmlns:p14="http://schemas.microsoft.com/office/powerpoint/2010/main" val="405286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737832" y="1690689"/>
            <a:ext cx="6304413" cy="4486274"/>
          </a:xfrm>
        </p:spPr>
        <p:txBody>
          <a:bodyPr>
            <a:noAutofit/>
          </a:bodyPr>
          <a:lstStyle/>
          <a:p>
            <a:pPr marL="0" indent="0">
              <a:buNone/>
            </a:pPr>
            <a:r>
              <a:rPr lang="en-US" altLang="zh-CN" sz="3200" dirty="0" smtClean="0"/>
              <a:t>1.</a:t>
            </a:r>
            <a:r>
              <a:rPr lang="zh-CN" altLang="en-US" sz="3200" dirty="0" smtClean="0"/>
              <a:t>课题进展</a:t>
            </a:r>
            <a:endParaRPr lang="en-US" altLang="zh-CN" sz="3200" dirty="0"/>
          </a:p>
          <a:p>
            <a:pPr>
              <a:buFont typeface="Wingdings" panose="05000000000000000000" pitchFamily="2" charset="2"/>
              <a:buChar char="Ø"/>
            </a:pPr>
            <a:r>
              <a:rPr lang="zh-CN" altLang="en-US" sz="2000" dirty="0"/>
              <a:t>课题</a:t>
            </a:r>
            <a:r>
              <a:rPr lang="zh-CN" altLang="en-US" sz="2000" dirty="0" smtClean="0"/>
              <a:t>当前</a:t>
            </a:r>
            <a:r>
              <a:rPr lang="zh-CN" altLang="en-US" sz="2000" dirty="0"/>
              <a:t>研究</a:t>
            </a:r>
            <a:r>
              <a:rPr lang="zh-CN" altLang="en-US" sz="2000" dirty="0" smtClean="0"/>
              <a:t>现状和课题目标</a:t>
            </a:r>
            <a:endParaRPr lang="en-US" altLang="zh-CN" sz="2000" dirty="0" smtClean="0"/>
          </a:p>
          <a:p>
            <a:pPr>
              <a:buFont typeface="Wingdings" panose="05000000000000000000" pitchFamily="2" charset="2"/>
              <a:buChar char="Ø"/>
            </a:pPr>
            <a:r>
              <a:rPr lang="zh-CN" altLang="en-US" sz="2000" dirty="0"/>
              <a:t>课题的基本路线和当前</a:t>
            </a:r>
            <a:r>
              <a:rPr lang="zh-CN" altLang="en-US" sz="2000" dirty="0" smtClean="0"/>
              <a:t>进展</a:t>
            </a:r>
            <a:endParaRPr lang="en-US" altLang="zh-CN" sz="2000" dirty="0" smtClean="0"/>
          </a:p>
          <a:p>
            <a:pPr>
              <a:buFont typeface="Wingdings" panose="05000000000000000000" pitchFamily="2" charset="2"/>
              <a:buChar char="Ø"/>
            </a:pPr>
            <a:endParaRPr lang="en-US" altLang="zh-CN" sz="2000" dirty="0" smtClean="0"/>
          </a:p>
          <a:p>
            <a:pPr marL="0" indent="0">
              <a:buNone/>
            </a:pPr>
            <a:r>
              <a:rPr lang="en-US" altLang="zh-CN" sz="3200" dirty="0" smtClean="0"/>
              <a:t>2.</a:t>
            </a:r>
            <a:r>
              <a:rPr lang="zh-CN" altLang="en-US" sz="3200" dirty="0" smtClean="0"/>
              <a:t>项目工作</a:t>
            </a:r>
            <a:endParaRPr lang="en-US" altLang="zh-CN" sz="3200" dirty="0" smtClean="0"/>
          </a:p>
          <a:p>
            <a:pPr>
              <a:buFont typeface="Wingdings" panose="05000000000000000000" pitchFamily="2" charset="2"/>
              <a:buChar char="Ø"/>
            </a:pPr>
            <a:r>
              <a:rPr lang="zh-CN" altLang="en-US" sz="2000" dirty="0"/>
              <a:t>项目</a:t>
            </a:r>
            <a:r>
              <a:rPr lang="zh-CN" altLang="en-US" sz="2000" dirty="0" smtClean="0"/>
              <a:t>进展</a:t>
            </a:r>
            <a:endParaRPr lang="en-US" altLang="zh-CN" sz="2000" dirty="0" smtClean="0"/>
          </a:p>
          <a:p>
            <a:pPr>
              <a:buFont typeface="Wingdings" panose="05000000000000000000" pitchFamily="2" charset="2"/>
              <a:buChar char="Ø"/>
            </a:pPr>
            <a:r>
              <a:rPr lang="zh-CN" altLang="en-US" sz="2000" dirty="0" smtClean="0"/>
              <a:t>个人工作</a:t>
            </a:r>
            <a:endParaRPr lang="en-US" altLang="zh-CN" sz="2000" dirty="0" smtClean="0"/>
          </a:p>
          <a:p>
            <a:pPr>
              <a:buFont typeface="Wingdings" panose="05000000000000000000" pitchFamily="2" charset="2"/>
              <a:buChar char="Ø"/>
            </a:pPr>
            <a:endParaRPr lang="en-US" altLang="zh-CN" sz="2000" dirty="0" smtClean="0"/>
          </a:p>
        </p:txBody>
      </p:sp>
    </p:spTree>
    <p:extLst>
      <p:ext uri="{BB962C8B-B14F-4D97-AF65-F5344CB8AC3E}">
        <p14:creationId xmlns:p14="http://schemas.microsoft.com/office/powerpoint/2010/main" val="19544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527" y="389354"/>
            <a:ext cx="7886700" cy="928016"/>
          </a:xfrm>
        </p:spPr>
        <p:txBody>
          <a:bodyPr/>
          <a:lstStyle/>
          <a:p>
            <a:r>
              <a:rPr lang="zh-CN" altLang="en-US" dirty="0" smtClean="0"/>
              <a:t>课题研究现状和课题目标</a:t>
            </a:r>
            <a:endParaRPr lang="zh-CN" altLang="en-US" dirty="0"/>
          </a:p>
        </p:txBody>
      </p:sp>
      <p:sp>
        <p:nvSpPr>
          <p:cNvPr id="3" name="内容占位符 2"/>
          <p:cNvSpPr>
            <a:spLocks noGrp="1"/>
          </p:cNvSpPr>
          <p:nvPr>
            <p:ph idx="1"/>
          </p:nvPr>
        </p:nvSpPr>
        <p:spPr>
          <a:xfrm>
            <a:off x="314751" y="2739014"/>
            <a:ext cx="4163094" cy="3916907"/>
          </a:xfrm>
        </p:spPr>
        <p:txBody>
          <a:bodyPr>
            <a:normAutofit fontScale="92500"/>
          </a:bodyPr>
          <a:lstStyle/>
          <a:p>
            <a:pPr marL="0" indent="0">
              <a:buNone/>
            </a:pPr>
            <a:r>
              <a:rPr lang="zh-CN" altLang="en-US" b="1" dirty="0" smtClean="0"/>
              <a:t>功能</a:t>
            </a:r>
            <a:r>
              <a:rPr lang="zh-CN" altLang="en-US" b="1" dirty="0"/>
              <a:t>串行</a:t>
            </a:r>
            <a:r>
              <a:rPr lang="en-US" altLang="zh-CN" b="1" dirty="0"/>
              <a:t>[1][2][9</a:t>
            </a:r>
            <a:r>
              <a:rPr lang="en-US" altLang="zh-CN" b="1" dirty="0" smtClean="0"/>
              <a:t>]</a:t>
            </a:r>
          </a:p>
          <a:p>
            <a:pPr marL="0" indent="0">
              <a:buNone/>
            </a:pPr>
            <a:r>
              <a:rPr lang="zh-CN" altLang="en-US" sz="2400" dirty="0" smtClean="0"/>
              <a:t>将所有需要的功能放在一条串行的路径上，通过配置选择功能开关。</a:t>
            </a:r>
            <a:endParaRPr lang="zh-CN" altLang="en-US" sz="2400" dirty="0"/>
          </a:p>
          <a:p>
            <a:pPr marL="0" indent="0">
              <a:buNone/>
            </a:pPr>
            <a:r>
              <a:rPr lang="zh-CN" altLang="en-US" sz="2400" dirty="0"/>
              <a:t>优点：可以有更多的功能级联，在一个</a:t>
            </a:r>
            <a:r>
              <a:rPr lang="en-US" altLang="zh-CN" sz="2400" dirty="0"/>
              <a:t>PE</a:t>
            </a:r>
            <a:r>
              <a:rPr lang="zh-CN" altLang="en-US" sz="2400" dirty="0"/>
              <a:t>里面可以做更多的</a:t>
            </a:r>
            <a:r>
              <a:rPr lang="zh-CN" altLang="en-US" sz="2400" dirty="0" smtClean="0"/>
              <a:t>工作。</a:t>
            </a:r>
            <a:endParaRPr lang="zh-CN" altLang="en-US" sz="2400" dirty="0"/>
          </a:p>
          <a:p>
            <a:pPr marL="0" indent="0">
              <a:buNone/>
            </a:pPr>
            <a:r>
              <a:rPr lang="zh-CN" altLang="en-US" sz="2400" dirty="0"/>
              <a:t>缺点：单个</a:t>
            </a:r>
            <a:r>
              <a:rPr lang="en-US" altLang="zh-CN" sz="2400" dirty="0"/>
              <a:t>PE</a:t>
            </a:r>
            <a:r>
              <a:rPr lang="zh-CN" altLang="en-US" sz="2400" dirty="0"/>
              <a:t>的延迟很大，而且功能串行的需求在不同的算法中有不同的表现很难兼顾所有算法。在单</a:t>
            </a:r>
            <a:r>
              <a:rPr lang="en-US" altLang="zh-CN" sz="2400" dirty="0"/>
              <a:t>PE</a:t>
            </a:r>
            <a:r>
              <a:rPr lang="zh-CN" altLang="en-US" sz="2400" dirty="0"/>
              <a:t>结构中有优势但是不适合阵列的多级流水</a:t>
            </a:r>
            <a:r>
              <a:rPr lang="zh-CN" altLang="en-US" sz="2400" dirty="0" smtClean="0"/>
              <a:t>架构。</a:t>
            </a:r>
            <a:endParaRPr lang="zh-CN" altLang="en-US" sz="2400" dirty="0"/>
          </a:p>
        </p:txBody>
      </p:sp>
      <p:pic>
        <p:nvPicPr>
          <p:cNvPr id="1026" name="Picture 2" descr="C:\Users\bean\AppData\Local\YNote\data\605972145@qq.com\0ecdee60d23d47babe62117c1d414718\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1705"/>
            <a:ext cx="4417224" cy="2478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bean\AppData\Local\YNote\data\605972145@qq.com\1c92689b01ba45fe868c37ae9928c593\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84921"/>
            <a:ext cx="4417224" cy="2671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14751" y="1411705"/>
            <a:ext cx="3943350" cy="1200329"/>
          </a:xfrm>
          <a:prstGeom prst="rect">
            <a:avLst/>
          </a:prstGeom>
          <a:noFill/>
        </p:spPr>
        <p:txBody>
          <a:bodyPr wrap="square" rtlCol="0">
            <a:spAutoFit/>
          </a:bodyPr>
          <a:lstStyle/>
          <a:p>
            <a:r>
              <a:rPr lang="zh-CN" altLang="en-US" sz="2400" b="1" dirty="0" smtClean="0"/>
              <a:t>首先对目前可重构密码架构的</a:t>
            </a:r>
            <a:r>
              <a:rPr lang="en-US" altLang="zh-CN" sz="2400" b="1" dirty="0" smtClean="0"/>
              <a:t>PE</a:t>
            </a:r>
            <a:r>
              <a:rPr lang="zh-CN" altLang="en-US" sz="2400" b="1" dirty="0" smtClean="0"/>
              <a:t>设计作了全面</a:t>
            </a:r>
            <a:r>
              <a:rPr lang="zh-CN" altLang="en-US" sz="2400" b="1" dirty="0" smtClean="0"/>
              <a:t>的</a:t>
            </a:r>
            <a:r>
              <a:rPr lang="zh-CN" altLang="en-US" sz="2400" b="1" dirty="0" smtClean="0"/>
              <a:t>调研</a:t>
            </a:r>
            <a:r>
              <a:rPr lang="zh-CN" altLang="en-US" sz="2400" b="1" dirty="0"/>
              <a:t>分析</a:t>
            </a:r>
            <a:endParaRPr lang="zh-CN" altLang="en-US" sz="2400" b="1" dirty="0"/>
          </a:p>
        </p:txBody>
      </p:sp>
    </p:spTree>
    <p:extLst>
      <p:ext uri="{BB962C8B-B14F-4D97-AF65-F5344CB8AC3E}">
        <p14:creationId xmlns:p14="http://schemas.microsoft.com/office/powerpoint/2010/main" val="1744716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413" y="1422023"/>
            <a:ext cx="4392529" cy="4994818"/>
          </a:xfrm>
        </p:spPr>
        <p:txBody>
          <a:bodyPr>
            <a:normAutofit/>
          </a:bodyPr>
          <a:lstStyle/>
          <a:p>
            <a:pPr marL="0" indent="0">
              <a:buNone/>
            </a:pPr>
            <a:r>
              <a:rPr lang="zh-CN" altLang="en-US" b="1" dirty="0" smtClean="0"/>
              <a:t>连接</a:t>
            </a:r>
            <a:r>
              <a:rPr lang="zh-CN" altLang="en-US" b="1" dirty="0"/>
              <a:t>可可配置方案</a:t>
            </a:r>
            <a:r>
              <a:rPr lang="en-US" altLang="zh-CN" b="1" dirty="0"/>
              <a:t>[10</a:t>
            </a:r>
            <a:r>
              <a:rPr lang="en-US" altLang="zh-CN" b="1" dirty="0" smtClean="0"/>
              <a:t>]</a:t>
            </a:r>
          </a:p>
          <a:p>
            <a:pPr marL="0" indent="0">
              <a:buNone/>
            </a:pPr>
            <a:r>
              <a:rPr lang="en-US" altLang="zh-CN" sz="2400" dirty="0" smtClean="0"/>
              <a:t>PE</a:t>
            </a:r>
            <a:r>
              <a:rPr lang="zh-CN" altLang="en-US" sz="2400" dirty="0" smtClean="0"/>
              <a:t>内部的功能模块的串并连接可以通过配置进行动态组合。</a:t>
            </a:r>
            <a:endParaRPr lang="en-US" altLang="zh-CN" sz="2400" dirty="0" smtClean="0"/>
          </a:p>
          <a:p>
            <a:pPr marL="0" indent="0">
              <a:buNone/>
            </a:pPr>
            <a:r>
              <a:rPr lang="zh-CN" altLang="en-US" sz="2400" dirty="0" smtClean="0"/>
              <a:t>优点</a:t>
            </a:r>
            <a:r>
              <a:rPr lang="zh-CN" altLang="en-US" sz="2400" dirty="0"/>
              <a:t>：</a:t>
            </a:r>
            <a:r>
              <a:rPr lang="en-US" altLang="zh-CN" sz="2400" dirty="0"/>
              <a:t>PE</a:t>
            </a:r>
            <a:r>
              <a:rPr lang="zh-CN" altLang="en-US" sz="2400" dirty="0"/>
              <a:t>内部各个功能单元的利用率提高，可以在一个</a:t>
            </a:r>
            <a:r>
              <a:rPr lang="en-US" altLang="zh-CN" sz="2400" dirty="0"/>
              <a:t>PE</a:t>
            </a:r>
            <a:r>
              <a:rPr lang="zh-CN" altLang="en-US" sz="2400" dirty="0"/>
              <a:t>里实现更多的</a:t>
            </a:r>
            <a:r>
              <a:rPr lang="zh-CN" altLang="en-US" sz="2400" dirty="0" smtClean="0"/>
              <a:t>功能。</a:t>
            </a:r>
            <a:endParaRPr lang="zh-CN" altLang="en-US" sz="2400" dirty="0"/>
          </a:p>
          <a:p>
            <a:pPr marL="0" indent="0">
              <a:buNone/>
            </a:pPr>
            <a:r>
              <a:rPr lang="zh-CN" altLang="en-US" sz="2400" dirty="0"/>
              <a:t>缺点：更加复杂的</a:t>
            </a:r>
            <a:r>
              <a:rPr lang="en-US" altLang="zh-CN" sz="2400" dirty="0"/>
              <a:t>PE</a:t>
            </a:r>
            <a:r>
              <a:rPr lang="zh-CN" altLang="en-US" sz="2400" dirty="0"/>
              <a:t>内部互连、配置。增加了面积和延迟。与串行的问题一样，如果不插寄存器那么</a:t>
            </a:r>
            <a:r>
              <a:rPr lang="en-US" altLang="zh-CN" sz="2400" dirty="0"/>
              <a:t>PE</a:t>
            </a:r>
            <a:r>
              <a:rPr lang="zh-CN" altLang="en-US" sz="2400" dirty="0"/>
              <a:t>的延迟就是所有功能单元的和，如果插寄存器解决延迟就要引入多周期</a:t>
            </a:r>
            <a:r>
              <a:rPr lang="zh-CN" altLang="en-US" sz="2400" dirty="0" smtClean="0"/>
              <a:t>。</a:t>
            </a:r>
            <a:endParaRPr lang="zh-CN" altLang="en-US" sz="2400" dirty="0"/>
          </a:p>
        </p:txBody>
      </p:sp>
      <p:pic>
        <p:nvPicPr>
          <p:cNvPr id="5122" name="Picture 2" descr="C:\Users\bean\AppData\Local\YNote\data\605972145@qq.com\8678f1ae11ad427eaf6f421626eef75e\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900" y="1277645"/>
            <a:ext cx="4600575" cy="531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44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1667"/>
            <a:ext cx="3734803" cy="4351338"/>
          </a:xfrm>
        </p:spPr>
        <p:txBody>
          <a:bodyPr>
            <a:normAutofit/>
          </a:bodyPr>
          <a:lstStyle/>
          <a:p>
            <a:pPr marL="0" indent="0">
              <a:buNone/>
            </a:pPr>
            <a:r>
              <a:rPr lang="zh-CN" altLang="en-US" b="1" dirty="0" smtClean="0"/>
              <a:t>功能</a:t>
            </a:r>
            <a:r>
              <a:rPr lang="zh-CN" altLang="en-US" b="1" dirty="0"/>
              <a:t>并行</a:t>
            </a:r>
            <a:r>
              <a:rPr lang="en-US" altLang="zh-CN" b="1" dirty="0"/>
              <a:t>[6][7</a:t>
            </a:r>
            <a:r>
              <a:rPr lang="en-US" altLang="zh-CN" b="1" dirty="0" smtClean="0"/>
              <a:t>]</a:t>
            </a:r>
          </a:p>
          <a:p>
            <a:pPr marL="0" indent="0">
              <a:buNone/>
            </a:pPr>
            <a:r>
              <a:rPr lang="zh-CN" altLang="en-US" sz="2400" dirty="0"/>
              <a:t>将所有需要的功能并行地放在不同的路径上，通过配置选择某一条路径完成某一个</a:t>
            </a:r>
            <a:r>
              <a:rPr lang="zh-CN" altLang="en-US" sz="2400" dirty="0" smtClean="0"/>
              <a:t>功能。</a:t>
            </a:r>
            <a:endParaRPr lang="zh-CN" altLang="en-US" sz="2400" dirty="0"/>
          </a:p>
          <a:p>
            <a:pPr marL="0" indent="0">
              <a:buNone/>
            </a:pPr>
            <a:r>
              <a:rPr lang="zh-CN" altLang="en-US" sz="2400" dirty="0"/>
              <a:t>优点：在保证</a:t>
            </a:r>
            <a:r>
              <a:rPr lang="en-US" altLang="zh-CN" sz="2400" dirty="0"/>
              <a:t>PE</a:t>
            </a:r>
            <a:r>
              <a:rPr lang="zh-CN" altLang="en-US" sz="2400" dirty="0"/>
              <a:t>功能完整的同时可以是</a:t>
            </a:r>
            <a:r>
              <a:rPr lang="en-US" altLang="zh-CN" sz="2400" dirty="0"/>
              <a:t>PE</a:t>
            </a:r>
            <a:r>
              <a:rPr lang="zh-CN" altLang="en-US" sz="2400" dirty="0"/>
              <a:t>的主频变得很</a:t>
            </a:r>
            <a:r>
              <a:rPr lang="zh-CN" altLang="en-US" sz="2400" dirty="0" smtClean="0"/>
              <a:t>高。</a:t>
            </a:r>
            <a:endParaRPr lang="zh-CN" altLang="en-US" sz="2400" dirty="0"/>
          </a:p>
          <a:p>
            <a:pPr marL="0" indent="0">
              <a:buNone/>
            </a:pPr>
            <a:r>
              <a:rPr lang="zh-CN" altLang="en-US" sz="2400" dirty="0"/>
              <a:t>缺点：</a:t>
            </a:r>
            <a:r>
              <a:rPr lang="en-US" altLang="zh-CN" sz="2400" dirty="0"/>
              <a:t>PE</a:t>
            </a:r>
            <a:r>
              <a:rPr lang="zh-CN" altLang="en-US" sz="2400" dirty="0"/>
              <a:t>中同时只有一个功能单元在工作，电路利用率</a:t>
            </a:r>
            <a:r>
              <a:rPr lang="zh-CN" altLang="en-US" sz="2400" dirty="0" smtClean="0"/>
              <a:t>低。</a:t>
            </a:r>
            <a:endParaRPr lang="zh-CN" altLang="en-US" sz="2400" dirty="0"/>
          </a:p>
          <a:p>
            <a:pPr marL="0" indent="0">
              <a:buNone/>
            </a:pPr>
            <a:endParaRPr lang="zh-CN" altLang="en-US" dirty="0"/>
          </a:p>
        </p:txBody>
      </p:sp>
      <p:pic>
        <p:nvPicPr>
          <p:cNvPr id="2050" name="Picture 2" descr="C:\Users\bean\AppData\Local\YNote\data\605972145@qq.com\515a74bfd8c440b4b66e1402f9e5e1e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69849"/>
            <a:ext cx="44196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bean\AppData\Local\YNote\data\605972145@qq.com\46aba689e311478ba0adb63ac1a1a902\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30594"/>
            <a:ext cx="4419600" cy="237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13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639" y="1630197"/>
            <a:ext cx="3959394" cy="4351338"/>
          </a:xfrm>
        </p:spPr>
        <p:txBody>
          <a:bodyPr>
            <a:normAutofit/>
          </a:bodyPr>
          <a:lstStyle/>
          <a:p>
            <a:pPr marL="0" indent="0">
              <a:buNone/>
            </a:pPr>
            <a:r>
              <a:rPr lang="zh-CN" altLang="en-US" b="1" dirty="0" smtClean="0"/>
              <a:t>串</a:t>
            </a:r>
            <a:r>
              <a:rPr lang="zh-CN" altLang="en-US" b="1" dirty="0"/>
              <a:t>并组合</a:t>
            </a:r>
            <a:r>
              <a:rPr lang="en-US" altLang="zh-CN" b="1" dirty="0"/>
              <a:t>[3][4][5][8]</a:t>
            </a:r>
          </a:p>
          <a:p>
            <a:pPr marL="0" indent="0">
              <a:buNone/>
            </a:pPr>
            <a:r>
              <a:rPr lang="zh-CN" altLang="en-US" sz="2200" dirty="0" smtClean="0"/>
              <a:t>通过对不同的模块进行延迟分析，把延迟相同模块并行在一起。</a:t>
            </a:r>
            <a:endParaRPr lang="en-US" altLang="zh-CN" sz="2200" dirty="0" smtClean="0"/>
          </a:p>
          <a:p>
            <a:pPr marL="0" indent="0">
              <a:buNone/>
            </a:pPr>
            <a:r>
              <a:rPr lang="zh-CN" altLang="en-US" sz="2200" dirty="0" smtClean="0"/>
              <a:t>优点</a:t>
            </a:r>
            <a:r>
              <a:rPr lang="zh-CN" altLang="en-US" sz="2200" dirty="0"/>
              <a:t>：平衡不同的功能单元的延迟，提供了简单功能单元的串行并且有和功能并行结构相同的高主频</a:t>
            </a:r>
          </a:p>
          <a:p>
            <a:pPr marL="0" indent="0">
              <a:buNone/>
            </a:pPr>
            <a:r>
              <a:rPr lang="zh-CN" altLang="en-US" sz="2200" dirty="0"/>
              <a:t>缺点：功能串行是算法相关的，不能兼顾所有算法</a:t>
            </a:r>
          </a:p>
          <a:p>
            <a:pPr marL="0" indent="0">
              <a:buNone/>
            </a:pPr>
            <a:endParaRPr lang="zh-CN" altLang="en-US" dirty="0"/>
          </a:p>
        </p:txBody>
      </p:sp>
      <p:pic>
        <p:nvPicPr>
          <p:cNvPr id="3074" name="Picture 2" descr="C:\Users\bean\AppData\Local\YNote\data\605972145@qq.com\a65cd4dc09d7489bb4350ede567ada1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493" y="741782"/>
            <a:ext cx="4599831" cy="17768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ean\AppData\Local\YNote\data\605972145@qq.com\0e10a1fd528c4f1f8ef5ed25a33e02a1\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492" y="2611090"/>
            <a:ext cx="4610911" cy="17165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bean\AppData\Local\YNote\data\605972145@qq.com\c920ad7d7bf54f75a4f666d6915aaa4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492" y="4402145"/>
            <a:ext cx="4599832" cy="236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99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3604742"/>
              </p:ext>
            </p:extLst>
          </p:nvPr>
        </p:nvGraphicFramePr>
        <p:xfrm>
          <a:off x="436727" y="1364773"/>
          <a:ext cx="8402761" cy="4213589"/>
        </p:xfrm>
        <a:graphic>
          <a:graphicData uri="http://schemas.openxmlformats.org/drawingml/2006/table">
            <a:tbl>
              <a:tblPr firstRow="1" bandRow="1">
                <a:tableStyleId>{5C22544A-7EE6-4342-B048-85BDC9FD1C3A}</a:tableStyleId>
              </a:tblPr>
              <a:tblGrid>
                <a:gridCol w="1204394"/>
                <a:gridCol w="1344441"/>
                <a:gridCol w="1414465"/>
                <a:gridCol w="1274418"/>
                <a:gridCol w="1232404"/>
                <a:gridCol w="1932639"/>
              </a:tblGrid>
              <a:tr h="589727">
                <a:tc>
                  <a:txBody>
                    <a:bodyPr/>
                    <a:lstStyle/>
                    <a:p>
                      <a:r>
                        <a:rPr lang="en-US" altLang="zh-CN" dirty="0" smtClean="0"/>
                        <a:t>PE</a:t>
                      </a:r>
                      <a:r>
                        <a:rPr lang="zh-CN" altLang="en-US" dirty="0" smtClean="0"/>
                        <a:t>种类</a:t>
                      </a:r>
                      <a:endParaRPr lang="zh-CN" altLang="en-US" dirty="0"/>
                    </a:p>
                  </a:txBody>
                  <a:tcPr/>
                </a:tc>
                <a:tc>
                  <a:txBody>
                    <a:bodyPr/>
                    <a:lstStyle/>
                    <a:p>
                      <a:r>
                        <a:rPr lang="zh-CN" altLang="en-US" dirty="0" smtClean="0"/>
                        <a:t>功能灵活性</a:t>
                      </a:r>
                      <a:endParaRPr lang="zh-CN" altLang="en-US" dirty="0"/>
                    </a:p>
                  </a:txBody>
                  <a:tcPr/>
                </a:tc>
                <a:tc>
                  <a:txBody>
                    <a:bodyPr/>
                    <a:lstStyle/>
                    <a:p>
                      <a:r>
                        <a:rPr lang="zh-CN" altLang="en-US" dirty="0" smtClean="0"/>
                        <a:t>延迟</a:t>
                      </a:r>
                      <a:endParaRPr lang="zh-CN" altLang="en-US" dirty="0"/>
                    </a:p>
                  </a:txBody>
                  <a:tcPr/>
                </a:tc>
                <a:tc>
                  <a:txBody>
                    <a:bodyPr/>
                    <a:lstStyle/>
                    <a:p>
                      <a:r>
                        <a:rPr lang="zh-CN" altLang="en-US" dirty="0" smtClean="0"/>
                        <a:t>硬件开销</a:t>
                      </a:r>
                      <a:endParaRPr lang="zh-CN" altLang="en-US" dirty="0"/>
                    </a:p>
                  </a:txBody>
                  <a:tcPr/>
                </a:tc>
                <a:tc>
                  <a:txBody>
                    <a:bodyPr/>
                    <a:lstStyle/>
                    <a:p>
                      <a:r>
                        <a:rPr lang="zh-CN" altLang="en-US" dirty="0" smtClean="0"/>
                        <a:t>硬件利用率</a:t>
                      </a:r>
                      <a:endParaRPr lang="zh-CN" altLang="en-US" dirty="0"/>
                    </a:p>
                  </a:txBody>
                  <a:tcPr/>
                </a:tc>
                <a:tc>
                  <a:txBody>
                    <a:bodyPr/>
                    <a:lstStyle/>
                    <a:p>
                      <a:r>
                        <a:rPr lang="zh-CN" altLang="en-US" dirty="0" smtClean="0"/>
                        <a:t>完成算法所需流水级数</a:t>
                      </a:r>
                      <a:endParaRPr lang="zh-CN" altLang="en-US" dirty="0"/>
                    </a:p>
                  </a:txBody>
                  <a:tcPr/>
                </a:tc>
              </a:tr>
              <a:tr h="589727">
                <a:tc>
                  <a:txBody>
                    <a:bodyPr/>
                    <a:lstStyle/>
                    <a:p>
                      <a:r>
                        <a:rPr lang="zh-CN" altLang="en-US" dirty="0" smtClean="0"/>
                        <a:t>串行</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很低</a:t>
                      </a:r>
                      <a:endParaRPr lang="zh-CN" altLang="en-US" dirty="0"/>
                    </a:p>
                  </a:txBody>
                  <a:tcPr/>
                </a:tc>
                <a:tc>
                  <a:txBody>
                    <a:bodyPr/>
                    <a:lstStyle/>
                    <a:p>
                      <a:r>
                        <a:rPr lang="zh-CN" altLang="en-US" dirty="0" smtClean="0"/>
                        <a:t>少</a:t>
                      </a:r>
                      <a:endParaRPr lang="zh-CN" altLang="en-US" dirty="0"/>
                    </a:p>
                  </a:txBody>
                  <a:tcPr/>
                </a:tc>
              </a:tr>
              <a:tr h="589727">
                <a:tc>
                  <a:txBody>
                    <a:bodyPr/>
                    <a:lstStyle/>
                    <a:p>
                      <a:r>
                        <a:rPr lang="zh-CN" altLang="en-US" dirty="0" smtClean="0"/>
                        <a:t>串并可配置</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高</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少</a:t>
                      </a:r>
                    </a:p>
                  </a:txBody>
                  <a:tcPr/>
                </a:tc>
              </a:tr>
              <a:tr h="823701">
                <a:tc>
                  <a:txBody>
                    <a:bodyPr/>
                    <a:lstStyle/>
                    <a:p>
                      <a:r>
                        <a:rPr lang="zh-CN" altLang="en-US" dirty="0" smtClean="0">
                          <a:solidFill>
                            <a:srgbClr val="FF0000"/>
                          </a:solidFill>
                        </a:rPr>
                        <a:t>并行（目前阵列的</a:t>
                      </a:r>
                      <a:r>
                        <a:rPr lang="en-US" altLang="zh-CN" dirty="0" smtClean="0">
                          <a:solidFill>
                            <a:srgbClr val="FF0000"/>
                          </a:solidFill>
                        </a:rPr>
                        <a:t>PE</a:t>
                      </a:r>
                      <a:r>
                        <a:rPr lang="zh-CN" altLang="en-US" dirty="0" smtClean="0">
                          <a:solidFill>
                            <a:srgbClr val="FF0000"/>
                          </a:solidFill>
                        </a:rPr>
                        <a:t>方案）</a:t>
                      </a:r>
                      <a:endParaRPr lang="zh-CN" altLang="en-US" dirty="0">
                        <a:solidFill>
                          <a:srgbClr val="FF0000"/>
                        </a:solidFill>
                      </a:endParaRPr>
                    </a:p>
                  </a:txBody>
                  <a:tcPr/>
                </a:tc>
                <a:tc>
                  <a:txBody>
                    <a:bodyPr/>
                    <a:lstStyle/>
                    <a:p>
                      <a:r>
                        <a:rPr lang="zh-CN" altLang="en-US" dirty="0" smtClean="0"/>
                        <a:t>无</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很低</a:t>
                      </a:r>
                      <a:endParaRPr lang="zh-CN" altLang="en-US" dirty="0"/>
                    </a:p>
                  </a:txBody>
                  <a:tcPr/>
                </a:tc>
                <a:tc>
                  <a:txBody>
                    <a:bodyPr/>
                    <a:lstStyle/>
                    <a:p>
                      <a:r>
                        <a:rPr lang="zh-CN" altLang="en-US" dirty="0" smtClean="0"/>
                        <a:t>多</a:t>
                      </a:r>
                      <a:endParaRPr lang="zh-CN" altLang="en-US" dirty="0"/>
                    </a:p>
                  </a:txBody>
                  <a:tcPr/>
                </a:tc>
              </a:tr>
              <a:tr h="714651">
                <a:tc>
                  <a:txBody>
                    <a:bodyPr/>
                    <a:lstStyle/>
                    <a:p>
                      <a:r>
                        <a:rPr lang="zh-CN" altLang="en-US" dirty="0" smtClean="0"/>
                        <a:t>串并组合</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多</a:t>
                      </a:r>
                      <a:endParaRPr lang="zh-CN" altLang="en-US" dirty="0"/>
                    </a:p>
                  </a:txBody>
                  <a:tcPr/>
                </a:tc>
              </a:tr>
              <a:tr h="714651">
                <a:tc>
                  <a:txBody>
                    <a:bodyPr/>
                    <a:lstStyle/>
                    <a:p>
                      <a:r>
                        <a:rPr lang="zh-CN" altLang="en-US" dirty="0" smtClean="0">
                          <a:solidFill>
                            <a:srgbClr val="FF0000"/>
                          </a:solidFill>
                        </a:rPr>
                        <a:t>改进的串并组合</a:t>
                      </a:r>
                      <a:endParaRPr lang="zh-CN" altLang="en-US" dirty="0">
                        <a:solidFill>
                          <a:srgbClr val="FF0000"/>
                        </a:solidFill>
                      </a:endParaRPr>
                    </a:p>
                  </a:txBody>
                  <a:tcPr/>
                </a:tc>
                <a:tc>
                  <a:txBody>
                    <a:bodyPr/>
                    <a:lstStyle/>
                    <a:p>
                      <a:r>
                        <a:rPr lang="zh-CN" altLang="en-US" dirty="0" smtClean="0">
                          <a:solidFill>
                            <a:srgbClr val="FF0000"/>
                          </a:solidFill>
                        </a:rPr>
                        <a:t>高</a:t>
                      </a:r>
                      <a:endParaRPr lang="zh-CN" altLang="en-US" dirty="0">
                        <a:solidFill>
                          <a:srgbClr val="FF0000"/>
                        </a:solidFill>
                      </a:endParaRPr>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solidFill>
                            <a:srgbClr val="FF0000"/>
                          </a:solidFill>
                        </a:rPr>
                        <a:t>高</a:t>
                      </a:r>
                      <a:endParaRPr lang="zh-CN" altLang="en-US" dirty="0">
                        <a:solidFill>
                          <a:srgbClr val="FF0000"/>
                        </a:solidFill>
                      </a:endParaRPr>
                    </a:p>
                  </a:txBody>
                  <a:tcPr/>
                </a:tc>
                <a:tc>
                  <a:txBody>
                    <a:bodyPr/>
                    <a:lstStyle/>
                    <a:p>
                      <a:r>
                        <a:rPr lang="zh-CN" altLang="en-US" dirty="0" smtClean="0"/>
                        <a:t>多</a:t>
                      </a:r>
                      <a:endParaRPr lang="zh-CN" altLang="en-US" dirty="0"/>
                    </a:p>
                  </a:txBody>
                  <a:tcPr/>
                </a:tc>
              </a:tr>
            </a:tbl>
          </a:graphicData>
        </a:graphic>
      </p:graphicFrame>
      <p:sp>
        <p:nvSpPr>
          <p:cNvPr id="2" name="文本框 1"/>
          <p:cNvSpPr txBox="1"/>
          <p:nvPr/>
        </p:nvSpPr>
        <p:spPr>
          <a:xfrm>
            <a:off x="313900" y="5663819"/>
            <a:ext cx="8570794" cy="923330"/>
          </a:xfrm>
          <a:prstGeom prst="rect">
            <a:avLst/>
          </a:prstGeom>
          <a:noFill/>
        </p:spPr>
        <p:txBody>
          <a:bodyPr wrap="square" rtlCol="0">
            <a:spAutoFit/>
          </a:bodyPr>
          <a:lstStyle/>
          <a:p>
            <a:r>
              <a:rPr lang="zh-CN" altLang="en-US" b="1" dirty="0" smtClean="0"/>
              <a:t>课题目标：</a:t>
            </a:r>
            <a:endParaRPr lang="en-US" altLang="zh-CN" b="1" dirty="0" smtClean="0"/>
          </a:p>
          <a:p>
            <a:r>
              <a:rPr lang="zh-CN" altLang="en-US" dirty="0" smtClean="0"/>
              <a:t>引入基本的功能串并组合方案，在这个基础上对原有的方案进行改进，在不增加延迟和硬件开销的情况下提高功能的灵活性和硬件的利用率</a:t>
            </a:r>
            <a:endParaRPr lang="zh-CN" altLang="en-US" dirty="0"/>
          </a:p>
        </p:txBody>
      </p:sp>
      <p:sp>
        <p:nvSpPr>
          <p:cNvPr id="5" name="文本框 4"/>
          <p:cNvSpPr txBox="1"/>
          <p:nvPr/>
        </p:nvSpPr>
        <p:spPr>
          <a:xfrm>
            <a:off x="327548" y="232012"/>
            <a:ext cx="8134064" cy="954107"/>
          </a:xfrm>
          <a:prstGeom prst="rect">
            <a:avLst/>
          </a:prstGeom>
          <a:noFill/>
        </p:spPr>
        <p:txBody>
          <a:bodyPr wrap="square" rtlCol="0">
            <a:spAutoFit/>
          </a:bodyPr>
          <a:lstStyle/>
          <a:p>
            <a:r>
              <a:rPr lang="zh-CN" altLang="en-US" sz="2800" b="1" dirty="0" smtClean="0"/>
              <a:t>在归类总结了已有架构中对</a:t>
            </a:r>
            <a:r>
              <a:rPr lang="en-US" altLang="zh-CN" sz="2800" b="1" dirty="0" smtClean="0"/>
              <a:t>PE</a:t>
            </a:r>
            <a:r>
              <a:rPr lang="zh-CN" altLang="en-US" sz="2800" b="1" dirty="0" smtClean="0"/>
              <a:t>的设计方案和每种</a:t>
            </a:r>
            <a:r>
              <a:rPr lang="en-US" altLang="zh-CN" sz="2800" b="1" dirty="0" smtClean="0"/>
              <a:t>PE</a:t>
            </a:r>
            <a:r>
              <a:rPr lang="zh-CN" altLang="en-US" sz="2800" b="1" dirty="0" smtClean="0"/>
              <a:t>各自的优劣后提出了具体的课题目标</a:t>
            </a:r>
            <a:endParaRPr lang="zh-CN" altLang="en-US" sz="2800" b="1" dirty="0"/>
          </a:p>
        </p:txBody>
      </p:sp>
    </p:spTree>
    <p:extLst>
      <p:ext uri="{BB962C8B-B14F-4D97-AF65-F5344CB8AC3E}">
        <p14:creationId xmlns:p14="http://schemas.microsoft.com/office/powerpoint/2010/main" val="2479788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b="1" dirty="0" smtClean="0"/>
              <a:t>首先分析了当前学术研究中阵列架构的</a:t>
            </a:r>
            <a:r>
              <a:rPr lang="en-US" altLang="zh-CN" b="1" dirty="0" smtClean="0"/>
              <a:t>PE</a:t>
            </a:r>
            <a:r>
              <a:rPr lang="zh-CN" altLang="en-US" b="1" dirty="0" smtClean="0"/>
              <a:t>串并组合结构存在的问题</a:t>
            </a:r>
            <a:endParaRPr lang="en-US" altLang="zh-CN" b="1" dirty="0" smtClean="0"/>
          </a:p>
          <a:p>
            <a:pPr>
              <a:buFont typeface="Wingdings" panose="05000000000000000000" pitchFamily="2" charset="2"/>
              <a:buChar char="u"/>
            </a:pPr>
            <a:r>
              <a:rPr lang="zh-CN" altLang="en-US" dirty="0" smtClean="0"/>
              <a:t>经验的、简单的功能组合</a:t>
            </a:r>
          </a:p>
          <a:p>
            <a:pPr marL="0" indent="0">
              <a:buNone/>
            </a:pPr>
            <a:r>
              <a:rPr lang="zh-CN" altLang="en-US" dirty="0"/>
              <a:t>现有架构的功能组合的标准是在延迟不够的并行路径上加上一个延迟小的功能来平衡不同路径的延迟，比较多的情况是加抑或逻辑</a:t>
            </a:r>
            <a:r>
              <a:rPr lang="en-US" altLang="zh-CN" dirty="0"/>
              <a:t>[8]</a:t>
            </a:r>
            <a:r>
              <a:rPr lang="zh-CN" altLang="en-US" dirty="0"/>
              <a:t>和字节置换</a:t>
            </a:r>
            <a:r>
              <a:rPr lang="en-US" altLang="zh-CN" dirty="0"/>
              <a:t>[3][4]</a:t>
            </a:r>
            <a:r>
              <a:rPr lang="zh-CN" altLang="en-US" dirty="0"/>
              <a:t>和移位</a:t>
            </a:r>
            <a:r>
              <a:rPr lang="en-US" altLang="zh-CN" dirty="0"/>
              <a:t>[3][8]</a:t>
            </a:r>
            <a:r>
              <a:rPr lang="zh-CN" altLang="en-US" dirty="0"/>
              <a:t>。</a:t>
            </a:r>
            <a:endParaRPr lang="en-US" altLang="zh-CN" dirty="0"/>
          </a:p>
          <a:p>
            <a:pPr marL="0" indent="0">
              <a:buNone/>
            </a:pPr>
            <a:r>
              <a:rPr lang="zh-CN" altLang="en-US" dirty="0"/>
              <a:t>这些延迟平衡的组合缺少足够的算法分析，很多时候这些组合并不能被很多的算法所使用</a:t>
            </a:r>
            <a:r>
              <a:rPr lang="zh-CN" altLang="en-US" dirty="0" smtClean="0"/>
              <a:t>。</a:t>
            </a:r>
            <a:endParaRPr lang="en-US" altLang="zh-CN" dirty="0" smtClean="0"/>
          </a:p>
        </p:txBody>
      </p:sp>
      <p:sp>
        <p:nvSpPr>
          <p:cNvPr id="4" name="标题 1"/>
          <p:cNvSpPr>
            <a:spLocks noGrp="1"/>
          </p:cNvSpPr>
          <p:nvPr>
            <p:ph type="title"/>
          </p:nvPr>
        </p:nvSpPr>
        <p:spPr>
          <a:xfrm>
            <a:off x="628650" y="528899"/>
            <a:ext cx="7886700" cy="849525"/>
          </a:xfrm>
        </p:spPr>
        <p:txBody>
          <a:bodyPr/>
          <a:lstStyle/>
          <a:p>
            <a:r>
              <a:rPr lang="zh-CN" altLang="en-US" dirty="0" smtClean="0"/>
              <a:t>课题</a:t>
            </a:r>
            <a:r>
              <a:rPr lang="zh-CN" altLang="en-US" dirty="0"/>
              <a:t>的基本路线和当前</a:t>
            </a:r>
            <a:r>
              <a:rPr lang="zh-CN" altLang="en-US" dirty="0" smtClean="0"/>
              <a:t>进展</a:t>
            </a:r>
            <a:endParaRPr lang="zh-CN" altLang="en-US" dirty="0"/>
          </a:p>
        </p:txBody>
      </p:sp>
    </p:spTree>
    <p:extLst>
      <p:ext uri="{BB962C8B-B14F-4D97-AF65-F5344CB8AC3E}">
        <p14:creationId xmlns:p14="http://schemas.microsoft.com/office/powerpoint/2010/main" val="3276816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2112" y="590386"/>
            <a:ext cx="7886700" cy="2056565"/>
          </a:xfrm>
        </p:spPr>
        <p:txBody>
          <a:bodyPr>
            <a:normAutofit lnSpcReduction="10000"/>
          </a:bodyPr>
          <a:lstStyle/>
          <a:p>
            <a:pPr>
              <a:buFont typeface="Wingdings" panose="05000000000000000000" pitchFamily="2" charset="2"/>
              <a:buChar char="u"/>
            </a:pPr>
            <a:r>
              <a:rPr lang="zh-CN" altLang="en-US" dirty="0" smtClean="0"/>
              <a:t>阵列采用同构</a:t>
            </a:r>
            <a:r>
              <a:rPr lang="en-US" altLang="zh-CN" dirty="0" smtClean="0"/>
              <a:t>PE</a:t>
            </a:r>
            <a:r>
              <a:rPr lang="zh-CN" altLang="en-US" dirty="0" smtClean="0"/>
              <a:t>，功能单一，利用率低</a:t>
            </a:r>
            <a:endParaRPr lang="en-US" altLang="zh-CN" dirty="0" smtClean="0"/>
          </a:p>
          <a:p>
            <a:pPr marL="0" indent="0">
              <a:buNone/>
            </a:pPr>
            <a:r>
              <a:rPr lang="zh-CN" altLang="en-US" dirty="0" smtClean="0"/>
              <a:t>算法特征：算法的一轮中的操作是固定的，而且一般算法的一轮会被映射到架构中的多行阵列中，同构阵列中为了通用性必须为所有的</a:t>
            </a:r>
            <a:r>
              <a:rPr lang="en-US" altLang="zh-CN" dirty="0" smtClean="0"/>
              <a:t>PE</a:t>
            </a:r>
            <a:r>
              <a:rPr lang="zh-CN" altLang="en-US" dirty="0" smtClean="0"/>
              <a:t>设计所需的所有功能。</a:t>
            </a:r>
            <a:endParaRPr lang="en-US" altLang="zh-CN" dirty="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3"/>
          <a:stretch>
            <a:fillRect/>
          </a:stretch>
        </p:blipFill>
        <p:spPr>
          <a:xfrm>
            <a:off x="4389516" y="2646951"/>
            <a:ext cx="4214061" cy="3586687"/>
          </a:xfrm>
          <a:prstGeom prst="rect">
            <a:avLst/>
          </a:prstGeom>
        </p:spPr>
      </p:pic>
      <p:sp>
        <p:nvSpPr>
          <p:cNvPr id="5" name="文本框 4"/>
          <p:cNvSpPr txBox="1"/>
          <p:nvPr/>
        </p:nvSpPr>
        <p:spPr>
          <a:xfrm>
            <a:off x="716877" y="2515354"/>
            <a:ext cx="3237498" cy="1323439"/>
          </a:xfrm>
          <a:prstGeom prst="rect">
            <a:avLst/>
          </a:prstGeom>
          <a:noFill/>
        </p:spPr>
        <p:txBody>
          <a:bodyPr wrap="square" rtlCol="0">
            <a:spAutoFit/>
          </a:bodyPr>
          <a:lstStyle/>
          <a:p>
            <a:r>
              <a:rPr lang="zh-CN" altLang="en-US" sz="2000" dirty="0" smtClean="0"/>
              <a:t>一轮映射</a:t>
            </a:r>
            <a:r>
              <a:rPr lang="en-US" altLang="zh-CN" sz="2000" dirty="0" smtClean="0"/>
              <a:t>[4]</a:t>
            </a:r>
          </a:p>
          <a:p>
            <a:r>
              <a:rPr lang="en-US" altLang="zh-CN" sz="2000" dirty="0" smtClean="0"/>
              <a:t>DES</a:t>
            </a:r>
            <a:r>
              <a:rPr lang="zh-CN" altLang="en-US" sz="2000" dirty="0" smtClean="0"/>
              <a:t>：</a:t>
            </a:r>
            <a:r>
              <a:rPr lang="en-US" altLang="zh-CN" sz="2000" dirty="0" smtClean="0"/>
              <a:t>3</a:t>
            </a:r>
            <a:r>
              <a:rPr lang="zh-CN" altLang="en-US" sz="2000" dirty="0" smtClean="0"/>
              <a:t>行</a:t>
            </a:r>
            <a:endParaRPr lang="en-US" altLang="zh-CN" sz="2000" dirty="0" smtClean="0"/>
          </a:p>
          <a:p>
            <a:r>
              <a:rPr lang="en-US" altLang="zh-CN" sz="2000" dirty="0" smtClean="0"/>
              <a:t>AES</a:t>
            </a:r>
            <a:r>
              <a:rPr lang="zh-CN" altLang="en-US" sz="2000" dirty="0" smtClean="0"/>
              <a:t>：</a:t>
            </a:r>
            <a:r>
              <a:rPr lang="en-US" altLang="zh-CN" sz="2000" dirty="0" smtClean="0"/>
              <a:t>2</a:t>
            </a:r>
            <a:r>
              <a:rPr lang="zh-CN" altLang="en-US" sz="2000" dirty="0" smtClean="0"/>
              <a:t>行</a:t>
            </a:r>
            <a:endParaRPr lang="en-US" altLang="zh-CN" sz="2000" dirty="0" smtClean="0"/>
          </a:p>
          <a:p>
            <a:r>
              <a:rPr lang="en-US" altLang="zh-CN" sz="2000" dirty="0" smtClean="0"/>
              <a:t>CAST128</a:t>
            </a:r>
            <a:r>
              <a:rPr lang="zh-CN" altLang="en-US" sz="2000" dirty="0" smtClean="0"/>
              <a:t>：</a:t>
            </a:r>
            <a:r>
              <a:rPr lang="en-US" altLang="zh-CN" sz="2000" dirty="0" smtClean="0"/>
              <a:t>5</a:t>
            </a:r>
            <a:r>
              <a:rPr lang="zh-CN" altLang="en-US" sz="2000" dirty="0" smtClean="0"/>
              <a:t>行</a:t>
            </a:r>
            <a:endParaRPr lang="zh-CN" altLang="en-US" sz="2000" dirty="0"/>
          </a:p>
        </p:txBody>
      </p:sp>
      <p:sp>
        <p:nvSpPr>
          <p:cNvPr id="6" name="内容占位符 2"/>
          <p:cNvSpPr txBox="1">
            <a:spLocks/>
          </p:cNvSpPr>
          <p:nvPr/>
        </p:nvSpPr>
        <p:spPr>
          <a:xfrm>
            <a:off x="500313" y="3847280"/>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zh-CN" altLang="en-US" dirty="0"/>
          </a:p>
        </p:txBody>
      </p:sp>
      <p:sp>
        <p:nvSpPr>
          <p:cNvPr id="7" name="文本框 6"/>
          <p:cNvSpPr txBox="1"/>
          <p:nvPr/>
        </p:nvSpPr>
        <p:spPr>
          <a:xfrm>
            <a:off x="298780" y="3715683"/>
            <a:ext cx="4053640" cy="2677656"/>
          </a:xfrm>
          <a:prstGeom prst="rect">
            <a:avLst/>
          </a:prstGeom>
          <a:noFill/>
        </p:spPr>
        <p:txBody>
          <a:bodyPr wrap="square" rtlCol="0">
            <a:spAutoFit/>
          </a:bodyPr>
          <a:lstStyle/>
          <a:p>
            <a:r>
              <a:rPr lang="zh-CN" altLang="en-US" sz="2800" dirty="0"/>
              <a:t>对应一轮中的某个功能只需要有正确位置的某一行提供就足够了，同构的</a:t>
            </a:r>
            <a:r>
              <a:rPr lang="en-US" altLang="zh-CN" sz="2800" dirty="0"/>
              <a:t>PE</a:t>
            </a:r>
            <a:r>
              <a:rPr lang="zh-CN" altLang="en-US" sz="2800" dirty="0"/>
              <a:t>为这些算法提供了所有的功能，这照成了很大的资源浪费</a:t>
            </a:r>
          </a:p>
        </p:txBody>
      </p:sp>
    </p:spTree>
    <p:extLst>
      <p:ext uri="{BB962C8B-B14F-4D97-AF65-F5344CB8AC3E}">
        <p14:creationId xmlns:p14="http://schemas.microsoft.com/office/powerpoint/2010/main" val="3849876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1584</Words>
  <Application>Microsoft Office PowerPoint</Application>
  <PresentationFormat>全屏显示(4:3)</PresentationFormat>
  <Paragraphs>142</Paragraphs>
  <Slides>17</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宋体</vt:lpstr>
      <vt:lpstr>Arial</vt:lpstr>
      <vt:lpstr>Calibri</vt:lpstr>
      <vt:lpstr>Calibri Light</vt:lpstr>
      <vt:lpstr>Wingdings</vt:lpstr>
      <vt:lpstr>Office 主题</vt:lpstr>
      <vt:lpstr>Microsoft Visio 2003-2010 绘图</vt:lpstr>
      <vt:lpstr>工作报告</vt:lpstr>
      <vt:lpstr>主要内容</vt:lpstr>
      <vt:lpstr>课题研究现状和课题目标</vt:lpstr>
      <vt:lpstr>PowerPoint 演示文稿</vt:lpstr>
      <vt:lpstr>PowerPoint 演示文稿</vt:lpstr>
      <vt:lpstr>PowerPoint 演示文稿</vt:lpstr>
      <vt:lpstr>PowerPoint 演示文稿</vt:lpstr>
      <vt:lpstr>课题的基本路线和当前进展</vt:lpstr>
      <vt:lpstr>PowerPoint 演示文稿</vt:lpstr>
      <vt:lpstr>PowerPoint 演示文稿</vt:lpstr>
      <vt:lpstr>PowerPoint 演示文稿</vt:lpstr>
      <vt:lpstr>3.方案及重难点</vt:lpstr>
      <vt:lpstr>2.项目工作</vt:lpstr>
      <vt:lpstr>PowerPoint 演示文稿</vt:lpstr>
      <vt:lpstr>PowerPoint 演示文稿</vt:lpstr>
      <vt:lpstr>6.参考文献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bean</cp:lastModifiedBy>
  <cp:revision>101</cp:revision>
  <dcterms:created xsi:type="dcterms:W3CDTF">2015-01-16T01:52:43Z</dcterms:created>
  <dcterms:modified xsi:type="dcterms:W3CDTF">2015-06-25T02:15:52Z</dcterms:modified>
</cp:coreProperties>
</file>