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Lst>
  <p:notesMasterIdLst>
    <p:notesMasterId r:id="rId24"/>
  </p:notesMasterIdLst>
  <p:sldIdLst>
    <p:sldId id="311" r:id="rId3"/>
    <p:sldId id="312" r:id="rId4"/>
    <p:sldId id="310" r:id="rId5"/>
    <p:sldId id="279" r:id="rId6"/>
    <p:sldId id="307" r:id="rId7"/>
    <p:sldId id="280" r:id="rId8"/>
    <p:sldId id="286" r:id="rId9"/>
    <p:sldId id="299" r:id="rId10"/>
    <p:sldId id="285" r:id="rId11"/>
    <p:sldId id="290" r:id="rId12"/>
    <p:sldId id="291" r:id="rId13"/>
    <p:sldId id="301" r:id="rId14"/>
    <p:sldId id="305" r:id="rId15"/>
    <p:sldId id="306" r:id="rId16"/>
    <p:sldId id="309" r:id="rId17"/>
    <p:sldId id="308" r:id="rId18"/>
    <p:sldId id="313" r:id="rId19"/>
    <p:sldId id="314" r:id="rId20"/>
    <p:sldId id="315" r:id="rId21"/>
    <p:sldId id="283" r:id="rId22"/>
    <p:sldId id="284"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03" autoAdjust="0"/>
    <p:restoredTop sz="89122" autoAdjust="0"/>
  </p:normalViewPr>
  <p:slideViewPr>
    <p:cSldViewPr snapToGrid="0">
      <p:cViewPr varScale="1">
        <p:scale>
          <a:sx n="70" d="100"/>
          <a:sy n="70" d="100"/>
        </p:scale>
        <p:origin x="1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B71FE-77AD-40F4-85B5-44DD43F9AC89}" type="datetimeFigureOut">
              <a:rPr lang="zh-CN" altLang="en-US" smtClean="0"/>
              <a:t>2015/7/7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F71A6-213A-43C9-804B-30D1FA1AA988}" type="slidenum">
              <a:rPr lang="zh-CN" altLang="en-US" smtClean="0"/>
              <a:t>‹#›</a:t>
            </a:fld>
            <a:endParaRPr lang="zh-CN" altLang="en-US"/>
          </a:p>
        </p:txBody>
      </p:sp>
    </p:spTree>
    <p:extLst>
      <p:ext uri="{BB962C8B-B14F-4D97-AF65-F5344CB8AC3E}">
        <p14:creationId xmlns:p14="http://schemas.microsoft.com/office/powerpoint/2010/main" val="21898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1371600" y="1143000"/>
            <a:ext cx="4114800" cy="3086100"/>
          </a:xfrm>
          <a:ln>
            <a:solidFill>
              <a:srgbClr val="000000"/>
            </a:solidFill>
            <a:miter lim="800000"/>
            <a:headEnd/>
            <a:tailEnd/>
          </a:ln>
        </p:spPr>
      </p:sp>
      <p:sp>
        <p:nvSpPr>
          <p:cNvPr id="44035" name="备注占位符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D4FFC81A-A059-41F0-917D-E007308244DC}" type="slidenum">
              <a:rPr lang="zh-CN" altLang="en-US" b="0">
                <a:solidFill>
                  <a:srgbClr val="000000"/>
                </a:solidFill>
              </a:rPr>
              <a:pPr/>
              <a:t>1</a:t>
            </a:fld>
            <a:endParaRPr lang="zh-CN" altLang="en-US" b="0">
              <a:solidFill>
                <a:srgbClr val="000000"/>
              </a:solidFill>
            </a:endParaRPr>
          </a:p>
        </p:txBody>
      </p:sp>
    </p:spTree>
    <p:extLst>
      <p:ext uri="{BB962C8B-B14F-4D97-AF65-F5344CB8AC3E}">
        <p14:creationId xmlns:p14="http://schemas.microsoft.com/office/powerpoint/2010/main" val="59143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38102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7F71A6-213A-43C9-804B-30D1FA1AA988}" type="slidenum">
              <a:rPr lang="zh-CN" altLang="en-US" smtClean="0"/>
              <a:t>10</a:t>
            </a:fld>
            <a:endParaRPr lang="zh-CN" altLang="en-US"/>
          </a:p>
        </p:txBody>
      </p:sp>
    </p:spTree>
    <p:extLst>
      <p:ext uri="{BB962C8B-B14F-4D97-AF65-F5344CB8AC3E}">
        <p14:creationId xmlns:p14="http://schemas.microsoft.com/office/powerpoint/2010/main" val="863275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7F71A6-213A-43C9-804B-30D1FA1AA988}" type="slidenum">
              <a:rPr lang="zh-CN" altLang="en-US" smtClean="0"/>
              <a:t>20</a:t>
            </a:fld>
            <a:endParaRPr lang="zh-CN" altLang="en-US"/>
          </a:p>
        </p:txBody>
      </p:sp>
    </p:spTree>
    <p:extLst>
      <p:ext uri="{BB962C8B-B14F-4D97-AF65-F5344CB8AC3E}">
        <p14:creationId xmlns:p14="http://schemas.microsoft.com/office/powerpoint/2010/main" val="722211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6F236F92-7CDE-4F99-A0FF-E6A75147F9DD}" type="datetime1">
              <a:rPr lang="zh-CN" altLang="en-US"/>
              <a:pPr>
                <a:defRPr/>
              </a:pPr>
              <a:t>2015/7/7</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E34629A4-0440-46B8-A6D7-D4EE4B3B5ED8}"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131048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4"/>
            <a:ext cx="8229600" cy="7461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533529"/>
            <a:ext cx="8229600" cy="50196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803776E-E20A-4C87-AD50-26F9FC11C11F}" type="datetime1">
              <a:rPr lang="zh-CN" altLang="en-US"/>
              <a:pPr>
                <a:defRPr/>
              </a:pPr>
              <a:t>2015/7/7</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7A84AB5A-ECE5-40D2-8BE5-1347E8F48B8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23413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4"/>
            <a:ext cx="8229600" cy="74612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533529"/>
            <a:ext cx="8229600" cy="5019675"/>
          </a:xfrm>
        </p:spPr>
        <p:txBody>
          <a:bodyPr/>
          <a:lstStyle/>
          <a:p>
            <a:pPr lvl="0"/>
            <a:r>
              <a:rPr lang="zh-CN" altLang="en-US" noProof="0" smtClean="0"/>
              <a:t>单击图标添加图表</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9C897F4-904D-4E22-B70B-9C00C44D62EA}" type="datetime1">
              <a:rPr lang="zh-CN" altLang="en-US"/>
              <a:pPr>
                <a:defRPr/>
              </a:pPr>
              <a:t>2015/7/7</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5129765-F8D3-4995-B5B3-3F45D3BA5AAA}"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813543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ED64D95-2C42-44F9-9CBA-BE085EC9CBAA}" type="datetimeFigureOut">
              <a:rPr lang="zh-CN" altLang="en-US"/>
              <a:pPr>
                <a:defRPr/>
              </a:pPr>
              <a:t>2015/7/7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FFB82-6F2F-40E3-959F-5D3DFDCBB051}" type="slidenum">
              <a:rPr lang="zh-CN" altLang="en-US"/>
              <a:pPr/>
              <a:t>‹#›</a:t>
            </a:fld>
            <a:endParaRPr lang="zh-CN" altLang="en-US"/>
          </a:p>
        </p:txBody>
      </p:sp>
    </p:spTree>
    <p:extLst>
      <p:ext uri="{BB962C8B-B14F-4D97-AF65-F5344CB8AC3E}">
        <p14:creationId xmlns:p14="http://schemas.microsoft.com/office/powerpoint/2010/main" val="2945534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6F236F92-7CDE-4F99-A0FF-E6A75147F9DD}" type="datetime1">
              <a:rPr lang="zh-CN" altLang="en-US"/>
              <a:pPr>
                <a:defRPr/>
              </a:pPr>
              <a:t>2015/7/7</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E34629A4-0440-46B8-A6D7-D4EE4B3B5ED8}"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82698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F0720278-545C-4CD0-A64F-B295E7A4BBC2}" type="datetime1">
              <a:rPr lang="zh-CN" altLang="en-US"/>
              <a:pPr>
                <a:defRPr/>
              </a:pPr>
              <a:t>2015/7/7</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D5F37E7F-BA52-499B-8B41-7BB64FA24AC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61448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4DF29C52-AC03-4E8E-AD2B-657CB2902137}" type="datetime1">
              <a:rPr lang="zh-CN" altLang="en-US"/>
              <a:pPr>
                <a:defRPr/>
              </a:pPr>
              <a:t>2015/7/7</a:t>
            </a:fld>
            <a:endParaRPr lang="en-US" altLang="zh-CN" dirty="0"/>
          </a:p>
        </p:txBody>
      </p:sp>
      <p:sp>
        <p:nvSpPr>
          <p:cNvPr id="8"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b="1"/>
            </a:lvl1pPr>
          </a:lstStyle>
          <a:p>
            <a:fld id="{60FDA777-5011-4D30-903D-5DA72242D7F8}" type="slidenum">
              <a:rPr lang="en-US" altLang="zh-CN"/>
              <a:pPr/>
              <a:t>‹#›</a:t>
            </a:fld>
            <a:endParaRPr lang="en-US" altLang="zh-CN"/>
          </a:p>
        </p:txBody>
      </p:sp>
      <p:sp>
        <p:nvSpPr>
          <p:cNvPr id="10"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356795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E6EB10C-2A4F-46DD-8325-9233D84C9589}" type="datetime1">
              <a:rPr lang="zh-CN" altLang="en-US"/>
              <a:pPr>
                <a:defRPr/>
              </a:pPr>
              <a:t>2015/7/7</a:t>
            </a:fld>
            <a:endParaRPr lang="en-US" altLang="zh-CN" dirty="0"/>
          </a:p>
        </p:txBody>
      </p:sp>
      <p:sp>
        <p:nvSpPr>
          <p:cNvPr id="4"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b="1"/>
            </a:lvl1pPr>
          </a:lstStyle>
          <a:p>
            <a:fld id="{DD63BF24-D1D6-412A-8F6B-B71EE6446166}" type="slidenum">
              <a:rPr lang="en-US" altLang="zh-CN"/>
              <a:pPr/>
              <a:t>‹#›</a:t>
            </a:fld>
            <a:endParaRPr lang="en-US" altLang="zh-CN"/>
          </a:p>
        </p:txBody>
      </p:sp>
      <p:sp>
        <p:nvSpPr>
          <p:cNvPr id="6"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455570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0AAF6780-0D7C-4C48-8E16-95D6B164A821}" type="datetime1">
              <a:rPr lang="zh-CN" altLang="en-US"/>
              <a:pPr>
                <a:defRPr/>
              </a:pPr>
              <a:t>2015/7/7</a:t>
            </a:fld>
            <a:endParaRPr lang="en-US" altLang="zh-CN" dirty="0"/>
          </a:p>
        </p:txBody>
      </p:sp>
      <p:sp>
        <p:nvSpPr>
          <p:cNvPr id="3"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b="1"/>
            </a:lvl1pPr>
          </a:lstStyle>
          <a:p>
            <a:fld id="{26D2A0F4-1C84-464D-8929-461D5AC1988F}" type="slidenum">
              <a:rPr lang="en-US" altLang="zh-CN"/>
              <a:pPr/>
              <a:t>‹#›</a:t>
            </a:fld>
            <a:endParaRPr lang="en-US" altLang="zh-CN"/>
          </a:p>
        </p:txBody>
      </p:sp>
      <p:sp>
        <p:nvSpPr>
          <p:cNvPr id="5"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889448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268412EB-7058-4954-BC04-09D237A15BA5}" type="datetime1">
              <a:rPr lang="zh-CN" altLang="en-US"/>
              <a:pPr>
                <a:defRPr/>
              </a:pPr>
              <a:t>2015/7/7</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B8E7C785-75F0-4334-90EA-599715909E24}"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0145582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8372154-3AED-4CD2-B390-40C1BEF6D491}" type="datetime1">
              <a:rPr lang="zh-CN" altLang="en-US"/>
              <a:pPr>
                <a:defRPr/>
              </a:pPr>
              <a:t>2015/7/7</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348F453A-2320-4016-ABFA-77C7AEDD6823}"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15447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F0720278-545C-4CD0-A64F-B295E7A4BBC2}" type="datetime1">
              <a:rPr lang="zh-CN" altLang="en-US"/>
              <a:pPr>
                <a:defRPr/>
              </a:pPr>
              <a:t>2015/7/7</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D5F37E7F-BA52-499B-8B41-7BB64FA24AC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6860111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E6AB3AE-693E-441C-B157-7611F24A1CFB}" type="datetime1">
              <a:rPr lang="zh-CN" altLang="en-US"/>
              <a:pPr>
                <a:defRPr/>
              </a:pPr>
              <a:t>2015/7/7</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E8C1B29-579D-4502-9C19-C043751B0760}"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959996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3E474F5-9B9C-4368-88E0-E55D05BDEBBC}" type="datetime1">
              <a:rPr lang="zh-CN" altLang="en-US"/>
              <a:pPr>
                <a:defRPr/>
              </a:pPr>
              <a:t>2015/7/7</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2E085681-D480-4527-AE5A-49D17DABAF1B}"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239364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4"/>
            <a:ext cx="8229600" cy="7461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533529"/>
            <a:ext cx="8229600" cy="50196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803776E-E20A-4C87-AD50-26F9FC11C11F}" type="datetime1">
              <a:rPr lang="zh-CN" altLang="en-US"/>
              <a:pPr>
                <a:defRPr/>
              </a:pPr>
              <a:t>2015/7/7</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7A84AB5A-ECE5-40D2-8BE5-1347E8F48B8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0146268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4"/>
            <a:ext cx="8229600" cy="74612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533529"/>
            <a:ext cx="8229600" cy="5019675"/>
          </a:xfrm>
        </p:spPr>
        <p:txBody>
          <a:bodyPr/>
          <a:lstStyle/>
          <a:p>
            <a:pPr lvl="0"/>
            <a:r>
              <a:rPr lang="zh-CN" altLang="en-US" noProof="0" smtClean="0"/>
              <a:t>单击图标添加图表</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9C897F4-904D-4E22-B70B-9C00C44D62EA}" type="datetime1">
              <a:rPr lang="zh-CN" altLang="en-US"/>
              <a:pPr>
                <a:defRPr/>
              </a:pPr>
              <a:t>2015/7/7</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5129765-F8D3-4995-B5B3-3F45D3BA5AAA}"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8544349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ED64D95-2C42-44F9-9CBA-BE085EC9CBAA}" type="datetimeFigureOut">
              <a:rPr lang="zh-CN" altLang="en-US"/>
              <a:pPr>
                <a:defRPr/>
              </a:pPr>
              <a:t>2015/7/7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FFB82-6F2F-40E3-959F-5D3DFDCBB051}" type="slidenum">
              <a:rPr lang="zh-CN" altLang="en-US"/>
              <a:pPr/>
              <a:t>‹#›</a:t>
            </a:fld>
            <a:endParaRPr lang="zh-CN" altLang="en-US"/>
          </a:p>
        </p:txBody>
      </p:sp>
    </p:spTree>
    <p:extLst>
      <p:ext uri="{BB962C8B-B14F-4D97-AF65-F5344CB8AC3E}">
        <p14:creationId xmlns:p14="http://schemas.microsoft.com/office/powerpoint/2010/main" val="2713175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4DF29C52-AC03-4E8E-AD2B-657CB2902137}" type="datetime1">
              <a:rPr lang="zh-CN" altLang="en-US"/>
              <a:pPr>
                <a:defRPr/>
              </a:pPr>
              <a:t>2015/7/7</a:t>
            </a:fld>
            <a:endParaRPr lang="en-US" altLang="zh-CN" dirty="0"/>
          </a:p>
        </p:txBody>
      </p:sp>
      <p:sp>
        <p:nvSpPr>
          <p:cNvPr id="8"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b="1"/>
            </a:lvl1pPr>
          </a:lstStyle>
          <a:p>
            <a:fld id="{60FDA777-5011-4D30-903D-5DA72242D7F8}" type="slidenum">
              <a:rPr lang="en-US" altLang="zh-CN"/>
              <a:pPr/>
              <a:t>‹#›</a:t>
            </a:fld>
            <a:endParaRPr lang="en-US" altLang="zh-CN"/>
          </a:p>
        </p:txBody>
      </p:sp>
      <p:sp>
        <p:nvSpPr>
          <p:cNvPr id="10"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632798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E6EB10C-2A4F-46DD-8325-9233D84C9589}" type="datetime1">
              <a:rPr lang="zh-CN" altLang="en-US"/>
              <a:pPr>
                <a:defRPr/>
              </a:pPr>
              <a:t>2015/7/7</a:t>
            </a:fld>
            <a:endParaRPr lang="en-US" altLang="zh-CN" dirty="0"/>
          </a:p>
        </p:txBody>
      </p:sp>
      <p:sp>
        <p:nvSpPr>
          <p:cNvPr id="4"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b="1"/>
            </a:lvl1pPr>
          </a:lstStyle>
          <a:p>
            <a:fld id="{DD63BF24-D1D6-412A-8F6B-B71EE6446166}" type="slidenum">
              <a:rPr lang="en-US" altLang="zh-CN"/>
              <a:pPr/>
              <a:t>‹#›</a:t>
            </a:fld>
            <a:endParaRPr lang="en-US" altLang="zh-CN"/>
          </a:p>
        </p:txBody>
      </p:sp>
      <p:sp>
        <p:nvSpPr>
          <p:cNvPr id="6"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423744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0AAF6780-0D7C-4C48-8E16-95D6B164A821}" type="datetime1">
              <a:rPr lang="zh-CN" altLang="en-US"/>
              <a:pPr>
                <a:defRPr/>
              </a:pPr>
              <a:t>2015/7/7</a:t>
            </a:fld>
            <a:endParaRPr lang="en-US" altLang="zh-CN" dirty="0"/>
          </a:p>
        </p:txBody>
      </p:sp>
      <p:sp>
        <p:nvSpPr>
          <p:cNvPr id="3"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b="1"/>
            </a:lvl1pPr>
          </a:lstStyle>
          <a:p>
            <a:fld id="{26D2A0F4-1C84-464D-8929-461D5AC1988F}" type="slidenum">
              <a:rPr lang="en-US" altLang="zh-CN"/>
              <a:pPr/>
              <a:t>‹#›</a:t>
            </a:fld>
            <a:endParaRPr lang="en-US" altLang="zh-CN"/>
          </a:p>
        </p:txBody>
      </p:sp>
      <p:sp>
        <p:nvSpPr>
          <p:cNvPr id="5"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3810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268412EB-7058-4954-BC04-09D237A15BA5}" type="datetime1">
              <a:rPr lang="zh-CN" altLang="en-US"/>
              <a:pPr>
                <a:defRPr/>
              </a:pPr>
              <a:t>2015/7/7</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B8E7C785-75F0-4334-90EA-599715909E24}"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3956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8372154-3AED-4CD2-B390-40C1BEF6D491}" type="datetime1">
              <a:rPr lang="zh-CN" altLang="en-US"/>
              <a:pPr>
                <a:defRPr/>
              </a:pPr>
              <a:t>2015/7/7</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348F453A-2320-4016-ABFA-77C7AEDD6823}"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48852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E6AB3AE-693E-441C-B157-7611F24A1CFB}" type="datetime1">
              <a:rPr lang="zh-CN" altLang="en-US"/>
              <a:pPr>
                <a:defRPr/>
              </a:pPr>
              <a:t>2015/7/7</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E8C1B29-579D-4502-9C19-C043751B0760}"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9128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3E474F5-9B9C-4368-88E0-E55D05BDEBBC}" type="datetime1">
              <a:rPr lang="zh-CN" altLang="en-US"/>
              <a:pPr>
                <a:defRPr/>
              </a:pPr>
              <a:t>2015/7/7</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2E085681-D480-4527-AE5A-49D17DABAF1B}"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074349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8000">
              <a:srgbClr val="F7EFB1"/>
            </a:gs>
            <a:gs pos="0">
              <a:schemeClr val="accent1">
                <a:lumMod val="60000"/>
                <a:lumOff val="40000"/>
              </a:schemeClr>
            </a:gs>
            <a:gs pos="56000">
              <a:srgbClr val="F9F2BE"/>
            </a:gs>
            <a:gs pos="28000">
              <a:srgbClr val="FBF6D4"/>
            </a:gs>
            <a:gs pos="100000">
              <a:schemeClr val="bg1"/>
            </a:gs>
          </a:gsLst>
          <a:lin ang="8100000" scaled="1"/>
          <a:tileRect/>
        </a:gradFill>
        <a:effectLst/>
      </p:bgPr>
    </p:bg>
    <p:spTree>
      <p:nvGrpSpPr>
        <p:cNvPr id="1" name=""/>
        <p:cNvGrpSpPr/>
        <p:nvPr/>
      </p:nvGrpSpPr>
      <p:grpSpPr>
        <a:xfrm>
          <a:off x="0" y="0"/>
          <a:ext cx="0" cy="0"/>
          <a:chOff x="0" y="0"/>
          <a:chExt cx="0" cy="0"/>
        </a:xfrm>
      </p:grpSpPr>
      <p:grpSp>
        <p:nvGrpSpPr>
          <p:cNvPr id="1026" name="Group 20"/>
          <p:cNvGrpSpPr>
            <a:grpSpLocks/>
          </p:cNvGrpSpPr>
          <p:nvPr/>
        </p:nvGrpSpPr>
        <p:grpSpPr bwMode="auto">
          <a:xfrm>
            <a:off x="0" y="0"/>
            <a:ext cx="9144000" cy="1447800"/>
            <a:chOff x="0" y="0"/>
            <a:chExt cx="5760" cy="912"/>
          </a:xfrm>
        </p:grpSpPr>
        <p:sp>
          <p:nvSpPr>
            <p:cNvPr id="1031" name="Rectangle 7"/>
            <p:cNvSpPr>
              <a:spLocks noChangeArrowheads="1"/>
            </p:cNvSpPr>
            <p:nvPr userDrawn="1"/>
          </p:nvSpPr>
          <p:spPr bwMode="gray">
            <a:xfrm>
              <a:off x="0" y="0"/>
              <a:ext cx="5760" cy="240"/>
            </a:xfrm>
            <a:prstGeom prst="rect">
              <a:avLst/>
            </a:prstGeom>
            <a:gradFill rotWithShape="1">
              <a:gsLst>
                <a:gs pos="0">
                  <a:schemeClr val="accent2">
                    <a:gamma/>
                    <a:tint val="28627"/>
                    <a:invGamma/>
                  </a:schemeClr>
                </a:gs>
                <a:gs pos="100000">
                  <a:schemeClr val="accent2"/>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2" name="Rectangle 8"/>
            <p:cNvSpPr>
              <a:spLocks noChangeArrowheads="1"/>
            </p:cNvSpPr>
            <p:nvPr userDrawn="1"/>
          </p:nvSpPr>
          <p:spPr bwMode="gray">
            <a:xfrm>
              <a:off x="1248" y="240"/>
              <a:ext cx="4512" cy="480"/>
            </a:xfrm>
            <a:prstGeom prst="rect">
              <a:avLst/>
            </a:prstGeom>
            <a:gradFill rotWithShape="1">
              <a:gsLst>
                <a:gs pos="0">
                  <a:schemeClr val="bg1">
                    <a:gamma/>
                    <a:tint val="0"/>
                    <a:invGamma/>
                  </a:schemeClr>
                </a:gs>
                <a:gs pos="100000">
                  <a:schemeClr val="bg1"/>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7" name="Rectangle 9"/>
            <p:cNvSpPr>
              <a:spLocks noChangeArrowheads="1"/>
            </p:cNvSpPr>
            <p:nvPr userDrawn="1"/>
          </p:nvSpPr>
          <p:spPr bwMode="gray">
            <a:xfrm>
              <a:off x="0" y="720"/>
              <a:ext cx="57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350" b="0">
                <a:solidFill>
                  <a:srgbClr val="000000"/>
                </a:solidFill>
                <a:cs typeface="Arial" panose="020B0604020202020204" pitchFamily="34" charset="0"/>
              </a:endParaRPr>
            </a:p>
          </p:txBody>
        </p:sp>
      </p:grpSp>
      <p:pic>
        <p:nvPicPr>
          <p:cNvPr id="1027" name="Picture 26" descr="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0" y="777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381004"/>
            <a:ext cx="82296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9" name="Rectangle 3"/>
          <p:cNvSpPr>
            <a:spLocks noGrp="1" noChangeArrowheads="1"/>
          </p:cNvSpPr>
          <p:nvPr>
            <p:ph type="body" idx="1"/>
          </p:nvPr>
        </p:nvSpPr>
        <p:spPr bwMode="auto">
          <a:xfrm>
            <a:off x="457200" y="1533529"/>
            <a:ext cx="8229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613529"/>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fld id="{17F30C5A-FEC2-4E06-A648-0AD7AA825E18}" type="datetime1">
              <a:rPr lang="zh-CN" altLang="en-US"/>
              <a:pPr fontAlgn="base">
                <a:spcBef>
                  <a:spcPct val="0"/>
                </a:spcBef>
                <a:spcAft>
                  <a:spcPct val="0"/>
                </a:spcAft>
                <a:defRPr/>
              </a:pPr>
              <a:t>2015/7/7</a:t>
            </a:fld>
            <a:endParaRPr lang="en-US" altLang="zh-CN" dirty="0"/>
          </a:p>
        </p:txBody>
      </p:sp>
      <p:sp>
        <p:nvSpPr>
          <p:cNvPr id="3" name="Rectangle 4"/>
          <p:cNvSpPr>
            <a:spLocks noGrp="1" noChangeArrowheads="1"/>
          </p:cNvSpPr>
          <p:nvPr>
            <p:ph type="dt" sz="half" idx="2"/>
          </p:nvPr>
        </p:nvSpPr>
        <p:spPr bwMode="auto">
          <a:xfrm>
            <a:off x="457200" y="6613529"/>
            <a:ext cx="2133600" cy="24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613529"/>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750" b="0">
                <a:solidFill>
                  <a:srgbClr val="000000"/>
                </a:solidFill>
              </a:defRPr>
            </a:lvl1pPr>
          </a:lstStyle>
          <a:p>
            <a:pPr fontAlgn="base">
              <a:spcBef>
                <a:spcPct val="0"/>
              </a:spcBef>
              <a:spcAft>
                <a:spcPct val="0"/>
              </a:spcAft>
            </a:pPr>
            <a:fld id="{59CD0C19-8229-43BB-BFE4-41D68A892D36}" type="slidenum">
              <a:rPr lang="en-US" altLang="zh-CN">
                <a:ea typeface="宋体" panose="02010600030101010101" pitchFamily="2" charset="-122"/>
                <a:cs typeface="Arial" panose="020B0604020202020204" pitchFamily="34" charset="0"/>
              </a:rPr>
              <a:pPr fontAlgn="base">
                <a:spcBef>
                  <a:spcPct val="0"/>
                </a:spcBef>
                <a:spcAft>
                  <a:spcPct val="0"/>
                </a:spcAft>
              </a:pPr>
              <a:t>‹#›</a:t>
            </a:fld>
            <a:endParaRPr lang="en-US" altLang="zh-CN">
              <a:ea typeface="宋体" panose="02010600030101010101" pitchFamily="2" charset="-122"/>
              <a:cs typeface="Arial" panose="020B0604020202020204" pitchFamily="34" charset="0"/>
            </a:endParaRPr>
          </a:p>
        </p:txBody>
      </p:sp>
      <p:sp>
        <p:nvSpPr>
          <p:cNvPr id="1051" name="Rectangle 27"/>
          <p:cNvSpPr>
            <a:spLocks noGrp="1" noChangeArrowheads="1"/>
          </p:cNvSpPr>
          <p:nvPr>
            <p:ph type="ftr" sz="quarter" idx="3"/>
          </p:nvPr>
        </p:nvSpPr>
        <p:spPr bwMode="auto">
          <a:xfrm>
            <a:off x="457200" y="1143004"/>
            <a:ext cx="8458200" cy="239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900" b="1">
                <a:solidFill>
                  <a:srgbClr val="FFFFFF"/>
                </a:solidFill>
                <a:latin typeface="Arial" charset="0"/>
                <a:ea typeface="宋体" charset="-122"/>
                <a:cs typeface="+mn-cs"/>
              </a:defRPr>
            </a:lvl1pPr>
          </a:lstStyle>
          <a:p>
            <a:pPr fontAlgn="base">
              <a:spcBef>
                <a:spcPct val="0"/>
              </a:spcBef>
              <a:spcAft>
                <a:spcPct val="0"/>
              </a:spcAft>
              <a:defRPr/>
            </a:pPr>
            <a:r>
              <a:rPr lang="zh-CN" altLang="en-US"/>
              <a:t>国家</a:t>
            </a:r>
            <a:r>
              <a:rPr lang="en-US" altLang="zh-CN" dirty="0"/>
              <a:t>ASIC</a:t>
            </a:r>
            <a:r>
              <a:rPr lang="zh-CN" altLang="en-US"/>
              <a:t>系统工程技术研究中心</a:t>
            </a:r>
            <a:endParaRPr lang="en-US" altLang="zh-CN" dirty="0"/>
          </a:p>
        </p:txBody>
      </p:sp>
      <p:pic>
        <p:nvPicPr>
          <p:cNvPr id="1034" name="Picture 5"/>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2915" y="401642"/>
            <a:ext cx="719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60639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hf sldNum="0" hdr="0"/>
  <p:txStyles>
    <p:titleStyle>
      <a:lvl1pPr algn="l" rtl="0" eaLnBrk="0" fontAlgn="base" hangingPunct="0">
        <a:spcBef>
          <a:spcPct val="0"/>
        </a:spcBef>
        <a:spcAft>
          <a:spcPct val="0"/>
        </a:spcAft>
        <a:defRPr sz="27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2700" b="1">
          <a:solidFill>
            <a:schemeClr val="tx2"/>
          </a:solidFill>
          <a:latin typeface="黑体" pitchFamily="2" charset="-122"/>
          <a:ea typeface="黑体" pitchFamily="2" charset="-122"/>
        </a:defRPr>
      </a:lvl2pPr>
      <a:lvl3pPr algn="l" rtl="0" eaLnBrk="0" fontAlgn="base" hangingPunct="0">
        <a:spcBef>
          <a:spcPct val="0"/>
        </a:spcBef>
        <a:spcAft>
          <a:spcPct val="0"/>
        </a:spcAft>
        <a:defRPr sz="2700" b="1">
          <a:solidFill>
            <a:schemeClr val="tx2"/>
          </a:solidFill>
          <a:latin typeface="黑体" pitchFamily="2" charset="-122"/>
          <a:ea typeface="黑体" pitchFamily="2" charset="-122"/>
        </a:defRPr>
      </a:lvl3pPr>
      <a:lvl4pPr algn="l" rtl="0" eaLnBrk="0" fontAlgn="base" hangingPunct="0">
        <a:spcBef>
          <a:spcPct val="0"/>
        </a:spcBef>
        <a:spcAft>
          <a:spcPct val="0"/>
        </a:spcAft>
        <a:defRPr sz="2700" b="1">
          <a:solidFill>
            <a:schemeClr val="tx2"/>
          </a:solidFill>
          <a:latin typeface="黑体" pitchFamily="2" charset="-122"/>
          <a:ea typeface="黑体" pitchFamily="2" charset="-122"/>
        </a:defRPr>
      </a:lvl4pPr>
      <a:lvl5pPr algn="l" rtl="0" eaLnBrk="0" fontAlgn="base" hangingPunct="0">
        <a:spcBef>
          <a:spcPct val="0"/>
        </a:spcBef>
        <a:spcAft>
          <a:spcPct val="0"/>
        </a:spcAft>
        <a:defRPr sz="2700" b="1">
          <a:solidFill>
            <a:schemeClr val="tx2"/>
          </a:solidFill>
          <a:latin typeface="黑体" pitchFamily="2" charset="-122"/>
          <a:ea typeface="黑体" pitchFamily="2" charset="-122"/>
        </a:defRPr>
      </a:lvl5pPr>
      <a:lvl6pPr marL="342900" algn="l" rtl="0" eaLnBrk="1" fontAlgn="base" hangingPunct="1">
        <a:spcBef>
          <a:spcPct val="0"/>
        </a:spcBef>
        <a:spcAft>
          <a:spcPct val="0"/>
        </a:spcAft>
        <a:defRPr sz="2700" b="1">
          <a:solidFill>
            <a:schemeClr val="tx2"/>
          </a:solidFill>
          <a:latin typeface="Arial" charset="0"/>
        </a:defRPr>
      </a:lvl6pPr>
      <a:lvl7pPr marL="685800" algn="l" rtl="0" eaLnBrk="1" fontAlgn="base" hangingPunct="1">
        <a:spcBef>
          <a:spcPct val="0"/>
        </a:spcBef>
        <a:spcAft>
          <a:spcPct val="0"/>
        </a:spcAft>
        <a:defRPr sz="2700" b="1">
          <a:solidFill>
            <a:schemeClr val="tx2"/>
          </a:solidFill>
          <a:latin typeface="Arial" charset="0"/>
        </a:defRPr>
      </a:lvl7pPr>
      <a:lvl8pPr marL="1028700" algn="l" rtl="0" eaLnBrk="1" fontAlgn="base" hangingPunct="1">
        <a:spcBef>
          <a:spcPct val="0"/>
        </a:spcBef>
        <a:spcAft>
          <a:spcPct val="0"/>
        </a:spcAft>
        <a:defRPr sz="2700" b="1">
          <a:solidFill>
            <a:schemeClr val="tx2"/>
          </a:solidFill>
          <a:latin typeface="Arial" charset="0"/>
        </a:defRPr>
      </a:lvl8pPr>
      <a:lvl9pPr marL="1371600" algn="l" rtl="0" eaLnBrk="1" fontAlgn="base" hangingPunct="1">
        <a:spcBef>
          <a:spcPct val="0"/>
        </a:spcBef>
        <a:spcAft>
          <a:spcPct val="0"/>
        </a:spcAft>
        <a:defRPr sz="2700" b="1">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50000">
              <a:schemeClr val="bg1">
                <a:gamma/>
                <a:tint val="0"/>
                <a:invGamma/>
              </a:schemeClr>
            </a:gs>
            <a:gs pos="100000">
              <a:schemeClr val="bg1"/>
            </a:gs>
          </a:gsLst>
          <a:lin ang="18900000" scaled="1"/>
        </a:gradFill>
        <a:effectLst/>
      </p:bgPr>
    </p:bg>
    <p:spTree>
      <p:nvGrpSpPr>
        <p:cNvPr id="1" name=""/>
        <p:cNvGrpSpPr/>
        <p:nvPr/>
      </p:nvGrpSpPr>
      <p:grpSpPr>
        <a:xfrm>
          <a:off x="0" y="0"/>
          <a:ext cx="0" cy="0"/>
          <a:chOff x="0" y="0"/>
          <a:chExt cx="0" cy="0"/>
        </a:xfrm>
      </p:grpSpPr>
      <p:grpSp>
        <p:nvGrpSpPr>
          <p:cNvPr id="1026" name="Group 20"/>
          <p:cNvGrpSpPr>
            <a:grpSpLocks/>
          </p:cNvGrpSpPr>
          <p:nvPr/>
        </p:nvGrpSpPr>
        <p:grpSpPr bwMode="auto">
          <a:xfrm>
            <a:off x="0" y="0"/>
            <a:ext cx="9144000" cy="1447800"/>
            <a:chOff x="0" y="0"/>
            <a:chExt cx="5760" cy="912"/>
          </a:xfrm>
        </p:grpSpPr>
        <p:sp>
          <p:nvSpPr>
            <p:cNvPr id="1031" name="Rectangle 7"/>
            <p:cNvSpPr>
              <a:spLocks noChangeArrowheads="1"/>
            </p:cNvSpPr>
            <p:nvPr userDrawn="1"/>
          </p:nvSpPr>
          <p:spPr bwMode="gray">
            <a:xfrm>
              <a:off x="0" y="0"/>
              <a:ext cx="5760" cy="240"/>
            </a:xfrm>
            <a:prstGeom prst="rect">
              <a:avLst/>
            </a:prstGeom>
            <a:gradFill rotWithShape="1">
              <a:gsLst>
                <a:gs pos="0">
                  <a:schemeClr val="accent2">
                    <a:gamma/>
                    <a:tint val="28627"/>
                    <a:invGamma/>
                  </a:schemeClr>
                </a:gs>
                <a:gs pos="100000">
                  <a:schemeClr val="accent2"/>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2" name="Rectangle 8"/>
            <p:cNvSpPr>
              <a:spLocks noChangeArrowheads="1"/>
            </p:cNvSpPr>
            <p:nvPr userDrawn="1"/>
          </p:nvSpPr>
          <p:spPr bwMode="gray">
            <a:xfrm>
              <a:off x="1248" y="240"/>
              <a:ext cx="4512" cy="480"/>
            </a:xfrm>
            <a:prstGeom prst="rect">
              <a:avLst/>
            </a:prstGeom>
            <a:gradFill rotWithShape="1">
              <a:gsLst>
                <a:gs pos="0">
                  <a:schemeClr val="bg1">
                    <a:gamma/>
                    <a:tint val="0"/>
                    <a:invGamma/>
                  </a:schemeClr>
                </a:gs>
                <a:gs pos="100000">
                  <a:schemeClr val="bg1"/>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7" name="Rectangle 9"/>
            <p:cNvSpPr>
              <a:spLocks noChangeArrowheads="1"/>
            </p:cNvSpPr>
            <p:nvPr userDrawn="1"/>
          </p:nvSpPr>
          <p:spPr bwMode="gray">
            <a:xfrm>
              <a:off x="0" y="720"/>
              <a:ext cx="57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350" b="0">
                <a:solidFill>
                  <a:srgbClr val="000000"/>
                </a:solidFill>
                <a:cs typeface="Arial" panose="020B0604020202020204" pitchFamily="34" charset="0"/>
              </a:endParaRPr>
            </a:p>
          </p:txBody>
        </p:sp>
      </p:grpSp>
      <p:pic>
        <p:nvPicPr>
          <p:cNvPr id="1027" name="Picture 26" descr="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0" y="777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381004"/>
            <a:ext cx="82296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9" name="Rectangle 3"/>
          <p:cNvSpPr>
            <a:spLocks noGrp="1" noChangeArrowheads="1"/>
          </p:cNvSpPr>
          <p:nvPr>
            <p:ph type="body" idx="1"/>
          </p:nvPr>
        </p:nvSpPr>
        <p:spPr bwMode="auto">
          <a:xfrm>
            <a:off x="457200" y="1533529"/>
            <a:ext cx="8229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613529"/>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fld id="{17F30C5A-FEC2-4E06-A648-0AD7AA825E18}" type="datetime1">
              <a:rPr lang="zh-CN" altLang="en-US"/>
              <a:pPr fontAlgn="base">
                <a:spcBef>
                  <a:spcPct val="0"/>
                </a:spcBef>
                <a:spcAft>
                  <a:spcPct val="0"/>
                </a:spcAft>
                <a:defRPr/>
              </a:pPr>
              <a:t>2015/7/7</a:t>
            </a:fld>
            <a:endParaRPr lang="en-US" altLang="zh-CN" dirty="0"/>
          </a:p>
        </p:txBody>
      </p:sp>
      <p:sp>
        <p:nvSpPr>
          <p:cNvPr id="3" name="Rectangle 4"/>
          <p:cNvSpPr>
            <a:spLocks noGrp="1" noChangeArrowheads="1"/>
          </p:cNvSpPr>
          <p:nvPr>
            <p:ph type="dt" sz="half" idx="2"/>
          </p:nvPr>
        </p:nvSpPr>
        <p:spPr bwMode="auto">
          <a:xfrm>
            <a:off x="457200" y="6613529"/>
            <a:ext cx="2133600" cy="24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613529"/>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750" b="0">
                <a:solidFill>
                  <a:srgbClr val="000000"/>
                </a:solidFill>
              </a:defRPr>
            </a:lvl1pPr>
          </a:lstStyle>
          <a:p>
            <a:pPr fontAlgn="base">
              <a:spcBef>
                <a:spcPct val="0"/>
              </a:spcBef>
              <a:spcAft>
                <a:spcPct val="0"/>
              </a:spcAft>
            </a:pPr>
            <a:fld id="{59CD0C19-8229-43BB-BFE4-41D68A892D36}" type="slidenum">
              <a:rPr lang="en-US" altLang="zh-CN">
                <a:ea typeface="宋体" panose="02010600030101010101" pitchFamily="2" charset="-122"/>
                <a:cs typeface="Arial" panose="020B0604020202020204" pitchFamily="34" charset="0"/>
              </a:rPr>
              <a:pPr fontAlgn="base">
                <a:spcBef>
                  <a:spcPct val="0"/>
                </a:spcBef>
                <a:spcAft>
                  <a:spcPct val="0"/>
                </a:spcAft>
              </a:pPr>
              <a:t>‹#›</a:t>
            </a:fld>
            <a:endParaRPr lang="en-US" altLang="zh-CN">
              <a:ea typeface="宋体" panose="02010600030101010101" pitchFamily="2" charset="-122"/>
              <a:cs typeface="Arial" panose="020B0604020202020204" pitchFamily="34" charset="0"/>
            </a:endParaRPr>
          </a:p>
        </p:txBody>
      </p:sp>
      <p:sp>
        <p:nvSpPr>
          <p:cNvPr id="1051" name="Rectangle 27"/>
          <p:cNvSpPr>
            <a:spLocks noGrp="1" noChangeArrowheads="1"/>
          </p:cNvSpPr>
          <p:nvPr>
            <p:ph type="ftr" sz="quarter" idx="3"/>
          </p:nvPr>
        </p:nvSpPr>
        <p:spPr bwMode="auto">
          <a:xfrm>
            <a:off x="457200" y="1143004"/>
            <a:ext cx="8458200" cy="239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900" b="1">
                <a:solidFill>
                  <a:srgbClr val="FFFFFF"/>
                </a:solidFill>
                <a:latin typeface="Arial" charset="0"/>
                <a:ea typeface="宋体" charset="-122"/>
                <a:cs typeface="+mn-cs"/>
              </a:defRPr>
            </a:lvl1pPr>
          </a:lstStyle>
          <a:p>
            <a:pPr fontAlgn="base">
              <a:spcBef>
                <a:spcPct val="0"/>
              </a:spcBef>
              <a:spcAft>
                <a:spcPct val="0"/>
              </a:spcAft>
              <a:defRPr/>
            </a:pPr>
            <a:r>
              <a:rPr lang="zh-CN" altLang="en-US"/>
              <a:t>国家</a:t>
            </a:r>
            <a:r>
              <a:rPr lang="en-US" altLang="zh-CN" dirty="0"/>
              <a:t>ASIC</a:t>
            </a:r>
            <a:r>
              <a:rPr lang="zh-CN" altLang="en-US"/>
              <a:t>系统工程技术研究中心</a:t>
            </a:r>
            <a:endParaRPr lang="en-US" altLang="zh-CN" dirty="0"/>
          </a:p>
        </p:txBody>
      </p:sp>
      <p:pic>
        <p:nvPicPr>
          <p:cNvPr id="1034" name="Picture 5"/>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2915" y="401642"/>
            <a:ext cx="719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515639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iming>
    <p:tnLst>
      <p:par>
        <p:cTn id="1" dur="indefinite" restart="never" nodeType="tmRoot"/>
      </p:par>
    </p:tnLst>
  </p:timing>
  <p:hf sldNum="0" hdr="0"/>
  <p:txStyles>
    <p:titleStyle>
      <a:lvl1pPr algn="l" rtl="0" eaLnBrk="0" fontAlgn="base" hangingPunct="0">
        <a:spcBef>
          <a:spcPct val="0"/>
        </a:spcBef>
        <a:spcAft>
          <a:spcPct val="0"/>
        </a:spcAft>
        <a:defRPr sz="27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2700" b="1">
          <a:solidFill>
            <a:schemeClr val="tx2"/>
          </a:solidFill>
          <a:latin typeface="黑体" pitchFamily="2" charset="-122"/>
          <a:ea typeface="黑体" pitchFamily="2" charset="-122"/>
        </a:defRPr>
      </a:lvl2pPr>
      <a:lvl3pPr algn="l" rtl="0" eaLnBrk="0" fontAlgn="base" hangingPunct="0">
        <a:spcBef>
          <a:spcPct val="0"/>
        </a:spcBef>
        <a:spcAft>
          <a:spcPct val="0"/>
        </a:spcAft>
        <a:defRPr sz="2700" b="1">
          <a:solidFill>
            <a:schemeClr val="tx2"/>
          </a:solidFill>
          <a:latin typeface="黑体" pitchFamily="2" charset="-122"/>
          <a:ea typeface="黑体" pitchFamily="2" charset="-122"/>
        </a:defRPr>
      </a:lvl3pPr>
      <a:lvl4pPr algn="l" rtl="0" eaLnBrk="0" fontAlgn="base" hangingPunct="0">
        <a:spcBef>
          <a:spcPct val="0"/>
        </a:spcBef>
        <a:spcAft>
          <a:spcPct val="0"/>
        </a:spcAft>
        <a:defRPr sz="2700" b="1">
          <a:solidFill>
            <a:schemeClr val="tx2"/>
          </a:solidFill>
          <a:latin typeface="黑体" pitchFamily="2" charset="-122"/>
          <a:ea typeface="黑体" pitchFamily="2" charset="-122"/>
        </a:defRPr>
      </a:lvl4pPr>
      <a:lvl5pPr algn="l" rtl="0" eaLnBrk="0" fontAlgn="base" hangingPunct="0">
        <a:spcBef>
          <a:spcPct val="0"/>
        </a:spcBef>
        <a:spcAft>
          <a:spcPct val="0"/>
        </a:spcAft>
        <a:defRPr sz="2700" b="1">
          <a:solidFill>
            <a:schemeClr val="tx2"/>
          </a:solidFill>
          <a:latin typeface="黑体" pitchFamily="2" charset="-122"/>
          <a:ea typeface="黑体" pitchFamily="2" charset="-122"/>
        </a:defRPr>
      </a:lvl5pPr>
      <a:lvl6pPr marL="342900" algn="l" rtl="0" eaLnBrk="1" fontAlgn="base" hangingPunct="1">
        <a:spcBef>
          <a:spcPct val="0"/>
        </a:spcBef>
        <a:spcAft>
          <a:spcPct val="0"/>
        </a:spcAft>
        <a:defRPr sz="2700" b="1">
          <a:solidFill>
            <a:schemeClr val="tx2"/>
          </a:solidFill>
          <a:latin typeface="Arial" charset="0"/>
        </a:defRPr>
      </a:lvl6pPr>
      <a:lvl7pPr marL="685800" algn="l" rtl="0" eaLnBrk="1" fontAlgn="base" hangingPunct="1">
        <a:spcBef>
          <a:spcPct val="0"/>
        </a:spcBef>
        <a:spcAft>
          <a:spcPct val="0"/>
        </a:spcAft>
        <a:defRPr sz="2700" b="1">
          <a:solidFill>
            <a:schemeClr val="tx2"/>
          </a:solidFill>
          <a:latin typeface="Arial" charset="0"/>
        </a:defRPr>
      </a:lvl7pPr>
      <a:lvl8pPr marL="1028700" algn="l" rtl="0" eaLnBrk="1" fontAlgn="base" hangingPunct="1">
        <a:spcBef>
          <a:spcPct val="0"/>
        </a:spcBef>
        <a:spcAft>
          <a:spcPct val="0"/>
        </a:spcAft>
        <a:defRPr sz="2700" b="1">
          <a:solidFill>
            <a:schemeClr val="tx2"/>
          </a:solidFill>
          <a:latin typeface="Arial" charset="0"/>
        </a:defRPr>
      </a:lvl8pPr>
      <a:lvl9pPr marL="1371600" algn="l" rtl="0" eaLnBrk="1" fontAlgn="base" hangingPunct="1">
        <a:spcBef>
          <a:spcPct val="0"/>
        </a:spcBef>
        <a:spcAft>
          <a:spcPct val="0"/>
        </a:spcAft>
        <a:defRPr sz="2700" b="1">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6.png"/><Relationship Id="rId5" Type="http://schemas.openxmlformats.org/officeDocument/2006/relationships/image" Target="../media/image15.emf"/><Relationship Id="rId4" Type="http://schemas.openxmlformats.org/officeDocument/2006/relationships/oleObject" Target="../embeddings/Microsoft_Visio_2003-2010___1.vsd"/></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Microsoft_Visio_2003-2010___2.vsd"/></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1654969" y="2185990"/>
            <a:ext cx="5829300" cy="1102519"/>
          </a:xfrm>
        </p:spPr>
        <p:txBody>
          <a:bodyPr/>
          <a:lstStyle/>
          <a:p>
            <a:pPr algn="ctr" eaLnBrk="1" hangingPunct="1"/>
            <a:r>
              <a:rPr lang="zh-CN" altLang="en-US" sz="3600" dirty="0" smtClean="0"/>
              <a:t>工作报告</a:t>
            </a:r>
            <a:endParaRPr lang="zh-CN" altLang="en-US" sz="3600" dirty="0"/>
          </a:p>
        </p:txBody>
      </p:sp>
      <p:sp>
        <p:nvSpPr>
          <p:cNvPr id="14339" name="副标题 2"/>
          <p:cNvSpPr>
            <a:spLocks noGrp="1"/>
          </p:cNvSpPr>
          <p:nvPr>
            <p:ph type="subTitle" idx="1"/>
          </p:nvPr>
        </p:nvSpPr>
        <p:spPr>
          <a:xfrm>
            <a:off x="4329908" y="3660900"/>
            <a:ext cx="4229891" cy="1114819"/>
          </a:xfrm>
        </p:spPr>
        <p:txBody>
          <a:bodyPr/>
          <a:lstStyle/>
          <a:p>
            <a:pPr eaLnBrk="1" hangingPunct="1"/>
            <a:r>
              <a:rPr lang="en-US" altLang="zh-CN" sz="2800" dirty="0">
                <a:solidFill>
                  <a:schemeClr val="tx1"/>
                </a:solidFill>
                <a:ea typeface="宋体" panose="02010600030101010101" pitchFamily="2" charset="-122"/>
              </a:rPr>
              <a:t>131199  </a:t>
            </a:r>
            <a:r>
              <a:rPr lang="zh-CN" altLang="en-US" sz="2800" dirty="0">
                <a:solidFill>
                  <a:schemeClr val="tx1"/>
                </a:solidFill>
                <a:ea typeface="宋体" panose="02010600030101010101" pitchFamily="2" charset="-122"/>
              </a:rPr>
              <a:t>李小泉</a:t>
            </a:r>
            <a:endParaRPr lang="en-US" altLang="zh-CN" sz="2800" dirty="0">
              <a:solidFill>
                <a:schemeClr val="tx1"/>
              </a:solidFill>
              <a:ea typeface="宋体" panose="02010600030101010101" pitchFamily="2" charset="-122"/>
            </a:endParaRPr>
          </a:p>
          <a:p>
            <a:pPr eaLnBrk="1" hangingPunct="1"/>
            <a:r>
              <a:rPr lang="zh-CN" altLang="en-US" sz="2800" dirty="0">
                <a:solidFill>
                  <a:schemeClr val="tx1"/>
                </a:solidFill>
                <a:ea typeface="宋体" panose="02010600030101010101" pitchFamily="2" charset="-122"/>
              </a:rPr>
              <a:t>指导老师：曹鹏</a:t>
            </a:r>
            <a:endParaRPr lang="en-US" altLang="zh-CN" sz="2800" dirty="0">
              <a:solidFill>
                <a:schemeClr val="tx1"/>
              </a:solidFill>
              <a:ea typeface="宋体" panose="02010600030101010101" pitchFamily="2" charset="-122"/>
            </a:endParaRPr>
          </a:p>
          <a:p>
            <a:pPr eaLnBrk="1" hangingPunct="1"/>
            <a:endParaRPr lang="zh-CN" altLang="en-US" sz="3200" dirty="0" smtClean="0">
              <a:solidFill>
                <a:schemeClr val="tx1"/>
              </a:solidFill>
              <a:ea typeface="宋体" panose="02010600030101010101" pitchFamily="2" charset="-122"/>
            </a:endParaRPr>
          </a:p>
        </p:txBody>
      </p:sp>
      <p:sp>
        <p:nvSpPr>
          <p:cNvPr id="2" name="矩形 1"/>
          <p:cNvSpPr/>
          <p:nvPr/>
        </p:nvSpPr>
        <p:spPr>
          <a:xfrm>
            <a:off x="6582115" y="5148110"/>
            <a:ext cx="1321708" cy="369332"/>
          </a:xfrm>
          <a:prstGeom prst="rect">
            <a:avLst/>
          </a:prstGeom>
        </p:spPr>
        <p:txBody>
          <a:bodyPr wrap="none">
            <a:spAutoFit/>
          </a:bodyPr>
          <a:lstStyle/>
          <a:p>
            <a:fld id="{4A09DD1F-CA7A-4AAD-A32A-97658B15FA1B}" type="datetime1">
              <a:rPr lang="zh-CN" altLang="en-US">
                <a:solidFill>
                  <a:srgbClr val="000000"/>
                </a:solidFill>
                <a:ea typeface="宋体" panose="02010600030101010101" pitchFamily="2" charset="-122"/>
              </a:rPr>
              <a:pPr/>
              <a:t>2015/7/7</a:t>
            </a:fld>
            <a:endParaRPr lang="zh-CN" altLang="en-US" dirty="0">
              <a:solidFill>
                <a:srgbClr val="000000"/>
              </a:solidFill>
            </a:endParaRPr>
          </a:p>
        </p:txBody>
      </p:sp>
    </p:spTree>
    <p:extLst>
      <p:ext uri="{BB962C8B-B14F-4D97-AF65-F5344CB8AC3E}">
        <p14:creationId xmlns:p14="http://schemas.microsoft.com/office/powerpoint/2010/main" val="3243183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8780" y="1762253"/>
            <a:ext cx="7886700" cy="2056565"/>
          </a:xfrm>
        </p:spPr>
        <p:txBody>
          <a:bodyPr>
            <a:normAutofit/>
          </a:bodyPr>
          <a:lstStyle/>
          <a:p>
            <a:pPr>
              <a:buFont typeface="Wingdings" panose="05000000000000000000" pitchFamily="2" charset="2"/>
              <a:buChar char="u"/>
            </a:pPr>
            <a:r>
              <a:rPr lang="zh-CN" altLang="en-US" sz="2000" b="1" dirty="0" smtClean="0"/>
              <a:t>阵列采用同构</a:t>
            </a:r>
            <a:r>
              <a:rPr lang="en-US" altLang="zh-CN" sz="2000" b="1" dirty="0" smtClean="0"/>
              <a:t>PE</a:t>
            </a:r>
            <a:r>
              <a:rPr lang="zh-CN" altLang="en-US" sz="2000" b="1" dirty="0" smtClean="0"/>
              <a:t>，功能单一，利用率低</a:t>
            </a:r>
            <a:endParaRPr lang="en-US" altLang="zh-CN" sz="2000" b="1" dirty="0" smtClean="0"/>
          </a:p>
          <a:p>
            <a:pPr marL="0" indent="0">
              <a:buNone/>
            </a:pPr>
            <a:r>
              <a:rPr lang="zh-CN" altLang="en-US" sz="2000" dirty="0" smtClean="0"/>
              <a:t>算法特征：算法的一轮中的操作是固定的，而且一般算法的一轮会被映射到架构中的多行阵列中，同构阵列中为了通用性必须为所有的</a:t>
            </a:r>
            <a:r>
              <a:rPr lang="en-US" altLang="zh-CN" sz="2000" dirty="0" smtClean="0"/>
              <a:t>PE</a:t>
            </a:r>
            <a:r>
              <a:rPr lang="zh-CN" altLang="en-US" sz="2000" dirty="0" smtClean="0"/>
              <a:t>设计所需的所有功能。</a:t>
            </a:r>
            <a:endParaRPr lang="en-US" altLang="zh-CN" sz="2000" dirty="0"/>
          </a:p>
          <a:p>
            <a:pPr marL="0" indent="0">
              <a:buNone/>
            </a:pPr>
            <a:endParaRPr lang="en-US" altLang="zh-CN" sz="2000" dirty="0" smtClean="0"/>
          </a:p>
          <a:p>
            <a:pPr marL="0" indent="0">
              <a:buNone/>
            </a:pPr>
            <a:endParaRPr lang="zh-CN" altLang="en-US" sz="2000" dirty="0"/>
          </a:p>
        </p:txBody>
      </p:sp>
      <p:pic>
        <p:nvPicPr>
          <p:cNvPr id="4" name="图片 3"/>
          <p:cNvPicPr>
            <a:picLocks noChangeAspect="1"/>
          </p:cNvPicPr>
          <p:nvPr/>
        </p:nvPicPr>
        <p:blipFill>
          <a:blip r:embed="rId3"/>
          <a:stretch>
            <a:fillRect/>
          </a:stretch>
        </p:blipFill>
        <p:spPr>
          <a:xfrm>
            <a:off x="4389516" y="2917409"/>
            <a:ext cx="4214061" cy="3586687"/>
          </a:xfrm>
          <a:prstGeom prst="rect">
            <a:avLst/>
          </a:prstGeom>
        </p:spPr>
      </p:pic>
      <p:sp>
        <p:nvSpPr>
          <p:cNvPr id="5" name="文本框 4"/>
          <p:cNvSpPr txBox="1"/>
          <p:nvPr/>
        </p:nvSpPr>
        <p:spPr>
          <a:xfrm>
            <a:off x="500313" y="3520685"/>
            <a:ext cx="3237498" cy="1200329"/>
          </a:xfrm>
          <a:prstGeom prst="rect">
            <a:avLst/>
          </a:prstGeom>
          <a:noFill/>
        </p:spPr>
        <p:txBody>
          <a:bodyPr wrap="square" rtlCol="0">
            <a:spAutoFit/>
          </a:bodyPr>
          <a:lstStyle/>
          <a:p>
            <a:r>
              <a:rPr lang="zh-CN" altLang="en-US" dirty="0" smtClean="0"/>
              <a:t>一轮映射</a:t>
            </a:r>
            <a:r>
              <a:rPr lang="en-US" altLang="zh-CN" dirty="0" smtClean="0"/>
              <a:t>[4]</a:t>
            </a:r>
          </a:p>
          <a:p>
            <a:r>
              <a:rPr lang="en-US" altLang="zh-CN" dirty="0" smtClean="0"/>
              <a:t>DES</a:t>
            </a:r>
            <a:r>
              <a:rPr lang="zh-CN" altLang="en-US" dirty="0" smtClean="0"/>
              <a:t>：</a:t>
            </a:r>
            <a:r>
              <a:rPr lang="en-US" altLang="zh-CN" dirty="0" smtClean="0"/>
              <a:t>3</a:t>
            </a:r>
            <a:r>
              <a:rPr lang="zh-CN" altLang="en-US" dirty="0" smtClean="0"/>
              <a:t>行</a:t>
            </a:r>
            <a:endParaRPr lang="en-US" altLang="zh-CN" dirty="0" smtClean="0"/>
          </a:p>
          <a:p>
            <a:r>
              <a:rPr lang="en-US" altLang="zh-CN" dirty="0" smtClean="0"/>
              <a:t>AES</a:t>
            </a:r>
            <a:r>
              <a:rPr lang="zh-CN" altLang="en-US" dirty="0" smtClean="0"/>
              <a:t>：</a:t>
            </a:r>
            <a:r>
              <a:rPr lang="en-US" altLang="zh-CN" dirty="0" smtClean="0"/>
              <a:t>2</a:t>
            </a:r>
            <a:r>
              <a:rPr lang="zh-CN" altLang="en-US" dirty="0" smtClean="0"/>
              <a:t>行</a:t>
            </a:r>
            <a:endParaRPr lang="en-US" altLang="zh-CN" dirty="0" smtClean="0"/>
          </a:p>
          <a:p>
            <a:r>
              <a:rPr lang="en-US" altLang="zh-CN" dirty="0" smtClean="0"/>
              <a:t>CAST128</a:t>
            </a:r>
            <a:r>
              <a:rPr lang="zh-CN" altLang="en-US" dirty="0" smtClean="0"/>
              <a:t>：</a:t>
            </a:r>
            <a:r>
              <a:rPr lang="en-US" altLang="zh-CN" dirty="0" smtClean="0"/>
              <a:t>5</a:t>
            </a:r>
            <a:r>
              <a:rPr lang="zh-CN" altLang="en-US" dirty="0" smtClean="0"/>
              <a:t>行</a:t>
            </a:r>
            <a:endParaRPr lang="zh-CN" altLang="en-US" dirty="0"/>
          </a:p>
        </p:txBody>
      </p:sp>
      <p:sp>
        <p:nvSpPr>
          <p:cNvPr id="6" name="内容占位符 2"/>
          <p:cNvSpPr txBox="1">
            <a:spLocks/>
          </p:cNvSpPr>
          <p:nvPr/>
        </p:nvSpPr>
        <p:spPr>
          <a:xfrm>
            <a:off x="500313" y="3692732"/>
            <a:ext cx="3820024" cy="2056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smtClean="0"/>
          </a:p>
          <a:p>
            <a:pPr marL="0" indent="0">
              <a:buFont typeface="Arial" panose="020B0604020202020204" pitchFamily="34" charset="0"/>
              <a:buNone/>
            </a:pPr>
            <a:endParaRPr lang="zh-CN" altLang="en-US" dirty="0"/>
          </a:p>
        </p:txBody>
      </p:sp>
      <p:sp>
        <p:nvSpPr>
          <p:cNvPr id="7" name="文本框 6"/>
          <p:cNvSpPr txBox="1"/>
          <p:nvPr/>
        </p:nvSpPr>
        <p:spPr>
          <a:xfrm>
            <a:off x="298780" y="5145233"/>
            <a:ext cx="4053640" cy="1323439"/>
          </a:xfrm>
          <a:prstGeom prst="rect">
            <a:avLst/>
          </a:prstGeom>
          <a:noFill/>
        </p:spPr>
        <p:txBody>
          <a:bodyPr wrap="square" rtlCol="0">
            <a:spAutoFit/>
          </a:bodyPr>
          <a:lstStyle/>
          <a:p>
            <a:r>
              <a:rPr lang="zh-CN" altLang="en-US" sz="2000" dirty="0"/>
              <a:t>对应一轮中的某个功能只需要有正确位置的某一行提供就足够了，同构的</a:t>
            </a:r>
            <a:r>
              <a:rPr lang="en-US" altLang="zh-CN" sz="2000" dirty="0"/>
              <a:t>PE</a:t>
            </a:r>
            <a:r>
              <a:rPr lang="zh-CN" altLang="en-US" sz="2000" dirty="0"/>
              <a:t>为这些算法提供了所有的功能，这照成了很大的资源浪费</a:t>
            </a:r>
          </a:p>
        </p:txBody>
      </p:sp>
      <p:sp>
        <p:nvSpPr>
          <p:cNvPr id="8" name="标题 1"/>
          <p:cNvSpPr>
            <a:spLocks noGrp="1"/>
          </p:cNvSpPr>
          <p:nvPr>
            <p:ph type="title"/>
          </p:nvPr>
        </p:nvSpPr>
        <p:spPr>
          <a:xfrm>
            <a:off x="628650" y="528899"/>
            <a:ext cx="7886700" cy="849525"/>
          </a:xfrm>
        </p:spPr>
        <p:txBody>
          <a:bodyPr/>
          <a:lstStyle/>
          <a:p>
            <a:pPr algn="ctr"/>
            <a:r>
              <a:rPr lang="zh-CN" altLang="en-US" dirty="0" smtClean="0"/>
              <a:t>课题</a:t>
            </a:r>
            <a:r>
              <a:rPr lang="zh-CN" altLang="en-US" dirty="0"/>
              <a:t>的基本路线和当前</a:t>
            </a:r>
            <a:r>
              <a:rPr lang="zh-CN" altLang="en-US" dirty="0" smtClean="0"/>
              <a:t>进展</a:t>
            </a:r>
            <a:endParaRPr lang="zh-CN" altLang="en-US" dirty="0"/>
          </a:p>
        </p:txBody>
      </p:sp>
    </p:spTree>
    <p:extLst>
      <p:ext uri="{BB962C8B-B14F-4D97-AF65-F5344CB8AC3E}">
        <p14:creationId xmlns:p14="http://schemas.microsoft.com/office/powerpoint/2010/main" val="3849876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5057" y="1838255"/>
            <a:ext cx="5138229" cy="4329115"/>
          </a:xfrm>
        </p:spPr>
        <p:txBody>
          <a:bodyPr>
            <a:normAutofit/>
          </a:bodyPr>
          <a:lstStyle/>
          <a:p>
            <a:pPr>
              <a:buFont typeface="Wingdings" panose="05000000000000000000" pitchFamily="2" charset="2"/>
              <a:buChar char="u"/>
            </a:pPr>
            <a:r>
              <a:rPr lang="zh-CN" altLang="en-US" sz="2000" b="1" dirty="0" smtClean="0"/>
              <a:t>功能组合的依据来自一轮顺序操作，比较局限</a:t>
            </a:r>
            <a:endParaRPr lang="en-US" altLang="zh-CN" sz="2000" b="1" dirty="0" smtClean="0"/>
          </a:p>
          <a:p>
            <a:pPr marL="0" indent="0">
              <a:buNone/>
            </a:pPr>
            <a:r>
              <a:rPr lang="zh-CN" altLang="en-US" sz="2000" dirty="0" smtClean="0"/>
              <a:t>现有的架构对目标算法的轮函数进行了分析，提炼轮函数中的各种操作组合，将这些操作组合设计到</a:t>
            </a:r>
            <a:r>
              <a:rPr lang="en-US" altLang="zh-CN" sz="2000" dirty="0" smtClean="0"/>
              <a:t>PE</a:t>
            </a:r>
            <a:r>
              <a:rPr lang="zh-CN" altLang="en-US" sz="2000" dirty="0" smtClean="0"/>
              <a:t>中去，但是对于大多数分组算法其操作模式接近于如下模式：</a:t>
            </a:r>
            <a:endParaRPr lang="en-US" altLang="zh-CN" sz="2000" dirty="0" smtClean="0"/>
          </a:p>
          <a:p>
            <a:pPr marL="0" indent="0">
              <a:buNone/>
            </a:pPr>
            <a:r>
              <a:rPr lang="zh-CN" altLang="en-US" sz="2000" dirty="0" smtClean="0"/>
              <a:t>真正有价值的操作组合在每轮的首尾的位置，中间的位置作为关键路径不利于组合更多的操作。</a:t>
            </a:r>
            <a:endParaRPr lang="zh-CN" altLang="en-US" sz="2000" dirty="0"/>
          </a:p>
        </p:txBody>
      </p:sp>
      <p:pic>
        <p:nvPicPr>
          <p:cNvPr id="14" name="图片 13"/>
          <p:cNvPicPr>
            <a:picLocks noChangeAspect="1"/>
          </p:cNvPicPr>
          <p:nvPr/>
        </p:nvPicPr>
        <p:blipFill>
          <a:blip r:embed="rId2"/>
          <a:stretch>
            <a:fillRect/>
          </a:stretch>
        </p:blipFill>
        <p:spPr>
          <a:xfrm>
            <a:off x="5410149" y="1716812"/>
            <a:ext cx="2829244" cy="4748382"/>
          </a:xfrm>
          <a:prstGeom prst="rect">
            <a:avLst/>
          </a:prstGeom>
        </p:spPr>
      </p:pic>
      <p:sp>
        <p:nvSpPr>
          <p:cNvPr id="15" name="标题 1"/>
          <p:cNvSpPr>
            <a:spLocks noGrp="1"/>
          </p:cNvSpPr>
          <p:nvPr>
            <p:ph type="title"/>
          </p:nvPr>
        </p:nvSpPr>
        <p:spPr>
          <a:xfrm>
            <a:off x="628650" y="528899"/>
            <a:ext cx="7886700" cy="849525"/>
          </a:xfrm>
        </p:spPr>
        <p:txBody>
          <a:bodyPr/>
          <a:lstStyle/>
          <a:p>
            <a:pPr algn="ctr"/>
            <a:r>
              <a:rPr lang="zh-CN" altLang="en-US" dirty="0" smtClean="0"/>
              <a:t>课题</a:t>
            </a:r>
            <a:r>
              <a:rPr lang="zh-CN" altLang="en-US" dirty="0"/>
              <a:t>的基本路线和当前</a:t>
            </a:r>
            <a:r>
              <a:rPr lang="zh-CN" altLang="en-US" dirty="0" smtClean="0"/>
              <a:t>进展</a:t>
            </a:r>
            <a:endParaRPr lang="zh-CN" altLang="en-US" dirty="0"/>
          </a:p>
        </p:txBody>
      </p:sp>
    </p:spTree>
    <p:extLst>
      <p:ext uri="{BB962C8B-B14F-4D97-AF65-F5344CB8AC3E}">
        <p14:creationId xmlns:p14="http://schemas.microsoft.com/office/powerpoint/2010/main" val="791284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795885" y="1750146"/>
            <a:ext cx="8156116" cy="433558"/>
          </a:xfrm>
        </p:spPr>
        <p:txBody>
          <a:bodyPr>
            <a:noAutofit/>
          </a:bodyPr>
          <a:lstStyle/>
          <a:p>
            <a:pPr marL="0" indent="0">
              <a:buNone/>
            </a:pPr>
            <a:r>
              <a:rPr lang="zh-CN" altLang="en-US" sz="1800" b="1" dirty="0" smtClean="0"/>
              <a:t>针对已有</a:t>
            </a:r>
            <a:r>
              <a:rPr lang="en-US" altLang="zh-CN" sz="1800" b="1" dirty="0" smtClean="0"/>
              <a:t>PE</a:t>
            </a:r>
            <a:r>
              <a:rPr lang="zh-CN" altLang="en-US" sz="1800" b="1" dirty="0"/>
              <a:t>结构</a:t>
            </a:r>
            <a:r>
              <a:rPr lang="zh-CN" altLang="en-US" sz="1800" b="1" dirty="0" smtClean="0"/>
              <a:t>存在的问题提出了对应的改进方案</a:t>
            </a:r>
            <a:endParaRPr lang="en-US" altLang="zh-CN" sz="1800" dirty="0" smtClean="0"/>
          </a:p>
        </p:txBody>
      </p:sp>
      <p:sp>
        <p:nvSpPr>
          <p:cNvPr id="5" name="矩形 4"/>
          <p:cNvSpPr/>
          <p:nvPr/>
        </p:nvSpPr>
        <p:spPr>
          <a:xfrm>
            <a:off x="1195599" y="2599131"/>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经验的、简单的功能组合</a:t>
            </a:r>
            <a:endParaRPr lang="zh-CN" altLang="en-US" dirty="0"/>
          </a:p>
        </p:txBody>
      </p:sp>
      <p:sp>
        <p:nvSpPr>
          <p:cNvPr id="6" name="矩形 5"/>
          <p:cNvSpPr/>
          <p:nvPr/>
        </p:nvSpPr>
        <p:spPr>
          <a:xfrm>
            <a:off x="5030703" y="2599131"/>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对算法建模，进行全面的算法分析</a:t>
            </a:r>
            <a:endParaRPr lang="zh-CN" altLang="en-US" dirty="0"/>
          </a:p>
        </p:txBody>
      </p:sp>
      <p:sp>
        <p:nvSpPr>
          <p:cNvPr id="7" name="矩形 6"/>
          <p:cNvSpPr/>
          <p:nvPr/>
        </p:nvSpPr>
        <p:spPr>
          <a:xfrm>
            <a:off x="1195599" y="4113606"/>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同构</a:t>
            </a:r>
            <a:r>
              <a:rPr lang="en-US" altLang="zh-CN" dirty="0"/>
              <a:t>PE</a:t>
            </a:r>
            <a:r>
              <a:rPr lang="zh-CN" altLang="en-US" dirty="0"/>
              <a:t>，功能单一，利用率低</a:t>
            </a:r>
            <a:endParaRPr lang="en-US" altLang="zh-CN" dirty="0"/>
          </a:p>
        </p:txBody>
      </p:sp>
      <p:sp>
        <p:nvSpPr>
          <p:cNvPr id="8" name="矩形 7"/>
          <p:cNvSpPr/>
          <p:nvPr/>
        </p:nvSpPr>
        <p:spPr>
          <a:xfrm>
            <a:off x="5030703" y="4113606"/>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以</a:t>
            </a:r>
            <a:r>
              <a:rPr lang="zh-CN" altLang="en-US" dirty="0" smtClean="0"/>
              <a:t>轮操作为</a:t>
            </a:r>
            <a:r>
              <a:rPr lang="zh-CN" altLang="en-US" dirty="0"/>
              <a:t>目标设计行异构</a:t>
            </a:r>
            <a:r>
              <a:rPr lang="en-US" altLang="zh-CN" dirty="0"/>
              <a:t>PE</a:t>
            </a:r>
          </a:p>
        </p:txBody>
      </p:sp>
      <p:sp>
        <p:nvSpPr>
          <p:cNvPr id="9" name="矩形 8"/>
          <p:cNvSpPr/>
          <p:nvPr/>
        </p:nvSpPr>
        <p:spPr>
          <a:xfrm>
            <a:off x="1195599" y="5485206"/>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功能组合的依据来自一轮顺序操作，比较局限</a:t>
            </a:r>
            <a:endParaRPr lang="en-US" altLang="zh-CN" dirty="0"/>
          </a:p>
        </p:txBody>
      </p:sp>
      <p:sp>
        <p:nvSpPr>
          <p:cNvPr id="10" name="矩形 9"/>
          <p:cNvSpPr/>
          <p:nvPr/>
        </p:nvSpPr>
        <p:spPr>
          <a:xfrm>
            <a:off x="5030703" y="5485206"/>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相邻两轮错位重叠，更多有效的功能组合</a:t>
            </a:r>
            <a:endParaRPr lang="en-US" altLang="zh-CN" dirty="0"/>
          </a:p>
        </p:txBody>
      </p:sp>
      <p:sp>
        <p:nvSpPr>
          <p:cNvPr id="11" name="右箭头 10"/>
          <p:cNvSpPr/>
          <p:nvPr/>
        </p:nvSpPr>
        <p:spPr>
          <a:xfrm>
            <a:off x="3759116" y="2984894"/>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3759116" y="4470793"/>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3759116" y="5842393"/>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标题 1"/>
          <p:cNvSpPr>
            <a:spLocks noGrp="1"/>
          </p:cNvSpPr>
          <p:nvPr>
            <p:ph type="title"/>
          </p:nvPr>
        </p:nvSpPr>
        <p:spPr>
          <a:xfrm>
            <a:off x="628650" y="541778"/>
            <a:ext cx="7886700" cy="849525"/>
          </a:xfrm>
        </p:spPr>
        <p:txBody>
          <a:bodyPr/>
          <a:lstStyle/>
          <a:p>
            <a:pPr algn="ctr"/>
            <a:r>
              <a:rPr lang="zh-CN" altLang="en-US" dirty="0" smtClean="0"/>
              <a:t>课题</a:t>
            </a:r>
            <a:r>
              <a:rPr lang="zh-CN" altLang="en-US" dirty="0"/>
              <a:t>的基本路线和当前</a:t>
            </a:r>
            <a:r>
              <a:rPr lang="zh-CN" altLang="en-US" dirty="0" smtClean="0"/>
              <a:t>进展</a:t>
            </a:r>
            <a:endParaRPr lang="zh-CN" altLang="en-US" dirty="0"/>
          </a:p>
        </p:txBody>
      </p:sp>
    </p:spTree>
    <p:extLst>
      <p:ext uri="{BB962C8B-B14F-4D97-AF65-F5344CB8AC3E}">
        <p14:creationId xmlns:p14="http://schemas.microsoft.com/office/powerpoint/2010/main" val="427291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41740" y="3315486"/>
            <a:ext cx="2350839" cy="977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算法建模</a:t>
            </a:r>
            <a:endParaRPr lang="en-US" altLang="zh-CN" dirty="0" smtClean="0"/>
          </a:p>
          <a:p>
            <a:r>
              <a:rPr lang="zh-CN" altLang="en-US" dirty="0" smtClean="0"/>
              <a:t>单算法特征提取</a:t>
            </a:r>
            <a:endParaRPr lang="en-US" altLang="zh-CN" dirty="0" smtClean="0"/>
          </a:p>
          <a:p>
            <a:r>
              <a:rPr lang="zh-CN" altLang="en-US" dirty="0" smtClean="0"/>
              <a:t>多算法信息汇总</a:t>
            </a:r>
            <a:endParaRPr lang="zh-CN" altLang="en-US" dirty="0"/>
          </a:p>
        </p:txBody>
      </p:sp>
      <p:sp>
        <p:nvSpPr>
          <p:cNvPr id="10" name="矩形 9"/>
          <p:cNvSpPr/>
          <p:nvPr/>
        </p:nvSpPr>
        <p:spPr>
          <a:xfrm>
            <a:off x="3043455" y="2156349"/>
            <a:ext cx="2313403" cy="5069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各种算法的描述文档</a:t>
            </a:r>
            <a:endParaRPr lang="zh-CN" altLang="en-US" dirty="0"/>
          </a:p>
        </p:txBody>
      </p:sp>
      <p:sp>
        <p:nvSpPr>
          <p:cNvPr id="11" name="矩形 10"/>
          <p:cNvSpPr/>
          <p:nvPr/>
        </p:nvSpPr>
        <p:spPr>
          <a:xfrm>
            <a:off x="6301005" y="2156349"/>
            <a:ext cx="2313403" cy="5069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功能单元设计</a:t>
            </a:r>
            <a:endParaRPr lang="zh-CN" altLang="en-US" dirty="0"/>
          </a:p>
        </p:txBody>
      </p:sp>
      <p:sp>
        <p:nvSpPr>
          <p:cNvPr id="12" name="矩形 11"/>
          <p:cNvSpPr/>
          <p:nvPr/>
        </p:nvSpPr>
        <p:spPr>
          <a:xfrm>
            <a:off x="6301004" y="3315486"/>
            <a:ext cx="2313403" cy="977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功能单元延迟信息</a:t>
            </a:r>
            <a:endParaRPr lang="en-US" altLang="zh-CN" dirty="0" smtClean="0"/>
          </a:p>
          <a:p>
            <a:r>
              <a:rPr lang="zh-CN" altLang="en-US" dirty="0" smtClean="0"/>
              <a:t>功能单元面积</a:t>
            </a:r>
            <a:endParaRPr lang="zh-CN" altLang="en-US" dirty="0"/>
          </a:p>
        </p:txBody>
      </p:sp>
      <p:sp>
        <p:nvSpPr>
          <p:cNvPr id="13" name="矩形 12"/>
          <p:cNvSpPr/>
          <p:nvPr/>
        </p:nvSpPr>
        <p:spPr>
          <a:xfrm>
            <a:off x="3295224" y="4830233"/>
            <a:ext cx="4926280" cy="4866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PE</a:t>
            </a:r>
            <a:r>
              <a:rPr lang="zh-CN" altLang="en-US" dirty="0" smtClean="0"/>
              <a:t>架构探索</a:t>
            </a:r>
            <a:endParaRPr lang="zh-CN" altLang="en-US" dirty="0"/>
          </a:p>
        </p:txBody>
      </p:sp>
      <p:sp>
        <p:nvSpPr>
          <p:cNvPr id="14" name="矩形 13"/>
          <p:cNvSpPr/>
          <p:nvPr/>
        </p:nvSpPr>
        <p:spPr>
          <a:xfrm>
            <a:off x="4482627" y="5930372"/>
            <a:ext cx="3099511" cy="54682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PE</a:t>
            </a:r>
            <a:r>
              <a:rPr lang="zh-CN" altLang="en-US" dirty="0" smtClean="0"/>
              <a:t>的功能、主频、面积等</a:t>
            </a:r>
            <a:endParaRPr lang="zh-CN" altLang="en-US" dirty="0"/>
          </a:p>
        </p:txBody>
      </p:sp>
      <p:sp>
        <p:nvSpPr>
          <p:cNvPr id="15" name="下箭头 14"/>
          <p:cNvSpPr/>
          <p:nvPr/>
        </p:nvSpPr>
        <p:spPr>
          <a:xfrm>
            <a:off x="4137904" y="2728918"/>
            <a:ext cx="254549" cy="47065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7377592" y="2722289"/>
            <a:ext cx="254549" cy="47065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a:off x="4119186" y="4320950"/>
            <a:ext cx="273267" cy="49515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7377592" y="4352078"/>
            <a:ext cx="254549" cy="47065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5830116" y="5385570"/>
            <a:ext cx="273267" cy="49515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内容占位符 2"/>
          <p:cNvSpPr>
            <a:spLocks noGrp="1"/>
          </p:cNvSpPr>
          <p:nvPr>
            <p:ph idx="1"/>
          </p:nvPr>
        </p:nvSpPr>
        <p:spPr>
          <a:xfrm>
            <a:off x="320955" y="1511303"/>
            <a:ext cx="8616391" cy="560077"/>
          </a:xfrm>
        </p:spPr>
        <p:txBody>
          <a:bodyPr>
            <a:noAutofit/>
          </a:bodyPr>
          <a:lstStyle/>
          <a:p>
            <a:pPr marL="0" indent="0">
              <a:buNone/>
            </a:pPr>
            <a:r>
              <a:rPr lang="zh-CN" altLang="en-US" sz="2000" b="1" dirty="0" smtClean="0"/>
              <a:t>根据改进方案提出一个设计优化</a:t>
            </a:r>
            <a:r>
              <a:rPr lang="en-US" altLang="zh-CN" sz="2000" b="1" dirty="0" smtClean="0"/>
              <a:t>PE</a:t>
            </a:r>
            <a:r>
              <a:rPr lang="zh-CN" altLang="en-US" sz="2000" b="1" dirty="0" smtClean="0"/>
              <a:t>的流程</a:t>
            </a:r>
            <a:endParaRPr lang="en-US" altLang="zh-CN" sz="2000" b="1" dirty="0" smtClean="0"/>
          </a:p>
        </p:txBody>
      </p:sp>
      <p:sp>
        <p:nvSpPr>
          <p:cNvPr id="2" name="文本框 1"/>
          <p:cNvSpPr txBox="1"/>
          <p:nvPr/>
        </p:nvSpPr>
        <p:spPr>
          <a:xfrm>
            <a:off x="191069" y="2424054"/>
            <a:ext cx="2674961" cy="2862322"/>
          </a:xfrm>
          <a:prstGeom prst="rect">
            <a:avLst/>
          </a:prstGeom>
          <a:noFill/>
        </p:spPr>
        <p:txBody>
          <a:bodyPr wrap="square" rtlCol="0">
            <a:spAutoFit/>
          </a:bodyPr>
          <a:lstStyle/>
          <a:p>
            <a:r>
              <a:rPr lang="zh-CN" altLang="en-US" dirty="0" smtClean="0"/>
              <a:t>设计流程中的重难点：</a:t>
            </a:r>
            <a:endParaRPr lang="en-US" altLang="zh-CN" dirty="0" smtClean="0"/>
          </a:p>
          <a:p>
            <a:r>
              <a:rPr lang="en-US" altLang="zh-CN" dirty="0"/>
              <a:t>1.</a:t>
            </a:r>
            <a:r>
              <a:rPr lang="zh-CN" altLang="en-US" dirty="0"/>
              <a:t>算法建模</a:t>
            </a:r>
            <a:endParaRPr lang="en-US" altLang="zh-CN" dirty="0"/>
          </a:p>
          <a:p>
            <a:r>
              <a:rPr lang="en-US" altLang="zh-CN" dirty="0"/>
              <a:t>2.</a:t>
            </a:r>
            <a:r>
              <a:rPr lang="zh-CN" altLang="en-US" dirty="0"/>
              <a:t>聚类分析</a:t>
            </a:r>
            <a:endParaRPr lang="en-US" altLang="zh-CN" dirty="0"/>
          </a:p>
          <a:p>
            <a:r>
              <a:rPr lang="en-US" altLang="zh-CN" dirty="0"/>
              <a:t>3.</a:t>
            </a:r>
            <a:r>
              <a:rPr lang="zh-CN" altLang="en-US" dirty="0"/>
              <a:t>在得出</a:t>
            </a:r>
            <a:r>
              <a:rPr lang="en-US" altLang="zh-CN" dirty="0"/>
              <a:t>PE</a:t>
            </a:r>
            <a:r>
              <a:rPr lang="zh-CN" altLang="en-US" dirty="0"/>
              <a:t>功能后对</a:t>
            </a:r>
            <a:r>
              <a:rPr lang="en-US" altLang="zh-CN" dirty="0"/>
              <a:t>PE</a:t>
            </a:r>
            <a:r>
              <a:rPr lang="zh-CN" altLang="en-US" dirty="0"/>
              <a:t>的具体设计</a:t>
            </a:r>
          </a:p>
          <a:p>
            <a:endParaRPr lang="en-US" altLang="zh-CN" dirty="0" smtClean="0"/>
          </a:p>
          <a:p>
            <a:r>
              <a:rPr lang="zh-CN" altLang="en-US" dirty="0" smtClean="0">
                <a:solidFill>
                  <a:srgbClr val="FF0000"/>
                </a:solidFill>
              </a:rPr>
              <a:t>目前开始开始着手对多种分组算法进行建模分析</a:t>
            </a:r>
            <a:endParaRPr lang="en-US" altLang="zh-CN" dirty="0" smtClean="0">
              <a:solidFill>
                <a:srgbClr val="FF0000"/>
              </a:solidFill>
            </a:endParaRPr>
          </a:p>
          <a:p>
            <a:endParaRPr lang="zh-CN" altLang="en-US" dirty="0"/>
          </a:p>
        </p:txBody>
      </p:sp>
      <p:sp>
        <p:nvSpPr>
          <p:cNvPr id="20" name="标题 1"/>
          <p:cNvSpPr>
            <a:spLocks noGrp="1"/>
          </p:cNvSpPr>
          <p:nvPr>
            <p:ph type="title"/>
          </p:nvPr>
        </p:nvSpPr>
        <p:spPr>
          <a:xfrm>
            <a:off x="628650" y="528899"/>
            <a:ext cx="7886700" cy="849525"/>
          </a:xfrm>
        </p:spPr>
        <p:txBody>
          <a:bodyPr/>
          <a:lstStyle/>
          <a:p>
            <a:pPr algn="ctr"/>
            <a:r>
              <a:rPr lang="zh-CN" altLang="en-US" dirty="0" smtClean="0"/>
              <a:t>课题</a:t>
            </a:r>
            <a:r>
              <a:rPr lang="zh-CN" altLang="en-US" dirty="0"/>
              <a:t>的基本路线和当前</a:t>
            </a:r>
            <a:r>
              <a:rPr lang="zh-CN" altLang="en-US" dirty="0" smtClean="0"/>
              <a:t>进展</a:t>
            </a:r>
            <a:endParaRPr lang="zh-CN" altLang="en-US" dirty="0"/>
          </a:p>
        </p:txBody>
      </p:sp>
    </p:spTree>
    <p:extLst>
      <p:ext uri="{BB962C8B-B14F-4D97-AF65-F5344CB8AC3E}">
        <p14:creationId xmlns:p14="http://schemas.microsoft.com/office/powerpoint/2010/main" val="236733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6413" y="425965"/>
            <a:ext cx="7886700" cy="857375"/>
          </a:xfrm>
        </p:spPr>
        <p:txBody>
          <a:bodyPr/>
          <a:lstStyle/>
          <a:p>
            <a:pPr algn="ctr"/>
            <a:r>
              <a:rPr lang="en-US" altLang="zh-CN" dirty="0"/>
              <a:t>2.</a:t>
            </a:r>
            <a:r>
              <a:rPr lang="zh-CN" altLang="en-US" dirty="0"/>
              <a:t>项目</a:t>
            </a:r>
            <a:r>
              <a:rPr lang="zh-CN" altLang="en-US" dirty="0" smtClean="0"/>
              <a:t>工作</a:t>
            </a:r>
            <a:endParaRPr lang="zh-CN" altLang="en-US" dirty="0"/>
          </a:p>
        </p:txBody>
      </p:sp>
      <p:sp>
        <p:nvSpPr>
          <p:cNvPr id="3" name="内容占位符 2"/>
          <p:cNvSpPr>
            <a:spLocks noGrp="1"/>
          </p:cNvSpPr>
          <p:nvPr>
            <p:ph idx="1"/>
          </p:nvPr>
        </p:nvSpPr>
        <p:spPr>
          <a:xfrm>
            <a:off x="466413" y="1579557"/>
            <a:ext cx="8119565" cy="4472658"/>
          </a:xfrm>
        </p:spPr>
        <p:txBody>
          <a:bodyPr>
            <a:normAutofit/>
          </a:bodyPr>
          <a:lstStyle/>
          <a:p>
            <a:pPr marL="0" indent="0">
              <a:buNone/>
            </a:pPr>
            <a:r>
              <a:rPr lang="zh-CN" altLang="en-US" sz="2400" dirty="0" smtClean="0">
                <a:latin typeface="Times New Roman" panose="02020603050405020304" pitchFamily="18" charset="0"/>
                <a:cs typeface="Times New Roman" panose="02020603050405020304" pitchFamily="18" charset="0"/>
              </a:rPr>
              <a:t>与</a:t>
            </a:r>
            <a:r>
              <a:rPr lang="en-US" altLang="zh-CN" sz="2400" dirty="0" smtClean="0">
                <a:latin typeface="Times New Roman" panose="02020603050405020304" pitchFamily="18" charset="0"/>
                <a:cs typeface="Times New Roman" panose="02020603050405020304" pitchFamily="18" charset="0"/>
              </a:rPr>
              <a:t>XX</a:t>
            </a:r>
            <a:r>
              <a:rPr lang="zh-CN" altLang="en-US" sz="2400" dirty="0" smtClean="0">
                <a:latin typeface="Times New Roman" panose="02020603050405020304" pitchFamily="18" charset="0"/>
                <a:cs typeface="Times New Roman" panose="02020603050405020304" pitchFamily="18" charset="0"/>
              </a:rPr>
              <a:t>所横向合作，研发了一款面向密码算法的可重构</a:t>
            </a:r>
            <a:r>
              <a:rPr lang="en-US" altLang="zh-CN" sz="2400" dirty="0" smtClean="0">
                <a:latin typeface="Times New Roman" panose="02020603050405020304" pitchFamily="18" charset="0"/>
                <a:cs typeface="Times New Roman" panose="02020603050405020304" pitchFamily="18" charset="0"/>
              </a:rPr>
              <a:t>IP</a:t>
            </a:r>
            <a:r>
              <a:rPr lang="zh-CN" altLang="en-US" sz="2400" dirty="0" smtClean="0">
                <a:latin typeface="Times New Roman" panose="02020603050405020304" pitchFamily="18" charset="0"/>
                <a:cs typeface="Times New Roman" panose="02020603050405020304" pitchFamily="18" charset="0"/>
              </a:rPr>
              <a:t>，应用于该该单位</a:t>
            </a:r>
            <a:r>
              <a:rPr lang="en-US" altLang="zh-CN" sz="2400" dirty="0" smtClean="0">
                <a:latin typeface="Times New Roman" panose="02020603050405020304" pitchFamily="18" charset="0"/>
                <a:cs typeface="Times New Roman" panose="02020603050405020304" pitchFamily="18" charset="0"/>
              </a:rPr>
              <a:t>XX</a:t>
            </a:r>
            <a:r>
              <a:rPr lang="zh-CN" altLang="en-US" sz="2400" dirty="0" smtClean="0">
                <a:latin typeface="Times New Roman" panose="02020603050405020304" pitchFamily="18" charset="0"/>
                <a:cs typeface="Times New Roman" panose="02020603050405020304" pitchFamily="18" charset="0"/>
              </a:rPr>
              <a:t>型号的安全芯片中。相对于</a:t>
            </a:r>
            <a:r>
              <a:rPr lang="en-US" altLang="zh-CN" sz="2400" dirty="0" smtClean="0">
                <a:latin typeface="Times New Roman" panose="02020603050405020304" pitchFamily="18" charset="0"/>
                <a:cs typeface="Times New Roman" panose="02020603050405020304" pitchFamily="18" charset="0"/>
              </a:rPr>
              <a:t>XX</a:t>
            </a:r>
            <a:r>
              <a:rPr lang="zh-CN" altLang="en-US" sz="2400" dirty="0" smtClean="0">
                <a:latin typeface="Times New Roman" panose="02020603050405020304" pitchFamily="18" charset="0"/>
                <a:cs typeface="Times New Roman" panose="02020603050405020304" pitchFamily="18" charset="0"/>
              </a:rPr>
              <a:t>所原技术方案，本</a:t>
            </a:r>
            <a:r>
              <a:rPr lang="en-US" altLang="zh-CN" sz="2400" dirty="0" smtClean="0">
                <a:latin typeface="Times New Roman" panose="02020603050405020304" pitchFamily="18" charset="0"/>
                <a:cs typeface="Times New Roman" panose="02020603050405020304" pitchFamily="18" charset="0"/>
              </a:rPr>
              <a:t>IP</a:t>
            </a:r>
            <a:r>
              <a:rPr lang="zh-CN" altLang="en-US" sz="2400" dirty="0" smtClean="0">
                <a:latin typeface="Times New Roman" panose="02020603050405020304" pitchFamily="18" charset="0"/>
                <a:cs typeface="Times New Roman" panose="02020603050405020304" pitchFamily="18" charset="0"/>
              </a:rPr>
              <a:t>将该型号的安全芯片的面积效率（单位面积的性能）提升了</a:t>
            </a:r>
            <a:r>
              <a:rPr lang="en-US" altLang="zh-CN" sz="2400" dirty="0" smtClean="0">
                <a:latin typeface="Times New Roman" panose="02020603050405020304" pitchFamily="18" charset="0"/>
                <a:cs typeface="Times New Roman" panose="02020603050405020304" pitchFamily="18" charset="0"/>
              </a:rPr>
              <a:t>1.5</a:t>
            </a:r>
            <a:r>
              <a:rPr lang="zh-CN" altLang="en-US" sz="2400" dirty="0" smtClean="0">
                <a:latin typeface="Times New Roman" panose="02020603050405020304" pitchFamily="18" charset="0"/>
                <a:cs typeface="Times New Roman" panose="02020603050405020304" pitchFamily="18" charset="0"/>
              </a:rPr>
              <a:t>倍。</a:t>
            </a:r>
            <a:endParaRPr lang="zh-CN" altLang="en-US" sz="2400" dirty="0">
              <a:latin typeface="Times New Roman" panose="02020603050405020304" pitchFamily="18" charset="0"/>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742947373"/>
              </p:ext>
            </p:extLst>
          </p:nvPr>
        </p:nvGraphicFramePr>
        <p:xfrm>
          <a:off x="-1" y="3258358"/>
          <a:ext cx="5409127" cy="3055422"/>
        </p:xfrm>
        <a:graphic>
          <a:graphicData uri="http://schemas.openxmlformats.org/presentationml/2006/ole">
            <mc:AlternateContent xmlns:mc="http://schemas.openxmlformats.org/markup-compatibility/2006">
              <mc:Choice xmlns:v="urn:schemas-microsoft-com:vml" Requires="v">
                <p:oleObj spid="_x0000_s1065" name="Visio" r:id="rId4" imgW="10041530" imgH="5186234" progId="Visio.Drawing.11">
                  <p:embed/>
                </p:oleObj>
              </mc:Choice>
              <mc:Fallback>
                <p:oleObj name="Visio" r:id="rId4" imgW="10041530" imgH="5186234"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258358"/>
                        <a:ext cx="5409127" cy="3055422"/>
                      </a:xfrm>
                      <a:prstGeom prst="rect">
                        <a:avLst/>
                      </a:prstGeom>
                      <a:noFill/>
                    </p:spPr>
                  </p:pic>
                </p:oleObj>
              </mc:Fallback>
            </mc:AlternateContent>
          </a:graphicData>
        </a:graphic>
      </p:graphicFrame>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3674" y="3258358"/>
            <a:ext cx="3306470" cy="2944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本框 3"/>
          <p:cNvSpPr txBox="1"/>
          <p:nvPr/>
        </p:nvSpPr>
        <p:spPr>
          <a:xfrm>
            <a:off x="1763993" y="6249954"/>
            <a:ext cx="1107996" cy="369332"/>
          </a:xfrm>
          <a:prstGeom prst="rect">
            <a:avLst/>
          </a:prstGeom>
          <a:noFill/>
        </p:spPr>
        <p:txBody>
          <a:bodyPr wrap="none" rtlCol="0">
            <a:spAutoFit/>
          </a:bodyPr>
          <a:lstStyle/>
          <a:p>
            <a:r>
              <a:rPr lang="zh-CN" altLang="en-US" dirty="0" smtClean="0"/>
              <a:t>系统框图</a:t>
            </a:r>
            <a:endParaRPr lang="zh-CN" altLang="en-US" dirty="0"/>
          </a:p>
        </p:txBody>
      </p:sp>
      <p:sp>
        <p:nvSpPr>
          <p:cNvPr id="12" name="文本框 11"/>
          <p:cNvSpPr txBox="1"/>
          <p:nvPr/>
        </p:nvSpPr>
        <p:spPr>
          <a:xfrm>
            <a:off x="6364156" y="6241435"/>
            <a:ext cx="1611339" cy="369332"/>
          </a:xfrm>
          <a:prstGeom prst="rect">
            <a:avLst/>
          </a:prstGeom>
          <a:noFill/>
        </p:spPr>
        <p:txBody>
          <a:bodyPr wrap="none" rtlCol="0">
            <a:spAutoFit/>
          </a:bodyPr>
          <a:lstStyle/>
          <a:p>
            <a:r>
              <a:rPr lang="en-US" altLang="zh-CN" dirty="0" smtClean="0"/>
              <a:t>FPGA</a:t>
            </a:r>
            <a:r>
              <a:rPr lang="zh-CN" altLang="en-US" dirty="0" smtClean="0"/>
              <a:t>验证平台</a:t>
            </a:r>
            <a:endParaRPr lang="en-US" altLang="zh-CN" dirty="0" smtClean="0"/>
          </a:p>
        </p:txBody>
      </p:sp>
    </p:spTree>
    <p:extLst>
      <p:ext uri="{BB962C8B-B14F-4D97-AF65-F5344CB8AC3E}">
        <p14:creationId xmlns:p14="http://schemas.microsoft.com/office/powerpoint/2010/main" val="25822261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3965" y="1787993"/>
            <a:ext cx="8104455" cy="4527408"/>
          </a:xfrm>
        </p:spPr>
        <p:txBody>
          <a:bodyPr>
            <a:normAutofit/>
          </a:bodyPr>
          <a:lstStyle/>
          <a:p>
            <a:pPr marL="0" indent="0">
              <a:buNone/>
            </a:pPr>
            <a:r>
              <a:rPr lang="zh-CN" altLang="en-US" dirty="0"/>
              <a:t>项目</a:t>
            </a:r>
            <a:r>
              <a:rPr lang="zh-CN" altLang="en-US" dirty="0" smtClean="0"/>
              <a:t>进展：</a:t>
            </a:r>
            <a:endParaRPr lang="en-US" altLang="zh-CN" dirty="0" smtClean="0"/>
          </a:p>
          <a:p>
            <a:pPr marL="0" indent="0">
              <a:buNone/>
            </a:pPr>
            <a:r>
              <a:rPr lang="zh-CN" altLang="en-US" sz="2400" dirty="0" smtClean="0"/>
              <a:t>目前该可重构</a:t>
            </a:r>
            <a:r>
              <a:rPr lang="en-US" altLang="zh-CN" sz="2400" dirty="0" smtClean="0"/>
              <a:t>IP</a:t>
            </a:r>
            <a:r>
              <a:rPr lang="zh-CN" altLang="en-US" sz="2400" dirty="0" smtClean="0"/>
              <a:t>核已经完成代码设计，并集成到</a:t>
            </a:r>
            <a:r>
              <a:rPr lang="en-US" altLang="zh-CN" sz="2400" dirty="0" smtClean="0"/>
              <a:t>XX</a:t>
            </a:r>
            <a:r>
              <a:rPr lang="zh-CN" altLang="en-US" sz="2400" dirty="0" smtClean="0"/>
              <a:t>型号的安全芯片中，初步完成了部分算法的</a:t>
            </a:r>
            <a:r>
              <a:rPr lang="zh-CN" altLang="en-US" sz="2400" dirty="0"/>
              <a:t>功能</a:t>
            </a:r>
            <a:r>
              <a:rPr lang="zh-CN" altLang="en-US" sz="2400" dirty="0" smtClean="0"/>
              <a:t>测试。</a:t>
            </a:r>
            <a:endParaRPr lang="en-US" altLang="zh-CN" sz="2400" dirty="0" smtClean="0"/>
          </a:p>
          <a:p>
            <a:pPr marL="0" indent="0">
              <a:buNone/>
            </a:pPr>
            <a:endParaRPr lang="en-US" altLang="zh-CN" sz="2400" dirty="0" smtClean="0"/>
          </a:p>
          <a:p>
            <a:pPr marL="0" indent="0">
              <a:buNone/>
            </a:pPr>
            <a:r>
              <a:rPr lang="zh-CN" altLang="en-US" dirty="0" smtClean="0"/>
              <a:t>后续工作：</a:t>
            </a:r>
            <a:endParaRPr lang="en-US" altLang="zh-CN" dirty="0" smtClean="0"/>
          </a:p>
          <a:p>
            <a:pPr marL="0" indent="0">
              <a:buNone/>
            </a:pPr>
            <a:r>
              <a:rPr lang="zh-CN" altLang="en-US" sz="2400" dirty="0" smtClean="0"/>
              <a:t>完成</a:t>
            </a:r>
            <a:r>
              <a:rPr lang="en-US" altLang="zh-CN" sz="2400" dirty="0" smtClean="0"/>
              <a:t>IP</a:t>
            </a:r>
            <a:r>
              <a:rPr lang="zh-CN" altLang="en-US" sz="2400" dirty="0" smtClean="0"/>
              <a:t>的代码覆盖率</a:t>
            </a:r>
            <a:r>
              <a:rPr lang="zh-CN" altLang="en-US" sz="2400" dirty="0"/>
              <a:t>测试</a:t>
            </a:r>
            <a:endParaRPr lang="en-US" altLang="zh-CN" sz="2400" dirty="0" smtClean="0"/>
          </a:p>
          <a:p>
            <a:pPr marL="0" indent="0">
              <a:buNone/>
            </a:pPr>
            <a:r>
              <a:rPr lang="zh-CN" altLang="en-US" sz="2400" dirty="0" smtClean="0"/>
              <a:t>完成</a:t>
            </a:r>
            <a:r>
              <a:rPr lang="en-US" altLang="zh-CN" sz="2400" dirty="0" smtClean="0"/>
              <a:t>IP</a:t>
            </a:r>
            <a:r>
              <a:rPr lang="zh-CN" altLang="en-US" sz="2400" dirty="0" smtClean="0"/>
              <a:t>的功能覆盖率测试</a:t>
            </a:r>
            <a:endParaRPr lang="en-US" altLang="zh-CN" sz="2400" dirty="0" smtClean="0"/>
          </a:p>
          <a:p>
            <a:pPr marL="0" indent="0">
              <a:buNone/>
            </a:pPr>
            <a:r>
              <a:rPr lang="zh-CN" altLang="en-US" sz="2400" dirty="0" smtClean="0"/>
              <a:t>完成</a:t>
            </a:r>
            <a:r>
              <a:rPr lang="en-US" altLang="zh-CN" sz="2400" dirty="0" smtClean="0"/>
              <a:t>IP</a:t>
            </a:r>
            <a:r>
              <a:rPr lang="zh-CN" altLang="en-US" sz="2400" dirty="0" smtClean="0"/>
              <a:t>的</a:t>
            </a:r>
            <a:r>
              <a:rPr lang="en-US" altLang="zh-CN" sz="2400" dirty="0" smtClean="0"/>
              <a:t>FPGA</a:t>
            </a:r>
            <a:r>
              <a:rPr lang="zh-CN" altLang="en-US" sz="2400" dirty="0" smtClean="0"/>
              <a:t>验证</a:t>
            </a:r>
            <a:endParaRPr lang="en-US" altLang="zh-CN" sz="2400" dirty="0" smtClean="0"/>
          </a:p>
          <a:p>
            <a:pPr marL="0" indent="0">
              <a:buNone/>
            </a:pPr>
            <a:r>
              <a:rPr lang="en-US" altLang="zh-CN" sz="2400" dirty="0" smtClean="0"/>
              <a:t>IP</a:t>
            </a:r>
            <a:r>
              <a:rPr lang="zh-CN" altLang="en-US" sz="2400" dirty="0" smtClean="0"/>
              <a:t>的流片</a:t>
            </a:r>
            <a:endParaRPr lang="en-US" altLang="zh-CN" sz="2400" dirty="0" smtClean="0"/>
          </a:p>
          <a:p>
            <a:pPr marL="0" indent="0">
              <a:buNone/>
            </a:pPr>
            <a:r>
              <a:rPr lang="zh-CN" altLang="en-US" sz="2400" dirty="0" smtClean="0"/>
              <a:t>开发一套仿真工具</a:t>
            </a:r>
            <a:endParaRPr lang="en-US" altLang="zh-CN" sz="2400" dirty="0" smtClean="0"/>
          </a:p>
          <a:p>
            <a:pPr marL="0" indent="0">
              <a:buNone/>
            </a:pPr>
            <a:endParaRPr lang="zh-CN" altLang="en-US" sz="2400" dirty="0"/>
          </a:p>
        </p:txBody>
      </p:sp>
      <p:sp>
        <p:nvSpPr>
          <p:cNvPr id="4" name="标题 1"/>
          <p:cNvSpPr>
            <a:spLocks noGrp="1"/>
          </p:cNvSpPr>
          <p:nvPr>
            <p:ph type="title"/>
          </p:nvPr>
        </p:nvSpPr>
        <p:spPr>
          <a:xfrm>
            <a:off x="466413" y="425965"/>
            <a:ext cx="7886700" cy="857375"/>
          </a:xfrm>
        </p:spPr>
        <p:txBody>
          <a:bodyPr/>
          <a:lstStyle/>
          <a:p>
            <a:pPr algn="ctr"/>
            <a:r>
              <a:rPr lang="zh-CN" altLang="en-US" dirty="0" smtClean="0"/>
              <a:t>项目</a:t>
            </a:r>
            <a:r>
              <a:rPr lang="zh-CN" altLang="en-US" dirty="0"/>
              <a:t>进展</a:t>
            </a:r>
          </a:p>
        </p:txBody>
      </p:sp>
    </p:spTree>
    <p:extLst>
      <p:ext uri="{BB962C8B-B14F-4D97-AF65-F5344CB8AC3E}">
        <p14:creationId xmlns:p14="http://schemas.microsoft.com/office/powerpoint/2010/main" val="2207759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8963" y="1743354"/>
            <a:ext cx="7886700" cy="4351338"/>
          </a:xfrm>
        </p:spPr>
        <p:txBody>
          <a:bodyPr>
            <a:normAutofit/>
          </a:bodyPr>
          <a:lstStyle/>
          <a:p>
            <a:pPr marL="0" indent="0">
              <a:buNone/>
            </a:pPr>
            <a:r>
              <a:rPr lang="en-US" altLang="zh-CN" dirty="0" smtClean="0"/>
              <a:t>1.</a:t>
            </a:r>
            <a:r>
              <a:rPr lang="zh-CN" altLang="en-US" dirty="0" smtClean="0"/>
              <a:t>参于</a:t>
            </a:r>
            <a:r>
              <a:rPr lang="en-US" altLang="zh-CN" dirty="0" smtClean="0"/>
              <a:t>IP</a:t>
            </a:r>
            <a:r>
              <a:rPr lang="zh-CN" altLang="en-US" dirty="0" smtClean="0"/>
              <a:t>的模块设计和测试（已完成）</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zh-CN" altLang="en-US" dirty="0"/>
          </a:p>
        </p:txBody>
      </p:sp>
      <p:sp>
        <p:nvSpPr>
          <p:cNvPr id="4" name="标题 1"/>
          <p:cNvSpPr>
            <a:spLocks noGrp="1"/>
          </p:cNvSpPr>
          <p:nvPr>
            <p:ph type="title"/>
          </p:nvPr>
        </p:nvSpPr>
        <p:spPr>
          <a:xfrm>
            <a:off x="466413" y="425965"/>
            <a:ext cx="7886700" cy="857375"/>
          </a:xfrm>
        </p:spPr>
        <p:txBody>
          <a:bodyPr/>
          <a:lstStyle/>
          <a:p>
            <a:pPr algn="ctr"/>
            <a:r>
              <a:rPr lang="zh-CN" altLang="en-US" dirty="0" smtClean="0"/>
              <a:t>个人工作</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906277634"/>
              </p:ext>
            </p:extLst>
          </p:nvPr>
        </p:nvGraphicFramePr>
        <p:xfrm>
          <a:off x="505050" y="2420745"/>
          <a:ext cx="7673035" cy="4334223"/>
        </p:xfrm>
        <a:graphic>
          <a:graphicData uri="http://schemas.openxmlformats.org/presentationml/2006/ole">
            <mc:AlternateContent xmlns:mc="http://schemas.openxmlformats.org/markup-compatibility/2006">
              <mc:Choice xmlns:v="urn:schemas-microsoft-com:vml" Requires="v">
                <p:oleObj spid="_x0000_s3078" name="Visio" r:id="rId4" imgW="10041530" imgH="5186234" progId="Visio.Drawing.11">
                  <p:embed/>
                </p:oleObj>
              </mc:Choice>
              <mc:Fallback>
                <p:oleObj name="Visio" r:id="rId4" imgW="10041530" imgH="518623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50" y="2420745"/>
                        <a:ext cx="7673035" cy="4334223"/>
                      </a:xfrm>
                      <a:prstGeom prst="rect">
                        <a:avLst/>
                      </a:prstGeom>
                      <a:noFill/>
                    </p:spPr>
                  </p:pic>
                </p:oleObj>
              </mc:Fallback>
            </mc:AlternateContent>
          </a:graphicData>
        </a:graphic>
      </p:graphicFrame>
      <p:sp>
        <p:nvSpPr>
          <p:cNvPr id="6" name="矩形 5"/>
          <p:cNvSpPr/>
          <p:nvPr/>
        </p:nvSpPr>
        <p:spPr>
          <a:xfrm>
            <a:off x="4417453" y="3425779"/>
            <a:ext cx="1803043" cy="103030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931831" y="4456088"/>
            <a:ext cx="1545465" cy="453747"/>
          </a:xfrm>
          <a:prstGeom prst="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931831" y="5656809"/>
            <a:ext cx="1545465" cy="453747"/>
          </a:xfrm>
          <a:prstGeom prst="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546242" y="4520715"/>
            <a:ext cx="746976" cy="669470"/>
          </a:xfrm>
          <a:prstGeom prst="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87129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8963" y="1743354"/>
            <a:ext cx="7886700" cy="613480"/>
          </a:xfrm>
        </p:spPr>
        <p:txBody>
          <a:bodyPr>
            <a:normAutofit/>
          </a:bodyPr>
          <a:lstStyle/>
          <a:p>
            <a:pPr marL="0" indent="0">
              <a:buNone/>
            </a:pPr>
            <a:r>
              <a:rPr lang="en-US" altLang="zh-CN" dirty="0" smtClean="0"/>
              <a:t>2.IP</a:t>
            </a:r>
            <a:r>
              <a:rPr lang="zh-CN" altLang="en-US" dirty="0" smtClean="0"/>
              <a:t>的模块验证平台（已完成）</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zh-CN" altLang="en-US" dirty="0"/>
          </a:p>
        </p:txBody>
      </p:sp>
      <p:sp>
        <p:nvSpPr>
          <p:cNvPr id="4" name="标题 1"/>
          <p:cNvSpPr>
            <a:spLocks noGrp="1"/>
          </p:cNvSpPr>
          <p:nvPr>
            <p:ph type="title"/>
          </p:nvPr>
        </p:nvSpPr>
        <p:spPr>
          <a:xfrm>
            <a:off x="466413" y="425965"/>
            <a:ext cx="7886700" cy="857375"/>
          </a:xfrm>
        </p:spPr>
        <p:txBody>
          <a:bodyPr/>
          <a:lstStyle/>
          <a:p>
            <a:pPr algn="ctr"/>
            <a:r>
              <a:rPr lang="zh-CN" altLang="en-US" dirty="0" smtClean="0"/>
              <a:t>个人工作</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2062422534"/>
              </p:ext>
            </p:extLst>
          </p:nvPr>
        </p:nvGraphicFramePr>
        <p:xfrm>
          <a:off x="712633" y="2357881"/>
          <a:ext cx="6512416" cy="4085006"/>
        </p:xfrm>
        <a:graphic>
          <a:graphicData uri="http://schemas.openxmlformats.org/drawingml/2006/table">
            <a:tbl>
              <a:tblPr firstRow="1" bandRow="1">
                <a:tableStyleId>{5C22544A-7EE6-4342-B048-85BDC9FD1C3A}</a:tableStyleId>
              </a:tblPr>
              <a:tblGrid>
                <a:gridCol w="3256208"/>
                <a:gridCol w="3256208"/>
              </a:tblGrid>
              <a:tr h="442058">
                <a:tc>
                  <a:txBody>
                    <a:bodyPr/>
                    <a:lstStyle/>
                    <a:p>
                      <a:r>
                        <a:rPr lang="zh-CN" altLang="en-US" sz="2000" dirty="0" smtClean="0">
                          <a:solidFill>
                            <a:schemeClr val="tx1"/>
                          </a:solidFill>
                        </a:rPr>
                        <a:t>验证命令</a:t>
                      </a:r>
                      <a:endParaRPr lang="zh-CN" altLang="en-US" sz="2000" dirty="0">
                        <a:solidFill>
                          <a:schemeClr val="tx1"/>
                        </a:solidFill>
                      </a:endParaRPr>
                    </a:p>
                  </a:txBody>
                  <a:tcPr/>
                </a:tc>
                <a:tc>
                  <a:txBody>
                    <a:bodyPr/>
                    <a:lstStyle/>
                    <a:p>
                      <a:r>
                        <a:rPr lang="zh-CN" altLang="en-US" sz="2000" dirty="0" smtClean="0">
                          <a:solidFill>
                            <a:schemeClr val="tx1"/>
                          </a:solidFill>
                        </a:rPr>
                        <a:t>命令功能</a:t>
                      </a:r>
                      <a:endParaRPr lang="zh-CN" altLang="en-US" sz="2000" dirty="0">
                        <a:solidFill>
                          <a:schemeClr val="tx1"/>
                        </a:solidFill>
                      </a:endParaRPr>
                    </a:p>
                  </a:txBody>
                  <a:tcPr/>
                </a:tc>
              </a:tr>
              <a:tr h="442058">
                <a:tc>
                  <a:txBody>
                    <a:bodyPr/>
                    <a:lstStyle/>
                    <a:p>
                      <a:pPr algn="just">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Write_I_FIFO</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zh-CN" sz="1350" kern="1200" dirty="0" smtClean="0">
                          <a:solidFill>
                            <a:schemeClr val="dk1"/>
                          </a:solidFill>
                          <a:effectLst/>
                          <a:latin typeface="+mn-lt"/>
                          <a:ea typeface="+mn-ea"/>
                          <a:cs typeface="+mn-cs"/>
                        </a:rPr>
                        <a:t>外部向</a:t>
                      </a:r>
                      <a:r>
                        <a:rPr lang="en-US" altLang="zh-CN" sz="1350" kern="1200" dirty="0" smtClean="0">
                          <a:solidFill>
                            <a:schemeClr val="dk1"/>
                          </a:solidFill>
                          <a:effectLst/>
                          <a:latin typeface="+mn-lt"/>
                          <a:ea typeface="+mn-ea"/>
                          <a:cs typeface="+mn-cs"/>
                        </a:rPr>
                        <a:t>I_FIFO</a:t>
                      </a:r>
                      <a:r>
                        <a:rPr lang="zh-CN" altLang="zh-CN" sz="1350" kern="1200" dirty="0" smtClean="0">
                          <a:solidFill>
                            <a:schemeClr val="dk1"/>
                          </a:solidFill>
                          <a:effectLst/>
                          <a:latin typeface="+mn-lt"/>
                          <a:ea typeface="+mn-ea"/>
                          <a:cs typeface="+mn-cs"/>
                        </a:rPr>
                        <a:t>写入数据</a:t>
                      </a:r>
                      <a:endParaRPr lang="zh-CN" altLang="en-US" sz="2000" dirty="0"/>
                    </a:p>
                  </a:txBody>
                  <a:tcPr/>
                </a:tc>
              </a:tr>
              <a:tr h="442058">
                <a:tc>
                  <a:txBody>
                    <a:bodyPr/>
                    <a:lstStyle/>
                    <a:p>
                      <a:pPr algn="just">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Read_O_FIFO</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zh-CN" sz="1350" kern="1200" dirty="0" smtClean="0">
                          <a:solidFill>
                            <a:schemeClr val="dk1"/>
                          </a:solidFill>
                          <a:effectLst/>
                          <a:latin typeface="+mn-lt"/>
                          <a:ea typeface="+mn-ea"/>
                          <a:cs typeface="+mn-cs"/>
                        </a:rPr>
                        <a:t>外部从</a:t>
                      </a:r>
                      <a:r>
                        <a:rPr lang="en-US" altLang="zh-CN" sz="1350" kern="1200" dirty="0" smtClean="0">
                          <a:solidFill>
                            <a:schemeClr val="dk1"/>
                          </a:solidFill>
                          <a:effectLst/>
                          <a:latin typeface="+mn-lt"/>
                          <a:ea typeface="+mn-ea"/>
                          <a:cs typeface="+mn-cs"/>
                        </a:rPr>
                        <a:t>O_FIFO</a:t>
                      </a:r>
                      <a:r>
                        <a:rPr lang="zh-CN" altLang="zh-CN" sz="1350" kern="1200" dirty="0" smtClean="0">
                          <a:solidFill>
                            <a:schemeClr val="dk1"/>
                          </a:solidFill>
                          <a:effectLst/>
                          <a:latin typeface="+mn-lt"/>
                          <a:ea typeface="+mn-ea"/>
                          <a:cs typeface="+mn-cs"/>
                        </a:rPr>
                        <a:t>读取数据</a:t>
                      </a:r>
                      <a:endParaRPr lang="zh-CN" altLang="en-US" sz="2000" dirty="0"/>
                    </a:p>
                  </a:txBody>
                  <a:tcPr/>
                </a:tc>
              </a:tr>
              <a:tr h="442058">
                <a:tc>
                  <a:txBody>
                    <a:bodyPr/>
                    <a:lstStyle/>
                    <a:p>
                      <a:pPr algn="just">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REDI_WR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zh-CN" sz="1350" kern="1200" dirty="0" smtClean="0">
                          <a:solidFill>
                            <a:schemeClr val="dk1"/>
                          </a:solidFill>
                          <a:effectLst/>
                          <a:latin typeface="+mn-lt"/>
                          <a:ea typeface="+mn-ea"/>
                          <a:cs typeface="+mn-cs"/>
                        </a:rPr>
                        <a:t>外部向</a:t>
                      </a:r>
                      <a:r>
                        <a:rPr lang="en-US" altLang="zh-CN" sz="1350" kern="1200" dirty="0" smtClean="0">
                          <a:solidFill>
                            <a:schemeClr val="dk1"/>
                          </a:solidFill>
                          <a:effectLst/>
                          <a:latin typeface="+mn-lt"/>
                          <a:ea typeface="+mn-ea"/>
                          <a:cs typeface="+mn-cs"/>
                        </a:rPr>
                        <a:t>SRAM</a:t>
                      </a:r>
                      <a:r>
                        <a:rPr lang="zh-CN" altLang="zh-CN" sz="1350" kern="1200" dirty="0" smtClean="0">
                          <a:solidFill>
                            <a:schemeClr val="dk1"/>
                          </a:solidFill>
                          <a:effectLst/>
                          <a:latin typeface="+mn-lt"/>
                          <a:ea typeface="+mn-ea"/>
                          <a:cs typeface="+mn-cs"/>
                        </a:rPr>
                        <a:t>直接写入数据</a:t>
                      </a:r>
                      <a:endParaRPr lang="zh-CN" altLang="en-US" sz="2000" dirty="0"/>
                    </a:p>
                  </a:txBody>
                  <a:tcPr/>
                </a:tc>
              </a:tr>
              <a:tr h="442058">
                <a:tc>
                  <a:txBody>
                    <a:bodyPr/>
                    <a:lstStyle/>
                    <a:p>
                      <a:pPr algn="just">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CI_WR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zh-CN" sz="1350" kern="1200" dirty="0" smtClean="0">
                          <a:solidFill>
                            <a:schemeClr val="dk1"/>
                          </a:solidFill>
                          <a:effectLst/>
                          <a:latin typeface="+mn-lt"/>
                          <a:ea typeface="+mn-ea"/>
                          <a:cs typeface="+mn-cs"/>
                        </a:rPr>
                        <a:t>通过配置接口向</a:t>
                      </a:r>
                      <a:r>
                        <a:rPr lang="en-US" altLang="zh-CN" sz="1350" kern="1200" dirty="0" smtClean="0">
                          <a:solidFill>
                            <a:schemeClr val="dk1"/>
                          </a:solidFill>
                          <a:effectLst/>
                          <a:latin typeface="+mn-lt"/>
                          <a:ea typeface="+mn-ea"/>
                          <a:cs typeface="+mn-cs"/>
                        </a:rPr>
                        <a:t>IP</a:t>
                      </a:r>
                      <a:r>
                        <a:rPr lang="zh-CN" altLang="zh-CN" sz="1350" kern="1200" dirty="0" smtClean="0">
                          <a:solidFill>
                            <a:schemeClr val="dk1"/>
                          </a:solidFill>
                          <a:effectLst/>
                          <a:latin typeface="+mn-lt"/>
                          <a:ea typeface="+mn-ea"/>
                          <a:cs typeface="+mn-cs"/>
                        </a:rPr>
                        <a:t>写入配置信息</a:t>
                      </a:r>
                      <a:endParaRPr lang="zh-CN" altLang="en-US" sz="2000" dirty="0"/>
                    </a:p>
                  </a:txBody>
                  <a:tcPr/>
                </a:tc>
              </a:tr>
              <a:tr h="442058">
                <a:tc>
                  <a:txBody>
                    <a:bodyPr/>
                    <a:lstStyle/>
                    <a:p>
                      <a:pPr algn="just">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AC_WR_Active</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&amp;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AC_WR_Active_Addr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zh-CN" sz="1350" kern="1200" dirty="0" smtClean="0">
                          <a:solidFill>
                            <a:schemeClr val="dk1"/>
                          </a:solidFill>
                          <a:effectLst/>
                          <a:latin typeface="+mn-lt"/>
                          <a:ea typeface="+mn-ea"/>
                          <a:cs typeface="+mn-cs"/>
                        </a:rPr>
                        <a:t>通过</a:t>
                      </a:r>
                      <a:r>
                        <a:rPr lang="en-US" altLang="zh-CN" sz="1350" kern="1200" dirty="0" smtClean="0">
                          <a:solidFill>
                            <a:schemeClr val="dk1"/>
                          </a:solidFill>
                          <a:effectLst/>
                          <a:latin typeface="+mn-lt"/>
                          <a:ea typeface="+mn-ea"/>
                          <a:cs typeface="+mn-cs"/>
                        </a:rPr>
                        <a:t>AC</a:t>
                      </a:r>
                      <a:r>
                        <a:rPr lang="zh-CN" altLang="zh-CN" sz="1350" kern="1200" dirty="0" smtClean="0">
                          <a:solidFill>
                            <a:schemeClr val="dk1"/>
                          </a:solidFill>
                          <a:effectLst/>
                          <a:latin typeface="+mn-lt"/>
                          <a:ea typeface="+mn-ea"/>
                          <a:cs typeface="+mn-cs"/>
                        </a:rPr>
                        <a:t>接口向</a:t>
                      </a:r>
                      <a:r>
                        <a:rPr lang="en-US" altLang="zh-CN" sz="1350" kern="1200" dirty="0" smtClean="0">
                          <a:solidFill>
                            <a:schemeClr val="dk1"/>
                          </a:solidFill>
                          <a:effectLst/>
                          <a:latin typeface="+mn-lt"/>
                          <a:ea typeface="+mn-ea"/>
                          <a:cs typeface="+mn-cs"/>
                        </a:rPr>
                        <a:t>IP</a:t>
                      </a:r>
                      <a:r>
                        <a:rPr lang="zh-CN" altLang="zh-CN" sz="1350" kern="1200" dirty="0" smtClean="0">
                          <a:solidFill>
                            <a:schemeClr val="dk1"/>
                          </a:solidFill>
                          <a:effectLst/>
                          <a:latin typeface="+mn-lt"/>
                          <a:ea typeface="+mn-ea"/>
                          <a:cs typeface="+mn-cs"/>
                        </a:rPr>
                        <a:t>发送启动</a:t>
                      </a:r>
                      <a:r>
                        <a:rPr lang="zh-CN" altLang="en-US" sz="1350" kern="1200" dirty="0" smtClean="0">
                          <a:solidFill>
                            <a:schemeClr val="dk1"/>
                          </a:solidFill>
                          <a:effectLst/>
                          <a:latin typeface="+mn-lt"/>
                          <a:ea typeface="+mn-ea"/>
                          <a:cs typeface="+mn-cs"/>
                        </a:rPr>
                        <a:t>命令</a:t>
                      </a:r>
                      <a:endParaRPr lang="zh-CN" altLang="en-US" sz="2000" dirty="0"/>
                    </a:p>
                  </a:txBody>
                  <a:tcPr/>
                </a:tc>
              </a:tr>
              <a:tr h="442058">
                <a:tc>
                  <a:txBody>
                    <a:bodyPr/>
                    <a:lstStyle/>
                    <a:p>
                      <a:pPr algn="just">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AC_WR_Switch_PP_Active</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&amp;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AC_WR_Switch_PP_Active_addr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zh-CN" sz="1350" kern="1200" dirty="0" smtClean="0">
                          <a:solidFill>
                            <a:schemeClr val="dk1"/>
                          </a:solidFill>
                          <a:effectLst/>
                          <a:latin typeface="+mn-lt"/>
                          <a:ea typeface="+mn-ea"/>
                          <a:cs typeface="+mn-cs"/>
                        </a:rPr>
                        <a:t>通过</a:t>
                      </a:r>
                      <a:r>
                        <a:rPr lang="en-US" altLang="zh-CN" sz="1350" kern="1200" dirty="0" smtClean="0">
                          <a:solidFill>
                            <a:schemeClr val="dk1"/>
                          </a:solidFill>
                          <a:effectLst/>
                          <a:latin typeface="+mn-lt"/>
                          <a:ea typeface="+mn-ea"/>
                          <a:cs typeface="+mn-cs"/>
                        </a:rPr>
                        <a:t>AC</a:t>
                      </a:r>
                      <a:r>
                        <a:rPr lang="zh-CN" altLang="zh-CN" sz="1350" kern="1200" dirty="0" smtClean="0">
                          <a:solidFill>
                            <a:schemeClr val="dk1"/>
                          </a:solidFill>
                          <a:effectLst/>
                          <a:latin typeface="+mn-lt"/>
                          <a:ea typeface="+mn-ea"/>
                          <a:cs typeface="+mn-cs"/>
                        </a:rPr>
                        <a:t>接口向</a:t>
                      </a:r>
                      <a:r>
                        <a:rPr lang="en-US" altLang="zh-CN" sz="1350" kern="1200" dirty="0" smtClean="0">
                          <a:solidFill>
                            <a:schemeClr val="dk1"/>
                          </a:solidFill>
                          <a:effectLst/>
                          <a:latin typeface="+mn-lt"/>
                          <a:ea typeface="+mn-ea"/>
                          <a:cs typeface="+mn-cs"/>
                        </a:rPr>
                        <a:t>IP</a:t>
                      </a:r>
                      <a:r>
                        <a:rPr lang="zh-CN" altLang="zh-CN" sz="1350" kern="1200" dirty="0" smtClean="0">
                          <a:solidFill>
                            <a:schemeClr val="dk1"/>
                          </a:solidFill>
                          <a:effectLst/>
                          <a:latin typeface="+mn-lt"/>
                          <a:ea typeface="+mn-ea"/>
                          <a:cs typeface="+mn-cs"/>
                        </a:rPr>
                        <a:t>发送切换的</a:t>
                      </a:r>
                      <a:r>
                        <a:rPr lang="en-US" altLang="zh-CN" sz="1350" kern="1200" dirty="0" err="1" smtClean="0">
                          <a:solidFill>
                            <a:schemeClr val="dk1"/>
                          </a:solidFill>
                          <a:effectLst/>
                          <a:latin typeface="+mn-lt"/>
                          <a:ea typeface="+mn-ea"/>
                          <a:cs typeface="+mn-cs"/>
                        </a:rPr>
                        <a:t>PopPush</a:t>
                      </a:r>
                      <a:r>
                        <a:rPr lang="zh-CN" altLang="zh-CN" sz="1350" kern="1200" dirty="0" smtClean="0">
                          <a:solidFill>
                            <a:schemeClr val="dk1"/>
                          </a:solidFill>
                          <a:effectLst/>
                          <a:latin typeface="+mn-lt"/>
                          <a:ea typeface="+mn-ea"/>
                          <a:cs typeface="+mn-cs"/>
                        </a:rPr>
                        <a:t>地址然后启动</a:t>
                      </a:r>
                      <a:r>
                        <a:rPr lang="en-US" altLang="zh-CN" sz="1350" kern="1200" dirty="0" smtClean="0">
                          <a:solidFill>
                            <a:schemeClr val="dk1"/>
                          </a:solidFill>
                          <a:effectLst/>
                          <a:latin typeface="+mn-lt"/>
                          <a:ea typeface="+mn-ea"/>
                          <a:cs typeface="+mn-cs"/>
                        </a:rPr>
                        <a:t>IP</a:t>
                      </a:r>
                      <a:endParaRPr lang="zh-CN" altLang="en-US" sz="2000" dirty="0"/>
                    </a:p>
                  </a:txBody>
                  <a:tcPr/>
                </a:tc>
              </a:tr>
              <a:tr h="442058">
                <a:tc>
                  <a:txBody>
                    <a:bodyPr/>
                    <a:lstStyle/>
                    <a:p>
                      <a:pPr algn="just">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ST_Read</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zh-CN" sz="1350" kern="1200" dirty="0" smtClean="0">
                          <a:solidFill>
                            <a:schemeClr val="dk1"/>
                          </a:solidFill>
                          <a:effectLst/>
                          <a:latin typeface="+mn-lt"/>
                          <a:ea typeface="+mn-ea"/>
                          <a:cs typeface="+mn-cs"/>
                        </a:rPr>
                        <a:t>通过</a:t>
                      </a:r>
                      <a:r>
                        <a:rPr lang="en-US" altLang="zh-CN" sz="1350" kern="1200" dirty="0" smtClean="0">
                          <a:solidFill>
                            <a:schemeClr val="dk1"/>
                          </a:solidFill>
                          <a:effectLst/>
                          <a:latin typeface="+mn-lt"/>
                          <a:ea typeface="+mn-ea"/>
                          <a:cs typeface="+mn-cs"/>
                        </a:rPr>
                        <a:t>AC</a:t>
                      </a:r>
                      <a:r>
                        <a:rPr lang="zh-CN" altLang="zh-CN" sz="1350" kern="1200" dirty="0" smtClean="0">
                          <a:solidFill>
                            <a:schemeClr val="dk1"/>
                          </a:solidFill>
                          <a:effectLst/>
                          <a:latin typeface="+mn-lt"/>
                          <a:ea typeface="+mn-ea"/>
                          <a:cs typeface="+mn-cs"/>
                        </a:rPr>
                        <a:t>接口读取</a:t>
                      </a:r>
                      <a:r>
                        <a:rPr lang="en-US" altLang="zh-CN" sz="1350" kern="1200" dirty="0" smtClean="0">
                          <a:solidFill>
                            <a:schemeClr val="dk1"/>
                          </a:solidFill>
                          <a:effectLst/>
                          <a:latin typeface="+mn-lt"/>
                          <a:ea typeface="+mn-ea"/>
                          <a:cs typeface="+mn-cs"/>
                        </a:rPr>
                        <a:t>IP</a:t>
                      </a:r>
                      <a:r>
                        <a:rPr lang="zh-CN" altLang="zh-CN" sz="1350" kern="1200" dirty="0" smtClean="0">
                          <a:solidFill>
                            <a:schemeClr val="dk1"/>
                          </a:solidFill>
                          <a:effectLst/>
                          <a:latin typeface="+mn-lt"/>
                          <a:ea typeface="+mn-ea"/>
                          <a:cs typeface="+mn-cs"/>
                        </a:rPr>
                        <a:t>执行状态</a:t>
                      </a:r>
                      <a:endParaRPr lang="zh-CN" altLang="en-US" sz="2000" dirty="0"/>
                    </a:p>
                  </a:txBody>
                  <a:tcPr/>
                </a:tc>
              </a:tr>
              <a:tr h="442058">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Reset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altLang="zh-CN" sz="1350" kern="1200" dirty="0" smtClean="0">
                          <a:solidFill>
                            <a:schemeClr val="dk1"/>
                          </a:solidFill>
                          <a:effectLst/>
                          <a:latin typeface="+mn-lt"/>
                          <a:ea typeface="+mn-ea"/>
                          <a:cs typeface="+mn-cs"/>
                        </a:rPr>
                        <a:t>IP</a:t>
                      </a:r>
                      <a:r>
                        <a:rPr lang="zh-CN" altLang="zh-CN" sz="1350" kern="1200" dirty="0" smtClean="0">
                          <a:solidFill>
                            <a:schemeClr val="dk1"/>
                          </a:solidFill>
                          <a:effectLst/>
                          <a:latin typeface="+mn-lt"/>
                          <a:ea typeface="+mn-ea"/>
                          <a:cs typeface="+mn-cs"/>
                        </a:rPr>
                        <a:t>同步</a:t>
                      </a:r>
                      <a:r>
                        <a:rPr lang="en-US" altLang="zh-CN" sz="1350" kern="1200" dirty="0" smtClean="0">
                          <a:solidFill>
                            <a:schemeClr val="dk1"/>
                          </a:solidFill>
                          <a:effectLst/>
                          <a:latin typeface="+mn-lt"/>
                          <a:ea typeface="+mn-ea"/>
                          <a:cs typeface="+mn-cs"/>
                        </a:rPr>
                        <a:t>Reset</a:t>
                      </a:r>
                      <a:endParaRPr lang="zh-CN" altLang="en-US" sz="2000" dirty="0"/>
                    </a:p>
                  </a:txBody>
                  <a:tcPr/>
                </a:tc>
              </a:tr>
            </a:tbl>
          </a:graphicData>
        </a:graphic>
      </p:graphicFrame>
    </p:spTree>
    <p:extLst>
      <p:ext uri="{BB962C8B-B14F-4D97-AF65-F5344CB8AC3E}">
        <p14:creationId xmlns:p14="http://schemas.microsoft.com/office/powerpoint/2010/main" val="1940364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8963" y="1743354"/>
            <a:ext cx="7886700" cy="4386990"/>
          </a:xfrm>
        </p:spPr>
        <p:txBody>
          <a:bodyPr>
            <a:normAutofit/>
          </a:bodyPr>
          <a:lstStyle/>
          <a:p>
            <a:pPr marL="0" indent="0">
              <a:buNone/>
            </a:pPr>
            <a:r>
              <a:rPr lang="en-US" altLang="zh-CN" dirty="0"/>
              <a:t>3</a:t>
            </a:r>
            <a:r>
              <a:rPr lang="en-US" altLang="zh-CN" dirty="0" smtClean="0"/>
              <a:t>.</a:t>
            </a:r>
            <a:r>
              <a:rPr lang="zh-CN" altLang="en-US" dirty="0"/>
              <a:t>完成</a:t>
            </a:r>
            <a:r>
              <a:rPr lang="en-US" altLang="zh-CN" dirty="0"/>
              <a:t>IP</a:t>
            </a:r>
            <a:r>
              <a:rPr lang="zh-CN" altLang="en-US" dirty="0"/>
              <a:t>的代码覆盖率</a:t>
            </a:r>
            <a:r>
              <a:rPr lang="zh-CN" altLang="en-US" dirty="0" smtClean="0"/>
              <a:t>测试（正在进行）</a:t>
            </a:r>
            <a:endParaRPr lang="en-US" altLang="zh-CN" dirty="0"/>
          </a:p>
          <a:p>
            <a:pPr marL="0" indent="0">
              <a:buNone/>
            </a:pPr>
            <a:r>
              <a:rPr lang="zh-CN" altLang="en-US" sz="2000" dirty="0" smtClean="0"/>
              <a:t>用之前开发的验证命令，基于</a:t>
            </a:r>
            <a:r>
              <a:rPr lang="en-US" altLang="zh-CN" sz="2000" dirty="0" err="1" smtClean="0"/>
              <a:t>questasim</a:t>
            </a:r>
            <a:r>
              <a:rPr lang="zh-CN" altLang="en-US" sz="2000" dirty="0" smtClean="0"/>
              <a:t>仿真工具，测试多组</a:t>
            </a:r>
            <a:r>
              <a:rPr lang="en-US" altLang="zh-CN" sz="2000" dirty="0" err="1" smtClean="0"/>
              <a:t>testbench</a:t>
            </a:r>
            <a:r>
              <a:rPr lang="zh-CN" altLang="en-US" sz="2000" dirty="0" smtClean="0"/>
              <a:t>，对这些</a:t>
            </a:r>
            <a:r>
              <a:rPr lang="en-US" altLang="zh-CN" sz="2000" dirty="0" err="1" smtClean="0"/>
              <a:t>testbench</a:t>
            </a:r>
            <a:r>
              <a:rPr lang="zh-CN" altLang="en-US" sz="2000" dirty="0" smtClean="0"/>
              <a:t>进行覆盖率</a:t>
            </a:r>
            <a:r>
              <a:rPr lang="en-US" altLang="zh-CN" sz="2000" dirty="0" smtClean="0"/>
              <a:t>merge</a:t>
            </a:r>
            <a:r>
              <a:rPr lang="zh-CN" altLang="en-US" sz="2000" dirty="0" smtClean="0"/>
              <a:t>，使整个</a:t>
            </a:r>
            <a:r>
              <a:rPr lang="en-US" altLang="zh-CN" sz="2000" dirty="0" smtClean="0"/>
              <a:t>IP</a:t>
            </a:r>
            <a:r>
              <a:rPr lang="zh-CN" altLang="en-US" sz="2000" dirty="0" smtClean="0"/>
              <a:t>的代码覆盖率达到</a:t>
            </a:r>
            <a:r>
              <a:rPr lang="en-US" altLang="zh-CN" sz="2000" dirty="0" smtClean="0"/>
              <a:t>100%</a:t>
            </a:r>
            <a:r>
              <a:rPr lang="zh-CN" altLang="en-US" sz="2000" dirty="0" smtClean="0"/>
              <a:t>。</a:t>
            </a:r>
            <a:endParaRPr lang="en-US" altLang="zh-CN" sz="2000" dirty="0" smtClean="0"/>
          </a:p>
          <a:p>
            <a:pPr marL="0" indent="0">
              <a:buNone/>
            </a:pPr>
            <a:endParaRPr lang="en-US" altLang="zh-CN" dirty="0" smtClean="0"/>
          </a:p>
          <a:p>
            <a:pPr marL="0" indent="0">
              <a:buNone/>
            </a:pPr>
            <a:r>
              <a:rPr lang="en-US" altLang="zh-CN" dirty="0" smtClean="0"/>
              <a:t>4. </a:t>
            </a:r>
            <a:r>
              <a:rPr lang="zh-CN" altLang="en-US" dirty="0" smtClean="0"/>
              <a:t>完成</a:t>
            </a:r>
            <a:r>
              <a:rPr lang="en-US" altLang="zh-CN" dirty="0"/>
              <a:t>IP</a:t>
            </a:r>
            <a:r>
              <a:rPr lang="zh-CN" altLang="en-US" dirty="0"/>
              <a:t>的功能覆盖率</a:t>
            </a:r>
            <a:r>
              <a:rPr lang="zh-CN" altLang="en-US" dirty="0" smtClean="0"/>
              <a:t>测试（后续工作）</a:t>
            </a:r>
            <a:endParaRPr lang="en-US" altLang="zh-CN" dirty="0" smtClean="0"/>
          </a:p>
          <a:p>
            <a:pPr marL="0" indent="0">
              <a:buNone/>
            </a:pPr>
            <a:endParaRPr lang="en-US" altLang="zh-CN" dirty="0" smtClean="0"/>
          </a:p>
          <a:p>
            <a:pPr marL="0" indent="0">
              <a:buNone/>
            </a:pPr>
            <a:endParaRPr lang="zh-CN" altLang="en-US" dirty="0"/>
          </a:p>
        </p:txBody>
      </p:sp>
      <p:sp>
        <p:nvSpPr>
          <p:cNvPr id="4" name="标题 1"/>
          <p:cNvSpPr>
            <a:spLocks noGrp="1"/>
          </p:cNvSpPr>
          <p:nvPr>
            <p:ph type="title"/>
          </p:nvPr>
        </p:nvSpPr>
        <p:spPr>
          <a:xfrm>
            <a:off x="466413" y="425965"/>
            <a:ext cx="7886700" cy="857375"/>
          </a:xfrm>
        </p:spPr>
        <p:txBody>
          <a:bodyPr/>
          <a:lstStyle/>
          <a:p>
            <a:pPr algn="ctr"/>
            <a:r>
              <a:rPr lang="zh-CN" altLang="en-US" dirty="0" smtClean="0"/>
              <a:t>个人工作</a:t>
            </a:r>
            <a:endParaRPr lang="zh-CN" altLang="en-US" dirty="0"/>
          </a:p>
        </p:txBody>
      </p:sp>
    </p:spTree>
    <p:extLst>
      <p:ext uri="{BB962C8B-B14F-4D97-AF65-F5344CB8AC3E}">
        <p14:creationId xmlns:p14="http://schemas.microsoft.com/office/powerpoint/2010/main" val="2821357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018" y="2851059"/>
            <a:ext cx="7772400" cy="1362075"/>
          </a:xfrm>
        </p:spPr>
        <p:txBody>
          <a:bodyPr/>
          <a:lstStyle/>
          <a:p>
            <a:pPr algn="ctr"/>
            <a:r>
              <a:rPr lang="zh-CN" altLang="en-US" sz="8800" dirty="0" smtClean="0"/>
              <a:t>谢谢</a:t>
            </a:r>
            <a:endParaRPr lang="zh-CN" altLang="en-US" sz="8800" dirty="0"/>
          </a:p>
        </p:txBody>
      </p:sp>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Tree>
    <p:extLst>
      <p:ext uri="{BB962C8B-B14F-4D97-AF65-F5344CB8AC3E}">
        <p14:creationId xmlns:p14="http://schemas.microsoft.com/office/powerpoint/2010/main" val="415624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42976" y="381000"/>
            <a:ext cx="458694" cy="5619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E0AE31">
                  <a:lumMod val="75000"/>
                </a:srgbClr>
              </a:solidFill>
            </a:endParaRPr>
          </a:p>
        </p:txBody>
      </p:sp>
      <p:sp>
        <p:nvSpPr>
          <p:cNvPr id="15" name="矩形 14"/>
          <p:cNvSpPr/>
          <p:nvPr/>
        </p:nvSpPr>
        <p:spPr>
          <a:xfrm rot="5400000">
            <a:off x="4512435" y="-3251993"/>
            <a:ext cx="119130" cy="9144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6EDA8"/>
              </a:solidFill>
            </a:endParaRPr>
          </a:p>
        </p:txBody>
      </p:sp>
      <p:sp>
        <p:nvSpPr>
          <p:cNvPr id="16" name="TextBox 15"/>
          <p:cNvSpPr txBox="1"/>
          <p:nvPr/>
        </p:nvSpPr>
        <p:spPr>
          <a:xfrm>
            <a:off x="3338363" y="497556"/>
            <a:ext cx="2250297" cy="646331"/>
          </a:xfrm>
          <a:prstGeom prst="rect">
            <a:avLst/>
          </a:prstGeom>
          <a:noFill/>
        </p:spPr>
        <p:txBody>
          <a:bodyPr wrap="square" rtlCol="0">
            <a:spAutoFit/>
          </a:bodyPr>
          <a:lstStyle/>
          <a:p>
            <a:pPr algn="ctr"/>
            <a:r>
              <a:rPr lang="zh-CN" altLang="en-US" sz="3600" dirty="0">
                <a:solidFill>
                  <a:srgbClr val="000000"/>
                </a:solidFill>
                <a:latin typeface="华文楷体" pitchFamily="2" charset="-122"/>
                <a:ea typeface="华文楷体" pitchFamily="2" charset="-122"/>
              </a:rPr>
              <a:t>内容</a:t>
            </a:r>
          </a:p>
        </p:txBody>
      </p:sp>
      <p:sp>
        <p:nvSpPr>
          <p:cNvPr id="10" name="灯片编号占位符 9"/>
          <p:cNvSpPr>
            <a:spLocks noGrp="1"/>
          </p:cNvSpPr>
          <p:nvPr>
            <p:ph type="sldNum" sz="quarter" idx="12"/>
          </p:nvPr>
        </p:nvSpPr>
        <p:spPr/>
        <p:txBody>
          <a:bodyPr/>
          <a:lstStyle/>
          <a:p>
            <a:fld id="{F9819797-C8CB-40F1-A28F-4297CFC4DB51}" type="slidenum">
              <a:rPr lang="zh-CN" altLang="en-US" smtClean="0"/>
              <a:pPr/>
              <a:t>2</a:t>
            </a:fld>
            <a:endParaRPr lang="zh-CN" altLang="en-US"/>
          </a:p>
        </p:txBody>
      </p:sp>
      <p:sp>
        <p:nvSpPr>
          <p:cNvPr id="12" name="内容占位符 2"/>
          <p:cNvSpPr txBox="1">
            <a:spLocks/>
          </p:cNvSpPr>
          <p:nvPr/>
        </p:nvSpPr>
        <p:spPr bwMode="auto">
          <a:xfrm>
            <a:off x="1601670" y="2023329"/>
            <a:ext cx="6304413" cy="4486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a:lstStyle>
          <a:p>
            <a:pPr marL="0" indent="0">
              <a:buFontTx/>
              <a:buNone/>
            </a:pPr>
            <a:r>
              <a:rPr lang="en-US" altLang="zh-CN" sz="3200" kern="0" dirty="0" smtClean="0"/>
              <a:t>1.</a:t>
            </a:r>
            <a:r>
              <a:rPr lang="zh-CN" altLang="en-US" sz="3200" kern="0" dirty="0" smtClean="0"/>
              <a:t>课题进展</a:t>
            </a:r>
            <a:endParaRPr lang="en-US" altLang="zh-CN" sz="3200" kern="0" dirty="0" smtClean="0"/>
          </a:p>
          <a:p>
            <a:pPr>
              <a:buFont typeface="Wingdings" panose="05000000000000000000" pitchFamily="2" charset="2"/>
              <a:buChar char="Ø"/>
            </a:pPr>
            <a:r>
              <a:rPr lang="zh-CN" altLang="en-US" sz="2000" kern="0" dirty="0" smtClean="0"/>
              <a:t>课题当前研究现状和课题目标</a:t>
            </a:r>
            <a:endParaRPr lang="en-US" altLang="zh-CN" sz="2000" kern="0" dirty="0" smtClean="0"/>
          </a:p>
          <a:p>
            <a:pPr>
              <a:buFont typeface="Wingdings" panose="05000000000000000000" pitchFamily="2" charset="2"/>
              <a:buChar char="Ø"/>
            </a:pPr>
            <a:r>
              <a:rPr lang="zh-CN" altLang="en-US" sz="2000" kern="0" dirty="0" smtClean="0"/>
              <a:t>课题的基本路线和当前进展</a:t>
            </a:r>
            <a:endParaRPr lang="en-US" altLang="zh-CN" sz="2000" kern="0" dirty="0" smtClean="0"/>
          </a:p>
          <a:p>
            <a:pPr>
              <a:buFont typeface="Wingdings" panose="05000000000000000000" pitchFamily="2" charset="2"/>
              <a:buChar char="Ø"/>
            </a:pPr>
            <a:endParaRPr lang="en-US" altLang="zh-CN" sz="2000" kern="0" dirty="0" smtClean="0"/>
          </a:p>
          <a:p>
            <a:pPr marL="0" indent="0">
              <a:buFontTx/>
              <a:buNone/>
            </a:pPr>
            <a:r>
              <a:rPr lang="en-US" altLang="zh-CN" sz="3200" kern="0" dirty="0" smtClean="0"/>
              <a:t>2.</a:t>
            </a:r>
            <a:r>
              <a:rPr lang="zh-CN" altLang="en-US" sz="3200" kern="0" dirty="0" smtClean="0"/>
              <a:t>项目工作</a:t>
            </a:r>
            <a:endParaRPr lang="en-US" altLang="zh-CN" sz="3200" kern="0" dirty="0" smtClean="0"/>
          </a:p>
          <a:p>
            <a:pPr>
              <a:buFont typeface="Wingdings" panose="05000000000000000000" pitchFamily="2" charset="2"/>
              <a:buChar char="Ø"/>
            </a:pPr>
            <a:r>
              <a:rPr lang="zh-CN" altLang="en-US" sz="2000" kern="0" dirty="0" smtClean="0"/>
              <a:t>项目进展</a:t>
            </a:r>
            <a:endParaRPr lang="en-US" altLang="zh-CN" sz="2000" kern="0" dirty="0" smtClean="0"/>
          </a:p>
          <a:p>
            <a:pPr>
              <a:buFont typeface="Wingdings" panose="05000000000000000000" pitchFamily="2" charset="2"/>
              <a:buChar char="Ø"/>
            </a:pPr>
            <a:r>
              <a:rPr lang="zh-CN" altLang="en-US" sz="2000" kern="0" dirty="0" smtClean="0"/>
              <a:t>个人工作</a:t>
            </a:r>
            <a:endParaRPr lang="en-US" altLang="zh-CN" sz="2000" kern="0" dirty="0" smtClean="0"/>
          </a:p>
          <a:p>
            <a:pPr>
              <a:buFont typeface="Wingdings" panose="05000000000000000000" pitchFamily="2" charset="2"/>
              <a:buChar char="Ø"/>
            </a:pPr>
            <a:endParaRPr lang="en-US" altLang="zh-CN" sz="2000" kern="0" dirty="0" smtClean="0"/>
          </a:p>
        </p:txBody>
      </p:sp>
    </p:spTree>
    <p:extLst>
      <p:ext uri="{BB962C8B-B14F-4D97-AF65-F5344CB8AC3E}">
        <p14:creationId xmlns:p14="http://schemas.microsoft.com/office/powerpoint/2010/main" val="21876080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参考文献</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a:t>[1] </a:t>
            </a:r>
            <a:r>
              <a:rPr lang="en-US" altLang="zh-CN" dirty="0" err="1"/>
              <a:t>Elbirt</a:t>
            </a:r>
            <a:r>
              <a:rPr lang="en-US" altLang="zh-CN" dirty="0"/>
              <a:t> A J et al. “Instruction-Level Distributed Processing for Symmetric-Key Cryptography.” Parallel and Distributed Processing Symposium. 2003. Apr. 22, 2003. pp. 78-87.</a:t>
            </a:r>
          </a:p>
          <a:p>
            <a:pPr marL="0" indent="0">
              <a:buNone/>
            </a:pPr>
            <a:r>
              <a:rPr lang="en-US" altLang="zh-CN" dirty="0"/>
              <a:t>[2] </a:t>
            </a:r>
            <a:r>
              <a:rPr lang="en-US" altLang="zh-CN" dirty="0" err="1"/>
              <a:t>Elbirt</a:t>
            </a:r>
            <a:r>
              <a:rPr lang="en-US" altLang="zh-CN" dirty="0"/>
              <a:t>, Adam J., and </a:t>
            </a:r>
            <a:r>
              <a:rPr lang="en-US" altLang="zh-CN" dirty="0" err="1"/>
              <a:t>Christof</a:t>
            </a:r>
            <a:r>
              <a:rPr lang="en-US" altLang="zh-CN" dirty="0"/>
              <a:t> </a:t>
            </a:r>
            <a:r>
              <a:rPr lang="en-US" altLang="zh-CN" dirty="0" err="1"/>
              <a:t>Paar</a:t>
            </a:r>
            <a:r>
              <a:rPr lang="en-US" altLang="zh-CN" dirty="0"/>
              <a:t>. "An instruction-level distributed processor for symmetric-key cryptography." Parallel and Distributed Systems, IEEE Transactions on 16.5 (2005): 468-480.</a:t>
            </a:r>
          </a:p>
          <a:p>
            <a:pPr marL="0" indent="0">
              <a:buNone/>
            </a:pPr>
            <a:r>
              <a:rPr lang="en-US" altLang="zh-CN" dirty="0"/>
              <a:t>[3] </a:t>
            </a:r>
            <a:r>
              <a:rPr lang="en-US" altLang="zh-CN" dirty="0" err="1"/>
              <a:t>Chiou</a:t>
            </a:r>
            <a:r>
              <a:rPr lang="en-US" altLang="zh-CN" dirty="0"/>
              <a:t> D. </a:t>
            </a:r>
            <a:r>
              <a:rPr lang="en-US" altLang="zh-CN" dirty="0" err="1"/>
              <a:t>Cryptoraptor</a:t>
            </a:r>
            <a:r>
              <a:rPr lang="en-US" altLang="zh-CN" dirty="0"/>
              <a:t>: high throughput reconfigurable cryptographic processor[C]//Proceedings of the 2014 IEEE/ACM International Conference on Computer Aided Design. IEEE Press, 2014: 154-161.</a:t>
            </a:r>
          </a:p>
          <a:p>
            <a:pPr marL="0" indent="0">
              <a:buNone/>
            </a:pPr>
            <a:r>
              <a:rPr lang="en-US" altLang="zh-CN" dirty="0"/>
              <a:t>[4] </a:t>
            </a:r>
            <a:r>
              <a:rPr lang="en-US" altLang="zh-CN" dirty="0" err="1"/>
              <a:t>Chiou</a:t>
            </a:r>
            <a:r>
              <a:rPr lang="en-US" altLang="zh-CN" dirty="0"/>
              <a:t> D. </a:t>
            </a:r>
            <a:r>
              <a:rPr lang="en-US" altLang="zh-CN" dirty="0" err="1"/>
              <a:t>Cryptoraptor</a:t>
            </a:r>
            <a:r>
              <a:rPr lang="en-US" altLang="zh-CN" dirty="0"/>
              <a:t>: High Throughput Reconfigurable Cryptographic Pro </a:t>
            </a:r>
            <a:r>
              <a:rPr lang="en-US" altLang="zh-CN" dirty="0" err="1"/>
              <a:t>cessor</a:t>
            </a:r>
            <a:r>
              <a:rPr lang="en-US" altLang="zh-CN" dirty="0"/>
              <a:t> for </a:t>
            </a:r>
            <a:r>
              <a:rPr lang="en-US" altLang="zh-CN" dirty="0" err="1"/>
              <a:t>Sy</a:t>
            </a:r>
            <a:r>
              <a:rPr lang="en-US" altLang="zh-CN" dirty="0"/>
              <a:t> </a:t>
            </a:r>
            <a:r>
              <a:rPr lang="en-US" altLang="zh-CN" dirty="0" err="1"/>
              <a:t>mmetric</a:t>
            </a:r>
            <a:r>
              <a:rPr lang="en-US" altLang="zh-CN" dirty="0"/>
              <a:t> Key Encryption and Cryptographic Hash Functions [D]. The University of Texas at Austin 2014.</a:t>
            </a:r>
          </a:p>
          <a:p>
            <a:pPr marL="0" indent="0">
              <a:buNone/>
            </a:pPr>
            <a:r>
              <a:rPr lang="en-US" altLang="zh-CN" dirty="0"/>
              <a:t>[5] Dai, </a:t>
            </a:r>
            <a:r>
              <a:rPr lang="en-US" altLang="zh-CN" dirty="0" err="1"/>
              <a:t>Zibin</a:t>
            </a:r>
            <a:r>
              <a:rPr lang="en-US" altLang="zh-CN" dirty="0"/>
              <a:t>, et al. "The research and design of reconfigurable cipher processing architecture targeted at block cipher." ASIC, 2007. ASICON'07. 7th International Conference on. IEEE, 2007.</a:t>
            </a:r>
          </a:p>
          <a:p>
            <a:pPr marL="0" indent="0">
              <a:buNone/>
            </a:pPr>
            <a:r>
              <a:rPr lang="en-US" altLang="zh-CN" dirty="0"/>
              <a:t>[6] Sun, Kang, et al. "Design of a novel asynchronous reconfigurable architecture for cryptographic applications." Computer and Computational Sciences, 2006. IMSCCS'06. First International Multi-Symposiums on. Vol. 2. IEEE, 2006.</a:t>
            </a:r>
          </a:p>
          <a:p>
            <a:pPr marL="0" indent="0">
              <a:buNone/>
            </a:pPr>
            <a:endParaRPr lang="zh-CN" altLang="en-US" dirty="0"/>
          </a:p>
        </p:txBody>
      </p:sp>
    </p:spTree>
    <p:extLst>
      <p:ext uri="{BB962C8B-B14F-4D97-AF65-F5344CB8AC3E}">
        <p14:creationId xmlns:p14="http://schemas.microsoft.com/office/powerpoint/2010/main" val="3030099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1800" dirty="0"/>
              <a:t>[7] </a:t>
            </a:r>
            <a:r>
              <a:rPr lang="zh-CN" altLang="en-US" sz="1800" dirty="0"/>
              <a:t>陈韬</a:t>
            </a:r>
            <a:r>
              <a:rPr lang="en-US" altLang="zh-CN" sz="1800" dirty="0"/>
              <a:t>, </a:t>
            </a:r>
            <a:r>
              <a:rPr lang="zh-CN" altLang="en-US" sz="1800" dirty="0"/>
              <a:t>罗兴国</a:t>
            </a:r>
            <a:r>
              <a:rPr lang="en-US" altLang="zh-CN" sz="1800" dirty="0"/>
              <a:t>, </a:t>
            </a:r>
            <a:r>
              <a:rPr lang="zh-CN" altLang="en-US" sz="1800" dirty="0"/>
              <a:t>李校南</a:t>
            </a:r>
            <a:r>
              <a:rPr lang="en-US" altLang="zh-CN" sz="1800" dirty="0"/>
              <a:t>, &amp; </a:t>
            </a:r>
            <a:r>
              <a:rPr lang="zh-CN" altLang="en-US" sz="1800" dirty="0"/>
              <a:t>李伟</a:t>
            </a:r>
            <a:r>
              <a:rPr lang="en-US" altLang="zh-CN" sz="1800" dirty="0"/>
              <a:t>. (2014). </a:t>
            </a:r>
            <a:r>
              <a:rPr lang="zh-CN" altLang="en-US" sz="1800" dirty="0"/>
              <a:t>一种基于流处理框架的可重构分簇式分组密码处理结构模型</a:t>
            </a:r>
            <a:r>
              <a:rPr lang="en-US" altLang="zh-CN" sz="1800" dirty="0"/>
              <a:t>. </a:t>
            </a:r>
            <a:r>
              <a:rPr lang="zh-CN" altLang="en-US" sz="1800" dirty="0"/>
              <a:t>电子与信息学报</a:t>
            </a:r>
            <a:r>
              <a:rPr lang="en-US" altLang="zh-CN" sz="1800" dirty="0"/>
              <a:t>, 36, 12.</a:t>
            </a:r>
          </a:p>
          <a:p>
            <a:pPr marL="0" indent="0">
              <a:buNone/>
            </a:pPr>
            <a:r>
              <a:rPr lang="en-US" altLang="zh-CN" sz="1800" dirty="0"/>
              <a:t>[8] Wu, Lisa, Chris Weaver, and Todd Austin. "</a:t>
            </a:r>
            <a:r>
              <a:rPr lang="en-US" altLang="zh-CN" sz="1800" dirty="0" err="1"/>
              <a:t>CryptoManiac</a:t>
            </a:r>
            <a:r>
              <a:rPr lang="en-US" altLang="zh-CN" sz="1800" dirty="0"/>
              <a:t>: a fast flexible architecture for secure communication." Computer Architecture, 2001. Proceedings. 28th Annual International Symposium on. IEEE, 2001.</a:t>
            </a:r>
          </a:p>
          <a:p>
            <a:pPr marL="0" indent="0">
              <a:buNone/>
            </a:pPr>
            <a:r>
              <a:rPr lang="en-US" altLang="zh-CN" sz="1800" dirty="0"/>
              <a:t>[9] LOMONACO, M. 2004. </a:t>
            </a:r>
            <a:r>
              <a:rPr lang="en-US" altLang="zh-CN" sz="1800" dirty="0" err="1"/>
              <a:t>Cryptarray</a:t>
            </a:r>
            <a:r>
              <a:rPr lang="en-US" altLang="zh-CN" sz="1800" dirty="0"/>
              <a:t> a scalable and reconfigurable architecture for cryptographic </a:t>
            </a:r>
            <a:r>
              <a:rPr lang="en-US" altLang="zh-CN" sz="1800" dirty="0" err="1"/>
              <a:t>applications.Masters</a:t>
            </a:r>
            <a:r>
              <a:rPr lang="en-US" altLang="zh-CN" sz="1800" dirty="0"/>
              <a:t> thesis, University of Central Florida.</a:t>
            </a:r>
          </a:p>
          <a:p>
            <a:pPr marL="0" indent="0">
              <a:buNone/>
            </a:pPr>
            <a:r>
              <a:rPr lang="en-US" altLang="zh-CN" sz="1800" dirty="0"/>
              <a:t>[10] </a:t>
            </a:r>
            <a:r>
              <a:rPr lang="zh-CN" altLang="en-US" sz="1800" dirty="0"/>
              <a:t>杨晓辉</a:t>
            </a:r>
            <a:r>
              <a:rPr lang="en-US" altLang="zh-CN" sz="1800" dirty="0"/>
              <a:t>. (2007). </a:t>
            </a:r>
            <a:r>
              <a:rPr lang="zh-CN" altLang="en-US" sz="1800" dirty="0"/>
              <a:t>面向分组密码处理的可重构设计技术研究 </a:t>
            </a:r>
            <a:r>
              <a:rPr lang="en-US" altLang="zh-CN" sz="1800" dirty="0"/>
              <a:t>(Doctoral dissertation, </a:t>
            </a:r>
            <a:r>
              <a:rPr lang="zh-CN" altLang="en-US" sz="1800" dirty="0"/>
              <a:t>硕士论文</a:t>
            </a:r>
            <a:r>
              <a:rPr lang="en-US" altLang="zh-CN" sz="1800" dirty="0"/>
              <a:t>], </a:t>
            </a:r>
            <a:r>
              <a:rPr lang="zh-CN" altLang="en-US" sz="1800" dirty="0"/>
              <a:t>解放军信息工程大学</a:t>
            </a:r>
            <a:r>
              <a:rPr lang="en-US" altLang="zh-CN" sz="1800" dirty="0"/>
              <a:t>).</a:t>
            </a:r>
          </a:p>
          <a:p>
            <a:pPr marL="0" indent="0">
              <a:buNone/>
            </a:pPr>
            <a:r>
              <a:rPr lang="en-US" altLang="zh-CN" sz="1800" dirty="0"/>
              <a:t>[11] </a:t>
            </a:r>
            <a:r>
              <a:rPr lang="en-US" altLang="zh-CN" sz="1800" dirty="0" err="1"/>
              <a:t>Buchty</a:t>
            </a:r>
            <a:r>
              <a:rPr lang="en-US" altLang="zh-CN" sz="1800" dirty="0"/>
              <a:t>, Rainer, </a:t>
            </a:r>
            <a:r>
              <a:rPr lang="en-US" altLang="zh-CN" sz="1800" dirty="0" err="1"/>
              <a:t>Nevin</a:t>
            </a:r>
            <a:r>
              <a:rPr lang="en-US" altLang="zh-CN" sz="1800" dirty="0"/>
              <a:t> </a:t>
            </a:r>
            <a:r>
              <a:rPr lang="en-US" altLang="zh-CN" sz="1800" dirty="0" err="1"/>
              <a:t>Heintze</a:t>
            </a:r>
            <a:r>
              <a:rPr lang="en-US" altLang="zh-CN" sz="1800" dirty="0"/>
              <a:t>, and Dino </a:t>
            </a:r>
            <a:r>
              <a:rPr lang="en-US" altLang="zh-CN" sz="1800" dirty="0" err="1"/>
              <a:t>Oliva</a:t>
            </a:r>
            <a:r>
              <a:rPr lang="en-US" altLang="zh-CN" sz="1800" dirty="0"/>
              <a:t>. "</a:t>
            </a:r>
            <a:r>
              <a:rPr lang="en-US" altLang="zh-CN" sz="1800" dirty="0" err="1"/>
              <a:t>Cryptonite</a:t>
            </a:r>
            <a:r>
              <a:rPr lang="en-US" altLang="zh-CN" sz="1800" dirty="0"/>
              <a:t>-A Programmable Crypto Processor Architecture for High-Bandwidth Applications." Organic and Pervasive Computing--ARCS 2004: International Conference on Architecture of Computing Systems, Augsburg, Germany, March 23-26, 2004, Proceedings. Vol. 2981. Springer Science &amp; Business Media, 2004.</a:t>
            </a:r>
          </a:p>
          <a:p>
            <a:pPr marL="0" indent="0">
              <a:buNone/>
            </a:pPr>
            <a:endParaRPr lang="zh-CN" altLang="en-US" sz="1800" dirty="0"/>
          </a:p>
        </p:txBody>
      </p:sp>
    </p:spTree>
    <p:extLst>
      <p:ext uri="{BB962C8B-B14F-4D97-AF65-F5344CB8AC3E}">
        <p14:creationId xmlns:p14="http://schemas.microsoft.com/office/powerpoint/2010/main" val="4052860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41912" y="4972409"/>
            <a:ext cx="8134064" cy="1754326"/>
          </a:xfrm>
          <a:prstGeom prst="rect">
            <a:avLst/>
          </a:prstGeom>
          <a:noFill/>
        </p:spPr>
        <p:txBody>
          <a:bodyPr wrap="square" rtlCol="0">
            <a:spAutoFit/>
          </a:bodyPr>
          <a:lstStyle/>
          <a:p>
            <a:r>
              <a:rPr lang="zh-CN" altLang="en-US" sz="2000" b="1" dirty="0" smtClean="0"/>
              <a:t>课题目标：</a:t>
            </a:r>
            <a:endParaRPr lang="en-US" altLang="zh-CN" sz="2000" b="1" dirty="0" smtClean="0"/>
          </a:p>
          <a:p>
            <a:r>
              <a:rPr lang="zh-CN" altLang="en-US" sz="2000" dirty="0" smtClean="0"/>
              <a:t>通过分析密码算法的计算特征，设计实现面向密码算法的粗粒度可重构阵列架构的</a:t>
            </a:r>
            <a:r>
              <a:rPr lang="en-US" altLang="zh-CN" sz="2000" dirty="0" smtClean="0"/>
              <a:t>PE</a:t>
            </a:r>
            <a:r>
              <a:rPr lang="zh-CN" altLang="en-US" sz="2000" dirty="0" smtClean="0"/>
              <a:t>微结构，在保证</a:t>
            </a:r>
            <a:r>
              <a:rPr lang="en-US" altLang="zh-CN" sz="2000" dirty="0" smtClean="0"/>
              <a:t>PE</a:t>
            </a:r>
            <a:r>
              <a:rPr lang="zh-CN" altLang="en-US" sz="2000" dirty="0" smtClean="0"/>
              <a:t>低延时的前提下，提高</a:t>
            </a:r>
            <a:r>
              <a:rPr lang="en-US" altLang="zh-CN" sz="2000" dirty="0" smtClean="0"/>
              <a:t>PE</a:t>
            </a:r>
            <a:r>
              <a:rPr lang="zh-CN" altLang="en-US" sz="2000" dirty="0" smtClean="0"/>
              <a:t>的功能的灵活性，提高</a:t>
            </a:r>
            <a:r>
              <a:rPr lang="en-US" altLang="zh-CN" sz="2000" dirty="0" smtClean="0"/>
              <a:t>PE</a:t>
            </a:r>
            <a:r>
              <a:rPr lang="zh-CN" altLang="en-US" sz="2000" dirty="0" smtClean="0"/>
              <a:t>的利用率。</a:t>
            </a:r>
            <a:endParaRPr lang="en-US" altLang="zh-CN" sz="2000" dirty="0" smtClean="0"/>
          </a:p>
          <a:p>
            <a:endParaRPr lang="zh-CN" altLang="en-US" sz="2800" b="1" dirty="0"/>
          </a:p>
        </p:txBody>
      </p:sp>
      <p:sp>
        <p:nvSpPr>
          <p:cNvPr id="3" name="矩形 2"/>
          <p:cNvSpPr/>
          <p:nvPr/>
        </p:nvSpPr>
        <p:spPr>
          <a:xfrm>
            <a:off x="2653044" y="2009109"/>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高</a:t>
            </a:r>
            <a:r>
              <a:rPr lang="zh-CN" altLang="en-US" sz="1600" b="1" dirty="0" smtClean="0">
                <a:solidFill>
                  <a:schemeClr val="tx1"/>
                </a:solidFill>
              </a:rPr>
              <a:t>吞吐率</a:t>
            </a:r>
            <a:endParaRPr lang="zh-CN" altLang="en-US" sz="1600" b="1" dirty="0">
              <a:solidFill>
                <a:schemeClr val="tx1"/>
              </a:solidFill>
            </a:endParaRPr>
          </a:p>
        </p:txBody>
      </p:sp>
      <p:sp>
        <p:nvSpPr>
          <p:cNvPr id="4" name="矩形 3"/>
          <p:cNvSpPr/>
          <p:nvPr/>
        </p:nvSpPr>
        <p:spPr>
          <a:xfrm>
            <a:off x="424999" y="2009109"/>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低吞吐率</a:t>
            </a:r>
            <a:endParaRPr lang="zh-CN" altLang="en-US" sz="1600" b="1" dirty="0">
              <a:solidFill>
                <a:schemeClr val="tx1"/>
              </a:solidFill>
            </a:endParaRPr>
          </a:p>
        </p:txBody>
      </p:sp>
      <p:sp>
        <p:nvSpPr>
          <p:cNvPr id="6" name="矩形 5"/>
          <p:cNvSpPr/>
          <p:nvPr/>
        </p:nvSpPr>
        <p:spPr>
          <a:xfrm>
            <a:off x="2653044" y="2827311"/>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大规模阵列架构</a:t>
            </a:r>
            <a:endParaRPr lang="zh-CN" altLang="en-US" sz="1600" b="1" dirty="0">
              <a:solidFill>
                <a:schemeClr val="tx1"/>
              </a:solidFill>
            </a:endParaRPr>
          </a:p>
        </p:txBody>
      </p:sp>
      <p:sp>
        <p:nvSpPr>
          <p:cNvPr id="7" name="矩形 6"/>
          <p:cNvSpPr/>
          <p:nvPr/>
        </p:nvSpPr>
        <p:spPr>
          <a:xfrm>
            <a:off x="424999" y="2827311"/>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小规模迭代架构</a:t>
            </a:r>
            <a:endParaRPr lang="zh-CN" altLang="en-US" sz="1600" b="1" dirty="0">
              <a:solidFill>
                <a:schemeClr val="tx1"/>
              </a:solidFill>
            </a:endParaRPr>
          </a:p>
        </p:txBody>
      </p:sp>
      <p:sp>
        <p:nvSpPr>
          <p:cNvPr id="8" name="矩形 7"/>
          <p:cNvSpPr/>
          <p:nvPr/>
        </p:nvSpPr>
        <p:spPr>
          <a:xfrm>
            <a:off x="2653044" y="3671274"/>
            <a:ext cx="1275012" cy="102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功能简单、低延迟的功能并行结构</a:t>
            </a:r>
            <a:endParaRPr lang="zh-CN" altLang="en-US" sz="1600" b="1" dirty="0">
              <a:solidFill>
                <a:schemeClr val="tx1"/>
              </a:solidFill>
            </a:endParaRPr>
          </a:p>
        </p:txBody>
      </p:sp>
      <p:sp>
        <p:nvSpPr>
          <p:cNvPr id="9" name="矩形 8"/>
          <p:cNvSpPr/>
          <p:nvPr/>
        </p:nvSpPr>
        <p:spPr>
          <a:xfrm>
            <a:off x="424999" y="3671274"/>
            <a:ext cx="1275012" cy="102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功能复杂、高延迟的功能串行结构</a:t>
            </a:r>
            <a:endParaRPr lang="zh-CN" altLang="en-US" sz="1600" b="1" dirty="0">
              <a:solidFill>
                <a:schemeClr val="tx1"/>
              </a:solidFill>
            </a:endParaRPr>
          </a:p>
        </p:txBody>
      </p:sp>
      <p:sp>
        <p:nvSpPr>
          <p:cNvPr id="10" name="右箭头 9"/>
          <p:cNvSpPr/>
          <p:nvPr/>
        </p:nvSpPr>
        <p:spPr>
          <a:xfrm>
            <a:off x="1874057" y="2270970"/>
            <a:ext cx="412861" cy="19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1" name="文本框 10"/>
          <p:cNvSpPr txBox="1"/>
          <p:nvPr/>
        </p:nvSpPr>
        <p:spPr>
          <a:xfrm>
            <a:off x="341912" y="1536269"/>
            <a:ext cx="3381567" cy="369332"/>
          </a:xfrm>
          <a:prstGeom prst="rect">
            <a:avLst/>
          </a:prstGeom>
          <a:noFill/>
        </p:spPr>
        <p:txBody>
          <a:bodyPr wrap="square" rtlCol="0">
            <a:spAutoFit/>
          </a:bodyPr>
          <a:lstStyle/>
          <a:p>
            <a:r>
              <a:rPr lang="zh-CN" altLang="en-US" b="1" dirty="0" smtClean="0"/>
              <a:t>密码可重构架构演化趋势</a:t>
            </a:r>
            <a:endParaRPr lang="zh-CN" altLang="en-US" b="1" dirty="0"/>
          </a:p>
        </p:txBody>
      </p:sp>
      <p:sp>
        <p:nvSpPr>
          <p:cNvPr id="12" name="右箭头 11"/>
          <p:cNvSpPr/>
          <p:nvPr/>
        </p:nvSpPr>
        <p:spPr>
          <a:xfrm>
            <a:off x="1874057" y="3090453"/>
            <a:ext cx="412861" cy="19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3" name="右箭头 12"/>
          <p:cNvSpPr/>
          <p:nvPr/>
        </p:nvSpPr>
        <p:spPr>
          <a:xfrm>
            <a:off x="1874057" y="4050566"/>
            <a:ext cx="412861" cy="270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2" name="矩形 1"/>
          <p:cNvSpPr/>
          <p:nvPr/>
        </p:nvSpPr>
        <p:spPr>
          <a:xfrm>
            <a:off x="1081825" y="592425"/>
            <a:ext cx="561866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zh-CN" sz="2700" b="1" dirty="0" smtClean="0">
                <a:solidFill>
                  <a:schemeClr val="tx2"/>
                </a:solidFill>
                <a:latin typeface="黑体" pitchFamily="49" charset="-122"/>
                <a:ea typeface="黑体" pitchFamily="49" charset="-122"/>
                <a:cs typeface="+mj-cs"/>
              </a:rPr>
              <a:t>1.</a:t>
            </a:r>
            <a:r>
              <a:rPr lang="zh-CN" altLang="en-US" sz="2700" b="1" dirty="0" smtClean="0">
                <a:solidFill>
                  <a:schemeClr val="tx2"/>
                </a:solidFill>
                <a:latin typeface="黑体" pitchFamily="49" charset="-122"/>
                <a:ea typeface="黑体" pitchFamily="49" charset="-122"/>
                <a:cs typeface="+mj-cs"/>
              </a:rPr>
              <a:t>课题进展</a:t>
            </a:r>
            <a:endParaRPr lang="en-US" altLang="zh-CN" sz="2700" b="1" dirty="0">
              <a:solidFill>
                <a:schemeClr val="tx2"/>
              </a:solidFill>
              <a:latin typeface="黑体" pitchFamily="49" charset="-122"/>
              <a:ea typeface="黑体" pitchFamily="49" charset="-122"/>
              <a:cs typeface="+mj-cs"/>
            </a:endParaRPr>
          </a:p>
        </p:txBody>
      </p:sp>
      <p:sp>
        <p:nvSpPr>
          <p:cNvPr id="14" name="文本框 13"/>
          <p:cNvSpPr txBox="1"/>
          <p:nvPr/>
        </p:nvSpPr>
        <p:spPr>
          <a:xfrm>
            <a:off x="4294182" y="2252288"/>
            <a:ext cx="4687910" cy="2308324"/>
          </a:xfrm>
          <a:prstGeom prst="rect">
            <a:avLst/>
          </a:prstGeom>
          <a:noFill/>
        </p:spPr>
        <p:txBody>
          <a:bodyPr wrap="square" rtlCol="0">
            <a:spAutoFit/>
          </a:bodyPr>
          <a:lstStyle/>
          <a:p>
            <a:r>
              <a:rPr lang="zh-CN" altLang="en-US" dirty="0" smtClean="0"/>
              <a:t>整个粗粒度可重构架构主要由三部分组成：</a:t>
            </a:r>
            <a:endParaRPr lang="en-US" altLang="zh-CN" dirty="0" smtClean="0"/>
          </a:p>
          <a:p>
            <a:r>
              <a:rPr lang="zh-CN" altLang="en-US" dirty="0" smtClean="0"/>
              <a:t>配置、存储、计算阵列</a:t>
            </a:r>
            <a:endParaRPr lang="en-US" altLang="zh-CN" dirty="0" smtClean="0"/>
          </a:p>
          <a:p>
            <a:r>
              <a:rPr lang="zh-CN" altLang="en-US" dirty="0" smtClean="0"/>
              <a:t>其中核心设计是计算阵列，阵列的设计的核心是计算单元（</a:t>
            </a:r>
            <a:r>
              <a:rPr lang="en-US" altLang="zh-CN" dirty="0" smtClean="0"/>
              <a:t>PE</a:t>
            </a:r>
            <a:r>
              <a:rPr lang="zh-CN" altLang="en-US" dirty="0" smtClean="0"/>
              <a:t>）的设计，阵列是</a:t>
            </a:r>
            <a:r>
              <a:rPr lang="en-US" altLang="zh-CN" dirty="0" smtClean="0"/>
              <a:t>PE</a:t>
            </a:r>
            <a:r>
              <a:rPr lang="zh-CN" altLang="en-US" dirty="0" smtClean="0"/>
              <a:t>在行列上的扩展。</a:t>
            </a:r>
            <a:endParaRPr lang="en-US" altLang="zh-CN" dirty="0" smtClean="0"/>
          </a:p>
          <a:p>
            <a:r>
              <a:rPr lang="en-US" altLang="zh-CN" dirty="0" smtClean="0"/>
              <a:t>1.</a:t>
            </a:r>
            <a:r>
              <a:rPr lang="en-US" altLang="zh-CN" dirty="0"/>
              <a:t>PE</a:t>
            </a:r>
            <a:r>
              <a:rPr lang="zh-CN" altLang="en-US" dirty="0" smtClean="0"/>
              <a:t>的主频决定了整个阵列的主频</a:t>
            </a:r>
            <a:endParaRPr lang="en-US" altLang="zh-CN" dirty="0" smtClean="0"/>
          </a:p>
          <a:p>
            <a:r>
              <a:rPr lang="en-US" altLang="zh-CN" dirty="0" smtClean="0"/>
              <a:t>2.PE</a:t>
            </a:r>
            <a:r>
              <a:rPr lang="zh-CN" altLang="en-US" dirty="0" smtClean="0"/>
              <a:t>的功能和灵活性决定了整个阵列的功能和灵活性</a:t>
            </a:r>
            <a:endParaRPr lang="zh-CN" altLang="en-US" dirty="0"/>
          </a:p>
        </p:txBody>
      </p:sp>
    </p:spTree>
    <p:extLst>
      <p:ext uri="{BB962C8B-B14F-4D97-AF65-F5344CB8AC3E}">
        <p14:creationId xmlns:p14="http://schemas.microsoft.com/office/powerpoint/2010/main" val="116314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4" grpId="0" animBg="1"/>
      <p:bldP spid="6" grpId="0" animBg="1"/>
      <p:bldP spid="7" grpId="0" animBg="1"/>
      <p:bldP spid="8" grpId="0" animBg="1"/>
      <p:bldP spid="9" grpId="0" animBg="1"/>
      <p:bldP spid="10" grpId="0" animBg="1"/>
      <p:bldP spid="12" grpId="0" animBg="1"/>
      <p:bldP spid="13" grpId="0" animBg="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957" y="2554524"/>
            <a:ext cx="4163094" cy="3916907"/>
          </a:xfrm>
        </p:spPr>
        <p:txBody>
          <a:bodyPr>
            <a:normAutofit/>
          </a:bodyPr>
          <a:lstStyle/>
          <a:p>
            <a:pPr marL="0" indent="0">
              <a:buNone/>
            </a:pPr>
            <a:r>
              <a:rPr lang="zh-CN" altLang="en-US" sz="1800" b="1" dirty="0" smtClean="0"/>
              <a:t>功能单元串行设计</a:t>
            </a:r>
            <a:r>
              <a:rPr lang="en-US" altLang="zh-CN" sz="1800" b="1" dirty="0" smtClean="0"/>
              <a:t>[</a:t>
            </a:r>
            <a:r>
              <a:rPr lang="en-US" altLang="zh-CN" sz="1800" b="1" dirty="0"/>
              <a:t>1][2][9</a:t>
            </a:r>
            <a:r>
              <a:rPr lang="en-US" altLang="zh-CN" sz="1800" b="1" dirty="0" smtClean="0"/>
              <a:t>]</a:t>
            </a:r>
          </a:p>
          <a:p>
            <a:pPr marL="0" indent="0">
              <a:buNone/>
            </a:pPr>
            <a:r>
              <a:rPr lang="zh-CN" altLang="en-US" sz="1800" dirty="0" smtClean="0"/>
              <a:t>将所有需要的功能放在一条串行的路径上，通过配置选择功能开关。</a:t>
            </a:r>
            <a:endParaRPr lang="zh-CN" altLang="en-US" sz="1800" dirty="0"/>
          </a:p>
          <a:p>
            <a:pPr marL="0" indent="0">
              <a:buNone/>
            </a:pPr>
            <a:r>
              <a:rPr lang="zh-CN" altLang="en-US" sz="1800" b="1" dirty="0"/>
              <a:t>优点：</a:t>
            </a:r>
            <a:r>
              <a:rPr lang="zh-CN" altLang="en-US" sz="1800" dirty="0"/>
              <a:t>可以有更多的功能级联，在一个</a:t>
            </a:r>
            <a:r>
              <a:rPr lang="en-US" altLang="zh-CN" sz="1800" dirty="0"/>
              <a:t>PE</a:t>
            </a:r>
            <a:r>
              <a:rPr lang="zh-CN" altLang="en-US" sz="1800" dirty="0"/>
              <a:t>里面可以做更多的</a:t>
            </a:r>
            <a:r>
              <a:rPr lang="zh-CN" altLang="en-US" sz="1800" dirty="0" smtClean="0"/>
              <a:t>工作。</a:t>
            </a:r>
            <a:endParaRPr lang="zh-CN" altLang="en-US" sz="1800" dirty="0"/>
          </a:p>
          <a:p>
            <a:pPr marL="0" indent="0">
              <a:buNone/>
            </a:pPr>
            <a:r>
              <a:rPr lang="zh-CN" altLang="en-US" sz="1800" b="1" dirty="0"/>
              <a:t>缺点：</a:t>
            </a:r>
            <a:r>
              <a:rPr lang="zh-CN" altLang="en-US" sz="1800" dirty="0"/>
              <a:t>单个</a:t>
            </a:r>
            <a:r>
              <a:rPr lang="en-US" altLang="zh-CN" sz="1800" dirty="0"/>
              <a:t>PE</a:t>
            </a:r>
            <a:r>
              <a:rPr lang="zh-CN" altLang="en-US" sz="1800" dirty="0"/>
              <a:t>的延迟很大，而且功能串行的需求在不同的算法中有不同的表现很难兼顾所有算法。在单</a:t>
            </a:r>
            <a:r>
              <a:rPr lang="en-US" altLang="zh-CN" sz="1800" dirty="0"/>
              <a:t>PE</a:t>
            </a:r>
            <a:r>
              <a:rPr lang="zh-CN" altLang="en-US" sz="1800" dirty="0"/>
              <a:t>结构中有优势但是不适合阵列的多级流水</a:t>
            </a:r>
            <a:r>
              <a:rPr lang="zh-CN" altLang="en-US" sz="1800" dirty="0" smtClean="0"/>
              <a:t>架构。</a:t>
            </a:r>
            <a:endParaRPr lang="zh-CN" altLang="en-US" sz="1800" dirty="0"/>
          </a:p>
        </p:txBody>
      </p:sp>
      <p:pic>
        <p:nvPicPr>
          <p:cNvPr id="1026" name="Picture 2" descr="C:\Users\bean\AppData\Local\YNote\data\605972145@qq.com\0ecdee60d23d47babe62117c1d414718\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411705"/>
            <a:ext cx="4417224" cy="24788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bean\AppData\Local\YNote\data\605972145@qq.com\1c92689b01ba45fe868c37ae9928c593\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984921"/>
            <a:ext cx="4417224" cy="2671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24598" y="1634433"/>
            <a:ext cx="3943350" cy="707886"/>
          </a:xfrm>
          <a:prstGeom prst="rect">
            <a:avLst/>
          </a:prstGeom>
          <a:noFill/>
        </p:spPr>
        <p:txBody>
          <a:bodyPr wrap="square" rtlCol="0">
            <a:spAutoFit/>
          </a:bodyPr>
          <a:lstStyle/>
          <a:p>
            <a:r>
              <a:rPr lang="zh-CN" altLang="en-US" sz="2000" b="1" dirty="0" smtClean="0"/>
              <a:t>首先对目前可重构密码架构的</a:t>
            </a:r>
            <a:r>
              <a:rPr lang="en-US" altLang="zh-CN" sz="2000" b="1" dirty="0" smtClean="0"/>
              <a:t>PE</a:t>
            </a:r>
            <a:r>
              <a:rPr lang="zh-CN" altLang="en-US" sz="2000" b="1" dirty="0" smtClean="0"/>
              <a:t>设计作了全面的调研</a:t>
            </a:r>
            <a:r>
              <a:rPr lang="zh-CN" altLang="en-US" sz="2000" b="1" dirty="0"/>
              <a:t>分析</a:t>
            </a:r>
          </a:p>
        </p:txBody>
      </p:sp>
      <p:sp>
        <p:nvSpPr>
          <p:cNvPr id="9" name="矩形 8"/>
          <p:cNvSpPr/>
          <p:nvPr/>
        </p:nvSpPr>
        <p:spPr>
          <a:xfrm>
            <a:off x="1081825" y="592425"/>
            <a:ext cx="561866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zh-CN" altLang="en-US" sz="2700" b="1" dirty="0" smtClean="0">
                <a:solidFill>
                  <a:schemeClr val="tx2"/>
                </a:solidFill>
                <a:latin typeface="黑体" pitchFamily="49" charset="-122"/>
                <a:ea typeface="黑体" pitchFamily="49" charset="-122"/>
                <a:cs typeface="+mj-cs"/>
              </a:rPr>
              <a:t>课题</a:t>
            </a:r>
            <a:r>
              <a:rPr lang="zh-CN" altLang="en-US" sz="2700" b="1" dirty="0">
                <a:solidFill>
                  <a:schemeClr val="tx2"/>
                </a:solidFill>
                <a:latin typeface="黑体" pitchFamily="49" charset="-122"/>
                <a:ea typeface="黑体" pitchFamily="49" charset="-122"/>
                <a:cs typeface="+mj-cs"/>
              </a:rPr>
              <a:t>当前研究现状和课题目标</a:t>
            </a:r>
            <a:endParaRPr lang="en-US" altLang="zh-CN" sz="2700" b="1" dirty="0">
              <a:solidFill>
                <a:schemeClr val="tx2"/>
              </a:solidFill>
              <a:latin typeface="黑体" pitchFamily="49" charset="-122"/>
              <a:ea typeface="黑体" pitchFamily="49" charset="-122"/>
              <a:cs typeface="+mj-cs"/>
            </a:endParaRPr>
          </a:p>
        </p:txBody>
      </p:sp>
    </p:spTree>
    <p:extLst>
      <p:ext uri="{BB962C8B-B14F-4D97-AF65-F5344CB8AC3E}">
        <p14:creationId xmlns:p14="http://schemas.microsoft.com/office/powerpoint/2010/main" val="1744716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469" y="1911852"/>
            <a:ext cx="4392529" cy="4994818"/>
          </a:xfrm>
        </p:spPr>
        <p:txBody>
          <a:bodyPr>
            <a:normAutofit/>
          </a:bodyPr>
          <a:lstStyle/>
          <a:p>
            <a:pPr marL="0" indent="0">
              <a:buNone/>
            </a:pPr>
            <a:r>
              <a:rPr lang="zh-CN" altLang="en-US" sz="2000" b="1" dirty="0" smtClean="0"/>
              <a:t>功能单元的内部连接可按需配置</a:t>
            </a:r>
            <a:r>
              <a:rPr lang="en-US" altLang="zh-CN" sz="2000" b="1" dirty="0"/>
              <a:t>[</a:t>
            </a:r>
            <a:r>
              <a:rPr lang="en-US" altLang="zh-CN" sz="2000" b="1" dirty="0" smtClean="0"/>
              <a:t>10]</a:t>
            </a:r>
          </a:p>
          <a:p>
            <a:pPr marL="0" indent="0">
              <a:buNone/>
            </a:pPr>
            <a:r>
              <a:rPr lang="en-US" altLang="zh-CN" sz="2000" dirty="0" smtClean="0"/>
              <a:t>PE</a:t>
            </a:r>
            <a:r>
              <a:rPr lang="zh-CN" altLang="en-US" sz="2000" dirty="0" smtClean="0"/>
              <a:t>内部的功能模块的串并连接可以通过配置进行动态组合。</a:t>
            </a:r>
            <a:endParaRPr lang="en-US" altLang="zh-CN" sz="2000" dirty="0" smtClean="0"/>
          </a:p>
          <a:p>
            <a:pPr marL="0" indent="0">
              <a:buNone/>
            </a:pPr>
            <a:r>
              <a:rPr lang="zh-CN" altLang="en-US" sz="2000" b="1" dirty="0" smtClean="0"/>
              <a:t>优点</a:t>
            </a:r>
            <a:r>
              <a:rPr lang="zh-CN" altLang="en-US" sz="2000" b="1" dirty="0"/>
              <a:t>：</a:t>
            </a:r>
            <a:r>
              <a:rPr lang="en-US" altLang="zh-CN" sz="2000" dirty="0"/>
              <a:t>PE</a:t>
            </a:r>
            <a:r>
              <a:rPr lang="zh-CN" altLang="en-US" sz="2000" dirty="0"/>
              <a:t>内部各个功能单元的利用率提高，可以在一个</a:t>
            </a:r>
            <a:r>
              <a:rPr lang="en-US" altLang="zh-CN" sz="2000" dirty="0"/>
              <a:t>PE</a:t>
            </a:r>
            <a:r>
              <a:rPr lang="zh-CN" altLang="en-US" sz="2000" dirty="0"/>
              <a:t>里实现更多的</a:t>
            </a:r>
            <a:r>
              <a:rPr lang="zh-CN" altLang="en-US" sz="2000" dirty="0" smtClean="0"/>
              <a:t>功能。</a:t>
            </a:r>
            <a:endParaRPr lang="zh-CN" altLang="en-US" sz="2000" dirty="0"/>
          </a:p>
          <a:p>
            <a:pPr marL="0" indent="0">
              <a:buNone/>
            </a:pPr>
            <a:r>
              <a:rPr lang="zh-CN" altLang="en-US" sz="2000" b="1" dirty="0"/>
              <a:t>缺点：</a:t>
            </a:r>
            <a:r>
              <a:rPr lang="zh-CN" altLang="en-US" sz="2000" dirty="0"/>
              <a:t>更加复杂的</a:t>
            </a:r>
            <a:r>
              <a:rPr lang="en-US" altLang="zh-CN" sz="2000" dirty="0"/>
              <a:t>PE</a:t>
            </a:r>
            <a:r>
              <a:rPr lang="zh-CN" altLang="en-US" sz="2000" dirty="0"/>
              <a:t>内部互连、配置。增加了面积和延迟。与串行的问题一样，如果不插寄存器那么</a:t>
            </a:r>
            <a:r>
              <a:rPr lang="en-US" altLang="zh-CN" sz="2000" dirty="0"/>
              <a:t>PE</a:t>
            </a:r>
            <a:r>
              <a:rPr lang="zh-CN" altLang="en-US" sz="2000" dirty="0"/>
              <a:t>的延迟就是所有功能单元的和，如果插寄存器解决延迟就要引入多周期</a:t>
            </a:r>
            <a:r>
              <a:rPr lang="zh-CN" altLang="en-US" sz="2000" dirty="0" smtClean="0"/>
              <a:t>。</a:t>
            </a:r>
            <a:endParaRPr lang="zh-CN" altLang="en-US" sz="2000" dirty="0"/>
          </a:p>
        </p:txBody>
      </p:sp>
      <p:pic>
        <p:nvPicPr>
          <p:cNvPr id="5122" name="Picture 2" descr="C:\Users\bean\AppData\Local\YNote\data\605972145@qq.com\8678f1ae11ad427eaf6f421626eef75e\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8" y="1632771"/>
            <a:ext cx="4293413" cy="496383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081825" y="592425"/>
            <a:ext cx="561866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zh-CN" altLang="en-US" sz="2700" b="1" dirty="0" smtClean="0">
                <a:solidFill>
                  <a:schemeClr val="tx2"/>
                </a:solidFill>
                <a:latin typeface="黑体" pitchFamily="49" charset="-122"/>
                <a:ea typeface="黑体" pitchFamily="49" charset="-122"/>
                <a:cs typeface="+mj-cs"/>
              </a:rPr>
              <a:t>课题</a:t>
            </a:r>
            <a:r>
              <a:rPr lang="zh-CN" altLang="en-US" sz="2700" b="1" dirty="0">
                <a:solidFill>
                  <a:schemeClr val="tx2"/>
                </a:solidFill>
                <a:latin typeface="黑体" pitchFamily="49" charset="-122"/>
                <a:ea typeface="黑体" pitchFamily="49" charset="-122"/>
                <a:cs typeface="+mj-cs"/>
              </a:rPr>
              <a:t>当前研究现状和课题目标</a:t>
            </a:r>
            <a:endParaRPr lang="en-US" altLang="zh-CN" sz="2700" b="1" dirty="0">
              <a:solidFill>
                <a:schemeClr val="tx2"/>
              </a:solidFill>
              <a:latin typeface="黑体" pitchFamily="49" charset="-122"/>
              <a:ea typeface="黑体" pitchFamily="49" charset="-122"/>
              <a:cs typeface="+mj-cs"/>
            </a:endParaRPr>
          </a:p>
        </p:txBody>
      </p:sp>
    </p:spTree>
    <p:extLst>
      <p:ext uri="{BB962C8B-B14F-4D97-AF65-F5344CB8AC3E}">
        <p14:creationId xmlns:p14="http://schemas.microsoft.com/office/powerpoint/2010/main" val="4146449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387577"/>
            <a:ext cx="3734803" cy="4351338"/>
          </a:xfrm>
        </p:spPr>
        <p:txBody>
          <a:bodyPr>
            <a:normAutofit/>
          </a:bodyPr>
          <a:lstStyle/>
          <a:p>
            <a:pPr marL="0" indent="0">
              <a:buNone/>
            </a:pPr>
            <a:r>
              <a:rPr lang="zh-CN" altLang="en-US" sz="2000" b="1" dirty="0" smtClean="0"/>
              <a:t>功能单元并行设计</a:t>
            </a:r>
            <a:r>
              <a:rPr lang="en-US" altLang="zh-CN" sz="2000" b="1" dirty="0" smtClean="0"/>
              <a:t>[</a:t>
            </a:r>
            <a:r>
              <a:rPr lang="en-US" altLang="zh-CN" sz="2000" b="1" dirty="0"/>
              <a:t>6][7</a:t>
            </a:r>
            <a:r>
              <a:rPr lang="en-US" altLang="zh-CN" sz="2000" b="1" dirty="0" smtClean="0"/>
              <a:t>]</a:t>
            </a:r>
          </a:p>
          <a:p>
            <a:pPr marL="0" indent="0">
              <a:buNone/>
            </a:pPr>
            <a:r>
              <a:rPr lang="zh-CN" altLang="en-US" sz="2000" dirty="0"/>
              <a:t>将所有需要的功能并行地放在不同的路径上，通过配置选择某一条路径完成某一个</a:t>
            </a:r>
            <a:r>
              <a:rPr lang="zh-CN" altLang="en-US" sz="2000" dirty="0" smtClean="0"/>
              <a:t>功能。</a:t>
            </a:r>
            <a:endParaRPr lang="zh-CN" altLang="en-US" sz="2000" dirty="0"/>
          </a:p>
          <a:p>
            <a:pPr marL="0" indent="0">
              <a:buNone/>
            </a:pPr>
            <a:r>
              <a:rPr lang="zh-CN" altLang="en-US" sz="2000" b="1" dirty="0"/>
              <a:t>优点：</a:t>
            </a:r>
            <a:r>
              <a:rPr lang="zh-CN" altLang="en-US" sz="2000" dirty="0"/>
              <a:t>在保证</a:t>
            </a:r>
            <a:r>
              <a:rPr lang="en-US" altLang="zh-CN" sz="2000" dirty="0"/>
              <a:t>PE</a:t>
            </a:r>
            <a:r>
              <a:rPr lang="zh-CN" altLang="en-US" sz="2000" dirty="0"/>
              <a:t>功能完整的同时可以是</a:t>
            </a:r>
            <a:r>
              <a:rPr lang="en-US" altLang="zh-CN" sz="2000" dirty="0"/>
              <a:t>PE</a:t>
            </a:r>
            <a:r>
              <a:rPr lang="zh-CN" altLang="en-US" sz="2000" dirty="0"/>
              <a:t>的主频变得很</a:t>
            </a:r>
            <a:r>
              <a:rPr lang="zh-CN" altLang="en-US" sz="2000" dirty="0" smtClean="0"/>
              <a:t>高。</a:t>
            </a:r>
            <a:endParaRPr lang="zh-CN" altLang="en-US" sz="2000" dirty="0"/>
          </a:p>
          <a:p>
            <a:pPr marL="0" indent="0">
              <a:buNone/>
            </a:pPr>
            <a:r>
              <a:rPr lang="zh-CN" altLang="en-US" sz="2000" b="1" dirty="0"/>
              <a:t>缺点：</a:t>
            </a:r>
            <a:r>
              <a:rPr lang="en-US" altLang="zh-CN" sz="2000" dirty="0"/>
              <a:t>PE</a:t>
            </a:r>
            <a:r>
              <a:rPr lang="zh-CN" altLang="en-US" sz="2000" dirty="0"/>
              <a:t>中同时只有一个功能单元在工作，电路利用率</a:t>
            </a:r>
            <a:r>
              <a:rPr lang="zh-CN" altLang="en-US" sz="2000" dirty="0" smtClean="0"/>
              <a:t>低。</a:t>
            </a:r>
            <a:endParaRPr lang="zh-CN" altLang="en-US" sz="2000" dirty="0"/>
          </a:p>
          <a:p>
            <a:pPr marL="0" indent="0">
              <a:buNone/>
            </a:pPr>
            <a:endParaRPr lang="zh-CN" altLang="en-US" sz="2000" dirty="0"/>
          </a:p>
        </p:txBody>
      </p:sp>
      <p:pic>
        <p:nvPicPr>
          <p:cNvPr id="2050" name="Picture 2" descr="C:\Users\bean\AppData\Local\YNote\data\605972145@qq.com\515a74bfd8c440b4b66e1402f9e5e1ea\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8214" y="1634283"/>
            <a:ext cx="4123386" cy="24260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bean\AppData\Local\YNote\data\605972145@qq.com\46aba689e311478ba0adb63ac1a1a902\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214" y="4379779"/>
            <a:ext cx="4123386" cy="221378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081825" y="592425"/>
            <a:ext cx="561866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zh-CN" altLang="en-US" sz="2700" b="1" dirty="0" smtClean="0">
                <a:solidFill>
                  <a:schemeClr val="tx2"/>
                </a:solidFill>
                <a:latin typeface="黑体" pitchFamily="49" charset="-122"/>
                <a:ea typeface="黑体" pitchFamily="49" charset="-122"/>
                <a:cs typeface="+mj-cs"/>
              </a:rPr>
              <a:t>课题</a:t>
            </a:r>
            <a:r>
              <a:rPr lang="zh-CN" altLang="en-US" sz="2700" b="1" dirty="0">
                <a:solidFill>
                  <a:schemeClr val="tx2"/>
                </a:solidFill>
                <a:latin typeface="黑体" pitchFamily="49" charset="-122"/>
                <a:ea typeface="黑体" pitchFamily="49" charset="-122"/>
                <a:cs typeface="+mj-cs"/>
              </a:rPr>
              <a:t>当前研究现状和课题目标</a:t>
            </a:r>
            <a:endParaRPr lang="en-US" altLang="zh-CN" sz="2700" b="1" dirty="0">
              <a:solidFill>
                <a:schemeClr val="tx2"/>
              </a:solidFill>
              <a:latin typeface="黑体" pitchFamily="49" charset="-122"/>
              <a:ea typeface="黑体" pitchFamily="49" charset="-122"/>
              <a:cs typeface="+mj-cs"/>
            </a:endParaRPr>
          </a:p>
        </p:txBody>
      </p:sp>
    </p:spTree>
    <p:extLst>
      <p:ext uri="{BB962C8B-B14F-4D97-AF65-F5344CB8AC3E}">
        <p14:creationId xmlns:p14="http://schemas.microsoft.com/office/powerpoint/2010/main" val="1404213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2696" y="2260974"/>
            <a:ext cx="3959394" cy="4351338"/>
          </a:xfrm>
        </p:spPr>
        <p:txBody>
          <a:bodyPr>
            <a:normAutofit/>
          </a:bodyPr>
          <a:lstStyle/>
          <a:p>
            <a:pPr marL="0" indent="0">
              <a:buNone/>
            </a:pPr>
            <a:r>
              <a:rPr lang="zh-CN" altLang="en-US" sz="2000" b="1" dirty="0" smtClean="0"/>
              <a:t>功能单元串行和并行混合设计</a:t>
            </a:r>
            <a:r>
              <a:rPr lang="en-US" altLang="zh-CN" sz="2000" b="1" dirty="0" smtClean="0"/>
              <a:t>[</a:t>
            </a:r>
            <a:r>
              <a:rPr lang="en-US" altLang="zh-CN" sz="2000" b="1" dirty="0"/>
              <a:t>3][4][5][8]</a:t>
            </a:r>
          </a:p>
          <a:p>
            <a:pPr marL="0" indent="0">
              <a:buNone/>
            </a:pPr>
            <a:r>
              <a:rPr lang="zh-CN" altLang="en-US" sz="2000" dirty="0" smtClean="0"/>
              <a:t>通过对不同的模块进行延迟分析，把延迟相同模块并行在一起。</a:t>
            </a:r>
            <a:endParaRPr lang="en-US" altLang="zh-CN" sz="2000" dirty="0" smtClean="0"/>
          </a:p>
          <a:p>
            <a:pPr marL="0" indent="0">
              <a:buNone/>
            </a:pPr>
            <a:r>
              <a:rPr lang="zh-CN" altLang="en-US" sz="2000" b="1" dirty="0" smtClean="0"/>
              <a:t>优点</a:t>
            </a:r>
            <a:r>
              <a:rPr lang="zh-CN" altLang="en-US" sz="2000" b="1" dirty="0"/>
              <a:t>：</a:t>
            </a:r>
            <a:r>
              <a:rPr lang="zh-CN" altLang="en-US" sz="2000" dirty="0"/>
              <a:t>平衡不同的功能单元的延迟，提供了简单功能单元的串行并且有和功能并行结构相同的高主频</a:t>
            </a:r>
          </a:p>
          <a:p>
            <a:pPr marL="0" indent="0">
              <a:buNone/>
            </a:pPr>
            <a:r>
              <a:rPr lang="zh-CN" altLang="en-US" sz="2000" b="1" dirty="0"/>
              <a:t>缺点：</a:t>
            </a:r>
            <a:r>
              <a:rPr lang="zh-CN" altLang="en-US" sz="2000" dirty="0"/>
              <a:t>功能串行是算法相关的，不能兼顾所有算法</a:t>
            </a:r>
          </a:p>
          <a:p>
            <a:pPr marL="0" indent="0">
              <a:buNone/>
            </a:pPr>
            <a:endParaRPr lang="zh-CN" altLang="en-US" sz="2000" dirty="0"/>
          </a:p>
        </p:txBody>
      </p:sp>
      <p:pic>
        <p:nvPicPr>
          <p:cNvPr id="3074" name="Picture 2" descr="C:\Users\bean\AppData\Local\YNote\data\605972145@qq.com\a65cd4dc09d7489bb4350ede567ada1a\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428" y="1449539"/>
            <a:ext cx="4201262" cy="16228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bean\AppData\Local\YNote\data\605972145@qq.com\0e10a1fd528c4f1f8ef5ed25a33e02a1\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9629" y="3146192"/>
            <a:ext cx="4211382" cy="156777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bean\AppData\Local\YNote\data\605972145@qq.com\c920ad7d7bf54f75a4f666d6915aaa43\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8668" y="4658689"/>
            <a:ext cx="4201263" cy="216118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1081825" y="592425"/>
            <a:ext cx="561866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zh-CN" altLang="en-US" sz="2700" b="1" dirty="0" smtClean="0">
                <a:solidFill>
                  <a:schemeClr val="tx2"/>
                </a:solidFill>
                <a:latin typeface="黑体" pitchFamily="49" charset="-122"/>
                <a:ea typeface="黑体" pitchFamily="49" charset="-122"/>
                <a:cs typeface="+mj-cs"/>
              </a:rPr>
              <a:t>课题</a:t>
            </a:r>
            <a:r>
              <a:rPr lang="zh-CN" altLang="en-US" sz="2700" b="1" dirty="0">
                <a:solidFill>
                  <a:schemeClr val="tx2"/>
                </a:solidFill>
                <a:latin typeface="黑体" pitchFamily="49" charset="-122"/>
                <a:ea typeface="黑体" pitchFamily="49" charset="-122"/>
                <a:cs typeface="+mj-cs"/>
              </a:rPr>
              <a:t>当前研究现状和课题目标</a:t>
            </a:r>
            <a:endParaRPr lang="en-US" altLang="zh-CN" sz="2700" b="1" dirty="0">
              <a:solidFill>
                <a:schemeClr val="tx2"/>
              </a:solidFill>
              <a:latin typeface="黑体" pitchFamily="49" charset="-122"/>
              <a:ea typeface="黑体" pitchFamily="49" charset="-122"/>
              <a:cs typeface="+mj-cs"/>
            </a:endParaRPr>
          </a:p>
        </p:txBody>
      </p:sp>
    </p:spTree>
    <p:extLst>
      <p:ext uri="{BB962C8B-B14F-4D97-AF65-F5344CB8AC3E}">
        <p14:creationId xmlns:p14="http://schemas.microsoft.com/office/powerpoint/2010/main" val="2877899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068947333"/>
              </p:ext>
            </p:extLst>
          </p:nvPr>
        </p:nvGraphicFramePr>
        <p:xfrm>
          <a:off x="366184" y="2665925"/>
          <a:ext cx="7725016" cy="2902082"/>
        </p:xfrm>
        <a:graphic>
          <a:graphicData uri="http://schemas.openxmlformats.org/drawingml/2006/table">
            <a:tbl>
              <a:tblPr firstRow="1" bandRow="1">
                <a:tableStyleId>{5C22544A-7EE6-4342-B048-85BDC9FD1C3A}</a:tableStyleId>
              </a:tblPr>
              <a:tblGrid>
                <a:gridCol w="1991993"/>
                <a:gridCol w="1448722"/>
                <a:gridCol w="1291275"/>
                <a:gridCol w="1521594"/>
                <a:gridCol w="1471432"/>
              </a:tblGrid>
              <a:tr h="494086">
                <a:tc>
                  <a:txBody>
                    <a:bodyPr/>
                    <a:lstStyle/>
                    <a:p>
                      <a:r>
                        <a:rPr lang="en-US" altLang="zh-CN" sz="1600" dirty="0" smtClean="0"/>
                        <a:t>PE</a:t>
                      </a:r>
                      <a:r>
                        <a:rPr lang="zh-CN" altLang="en-US" sz="1600" dirty="0" smtClean="0"/>
                        <a:t>种类</a:t>
                      </a:r>
                      <a:endParaRPr lang="zh-CN" altLang="en-US" sz="1600" dirty="0"/>
                    </a:p>
                  </a:txBody>
                  <a:tcPr/>
                </a:tc>
                <a:tc>
                  <a:txBody>
                    <a:bodyPr/>
                    <a:lstStyle/>
                    <a:p>
                      <a:r>
                        <a:rPr lang="zh-CN" altLang="en-US" sz="1600" dirty="0" smtClean="0"/>
                        <a:t>功能灵活性</a:t>
                      </a:r>
                      <a:endParaRPr lang="zh-CN" altLang="en-US" sz="1600" dirty="0"/>
                    </a:p>
                  </a:txBody>
                  <a:tcPr/>
                </a:tc>
                <a:tc>
                  <a:txBody>
                    <a:bodyPr/>
                    <a:lstStyle/>
                    <a:p>
                      <a:r>
                        <a:rPr lang="zh-CN" altLang="en-US" sz="1600" dirty="0" smtClean="0"/>
                        <a:t>延迟</a:t>
                      </a:r>
                      <a:endParaRPr lang="zh-CN" altLang="en-US" sz="1600" dirty="0"/>
                    </a:p>
                  </a:txBody>
                  <a:tcPr/>
                </a:tc>
                <a:tc>
                  <a:txBody>
                    <a:bodyPr/>
                    <a:lstStyle/>
                    <a:p>
                      <a:r>
                        <a:rPr lang="zh-CN" altLang="en-US" sz="1600" dirty="0" smtClean="0"/>
                        <a:t>硬件开销</a:t>
                      </a:r>
                      <a:endParaRPr lang="zh-CN" altLang="en-US" sz="1600" dirty="0"/>
                    </a:p>
                  </a:txBody>
                  <a:tcPr/>
                </a:tc>
                <a:tc>
                  <a:txBody>
                    <a:bodyPr/>
                    <a:lstStyle/>
                    <a:p>
                      <a:r>
                        <a:rPr lang="zh-CN" altLang="en-US" sz="1600" dirty="0" smtClean="0"/>
                        <a:t>硬件利用率</a:t>
                      </a:r>
                      <a:endParaRPr lang="zh-CN" altLang="en-US" sz="1600" dirty="0"/>
                    </a:p>
                  </a:txBody>
                  <a:tcPr/>
                </a:tc>
              </a:tr>
              <a:tr h="292304">
                <a:tc>
                  <a:txBody>
                    <a:bodyPr/>
                    <a:lstStyle/>
                    <a:p>
                      <a:r>
                        <a:rPr lang="zh-CN" altLang="en-US" sz="1600" dirty="0" smtClean="0"/>
                        <a:t>功能串行</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很低</a:t>
                      </a:r>
                      <a:endParaRPr lang="zh-CN" altLang="en-US" sz="1600" dirty="0"/>
                    </a:p>
                  </a:txBody>
                  <a:tcPr/>
                </a:tc>
              </a:tr>
              <a:tr h="494086">
                <a:tc>
                  <a:txBody>
                    <a:bodyPr/>
                    <a:lstStyle/>
                    <a:p>
                      <a:r>
                        <a:rPr lang="zh-CN" altLang="en-US" sz="1600" dirty="0" smtClean="0"/>
                        <a:t>连接可配置</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高</a:t>
                      </a:r>
                      <a:endParaRPr lang="zh-CN" altLang="en-US" sz="1600" dirty="0"/>
                    </a:p>
                  </a:txBody>
                  <a:tcPr/>
                </a:tc>
              </a:tr>
              <a:tr h="408275">
                <a:tc>
                  <a:txBody>
                    <a:bodyPr/>
                    <a:lstStyle/>
                    <a:p>
                      <a:r>
                        <a:rPr lang="zh-CN" altLang="en-US" sz="1600" kern="1200" dirty="0" smtClean="0">
                          <a:solidFill>
                            <a:schemeClr val="dk1"/>
                          </a:solidFill>
                          <a:latin typeface="+mn-lt"/>
                          <a:ea typeface="+mn-ea"/>
                          <a:cs typeface="+mn-cs"/>
                        </a:rPr>
                        <a:t>功能并行</a:t>
                      </a:r>
                      <a:endParaRPr lang="zh-CN" altLang="en-US" sz="1600" kern="1200" dirty="0">
                        <a:solidFill>
                          <a:schemeClr val="dk1"/>
                        </a:solidFill>
                        <a:latin typeface="+mn-lt"/>
                        <a:ea typeface="+mn-ea"/>
                        <a:cs typeface="+mn-cs"/>
                      </a:endParaRPr>
                    </a:p>
                  </a:txBody>
                  <a:tcPr/>
                </a:tc>
                <a:tc>
                  <a:txBody>
                    <a:bodyPr/>
                    <a:lstStyle/>
                    <a:p>
                      <a:r>
                        <a:rPr lang="zh-CN" altLang="en-US" sz="1600" dirty="0" smtClean="0"/>
                        <a:t>无</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很低</a:t>
                      </a:r>
                      <a:endParaRPr lang="zh-CN" altLang="en-US" sz="1600" dirty="0"/>
                    </a:p>
                  </a:txBody>
                  <a:tcPr/>
                </a:tc>
              </a:tr>
              <a:tr h="468233">
                <a:tc>
                  <a:txBody>
                    <a:bodyPr/>
                    <a:lstStyle/>
                    <a:p>
                      <a:r>
                        <a:rPr lang="zh-CN" altLang="en-US" sz="1600" dirty="0" smtClean="0"/>
                        <a:t>串并混合</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低</a:t>
                      </a:r>
                      <a:endParaRPr lang="zh-CN" altLang="en-US" sz="1600" dirty="0"/>
                    </a:p>
                  </a:txBody>
                  <a:tcPr/>
                </a:tc>
              </a:tr>
              <a:tr h="702122">
                <a:tc>
                  <a:txBody>
                    <a:bodyPr/>
                    <a:lstStyle/>
                    <a:p>
                      <a:r>
                        <a:rPr lang="zh-CN" altLang="en-US" sz="1600" dirty="0" smtClean="0">
                          <a:solidFill>
                            <a:srgbClr val="FF0000"/>
                          </a:solidFill>
                        </a:rPr>
                        <a:t>改进的功能单元串并混合</a:t>
                      </a:r>
                      <a:endParaRPr lang="zh-CN" altLang="en-US" sz="1600" dirty="0">
                        <a:solidFill>
                          <a:srgbClr val="FF0000"/>
                        </a:solidFill>
                      </a:endParaRPr>
                    </a:p>
                  </a:txBody>
                  <a:tcPr/>
                </a:tc>
                <a:tc>
                  <a:txBody>
                    <a:bodyPr/>
                    <a:lstStyle/>
                    <a:p>
                      <a:endParaRPr lang="zh-CN" altLang="en-US" sz="1600" dirty="0">
                        <a:solidFill>
                          <a:srgbClr val="FF0000"/>
                        </a:solidFill>
                      </a:endParaRPr>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solidFill>
                          <a:srgbClr val="FF0000"/>
                        </a:solidFill>
                      </a:endParaRPr>
                    </a:p>
                  </a:txBody>
                  <a:tcPr/>
                </a:tc>
              </a:tr>
            </a:tbl>
          </a:graphicData>
        </a:graphic>
      </p:graphicFrame>
      <p:sp>
        <p:nvSpPr>
          <p:cNvPr id="2" name="文本框 1"/>
          <p:cNvSpPr txBox="1"/>
          <p:nvPr/>
        </p:nvSpPr>
        <p:spPr>
          <a:xfrm>
            <a:off x="238355" y="5689970"/>
            <a:ext cx="8570794" cy="923330"/>
          </a:xfrm>
          <a:prstGeom prst="rect">
            <a:avLst/>
          </a:prstGeom>
          <a:noFill/>
        </p:spPr>
        <p:txBody>
          <a:bodyPr wrap="square" rtlCol="0">
            <a:spAutoFit/>
          </a:bodyPr>
          <a:lstStyle/>
          <a:p>
            <a:r>
              <a:rPr lang="zh-CN" altLang="en-US" b="1" dirty="0" smtClean="0"/>
              <a:t>提出实现课题目标的思路：</a:t>
            </a:r>
            <a:endParaRPr lang="en-US" altLang="zh-CN" b="1" dirty="0" smtClean="0"/>
          </a:p>
          <a:p>
            <a:r>
              <a:rPr lang="zh-CN" altLang="en-US" dirty="0" smtClean="0"/>
              <a:t>引入基本的功能串并组合方案，在这个基础上对原有的方案进行改进，在不增加延迟和硬件开销的情况下提高功能的灵活性和硬件的利用率</a:t>
            </a:r>
            <a:endParaRPr lang="zh-CN" altLang="en-US" dirty="0"/>
          </a:p>
        </p:txBody>
      </p:sp>
      <p:sp>
        <p:nvSpPr>
          <p:cNvPr id="5" name="文本框 4"/>
          <p:cNvSpPr txBox="1"/>
          <p:nvPr/>
        </p:nvSpPr>
        <p:spPr>
          <a:xfrm>
            <a:off x="340426" y="1674445"/>
            <a:ext cx="8134064" cy="646331"/>
          </a:xfrm>
          <a:prstGeom prst="rect">
            <a:avLst/>
          </a:prstGeom>
          <a:noFill/>
        </p:spPr>
        <p:txBody>
          <a:bodyPr wrap="square" rtlCol="0">
            <a:spAutoFit/>
          </a:bodyPr>
          <a:lstStyle/>
          <a:p>
            <a:r>
              <a:rPr lang="zh-CN" altLang="en-US" b="1" dirty="0" smtClean="0"/>
              <a:t>在归类总结了已有架构中对</a:t>
            </a:r>
            <a:r>
              <a:rPr lang="en-US" altLang="zh-CN" b="1" dirty="0" smtClean="0"/>
              <a:t>PE</a:t>
            </a:r>
            <a:r>
              <a:rPr lang="zh-CN" altLang="en-US" b="1" dirty="0" smtClean="0"/>
              <a:t>的设计方案和每种</a:t>
            </a:r>
            <a:r>
              <a:rPr lang="en-US" altLang="zh-CN" b="1" dirty="0" smtClean="0"/>
              <a:t>PE</a:t>
            </a:r>
            <a:r>
              <a:rPr lang="zh-CN" altLang="en-US" b="1" dirty="0" smtClean="0"/>
              <a:t>各自的优劣后提出了</a:t>
            </a:r>
            <a:r>
              <a:rPr lang="zh-CN" altLang="en-US" b="1" dirty="0"/>
              <a:t>实现</a:t>
            </a:r>
            <a:r>
              <a:rPr lang="zh-CN" altLang="en-US" b="1" dirty="0" smtClean="0"/>
              <a:t>的课题目标的思路</a:t>
            </a:r>
            <a:endParaRPr lang="zh-CN" altLang="en-US" b="1" dirty="0"/>
          </a:p>
        </p:txBody>
      </p:sp>
      <p:sp>
        <p:nvSpPr>
          <p:cNvPr id="13" name="矩形 12"/>
          <p:cNvSpPr/>
          <p:nvPr/>
        </p:nvSpPr>
        <p:spPr>
          <a:xfrm>
            <a:off x="1081825" y="592425"/>
            <a:ext cx="561866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zh-CN" altLang="en-US" sz="2700" b="1" dirty="0" smtClean="0">
                <a:solidFill>
                  <a:schemeClr val="tx2"/>
                </a:solidFill>
                <a:latin typeface="黑体" pitchFamily="49" charset="-122"/>
                <a:ea typeface="黑体" pitchFamily="49" charset="-122"/>
                <a:cs typeface="+mj-cs"/>
              </a:rPr>
              <a:t>课题</a:t>
            </a:r>
            <a:r>
              <a:rPr lang="zh-CN" altLang="en-US" sz="2700" b="1" dirty="0">
                <a:solidFill>
                  <a:schemeClr val="tx2"/>
                </a:solidFill>
                <a:latin typeface="黑体" pitchFamily="49" charset="-122"/>
                <a:ea typeface="黑体" pitchFamily="49" charset="-122"/>
                <a:cs typeface="+mj-cs"/>
              </a:rPr>
              <a:t>当前研究现状和课题目标</a:t>
            </a:r>
            <a:endParaRPr lang="en-US" altLang="zh-CN" sz="2700" b="1" dirty="0">
              <a:solidFill>
                <a:schemeClr val="tx2"/>
              </a:solidFill>
              <a:latin typeface="黑体" pitchFamily="49" charset="-122"/>
              <a:ea typeface="黑体" pitchFamily="49" charset="-122"/>
              <a:cs typeface="+mj-cs"/>
            </a:endParaRPr>
          </a:p>
        </p:txBody>
      </p:sp>
      <p:pic>
        <p:nvPicPr>
          <p:cNvPr id="14" name="图片 13"/>
          <p:cNvPicPr>
            <a:picLocks noChangeAspect="1"/>
          </p:cNvPicPr>
          <p:nvPr/>
        </p:nvPicPr>
        <p:blipFill>
          <a:blip r:embed="rId2"/>
          <a:stretch>
            <a:fillRect/>
          </a:stretch>
        </p:blipFill>
        <p:spPr>
          <a:xfrm>
            <a:off x="3839641" y="4863229"/>
            <a:ext cx="1852821" cy="473050"/>
          </a:xfrm>
          <a:prstGeom prst="rect">
            <a:avLst/>
          </a:prstGeom>
        </p:spPr>
      </p:pic>
      <p:pic>
        <p:nvPicPr>
          <p:cNvPr id="15" name="图片 14"/>
          <p:cNvPicPr>
            <a:picLocks noChangeAspect="1"/>
          </p:cNvPicPr>
          <p:nvPr/>
        </p:nvPicPr>
        <p:blipFill>
          <a:blip r:embed="rId3"/>
          <a:stretch>
            <a:fillRect/>
          </a:stretch>
        </p:blipFill>
        <p:spPr>
          <a:xfrm>
            <a:off x="6623214" y="4888987"/>
            <a:ext cx="538121" cy="508225"/>
          </a:xfrm>
          <a:prstGeom prst="rect">
            <a:avLst/>
          </a:prstGeom>
        </p:spPr>
      </p:pic>
      <p:pic>
        <p:nvPicPr>
          <p:cNvPr id="20" name="图片 19"/>
          <p:cNvPicPr>
            <a:picLocks noChangeAspect="1"/>
          </p:cNvPicPr>
          <p:nvPr/>
        </p:nvPicPr>
        <p:blipFill>
          <a:blip r:embed="rId3"/>
          <a:stretch>
            <a:fillRect/>
          </a:stretch>
        </p:blipFill>
        <p:spPr>
          <a:xfrm>
            <a:off x="2370768" y="4892449"/>
            <a:ext cx="538121" cy="508225"/>
          </a:xfrm>
          <a:prstGeom prst="rect">
            <a:avLst/>
          </a:prstGeom>
        </p:spPr>
      </p:pic>
    </p:spTree>
    <p:extLst>
      <p:ext uri="{BB962C8B-B14F-4D97-AF65-F5344CB8AC3E}">
        <p14:creationId xmlns:p14="http://schemas.microsoft.com/office/powerpoint/2010/main" val="247978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28650" y="503141"/>
            <a:ext cx="7886700" cy="849525"/>
          </a:xfrm>
        </p:spPr>
        <p:txBody>
          <a:bodyPr/>
          <a:lstStyle/>
          <a:p>
            <a:pPr algn="ctr"/>
            <a:r>
              <a:rPr lang="zh-CN" altLang="en-US" dirty="0" smtClean="0"/>
              <a:t>课题</a:t>
            </a:r>
            <a:r>
              <a:rPr lang="zh-CN" altLang="en-US" dirty="0"/>
              <a:t>的基本路线和当前</a:t>
            </a:r>
            <a:r>
              <a:rPr lang="zh-CN" altLang="en-US" dirty="0" smtClean="0"/>
              <a:t>进展</a:t>
            </a:r>
            <a:endParaRPr lang="zh-CN" altLang="en-US" dirty="0"/>
          </a:p>
        </p:txBody>
      </p:sp>
      <p:sp>
        <p:nvSpPr>
          <p:cNvPr id="3" name="内容占位符 2"/>
          <p:cNvSpPr>
            <a:spLocks noGrp="1"/>
          </p:cNvSpPr>
          <p:nvPr>
            <p:ph idx="1"/>
          </p:nvPr>
        </p:nvSpPr>
        <p:spPr>
          <a:xfrm>
            <a:off x="457200" y="1724598"/>
            <a:ext cx="8229600" cy="5019675"/>
          </a:xfrm>
        </p:spPr>
        <p:txBody>
          <a:bodyPr/>
          <a:lstStyle/>
          <a:p>
            <a:pPr marL="0" indent="0">
              <a:buNone/>
            </a:pPr>
            <a:r>
              <a:rPr lang="zh-CN" altLang="en-US" b="1" dirty="0" smtClean="0"/>
              <a:t>首先分析了当前学术研究中阵列架构的</a:t>
            </a:r>
            <a:r>
              <a:rPr lang="en-US" altLang="zh-CN" b="1" dirty="0" smtClean="0"/>
              <a:t>PE</a:t>
            </a:r>
            <a:r>
              <a:rPr lang="zh-CN" altLang="en-US" b="1" dirty="0" smtClean="0"/>
              <a:t>串并组合结构存在的问题</a:t>
            </a:r>
            <a:endParaRPr lang="en-US" altLang="zh-CN" b="1" dirty="0" smtClean="0"/>
          </a:p>
          <a:p>
            <a:pPr>
              <a:buFont typeface="Wingdings" panose="05000000000000000000" pitchFamily="2" charset="2"/>
              <a:buChar char="u"/>
            </a:pPr>
            <a:r>
              <a:rPr lang="zh-CN" altLang="en-US" b="1" dirty="0" smtClean="0"/>
              <a:t>经验的、简单的功能组合</a:t>
            </a:r>
          </a:p>
          <a:p>
            <a:pPr marL="0" indent="0">
              <a:buNone/>
            </a:pPr>
            <a:r>
              <a:rPr lang="zh-CN" altLang="en-US" dirty="0"/>
              <a:t>现有架构的功能组合的标准是在延迟不够的并行路径上加上一个延迟小的功能来平衡不同路径的延迟，比较多的情况是加抑或逻辑</a:t>
            </a:r>
            <a:r>
              <a:rPr lang="en-US" altLang="zh-CN" dirty="0"/>
              <a:t>[8]</a:t>
            </a:r>
            <a:r>
              <a:rPr lang="zh-CN" altLang="en-US" dirty="0"/>
              <a:t>和字节置换</a:t>
            </a:r>
            <a:r>
              <a:rPr lang="en-US" altLang="zh-CN" dirty="0"/>
              <a:t>[3][4]</a:t>
            </a:r>
            <a:r>
              <a:rPr lang="zh-CN" altLang="en-US" dirty="0"/>
              <a:t>和移位</a:t>
            </a:r>
            <a:r>
              <a:rPr lang="en-US" altLang="zh-CN" dirty="0"/>
              <a:t>[3][8]</a:t>
            </a:r>
            <a:r>
              <a:rPr lang="zh-CN" altLang="en-US" dirty="0"/>
              <a:t>。</a:t>
            </a:r>
            <a:endParaRPr lang="en-US" altLang="zh-CN" dirty="0"/>
          </a:p>
          <a:p>
            <a:pPr marL="0" indent="0">
              <a:buNone/>
            </a:pPr>
            <a:r>
              <a:rPr lang="zh-CN" altLang="en-US" dirty="0"/>
              <a:t>这些延迟平衡的组合缺少足够的算法分析，很多时候这些组合并不能被很多的算法所使用</a:t>
            </a:r>
            <a:r>
              <a:rPr lang="zh-CN" altLang="en-US" dirty="0" smtClean="0"/>
              <a:t>。</a:t>
            </a:r>
            <a:endParaRPr lang="en-US" altLang="zh-CN" dirty="0" smtClean="0"/>
          </a:p>
        </p:txBody>
      </p:sp>
    </p:spTree>
    <p:extLst>
      <p:ext uri="{BB962C8B-B14F-4D97-AF65-F5344CB8AC3E}">
        <p14:creationId xmlns:p14="http://schemas.microsoft.com/office/powerpoint/2010/main" val="3276816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可重构">
  <a:themeElements>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BEAA8"/>
        </a:lt1>
        <a:dk2>
          <a:srgbClr val="063C60"/>
        </a:dk2>
        <a:lt2>
          <a:srgbClr val="FFFFFF"/>
        </a:lt2>
        <a:accent1>
          <a:srgbClr val="5598CF"/>
        </a:accent1>
        <a:accent2>
          <a:srgbClr val="AAD955"/>
        </a:accent2>
        <a:accent3>
          <a:srgbClr val="DAF3D1"/>
        </a:accent3>
        <a:accent4>
          <a:srgbClr val="000000"/>
        </a:accent4>
        <a:accent5>
          <a:srgbClr val="B4CAE4"/>
        </a:accent5>
        <a:accent6>
          <a:srgbClr val="9AC44C"/>
        </a:accent6>
        <a:hlink>
          <a:srgbClr val="C7AA6F"/>
        </a:hlink>
        <a:folHlink>
          <a:srgbClr val="9E65B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CE6AE"/>
        </a:lt1>
        <a:dk2>
          <a:srgbClr val="800000"/>
        </a:dk2>
        <a:lt2>
          <a:srgbClr val="FFFFFF"/>
        </a:lt2>
        <a:accent1>
          <a:srgbClr val="F66C2E"/>
        </a:accent1>
        <a:accent2>
          <a:srgbClr val="F9DE3D"/>
        </a:accent2>
        <a:accent3>
          <a:srgbClr val="FDF0D3"/>
        </a:accent3>
        <a:accent4>
          <a:srgbClr val="000000"/>
        </a:accent4>
        <a:accent5>
          <a:srgbClr val="FABAAD"/>
        </a:accent5>
        <a:accent6>
          <a:srgbClr val="E2C936"/>
        </a:accent6>
        <a:hlink>
          <a:srgbClr val="6CCA85"/>
        </a:hlink>
        <a:folHlink>
          <a:srgbClr val="DCA44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可重构">
  <a:themeElements>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BEAA8"/>
        </a:lt1>
        <a:dk2>
          <a:srgbClr val="063C60"/>
        </a:dk2>
        <a:lt2>
          <a:srgbClr val="FFFFFF"/>
        </a:lt2>
        <a:accent1>
          <a:srgbClr val="5598CF"/>
        </a:accent1>
        <a:accent2>
          <a:srgbClr val="AAD955"/>
        </a:accent2>
        <a:accent3>
          <a:srgbClr val="DAF3D1"/>
        </a:accent3>
        <a:accent4>
          <a:srgbClr val="000000"/>
        </a:accent4>
        <a:accent5>
          <a:srgbClr val="B4CAE4"/>
        </a:accent5>
        <a:accent6>
          <a:srgbClr val="9AC44C"/>
        </a:accent6>
        <a:hlink>
          <a:srgbClr val="C7AA6F"/>
        </a:hlink>
        <a:folHlink>
          <a:srgbClr val="9E65B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CE6AE"/>
        </a:lt1>
        <a:dk2>
          <a:srgbClr val="800000"/>
        </a:dk2>
        <a:lt2>
          <a:srgbClr val="FFFFFF"/>
        </a:lt2>
        <a:accent1>
          <a:srgbClr val="F66C2E"/>
        </a:accent1>
        <a:accent2>
          <a:srgbClr val="F9DE3D"/>
        </a:accent2>
        <a:accent3>
          <a:srgbClr val="FDF0D3"/>
        </a:accent3>
        <a:accent4>
          <a:srgbClr val="000000"/>
        </a:accent4>
        <a:accent5>
          <a:srgbClr val="FABAAD"/>
        </a:accent5>
        <a:accent6>
          <a:srgbClr val="E2C936"/>
        </a:accent6>
        <a:hlink>
          <a:srgbClr val="6CCA85"/>
        </a:hlink>
        <a:folHlink>
          <a:srgbClr val="DCA44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1584</TotalTime>
  <Words>1899</Words>
  <Application>Microsoft Office PowerPoint</Application>
  <PresentationFormat>全屏显示(4:3)</PresentationFormat>
  <Paragraphs>184</Paragraphs>
  <Slides>21</Slides>
  <Notes>4</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21</vt:i4>
      </vt:variant>
    </vt:vector>
  </HeadingPairs>
  <TitlesOfParts>
    <vt:vector size="31" baseType="lpstr">
      <vt:lpstr>黑体</vt:lpstr>
      <vt:lpstr>华文楷体</vt:lpstr>
      <vt:lpstr>宋体</vt:lpstr>
      <vt:lpstr>Arial</vt:lpstr>
      <vt:lpstr>Calibri</vt:lpstr>
      <vt:lpstr>Times New Roman</vt:lpstr>
      <vt:lpstr>Wingdings</vt:lpstr>
      <vt:lpstr>1_可重构</vt:lpstr>
      <vt:lpstr>2_可重构</vt:lpstr>
      <vt:lpstr>Visio</vt:lpstr>
      <vt:lpstr>工作报告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课题的基本路线和当前进展</vt:lpstr>
      <vt:lpstr>课题的基本路线和当前进展</vt:lpstr>
      <vt:lpstr>课题的基本路线和当前进展</vt:lpstr>
      <vt:lpstr>课题的基本路线和当前进展</vt:lpstr>
      <vt:lpstr>课题的基本路线和当前进展</vt:lpstr>
      <vt:lpstr>2.项目工作</vt:lpstr>
      <vt:lpstr>项目进展</vt:lpstr>
      <vt:lpstr>个人工作</vt:lpstr>
      <vt:lpstr>个人工作</vt:lpstr>
      <vt:lpstr>个人工作</vt:lpstr>
      <vt:lpstr>谢谢</vt:lpstr>
      <vt:lpstr>参考文献</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调研整理</dc:title>
  <dc:creator>李小泉</dc:creator>
  <cp:lastModifiedBy>bean</cp:lastModifiedBy>
  <cp:revision>131</cp:revision>
  <dcterms:created xsi:type="dcterms:W3CDTF">2015-01-16T01:52:43Z</dcterms:created>
  <dcterms:modified xsi:type="dcterms:W3CDTF">2015-07-07T01:55:07Z</dcterms:modified>
</cp:coreProperties>
</file>