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77" r:id="rId3"/>
    <p:sldId id="296" r:id="rId4"/>
    <p:sldId id="297" r:id="rId5"/>
    <p:sldId id="298" r:id="rId6"/>
    <p:sldId id="279" r:id="rId7"/>
    <p:sldId id="280" r:id="rId8"/>
    <p:sldId id="286" r:id="rId9"/>
    <p:sldId id="287" r:id="rId10"/>
    <p:sldId id="299" r:id="rId11"/>
    <p:sldId id="285" r:id="rId12"/>
    <p:sldId id="290" r:id="rId13"/>
    <p:sldId id="291" r:id="rId14"/>
    <p:sldId id="301" r:id="rId15"/>
    <p:sldId id="305" r:id="rId16"/>
    <p:sldId id="308" r:id="rId17"/>
    <p:sldId id="282" r:id="rId18"/>
    <p:sldId id="295" r:id="rId19"/>
    <p:sldId id="283" r:id="rId20"/>
    <p:sldId id="284" r:id="rId21"/>
    <p:sldId id="309" r:id="rId22"/>
    <p:sldId id="300" r:id="rId23"/>
    <p:sldId id="302" r:id="rId24"/>
    <p:sldId id="303" r:id="rId25"/>
    <p:sldId id="304" r:id="rId26"/>
    <p:sldId id="306" r:id="rId27"/>
    <p:sldId id="307"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03" autoAdjust="0"/>
    <p:restoredTop sz="89122" autoAdjust="0"/>
  </p:normalViewPr>
  <p:slideViewPr>
    <p:cSldViewPr snapToGrid="0">
      <p:cViewPr varScale="1">
        <p:scale>
          <a:sx n="70" d="100"/>
          <a:sy n="70" d="100"/>
        </p:scale>
        <p:origin x="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2015/6/24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12</a:t>
            </a:fld>
            <a:endParaRPr lang="zh-CN" altLang="en-US"/>
          </a:p>
        </p:txBody>
      </p:sp>
    </p:spTree>
    <p:extLst>
      <p:ext uri="{BB962C8B-B14F-4D97-AF65-F5344CB8AC3E}">
        <p14:creationId xmlns:p14="http://schemas.microsoft.com/office/powerpoint/2010/main" val="86327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其它架构进行当前工艺下的设计（只考虑</a:t>
            </a:r>
            <a:r>
              <a:rPr lang="en-US" altLang="zh-CN" dirty="0" smtClean="0"/>
              <a:t>PE</a:t>
            </a:r>
            <a:r>
              <a:rPr lang="zh-CN" altLang="en-US" dirty="0" smtClean="0"/>
              <a:t>，互连可以用与我们一样的）</a:t>
            </a:r>
            <a:endParaRPr lang="en-US" altLang="zh-CN" dirty="0" smtClean="0"/>
          </a:p>
          <a:p>
            <a:r>
              <a:rPr lang="en-US" altLang="zh-CN" dirty="0" smtClean="0"/>
              <a:t>2.</a:t>
            </a:r>
            <a:r>
              <a:rPr lang="zh-CN" altLang="en-US" dirty="0" smtClean="0"/>
              <a:t>为了消除冗余，与对应架构考虑同样的算法方案</a:t>
            </a:r>
            <a:endParaRPr lang="en-US" altLang="zh-CN" dirty="0" smtClean="0"/>
          </a:p>
          <a:p>
            <a:r>
              <a:rPr lang="zh-CN" altLang="en-US" dirty="0" smtClean="0"/>
              <a:t>这样就与文献进行了对齐，可以进行一组对比</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18</a:t>
            </a:fld>
            <a:endParaRPr lang="zh-CN" altLang="en-US"/>
          </a:p>
        </p:txBody>
      </p:sp>
    </p:spTree>
    <p:extLst>
      <p:ext uri="{BB962C8B-B14F-4D97-AF65-F5344CB8AC3E}">
        <p14:creationId xmlns:p14="http://schemas.microsoft.com/office/powerpoint/2010/main" val="402563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19</a:t>
            </a:fld>
            <a:endParaRPr lang="zh-CN" altLang="en-US"/>
          </a:p>
        </p:txBody>
      </p:sp>
    </p:spTree>
    <p:extLst>
      <p:ext uri="{BB962C8B-B14F-4D97-AF65-F5344CB8AC3E}">
        <p14:creationId xmlns:p14="http://schemas.microsoft.com/office/powerpoint/2010/main" val="72221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针对已有架构存在的问题采取的措施</a:t>
            </a:r>
            <a:endParaRPr lang="en-US" altLang="zh-CN" dirty="0" smtClean="0"/>
          </a:p>
          <a:p>
            <a:pPr>
              <a:buFont typeface="Wingdings" panose="05000000000000000000" pitchFamily="2" charset="2"/>
              <a:buChar char="p"/>
            </a:pPr>
            <a:r>
              <a:rPr lang="zh-CN" altLang="en-US" dirty="0" smtClean="0"/>
              <a:t>基于全面的算法分析 </a:t>
            </a:r>
            <a:endParaRPr lang="en-US" altLang="zh-CN" dirty="0" smtClean="0"/>
          </a:p>
          <a:p>
            <a:pPr>
              <a:buFont typeface="Wingdings" panose="05000000000000000000" pitchFamily="2" charset="2"/>
              <a:buNone/>
            </a:pPr>
            <a:r>
              <a:rPr lang="zh-CN" altLang="en-US" dirty="0" smtClean="0"/>
              <a:t>怎么做，为什么这么做（后面分析的依据）</a:t>
            </a:r>
            <a:endParaRPr lang="en-US" altLang="zh-CN" dirty="0" smtClean="0"/>
          </a:p>
          <a:p>
            <a:pPr>
              <a:buFont typeface="Wingdings" panose="05000000000000000000" pitchFamily="2" charset="2"/>
              <a:buChar char="p"/>
            </a:pPr>
            <a:r>
              <a:rPr lang="zh-CN" altLang="en-US" dirty="0" smtClean="0"/>
              <a:t>以轮作为目标设计行异构</a:t>
            </a:r>
            <a:r>
              <a:rPr lang="en-US" altLang="zh-CN" dirty="0" smtClean="0"/>
              <a:t>PE</a:t>
            </a:r>
          </a:p>
          <a:p>
            <a:pPr marL="0" indent="0">
              <a:buNone/>
            </a:pPr>
            <a:r>
              <a:rPr lang="zh-CN" altLang="en-US" dirty="0" smtClean="0"/>
              <a:t>已有架构之所以要做全局一致的</a:t>
            </a:r>
            <a:r>
              <a:rPr lang="en-US" altLang="zh-CN" dirty="0" smtClean="0"/>
              <a:t>PE</a:t>
            </a:r>
            <a:r>
              <a:rPr lang="zh-CN" altLang="en-US" dirty="0" smtClean="0"/>
              <a:t>的原因：无法确定哪些地方需要什么功能</a:t>
            </a:r>
            <a:endParaRPr lang="en-US" altLang="zh-CN" dirty="0" smtClean="0"/>
          </a:p>
          <a:p>
            <a:pPr marL="0" indent="0">
              <a:buNone/>
            </a:pPr>
            <a:r>
              <a:rPr lang="zh-CN" altLang="en-US" dirty="0" smtClean="0"/>
              <a:t>新的解决方案：已轮为单位的内部异构方案，将功能定位到具体的行（需要比较复杂的算法分析）</a:t>
            </a:r>
            <a:endParaRPr lang="en-US" altLang="zh-CN" dirty="0" smtClean="0"/>
          </a:p>
          <a:p>
            <a:pPr>
              <a:buFont typeface="Wingdings" panose="05000000000000000000" pitchFamily="2" charset="2"/>
              <a:buChar char="p"/>
            </a:pPr>
            <a:r>
              <a:rPr lang="zh-CN" altLang="en-US" dirty="0" smtClean="0"/>
              <a:t>利用轮之间的错位将轮函数的首尾对接得到更多合理实用的操作组合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23</a:t>
            </a:fld>
            <a:endParaRPr lang="zh-CN" altLang="en-US"/>
          </a:p>
        </p:txBody>
      </p:sp>
    </p:spTree>
    <p:extLst>
      <p:ext uri="{BB962C8B-B14F-4D97-AF65-F5344CB8AC3E}">
        <p14:creationId xmlns:p14="http://schemas.microsoft.com/office/powerpoint/2010/main" val="394836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24</a:t>
            </a:fld>
            <a:endParaRPr lang="zh-CN" altLang="en-US"/>
          </a:p>
        </p:txBody>
      </p:sp>
    </p:spTree>
    <p:extLst>
      <p:ext uri="{BB962C8B-B14F-4D97-AF65-F5344CB8AC3E}">
        <p14:creationId xmlns:p14="http://schemas.microsoft.com/office/powerpoint/2010/main" val="373749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u"/>
            </a:pPr>
            <a:r>
              <a:rPr lang="zh-CN" altLang="en-US" dirty="0" smtClean="0"/>
              <a:t>轮函数切分（三部） </a:t>
            </a:r>
            <a:r>
              <a:rPr lang="zh-CN" altLang="en-US" dirty="0" smtClean="0">
                <a:solidFill>
                  <a:srgbClr val="FF0000"/>
                </a:solidFill>
              </a:rPr>
              <a:t>分组、算法丢弃：不要堆砌，一定要精简</a:t>
            </a:r>
            <a:endParaRPr lang="en-US" altLang="zh-CN" dirty="0" smtClean="0">
              <a:solidFill>
                <a:srgbClr val="FF0000"/>
              </a:solidFill>
            </a:endParaRPr>
          </a:p>
          <a:p>
            <a:pPr marL="0" indent="0">
              <a:buNone/>
            </a:pPr>
            <a:r>
              <a:rPr lang="zh-CN" altLang="en-US" dirty="0" smtClean="0"/>
              <a:t>怎么把对应的每一个算法的轮操作进行切分，切分的依据是什么</a:t>
            </a:r>
            <a:endParaRPr lang="en-US" altLang="zh-CN" dirty="0" smtClean="0"/>
          </a:p>
          <a:p>
            <a:pPr marL="0" indent="0">
              <a:buNone/>
            </a:pPr>
            <a:r>
              <a:rPr lang="zh-CN" altLang="en-US" dirty="0" smtClean="0"/>
              <a:t>每一行</a:t>
            </a:r>
            <a:r>
              <a:rPr lang="en-US" altLang="zh-CN" dirty="0" smtClean="0"/>
              <a:t>PE</a:t>
            </a:r>
            <a:r>
              <a:rPr lang="zh-CN" altLang="en-US" dirty="0" smtClean="0"/>
              <a:t>的延迟尽可能不增大，尽可能不加入新的功能单元（尽量重用）</a:t>
            </a:r>
            <a:endParaRPr lang="en-US" altLang="zh-CN" dirty="0" smtClean="0"/>
          </a:p>
          <a:p>
            <a:pPr marL="0" indent="0">
              <a:buNone/>
            </a:pPr>
            <a:endParaRPr lang="en-US" altLang="zh-CN" dirty="0" smtClean="0"/>
          </a:p>
          <a:p>
            <a:pPr marL="0" indent="0">
              <a:buNone/>
            </a:pPr>
            <a:endParaRPr lang="en-US" altLang="zh-CN" dirty="0" smtClean="0"/>
          </a:p>
          <a:p>
            <a:pPr>
              <a:buFont typeface="Wingdings" panose="05000000000000000000" pitchFamily="2" charset="2"/>
              <a:buChar char="u"/>
            </a:pPr>
            <a:r>
              <a:rPr lang="zh-CN" altLang="en-US" dirty="0" smtClean="0"/>
              <a:t>确定对应</a:t>
            </a:r>
            <a:r>
              <a:rPr lang="en-US" altLang="zh-CN" dirty="0" smtClean="0"/>
              <a:t>PE</a:t>
            </a:r>
            <a:r>
              <a:rPr lang="zh-CN" altLang="en-US" dirty="0" smtClean="0"/>
              <a:t>多包含的功能后怎么对这些功能进行组合设计</a:t>
            </a:r>
            <a:endParaRPr lang="en-US" altLang="zh-CN" dirty="0" smtClean="0"/>
          </a:p>
          <a:p>
            <a:r>
              <a:rPr lang="zh-CN" altLang="en-US" dirty="0" smtClean="0"/>
              <a:t>当确定组内的功能单元集合以后对这些功能进行组合设计（具体电路）</a:t>
            </a:r>
            <a:endParaRPr lang="en-US" altLang="zh-CN" dirty="0" smtClean="0"/>
          </a:p>
        </p:txBody>
      </p:sp>
      <p:sp>
        <p:nvSpPr>
          <p:cNvPr id="4" name="灯片编号占位符 3"/>
          <p:cNvSpPr>
            <a:spLocks noGrp="1"/>
          </p:cNvSpPr>
          <p:nvPr>
            <p:ph type="sldNum" sz="quarter" idx="10"/>
          </p:nvPr>
        </p:nvSpPr>
        <p:spPr/>
        <p:txBody>
          <a:bodyPr/>
          <a:lstStyle/>
          <a:p>
            <a:fld id="{E07F71A6-213A-43C9-804B-30D1FA1AA988}" type="slidenum">
              <a:rPr lang="zh-CN" altLang="en-US" smtClean="0"/>
              <a:t>27</a:t>
            </a:fld>
            <a:endParaRPr lang="zh-CN" altLang="en-US"/>
          </a:p>
        </p:txBody>
      </p:sp>
    </p:spTree>
    <p:extLst>
      <p:ext uri="{BB962C8B-B14F-4D97-AF65-F5344CB8AC3E}">
        <p14:creationId xmlns:p14="http://schemas.microsoft.com/office/powerpoint/2010/main" val="245731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2015/6/24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txBody>
          <a:bodyPr anchor="ctr"/>
          <a:lstStyle/>
          <a:p>
            <a:pPr eaLnBrk="1" hangingPunct="1"/>
            <a:r>
              <a:rPr lang="zh-CN" altLang="en-US" sz="4400" dirty="0"/>
              <a:t>课题报告</a:t>
            </a:r>
            <a:endParaRPr lang="zh-CN" altLang="zh-CN" sz="4400" dirty="0"/>
          </a:p>
        </p:txBody>
      </p:sp>
      <p:sp>
        <p:nvSpPr>
          <p:cNvPr id="3075" name="Rectangle 3"/>
          <p:cNvSpPr>
            <a:spLocks noGrp="1" noChangeArrowheads="1"/>
          </p:cNvSpPr>
          <p:nvPr>
            <p:ph type="subTitle" idx="1"/>
          </p:nvPr>
        </p:nvSpPr>
        <p:spPr>
          <a:xfrm>
            <a:off x="2240280" y="3901440"/>
            <a:ext cx="6400800" cy="1752600"/>
          </a:xfrm>
        </p:spPr>
        <p:txBody>
          <a:bodyPr/>
          <a:lstStyle/>
          <a:p>
            <a:pPr eaLnBrk="1" hangingPunct="1"/>
            <a:r>
              <a:rPr lang="en-US" altLang="zh-CN" dirty="0" smtClean="0"/>
              <a:t>      6.17</a:t>
            </a:r>
          </a:p>
          <a:p>
            <a:pPr eaLnBrk="1" hangingPunct="1"/>
            <a:r>
              <a:rPr lang="zh-CN" altLang="en-US" dirty="0" smtClean="0"/>
              <a:t>        李小泉</a:t>
            </a:r>
            <a:endParaRPr lang="zh-CN" altLang="zh-CN" dirty="0" smtClean="0"/>
          </a:p>
        </p:txBody>
      </p:sp>
    </p:spTree>
    <p:extLst>
      <p:ext uri="{BB962C8B-B14F-4D97-AF65-F5344CB8AC3E}">
        <p14:creationId xmlns:p14="http://schemas.microsoft.com/office/powerpoint/2010/main" val="2562543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74781250"/>
              </p:ext>
            </p:extLst>
          </p:nvPr>
        </p:nvGraphicFramePr>
        <p:xfrm>
          <a:off x="171451" y="1454151"/>
          <a:ext cx="8572504" cy="3689350"/>
        </p:xfrm>
        <a:graphic>
          <a:graphicData uri="http://schemas.openxmlformats.org/drawingml/2006/table">
            <a:tbl>
              <a:tblPr firstRow="1" bandRow="1">
                <a:tableStyleId>{5C22544A-7EE6-4342-B048-85BDC9FD1C3A}</a:tableStyleId>
              </a:tblPr>
              <a:tblGrid>
                <a:gridCol w="1228724"/>
                <a:gridCol w="1371600"/>
                <a:gridCol w="1443038"/>
                <a:gridCol w="1300162"/>
                <a:gridCol w="1257300"/>
                <a:gridCol w="1971680"/>
              </a:tblGrid>
              <a:tr h="654662">
                <a:tc>
                  <a:txBody>
                    <a:bodyPr/>
                    <a:lstStyle/>
                    <a:p>
                      <a:r>
                        <a:rPr lang="en-US" altLang="zh-CN" dirty="0" smtClean="0"/>
                        <a:t>PE</a:t>
                      </a:r>
                      <a:r>
                        <a:rPr lang="zh-CN" altLang="en-US" dirty="0" smtClean="0"/>
                        <a:t>种类</a:t>
                      </a:r>
                      <a:endParaRPr lang="zh-CN" altLang="en-US" dirty="0"/>
                    </a:p>
                  </a:txBody>
                  <a:tcPr/>
                </a:tc>
                <a:tc>
                  <a:txBody>
                    <a:bodyPr/>
                    <a:lstStyle/>
                    <a:p>
                      <a:r>
                        <a:rPr lang="zh-CN" altLang="en-US" dirty="0" smtClean="0"/>
                        <a:t>功能灵活性</a:t>
                      </a:r>
                      <a:endParaRPr lang="zh-CN" altLang="en-US" dirty="0"/>
                    </a:p>
                  </a:txBody>
                  <a:tcPr/>
                </a:tc>
                <a:tc>
                  <a:txBody>
                    <a:bodyPr/>
                    <a:lstStyle/>
                    <a:p>
                      <a:r>
                        <a:rPr lang="zh-CN" altLang="en-US" dirty="0" smtClean="0"/>
                        <a:t>延迟</a:t>
                      </a:r>
                      <a:endParaRPr lang="zh-CN" altLang="en-US" dirty="0"/>
                    </a:p>
                  </a:txBody>
                  <a:tcPr/>
                </a:tc>
                <a:tc>
                  <a:txBody>
                    <a:bodyPr/>
                    <a:lstStyle/>
                    <a:p>
                      <a:r>
                        <a:rPr lang="zh-CN" altLang="en-US" dirty="0" smtClean="0"/>
                        <a:t>硬件开销</a:t>
                      </a:r>
                      <a:endParaRPr lang="zh-CN" altLang="en-US" dirty="0"/>
                    </a:p>
                  </a:txBody>
                  <a:tcPr/>
                </a:tc>
                <a:tc>
                  <a:txBody>
                    <a:bodyPr/>
                    <a:lstStyle/>
                    <a:p>
                      <a:r>
                        <a:rPr lang="zh-CN" altLang="en-US" dirty="0" smtClean="0"/>
                        <a:t>硬件利用率</a:t>
                      </a:r>
                      <a:endParaRPr lang="zh-CN" altLang="en-US" dirty="0"/>
                    </a:p>
                  </a:txBody>
                  <a:tcPr/>
                </a:tc>
                <a:tc>
                  <a:txBody>
                    <a:bodyPr/>
                    <a:lstStyle/>
                    <a:p>
                      <a:r>
                        <a:rPr lang="zh-CN" altLang="en-US" dirty="0" smtClean="0"/>
                        <a:t>完成算法所需流水级数</a:t>
                      </a:r>
                      <a:endParaRPr lang="zh-CN" altLang="en-US" dirty="0"/>
                    </a:p>
                  </a:txBody>
                  <a:tcPr/>
                </a:tc>
              </a:tr>
              <a:tr h="654662">
                <a:tc>
                  <a:txBody>
                    <a:bodyPr/>
                    <a:lstStyle/>
                    <a:p>
                      <a:r>
                        <a:rPr lang="zh-CN" altLang="en-US" dirty="0" smtClean="0"/>
                        <a:t>串行</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很低</a:t>
                      </a:r>
                      <a:endParaRPr lang="zh-CN" altLang="en-US" dirty="0"/>
                    </a:p>
                  </a:txBody>
                  <a:tcPr/>
                </a:tc>
                <a:tc>
                  <a:txBody>
                    <a:bodyPr/>
                    <a:lstStyle/>
                    <a:p>
                      <a:r>
                        <a:rPr lang="zh-CN" altLang="en-US" dirty="0" smtClean="0"/>
                        <a:t>核心数目少的架构</a:t>
                      </a:r>
                      <a:endParaRPr lang="zh-CN" altLang="en-US" dirty="0"/>
                    </a:p>
                  </a:txBody>
                  <a:tcPr/>
                </a:tc>
              </a:tr>
              <a:tr h="793342">
                <a:tc>
                  <a:txBody>
                    <a:bodyPr/>
                    <a:lstStyle/>
                    <a:p>
                      <a:r>
                        <a:rPr lang="zh-CN" altLang="en-US" dirty="0" smtClean="0"/>
                        <a:t>并行</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很低</a:t>
                      </a:r>
                      <a:endParaRPr lang="zh-CN" altLang="en-US" dirty="0"/>
                    </a:p>
                  </a:txBody>
                  <a:tcPr/>
                </a:tc>
                <a:tc>
                  <a:txBody>
                    <a:bodyPr/>
                    <a:lstStyle/>
                    <a:p>
                      <a:r>
                        <a:rPr lang="zh-CN" altLang="en-US" dirty="0" smtClean="0"/>
                        <a:t>多核心的阵列架构</a:t>
                      </a:r>
                      <a:endParaRPr lang="zh-CN" altLang="en-US" dirty="0"/>
                    </a:p>
                  </a:txBody>
                  <a:tcPr/>
                </a:tc>
              </a:tr>
              <a:tr h="793342">
                <a:tc>
                  <a:txBody>
                    <a:bodyPr/>
                    <a:lstStyle/>
                    <a:p>
                      <a:r>
                        <a:rPr lang="zh-CN" altLang="en-US" dirty="0" smtClean="0"/>
                        <a:t>串并组合</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多核心的阵列架构</a:t>
                      </a:r>
                      <a:endParaRPr lang="zh-CN" altLang="en-US" dirty="0"/>
                    </a:p>
                  </a:txBody>
                  <a:tcPr/>
                </a:tc>
              </a:tr>
              <a:tr h="793342">
                <a:tc>
                  <a:txBody>
                    <a:bodyPr/>
                    <a:lstStyle/>
                    <a:p>
                      <a:r>
                        <a:rPr lang="zh-CN" altLang="en-US" dirty="0" smtClean="0"/>
                        <a:t>串并可配置</a:t>
                      </a:r>
                      <a:endParaRPr lang="zh-CN" altLang="en-US" dirty="0"/>
                    </a:p>
                  </a:txBody>
                  <a:tcPr/>
                </a:tc>
                <a:tc>
                  <a:txBody>
                    <a:bodyPr/>
                    <a:lstStyle/>
                    <a:p>
                      <a:r>
                        <a:rPr lang="zh-CN" altLang="en-US" dirty="0" smtClean="0"/>
                        <a:t>很高</a:t>
                      </a:r>
                      <a:endParaRPr lang="zh-CN" altLang="en-US" dirty="0"/>
                    </a:p>
                  </a:txBody>
                  <a:tcPr/>
                </a:tc>
                <a:tc>
                  <a:txBody>
                    <a:bodyPr/>
                    <a:lstStyle/>
                    <a:p>
                      <a:r>
                        <a:rPr lang="zh-CN" altLang="en-US" dirty="0" smtClean="0"/>
                        <a:t>很高</a:t>
                      </a:r>
                      <a:endParaRPr lang="zh-CN" altLang="en-US" dirty="0"/>
                    </a:p>
                  </a:txBody>
                  <a:tcPr/>
                </a:tc>
                <a:tc>
                  <a:txBody>
                    <a:bodyPr/>
                    <a:lstStyle/>
                    <a:p>
                      <a:r>
                        <a:rPr lang="zh-CN" altLang="en-US" dirty="0" smtClean="0"/>
                        <a:t>很高</a:t>
                      </a:r>
                      <a:endParaRPr lang="zh-CN" altLang="en-US" dirty="0"/>
                    </a:p>
                  </a:txBody>
                  <a:tcPr/>
                </a:tc>
                <a:tc>
                  <a:txBody>
                    <a:bodyPr/>
                    <a:lstStyle/>
                    <a:p>
                      <a:r>
                        <a:rPr lang="zh-CN" altLang="en-US" dirty="0" smtClean="0"/>
                        <a:t>高</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核心数目少的架构</a:t>
                      </a:r>
                    </a:p>
                  </a:txBody>
                  <a:tcPr/>
                </a:tc>
              </a:tr>
            </a:tbl>
          </a:graphicData>
        </a:graphic>
      </p:graphicFrame>
    </p:spTree>
    <p:extLst>
      <p:ext uri="{BB962C8B-B14F-4D97-AF65-F5344CB8AC3E}">
        <p14:creationId xmlns:p14="http://schemas.microsoft.com/office/powerpoint/2010/main" val="2479788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原有阵列架构中</a:t>
            </a:r>
            <a:r>
              <a:rPr lang="en-US" altLang="zh-CN" dirty="0" smtClean="0"/>
              <a:t>PE</a:t>
            </a:r>
            <a:r>
              <a:rPr lang="zh-CN" altLang="en-US" dirty="0" smtClean="0"/>
              <a:t>串并组合结构存在的问题</a:t>
            </a:r>
            <a:endParaRPr lang="en-US" altLang="zh-CN" dirty="0" smtClean="0"/>
          </a:p>
          <a:p>
            <a:pPr>
              <a:buFont typeface="Wingdings" panose="05000000000000000000" pitchFamily="2" charset="2"/>
              <a:buChar char="u"/>
            </a:pPr>
            <a:r>
              <a:rPr lang="zh-CN" altLang="en-US" dirty="0" smtClean="0"/>
              <a:t>经验的、简单的功能组合</a:t>
            </a:r>
          </a:p>
          <a:p>
            <a:pPr marL="0" indent="0">
              <a:buNone/>
            </a:pPr>
            <a:r>
              <a:rPr lang="zh-CN" altLang="en-US" dirty="0"/>
              <a:t>现有架构的功能组合的标准是在延迟不够的并行路径上加上一个延迟小的功能来平衡不同路径的延迟，比较多的情况是加抑或逻辑</a:t>
            </a:r>
            <a:r>
              <a:rPr lang="en-US" altLang="zh-CN" dirty="0"/>
              <a:t>[8]</a:t>
            </a:r>
            <a:r>
              <a:rPr lang="zh-CN" altLang="en-US" dirty="0"/>
              <a:t>和字节置换</a:t>
            </a:r>
            <a:r>
              <a:rPr lang="en-US" altLang="zh-CN" dirty="0"/>
              <a:t>[3][4]</a:t>
            </a:r>
            <a:r>
              <a:rPr lang="zh-CN" altLang="en-US" dirty="0"/>
              <a:t>和移位</a:t>
            </a:r>
            <a:r>
              <a:rPr lang="en-US" altLang="zh-CN" dirty="0"/>
              <a:t>[3][8]</a:t>
            </a:r>
            <a:r>
              <a:rPr lang="zh-CN" altLang="en-US" dirty="0"/>
              <a:t>。</a:t>
            </a:r>
            <a:endParaRPr lang="en-US" altLang="zh-CN" dirty="0"/>
          </a:p>
          <a:p>
            <a:pPr marL="0" indent="0">
              <a:buNone/>
            </a:pPr>
            <a:r>
              <a:rPr lang="zh-CN" altLang="en-US" dirty="0"/>
              <a:t>这些延迟平衡的组合缺少足够的算法分析，很多时候这些组合并不能被很多的算法所使用</a:t>
            </a:r>
            <a:r>
              <a:rPr lang="zh-CN" altLang="en-US" dirty="0" smtClean="0"/>
              <a:t>。</a:t>
            </a:r>
            <a:endParaRPr lang="en-US" altLang="zh-CN" dirty="0" smtClean="0"/>
          </a:p>
        </p:txBody>
      </p:sp>
      <p:sp>
        <p:nvSpPr>
          <p:cNvPr id="4" name="标题 1"/>
          <p:cNvSpPr>
            <a:spLocks noGrp="1"/>
          </p:cNvSpPr>
          <p:nvPr>
            <p:ph type="title"/>
          </p:nvPr>
        </p:nvSpPr>
        <p:spPr/>
        <p:txBody>
          <a:bodyPr/>
          <a:lstStyle/>
          <a:p>
            <a:r>
              <a:rPr lang="en-US" altLang="zh-CN" dirty="0"/>
              <a:t>3.</a:t>
            </a:r>
            <a:r>
              <a:rPr lang="zh-CN" altLang="en-US" dirty="0"/>
              <a:t>新的</a:t>
            </a:r>
            <a:r>
              <a:rPr lang="en-US" altLang="zh-CN" dirty="0"/>
              <a:t>PE</a:t>
            </a:r>
            <a:r>
              <a:rPr lang="zh-CN" altLang="en-US" dirty="0" smtClean="0"/>
              <a:t>结构</a:t>
            </a:r>
            <a:endParaRPr lang="zh-CN" altLang="en-US" dirty="0"/>
          </a:p>
        </p:txBody>
      </p:sp>
    </p:spTree>
    <p:extLst>
      <p:ext uri="{BB962C8B-B14F-4D97-AF65-F5344CB8AC3E}">
        <p14:creationId xmlns:p14="http://schemas.microsoft.com/office/powerpoint/2010/main" val="3276816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2112" y="590386"/>
            <a:ext cx="7886700" cy="2056565"/>
          </a:xfrm>
        </p:spPr>
        <p:txBody>
          <a:bodyPr>
            <a:normAutofit lnSpcReduction="10000"/>
          </a:bodyPr>
          <a:lstStyle/>
          <a:p>
            <a:pPr>
              <a:buFont typeface="Wingdings" panose="05000000000000000000" pitchFamily="2" charset="2"/>
              <a:buChar char="u"/>
            </a:pPr>
            <a:r>
              <a:rPr lang="zh-CN" altLang="en-US" dirty="0" smtClean="0"/>
              <a:t>阵列采用同构</a:t>
            </a:r>
            <a:r>
              <a:rPr lang="en-US" altLang="zh-CN" dirty="0" smtClean="0"/>
              <a:t>PE</a:t>
            </a:r>
            <a:r>
              <a:rPr lang="zh-CN" altLang="en-US" dirty="0" smtClean="0"/>
              <a:t>，功能单一，利用率低</a:t>
            </a:r>
            <a:endParaRPr lang="en-US" altLang="zh-CN" dirty="0" smtClean="0"/>
          </a:p>
          <a:p>
            <a:pPr marL="0" indent="0">
              <a:buNone/>
            </a:pPr>
            <a:r>
              <a:rPr lang="zh-CN" altLang="en-US" dirty="0" smtClean="0"/>
              <a:t>算法特征：算法的一轮中的操作是固定的，而且一般算法的一轮会被映射到架构中的多行阵列中，同构阵列中为了通用性必须为所有的</a:t>
            </a:r>
            <a:r>
              <a:rPr lang="en-US" altLang="zh-CN" dirty="0" smtClean="0"/>
              <a:t>PE</a:t>
            </a:r>
            <a:r>
              <a:rPr lang="zh-CN" altLang="en-US" dirty="0" smtClean="0"/>
              <a:t>设计所需的所有功能。</a:t>
            </a:r>
            <a:endParaRPr lang="en-US" altLang="zh-CN" dirty="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3"/>
          <a:stretch>
            <a:fillRect/>
          </a:stretch>
        </p:blipFill>
        <p:spPr>
          <a:xfrm>
            <a:off x="4389516" y="2646951"/>
            <a:ext cx="4214061" cy="3586687"/>
          </a:xfrm>
          <a:prstGeom prst="rect">
            <a:avLst/>
          </a:prstGeom>
        </p:spPr>
      </p:pic>
      <p:sp>
        <p:nvSpPr>
          <p:cNvPr id="5" name="文本框 4"/>
          <p:cNvSpPr txBox="1"/>
          <p:nvPr/>
        </p:nvSpPr>
        <p:spPr>
          <a:xfrm>
            <a:off x="716877" y="2515354"/>
            <a:ext cx="3237498" cy="1323439"/>
          </a:xfrm>
          <a:prstGeom prst="rect">
            <a:avLst/>
          </a:prstGeom>
          <a:noFill/>
        </p:spPr>
        <p:txBody>
          <a:bodyPr wrap="square" rtlCol="0">
            <a:spAutoFit/>
          </a:bodyPr>
          <a:lstStyle/>
          <a:p>
            <a:r>
              <a:rPr lang="zh-CN" altLang="en-US" sz="2000" dirty="0" smtClean="0"/>
              <a:t>一轮映射</a:t>
            </a:r>
            <a:r>
              <a:rPr lang="en-US" altLang="zh-CN" sz="2000" dirty="0" smtClean="0"/>
              <a:t>[4]</a:t>
            </a:r>
          </a:p>
          <a:p>
            <a:r>
              <a:rPr lang="en-US" altLang="zh-CN" sz="2000" dirty="0" smtClean="0"/>
              <a:t>DES</a:t>
            </a:r>
            <a:r>
              <a:rPr lang="zh-CN" altLang="en-US" sz="2000" dirty="0" smtClean="0"/>
              <a:t>：</a:t>
            </a:r>
            <a:r>
              <a:rPr lang="en-US" altLang="zh-CN" sz="2000" dirty="0" smtClean="0"/>
              <a:t>3</a:t>
            </a:r>
            <a:r>
              <a:rPr lang="zh-CN" altLang="en-US" sz="2000" dirty="0" smtClean="0"/>
              <a:t>行</a:t>
            </a:r>
            <a:endParaRPr lang="en-US" altLang="zh-CN" sz="2000" dirty="0" smtClean="0"/>
          </a:p>
          <a:p>
            <a:r>
              <a:rPr lang="en-US" altLang="zh-CN" sz="2000" dirty="0" smtClean="0"/>
              <a:t>AES</a:t>
            </a:r>
            <a:r>
              <a:rPr lang="zh-CN" altLang="en-US" sz="2000" dirty="0" smtClean="0"/>
              <a:t>：</a:t>
            </a:r>
            <a:r>
              <a:rPr lang="en-US" altLang="zh-CN" sz="2000" dirty="0" smtClean="0"/>
              <a:t>2</a:t>
            </a:r>
            <a:r>
              <a:rPr lang="zh-CN" altLang="en-US" sz="2000" dirty="0" smtClean="0"/>
              <a:t>行</a:t>
            </a:r>
            <a:endParaRPr lang="en-US" altLang="zh-CN" sz="2000" dirty="0" smtClean="0"/>
          </a:p>
          <a:p>
            <a:r>
              <a:rPr lang="en-US" altLang="zh-CN" sz="2000" dirty="0" smtClean="0"/>
              <a:t>CAST128</a:t>
            </a:r>
            <a:r>
              <a:rPr lang="zh-CN" altLang="en-US" sz="2000" dirty="0" smtClean="0"/>
              <a:t>：</a:t>
            </a:r>
            <a:r>
              <a:rPr lang="en-US" altLang="zh-CN" sz="2000" dirty="0" smtClean="0"/>
              <a:t>5</a:t>
            </a:r>
            <a:r>
              <a:rPr lang="zh-CN" altLang="en-US" sz="2000" dirty="0" smtClean="0"/>
              <a:t>行</a:t>
            </a:r>
            <a:endParaRPr lang="zh-CN" altLang="en-US" sz="2000" dirty="0"/>
          </a:p>
        </p:txBody>
      </p:sp>
      <p:sp>
        <p:nvSpPr>
          <p:cNvPr id="6" name="内容占位符 2"/>
          <p:cNvSpPr txBox="1">
            <a:spLocks/>
          </p:cNvSpPr>
          <p:nvPr/>
        </p:nvSpPr>
        <p:spPr>
          <a:xfrm>
            <a:off x="500313" y="3847280"/>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zh-CN" altLang="en-US" dirty="0"/>
          </a:p>
        </p:txBody>
      </p:sp>
      <p:sp>
        <p:nvSpPr>
          <p:cNvPr id="7" name="文本框 6"/>
          <p:cNvSpPr txBox="1"/>
          <p:nvPr/>
        </p:nvSpPr>
        <p:spPr>
          <a:xfrm>
            <a:off x="298780" y="3715683"/>
            <a:ext cx="4053640" cy="2677656"/>
          </a:xfrm>
          <a:prstGeom prst="rect">
            <a:avLst/>
          </a:prstGeom>
          <a:noFill/>
        </p:spPr>
        <p:txBody>
          <a:bodyPr wrap="square" rtlCol="0">
            <a:spAutoFit/>
          </a:bodyPr>
          <a:lstStyle/>
          <a:p>
            <a:r>
              <a:rPr lang="zh-CN" altLang="en-US" sz="2800" dirty="0"/>
              <a:t>对应一轮中的某个功能只需要有正确位置的某一行提供就足够了，同构的</a:t>
            </a:r>
            <a:r>
              <a:rPr lang="en-US" altLang="zh-CN" sz="2800" dirty="0"/>
              <a:t>PE</a:t>
            </a:r>
            <a:r>
              <a:rPr lang="zh-CN" altLang="en-US" sz="2800" dirty="0"/>
              <a:t>为这些算法提供了所有的功能，这照成了很大的资源浪费</a:t>
            </a:r>
          </a:p>
        </p:txBody>
      </p:sp>
    </p:spTree>
    <p:extLst>
      <p:ext uri="{BB962C8B-B14F-4D97-AF65-F5344CB8AC3E}">
        <p14:creationId xmlns:p14="http://schemas.microsoft.com/office/powerpoint/2010/main" val="384987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6724" y="1271585"/>
            <a:ext cx="5138229" cy="4329115"/>
          </a:xfrm>
        </p:spPr>
        <p:txBody>
          <a:bodyPr>
            <a:normAutofit/>
          </a:bodyPr>
          <a:lstStyle/>
          <a:p>
            <a:pPr>
              <a:buFont typeface="Wingdings" panose="05000000000000000000" pitchFamily="2" charset="2"/>
              <a:buChar char="u"/>
            </a:pPr>
            <a:r>
              <a:rPr lang="zh-CN" altLang="en-US" dirty="0" smtClean="0"/>
              <a:t>功能组合的依据来自一轮顺序操作，比较局限</a:t>
            </a:r>
            <a:endParaRPr lang="en-US" altLang="zh-CN" dirty="0" smtClean="0"/>
          </a:p>
          <a:p>
            <a:pPr marL="0" indent="0">
              <a:buNone/>
            </a:pPr>
            <a:r>
              <a:rPr lang="zh-CN" altLang="en-US" sz="2400" dirty="0" smtClean="0"/>
              <a:t>现有的架构对目标算法的轮函数进行了分析，提炼轮函数中的各种操作组合，将这些操作组合设计到</a:t>
            </a:r>
            <a:r>
              <a:rPr lang="en-US" altLang="zh-CN" sz="2400" dirty="0" smtClean="0"/>
              <a:t>PE</a:t>
            </a:r>
            <a:r>
              <a:rPr lang="zh-CN" altLang="en-US" sz="2400" dirty="0" smtClean="0"/>
              <a:t>中去，但是对于大多数分组算法其操作模式接近于如下模式：</a:t>
            </a:r>
            <a:endParaRPr lang="en-US" altLang="zh-CN" sz="2400" dirty="0" smtClean="0"/>
          </a:p>
          <a:p>
            <a:pPr marL="0" indent="0">
              <a:buNone/>
            </a:pPr>
            <a:r>
              <a:rPr lang="zh-CN" altLang="en-US" sz="2400" dirty="0" smtClean="0"/>
              <a:t>真正有价值的操作组合在每轮的首尾的位置，中间的位置作为关键路径不利于组合更多的操作。</a:t>
            </a:r>
            <a:endParaRPr lang="zh-CN" altLang="en-US" sz="2400" dirty="0"/>
          </a:p>
        </p:txBody>
      </p:sp>
      <p:sp>
        <p:nvSpPr>
          <p:cNvPr id="2" name="矩形 1"/>
          <p:cNvSpPr/>
          <p:nvPr/>
        </p:nvSpPr>
        <p:spPr>
          <a:xfrm>
            <a:off x="6072182" y="814387"/>
            <a:ext cx="2143129" cy="400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sp>
        <p:nvSpPr>
          <p:cNvPr id="4" name="矩形 3"/>
          <p:cNvSpPr/>
          <p:nvPr/>
        </p:nvSpPr>
        <p:spPr>
          <a:xfrm>
            <a:off x="6072182" y="1443041"/>
            <a:ext cx="2143129" cy="144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非线性变换</a:t>
            </a:r>
            <a:endParaRPr lang="zh-CN" altLang="en-US" dirty="0"/>
          </a:p>
        </p:txBody>
      </p:sp>
      <p:sp>
        <p:nvSpPr>
          <p:cNvPr id="5" name="矩形 4"/>
          <p:cNvSpPr/>
          <p:nvPr/>
        </p:nvSpPr>
        <p:spPr>
          <a:xfrm>
            <a:off x="6072181" y="3128959"/>
            <a:ext cx="2143129"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sp>
        <p:nvSpPr>
          <p:cNvPr id="6" name="矩形 5"/>
          <p:cNvSpPr/>
          <p:nvPr/>
        </p:nvSpPr>
        <p:spPr>
          <a:xfrm>
            <a:off x="6072181" y="3943349"/>
            <a:ext cx="2143129" cy="3429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sp>
        <p:nvSpPr>
          <p:cNvPr id="7" name="矩形 6"/>
          <p:cNvSpPr/>
          <p:nvPr/>
        </p:nvSpPr>
        <p:spPr>
          <a:xfrm>
            <a:off x="6079329" y="4514850"/>
            <a:ext cx="2143129" cy="15073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非线性变换</a:t>
            </a:r>
            <a:endParaRPr lang="zh-CN" altLang="en-US" dirty="0"/>
          </a:p>
        </p:txBody>
      </p:sp>
      <p:sp>
        <p:nvSpPr>
          <p:cNvPr id="8" name="矩形 7"/>
          <p:cNvSpPr/>
          <p:nvPr/>
        </p:nvSpPr>
        <p:spPr>
          <a:xfrm>
            <a:off x="6086469" y="6172201"/>
            <a:ext cx="2143129" cy="3429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逻辑、移位、置换</a:t>
            </a:r>
            <a:endParaRPr lang="zh-CN" altLang="en-US" dirty="0"/>
          </a:p>
        </p:txBody>
      </p:sp>
      <p:cxnSp>
        <p:nvCxnSpPr>
          <p:cNvPr id="10" name="直接连接符 9"/>
          <p:cNvCxnSpPr/>
          <p:nvPr/>
        </p:nvCxnSpPr>
        <p:spPr>
          <a:xfrm>
            <a:off x="5757856" y="3796899"/>
            <a:ext cx="2800357" cy="3576"/>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11" name="矩形 10"/>
          <p:cNvSpPr/>
          <p:nvPr/>
        </p:nvSpPr>
        <p:spPr>
          <a:xfrm>
            <a:off x="5757862" y="1278731"/>
            <a:ext cx="2771775" cy="235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29312" y="642932"/>
            <a:ext cx="2457451" cy="235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00688" y="2978938"/>
            <a:ext cx="3371850" cy="145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1284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51156" y="645048"/>
            <a:ext cx="7449842" cy="1255187"/>
          </a:xfrm>
        </p:spPr>
        <p:txBody>
          <a:bodyPr>
            <a:noAutofit/>
          </a:bodyPr>
          <a:lstStyle/>
          <a:p>
            <a:pPr marL="0" indent="0">
              <a:buNone/>
            </a:pPr>
            <a:r>
              <a:rPr lang="zh-CN" altLang="en-US" sz="2400" dirty="0" smtClean="0"/>
              <a:t>针对已有</a:t>
            </a:r>
            <a:r>
              <a:rPr lang="en-US" altLang="zh-CN" sz="2400" dirty="0" smtClean="0"/>
              <a:t>PE</a:t>
            </a:r>
            <a:r>
              <a:rPr lang="zh-CN" altLang="en-US" sz="2400" dirty="0"/>
              <a:t>结构</a:t>
            </a:r>
            <a:r>
              <a:rPr lang="zh-CN" altLang="en-US" sz="2400" dirty="0" smtClean="0"/>
              <a:t>存在的问题采取对应的改进方案，最后实现一个功能组合合理，以轮为目标进行行异构，每轮之间有功能重叠组合的</a:t>
            </a:r>
            <a:r>
              <a:rPr lang="en-US" altLang="zh-CN" sz="2400" dirty="0" smtClean="0"/>
              <a:t>PE</a:t>
            </a:r>
          </a:p>
        </p:txBody>
      </p:sp>
      <p:sp>
        <p:nvSpPr>
          <p:cNvPr id="5" name="矩形 4"/>
          <p:cNvSpPr/>
          <p:nvPr/>
        </p:nvSpPr>
        <p:spPr>
          <a:xfrm>
            <a:off x="922642" y="2114544"/>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经验的、简单的功能组合</a:t>
            </a:r>
            <a:endParaRPr lang="zh-CN" altLang="en-US" dirty="0"/>
          </a:p>
        </p:txBody>
      </p:sp>
      <p:sp>
        <p:nvSpPr>
          <p:cNvPr id="6" name="矩形 5"/>
          <p:cNvSpPr/>
          <p:nvPr/>
        </p:nvSpPr>
        <p:spPr>
          <a:xfrm>
            <a:off x="4757746" y="2114544"/>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对算法建模，进行全面的算法分析</a:t>
            </a:r>
            <a:endParaRPr lang="zh-CN" altLang="en-US" dirty="0"/>
          </a:p>
        </p:txBody>
      </p:sp>
      <p:sp>
        <p:nvSpPr>
          <p:cNvPr id="7" name="矩形 6"/>
          <p:cNvSpPr/>
          <p:nvPr/>
        </p:nvSpPr>
        <p:spPr>
          <a:xfrm>
            <a:off x="922642" y="3629019"/>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同构</a:t>
            </a:r>
            <a:r>
              <a:rPr lang="en-US" altLang="zh-CN" dirty="0"/>
              <a:t>PE</a:t>
            </a:r>
            <a:r>
              <a:rPr lang="zh-CN" altLang="en-US" dirty="0"/>
              <a:t>，功能单一，利用率低</a:t>
            </a:r>
            <a:endParaRPr lang="en-US" altLang="zh-CN" dirty="0"/>
          </a:p>
        </p:txBody>
      </p:sp>
      <p:sp>
        <p:nvSpPr>
          <p:cNvPr id="8" name="矩形 7"/>
          <p:cNvSpPr/>
          <p:nvPr/>
        </p:nvSpPr>
        <p:spPr>
          <a:xfrm>
            <a:off x="4757746" y="3629019"/>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a:t>
            </a:r>
            <a:r>
              <a:rPr lang="zh-CN" altLang="en-US" dirty="0" smtClean="0"/>
              <a:t>轮操作为</a:t>
            </a:r>
            <a:r>
              <a:rPr lang="zh-CN" altLang="en-US" dirty="0"/>
              <a:t>目标设计行异构</a:t>
            </a:r>
            <a:r>
              <a:rPr lang="en-US" altLang="zh-CN" dirty="0"/>
              <a:t>PE</a:t>
            </a:r>
          </a:p>
        </p:txBody>
      </p:sp>
      <p:sp>
        <p:nvSpPr>
          <p:cNvPr id="9" name="矩形 8"/>
          <p:cNvSpPr/>
          <p:nvPr/>
        </p:nvSpPr>
        <p:spPr>
          <a:xfrm>
            <a:off x="922642" y="5000619"/>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0" name="矩形 9"/>
          <p:cNvSpPr/>
          <p:nvPr/>
        </p:nvSpPr>
        <p:spPr>
          <a:xfrm>
            <a:off x="4757746" y="5000619"/>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相邻两轮错位重叠，更多有效的功能组合</a:t>
            </a:r>
            <a:endParaRPr lang="en-US" altLang="zh-CN" dirty="0"/>
          </a:p>
        </p:txBody>
      </p:sp>
      <p:sp>
        <p:nvSpPr>
          <p:cNvPr id="11" name="右箭头 10"/>
          <p:cNvSpPr/>
          <p:nvPr/>
        </p:nvSpPr>
        <p:spPr>
          <a:xfrm>
            <a:off x="3486159" y="2500307"/>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486159" y="398620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486159" y="535780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291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71765" y="2728914"/>
            <a:ext cx="2243138" cy="1100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算法建模</a:t>
            </a:r>
            <a:endParaRPr lang="en-US" altLang="zh-CN" dirty="0" smtClean="0"/>
          </a:p>
          <a:p>
            <a:r>
              <a:rPr lang="zh-CN" altLang="en-US" dirty="0" smtClean="0"/>
              <a:t>单算法特征提取</a:t>
            </a:r>
            <a:endParaRPr lang="en-US" altLang="zh-CN" dirty="0" smtClean="0"/>
          </a:p>
          <a:p>
            <a:r>
              <a:rPr lang="zh-CN" altLang="en-US" dirty="0" smtClean="0"/>
              <a:t>多算法信息汇总</a:t>
            </a:r>
            <a:endParaRPr lang="zh-CN" altLang="en-US" dirty="0"/>
          </a:p>
        </p:txBody>
      </p:sp>
      <p:sp>
        <p:nvSpPr>
          <p:cNvPr id="10" name="矩形 9"/>
          <p:cNvSpPr/>
          <p:nvPr/>
        </p:nvSpPr>
        <p:spPr>
          <a:xfrm>
            <a:off x="2671765" y="1628775"/>
            <a:ext cx="2207417" cy="570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各种算法的描述文档</a:t>
            </a:r>
            <a:endParaRPr lang="zh-CN" altLang="en-US" dirty="0"/>
          </a:p>
        </p:txBody>
      </p:sp>
      <p:sp>
        <p:nvSpPr>
          <p:cNvPr id="11" name="矩形 10"/>
          <p:cNvSpPr/>
          <p:nvPr/>
        </p:nvSpPr>
        <p:spPr>
          <a:xfrm>
            <a:off x="5929315" y="1628775"/>
            <a:ext cx="2207417" cy="570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功能单元设计</a:t>
            </a:r>
            <a:endParaRPr lang="zh-CN" altLang="en-US" dirty="0"/>
          </a:p>
        </p:txBody>
      </p:sp>
      <p:sp>
        <p:nvSpPr>
          <p:cNvPr id="12" name="矩形 11"/>
          <p:cNvSpPr/>
          <p:nvPr/>
        </p:nvSpPr>
        <p:spPr>
          <a:xfrm>
            <a:off x="5929314" y="2728914"/>
            <a:ext cx="2207417" cy="1100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功能单元延迟信息</a:t>
            </a:r>
            <a:endParaRPr lang="en-US" altLang="zh-CN" dirty="0" smtClean="0"/>
          </a:p>
          <a:p>
            <a:r>
              <a:rPr lang="zh-CN" altLang="en-US" dirty="0" smtClean="0"/>
              <a:t>功能单元面积</a:t>
            </a:r>
            <a:endParaRPr lang="zh-CN" altLang="en-US" dirty="0"/>
          </a:p>
        </p:txBody>
      </p:sp>
      <p:sp>
        <p:nvSpPr>
          <p:cNvPr id="13" name="矩形 12"/>
          <p:cNvSpPr/>
          <p:nvPr/>
        </p:nvSpPr>
        <p:spPr>
          <a:xfrm>
            <a:off x="3043240" y="4358703"/>
            <a:ext cx="4700588" cy="9991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聚类分析</a:t>
            </a:r>
            <a:endParaRPr lang="zh-CN" altLang="en-US" dirty="0"/>
          </a:p>
        </p:txBody>
      </p:sp>
      <p:sp>
        <p:nvSpPr>
          <p:cNvPr id="14" name="矩形 13"/>
          <p:cNvSpPr/>
          <p:nvPr/>
        </p:nvSpPr>
        <p:spPr>
          <a:xfrm>
            <a:off x="4146952" y="5902769"/>
            <a:ext cx="2957510" cy="6153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的功能、主频、面积等</a:t>
            </a:r>
            <a:endParaRPr lang="zh-CN" altLang="en-US" dirty="0"/>
          </a:p>
        </p:txBody>
      </p:sp>
      <p:sp>
        <p:nvSpPr>
          <p:cNvPr id="15" name="下箭头 14"/>
          <p:cNvSpPr/>
          <p:nvPr/>
        </p:nvSpPr>
        <p:spPr>
          <a:xfrm>
            <a:off x="3671890" y="2205893"/>
            <a:ext cx="242887" cy="5296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6911578" y="2199264"/>
            <a:ext cx="242887" cy="5296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3654029" y="3794854"/>
            <a:ext cx="260748" cy="5572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6911578" y="3829053"/>
            <a:ext cx="242887" cy="5296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364959" y="5364445"/>
            <a:ext cx="260748" cy="55721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p:nvPr>
        </p:nvSpPr>
        <p:spPr>
          <a:xfrm>
            <a:off x="685801" y="197202"/>
            <a:ext cx="7886700" cy="1325563"/>
          </a:xfrm>
        </p:spPr>
        <p:txBody>
          <a:bodyPr/>
          <a:lstStyle/>
          <a:p>
            <a:r>
              <a:rPr lang="en-US" altLang="zh-CN" dirty="0"/>
              <a:t>3</a:t>
            </a:r>
            <a:r>
              <a:rPr lang="en-US" altLang="zh-CN" dirty="0" smtClean="0"/>
              <a:t>.</a:t>
            </a:r>
            <a:r>
              <a:rPr lang="zh-CN" altLang="en-US" dirty="0" smtClean="0"/>
              <a:t>方案及重难点</a:t>
            </a:r>
            <a:endParaRPr lang="zh-CN" altLang="en-US" dirty="0"/>
          </a:p>
        </p:txBody>
      </p:sp>
      <p:sp>
        <p:nvSpPr>
          <p:cNvPr id="23" name="内容占位符 2"/>
          <p:cNvSpPr>
            <a:spLocks noGrp="1"/>
          </p:cNvSpPr>
          <p:nvPr>
            <p:ph idx="1"/>
          </p:nvPr>
        </p:nvSpPr>
        <p:spPr>
          <a:xfrm>
            <a:off x="227358" y="1473727"/>
            <a:ext cx="2617093" cy="1255187"/>
          </a:xfrm>
        </p:spPr>
        <p:txBody>
          <a:bodyPr>
            <a:noAutofit/>
          </a:bodyPr>
          <a:lstStyle/>
          <a:p>
            <a:pPr>
              <a:buFont typeface="Wingdings" panose="05000000000000000000" pitchFamily="2" charset="2"/>
              <a:buChar char="u"/>
            </a:pPr>
            <a:r>
              <a:rPr lang="zh-CN" altLang="en-US" dirty="0" smtClean="0"/>
              <a:t>方案流程</a:t>
            </a:r>
            <a:endParaRPr lang="en-US" altLang="zh-CN" dirty="0" smtClean="0"/>
          </a:p>
        </p:txBody>
      </p:sp>
    </p:spTree>
    <p:extLst>
      <p:ext uri="{BB962C8B-B14F-4D97-AF65-F5344CB8AC3E}">
        <p14:creationId xmlns:p14="http://schemas.microsoft.com/office/powerpoint/2010/main" val="2367338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25625"/>
            <a:ext cx="7886700" cy="2660650"/>
          </a:xfrm>
        </p:spPr>
        <p:txBody>
          <a:bodyPr/>
          <a:lstStyle/>
          <a:p>
            <a:pPr>
              <a:buFont typeface="Wingdings" panose="05000000000000000000" pitchFamily="2" charset="2"/>
              <a:buChar char="u"/>
            </a:pPr>
            <a:r>
              <a:rPr lang="zh-CN" altLang="en-US" dirty="0" smtClean="0"/>
              <a:t>重难点</a:t>
            </a:r>
            <a:endParaRPr lang="en-US" altLang="zh-CN" dirty="0" smtClean="0"/>
          </a:p>
          <a:p>
            <a:pPr marL="0" indent="0">
              <a:buNone/>
            </a:pPr>
            <a:r>
              <a:rPr lang="en-US" altLang="zh-CN" dirty="0" smtClean="0"/>
              <a:t>1.</a:t>
            </a:r>
            <a:r>
              <a:rPr lang="zh-CN" altLang="en-US" dirty="0" smtClean="0"/>
              <a:t>算法建模</a:t>
            </a:r>
            <a:endParaRPr lang="en-US" altLang="zh-CN" dirty="0" smtClean="0"/>
          </a:p>
          <a:p>
            <a:pPr marL="0" indent="0">
              <a:buNone/>
            </a:pPr>
            <a:r>
              <a:rPr lang="en-US" altLang="zh-CN" dirty="0" smtClean="0"/>
              <a:t>2.</a:t>
            </a:r>
            <a:r>
              <a:rPr lang="zh-CN" altLang="en-US" dirty="0" smtClean="0"/>
              <a:t>聚类分析</a:t>
            </a:r>
            <a:endParaRPr lang="en-US" altLang="zh-CN" dirty="0" smtClean="0"/>
          </a:p>
          <a:p>
            <a:pPr marL="0" indent="0">
              <a:buNone/>
            </a:pPr>
            <a:r>
              <a:rPr lang="en-US" altLang="zh-CN" dirty="0" smtClean="0"/>
              <a:t>3.</a:t>
            </a:r>
            <a:r>
              <a:rPr lang="zh-CN" altLang="en-US" dirty="0" smtClean="0"/>
              <a:t>在得出</a:t>
            </a:r>
            <a:r>
              <a:rPr lang="en-US" altLang="zh-CN" dirty="0" smtClean="0"/>
              <a:t>PE</a:t>
            </a:r>
            <a:r>
              <a:rPr lang="zh-CN" altLang="en-US" dirty="0" smtClean="0"/>
              <a:t>功能后对</a:t>
            </a:r>
            <a:r>
              <a:rPr lang="en-US" altLang="zh-CN" dirty="0" smtClean="0"/>
              <a:t>PE</a:t>
            </a:r>
            <a:r>
              <a:rPr lang="zh-CN" altLang="en-US" dirty="0" smtClean="0"/>
              <a:t>的具体设计</a:t>
            </a:r>
            <a:endParaRPr lang="zh-CN" altLang="en-US" dirty="0"/>
          </a:p>
        </p:txBody>
      </p:sp>
    </p:spTree>
    <p:extLst>
      <p:ext uri="{BB962C8B-B14F-4D97-AF65-F5344CB8AC3E}">
        <p14:creationId xmlns:p14="http://schemas.microsoft.com/office/powerpoint/2010/main" val="3623197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smtClean="0"/>
              <a:t>考核</a:t>
            </a:r>
            <a:endParaRPr lang="zh-CN" altLang="en-US" dirty="0"/>
          </a:p>
        </p:txBody>
      </p:sp>
      <p:sp>
        <p:nvSpPr>
          <p:cNvPr id="3" name="内容占位符 2"/>
          <p:cNvSpPr>
            <a:spLocks noGrp="1"/>
          </p:cNvSpPr>
          <p:nvPr>
            <p:ph idx="1"/>
          </p:nvPr>
        </p:nvSpPr>
        <p:spPr>
          <a:xfrm>
            <a:off x="514040" y="1690689"/>
            <a:ext cx="7886700" cy="4351338"/>
          </a:xfrm>
        </p:spPr>
        <p:txBody>
          <a:bodyPr/>
          <a:lstStyle/>
          <a:p>
            <a:pPr marL="0" indent="0">
              <a:buNone/>
            </a:pPr>
            <a:r>
              <a:rPr lang="en-US" altLang="zh-CN" dirty="0" smtClean="0"/>
              <a:t>1.</a:t>
            </a:r>
            <a:r>
              <a:rPr lang="zh-CN" altLang="en-US" dirty="0" smtClean="0"/>
              <a:t>主频、吞吐率、面积、</a:t>
            </a:r>
            <a:r>
              <a:rPr lang="zh-CN" altLang="en-US" dirty="0"/>
              <a:t>吞吐率</a:t>
            </a:r>
            <a:r>
              <a:rPr lang="zh-CN" altLang="en-US" dirty="0" smtClean="0"/>
              <a:t>面积比</a:t>
            </a:r>
            <a:endParaRPr lang="en-US" altLang="zh-CN" dirty="0" smtClean="0"/>
          </a:p>
          <a:p>
            <a:pPr marL="0" indent="0">
              <a:buNone/>
            </a:pPr>
            <a:r>
              <a:rPr lang="zh-CN" altLang="en-US" dirty="0" smtClean="0"/>
              <a:t>最佳优化方案</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128911849"/>
              </p:ext>
            </p:extLst>
          </p:nvPr>
        </p:nvGraphicFramePr>
        <p:xfrm>
          <a:off x="628650" y="2951336"/>
          <a:ext cx="6824544" cy="3276428"/>
        </p:xfrm>
        <a:graphic>
          <a:graphicData uri="http://schemas.openxmlformats.org/drawingml/2006/table">
            <a:tbl>
              <a:tblPr/>
              <a:tblGrid>
                <a:gridCol w="1068513"/>
                <a:gridCol w="939800"/>
                <a:gridCol w="939800"/>
                <a:gridCol w="670069"/>
                <a:gridCol w="1207636"/>
                <a:gridCol w="791090"/>
                <a:gridCol w="1207636"/>
              </a:tblGrid>
              <a:tr h="344338">
                <a:tc>
                  <a:txBody>
                    <a:bodyPr/>
                    <a:lstStyle/>
                    <a:p>
                      <a:pPr latinLnBrk="1"/>
                      <a:r>
                        <a:rPr lang="zh-CN" altLang="en-US" sz="1400" dirty="0" smtClean="0">
                          <a:effectLst/>
                        </a:rPr>
                        <a:t>算法</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轮数</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分组大小</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周期数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吞吐率</a:t>
                      </a:r>
                      <a:r>
                        <a:rPr lang="en-US" altLang="zh-CN" sz="1400" dirty="0">
                          <a:effectLst/>
                        </a:rPr>
                        <a:t>/</a:t>
                      </a:r>
                      <a:r>
                        <a:rPr lang="en-US" sz="1400" dirty="0" err="1">
                          <a:effectLst/>
                        </a:rPr>
                        <a:t>MbPs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面积</a:t>
                      </a:r>
                      <a:r>
                        <a:rPr lang="en-US" sz="1400">
                          <a:effectLst/>
                        </a:rPr>
                        <a:t>mm^2</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吞吐率</a:t>
                      </a:r>
                      <a:r>
                        <a:rPr lang="en-US" altLang="zh-CN" sz="1400">
                          <a:effectLst/>
                        </a:rPr>
                        <a:t>/</a:t>
                      </a:r>
                      <a:r>
                        <a:rPr lang="zh-CN" altLang="en-US" sz="1400">
                          <a:effectLst/>
                        </a:rPr>
                        <a:t>面积</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15547">
                <a:tc>
                  <a:txBody>
                    <a:bodyPr/>
                    <a:lstStyle/>
                    <a:p>
                      <a:pPr latinLnBrk="1"/>
                      <a:r>
                        <a:rPr lang="en-US" altLang="zh-CN" sz="1400" dirty="0" smtClean="0">
                          <a:effectLst/>
                        </a:rPr>
                        <a:t>AES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130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190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524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smtClean="0">
                          <a:effectLst/>
                        </a:rPr>
                        <a:t>46</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0.1</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08733">
                <a:tc>
                  <a:txBody>
                    <a:bodyPr/>
                    <a:lstStyle/>
                    <a:p>
                      <a:pPr latinLnBrk="1"/>
                      <a:r>
                        <a:rPr lang="en-US" sz="1400" dirty="0" smtClean="0">
                          <a:effectLst/>
                        </a:rPr>
                        <a:t>Blowfish</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350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102</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90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smtClean="0">
                          <a:effectLst/>
                        </a:rPr>
                        <a:t>1450</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2.5Mgates</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44338">
                <a:tc>
                  <a:txBody>
                    <a:bodyPr/>
                    <a:lstStyle/>
                    <a:p>
                      <a:pPr latinLnBrk="1"/>
                      <a:r>
                        <a:rPr lang="en-US" sz="1400" dirty="0" smtClean="0">
                          <a:effectLst/>
                        </a:rPr>
                        <a:t>DES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45</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1000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20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smtClean="0">
                          <a:effectLst/>
                        </a:rPr>
                        <a:t>6400</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6.3244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15547">
                <a:tc>
                  <a:txBody>
                    <a:bodyPr/>
                    <a:lstStyle/>
                    <a:p>
                      <a:pPr latinLnBrk="1"/>
                      <a:r>
                        <a:rPr lang="en-US" sz="1400" dirty="0" smtClean="0">
                          <a:effectLst/>
                        </a:rPr>
                        <a:t>GOST</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130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203.8</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147</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smtClean="0">
                          <a:effectLst/>
                        </a:rPr>
                        <a:t>4163</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0.72</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73129">
                <a:tc>
                  <a:txBody>
                    <a:bodyPr/>
                    <a:lstStyle/>
                    <a:p>
                      <a:pPr latinLnBrk="1"/>
                      <a:r>
                        <a:rPr lang="en-US" sz="1400" dirty="0" smtClean="0">
                          <a:effectLst/>
                        </a:rPr>
                        <a:t>RC5</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180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400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48</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smtClean="0">
                          <a:effectLst/>
                        </a:rPr>
                        <a:t>4767</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14.9/1.49Mgate</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73129">
                <a:tc>
                  <a:txBody>
                    <a:bodyPr/>
                    <a:lstStyle/>
                    <a:p>
                      <a:pPr latinLnBrk="1"/>
                      <a:r>
                        <a:rPr lang="en-US" altLang="zh-CN" sz="1400" dirty="0" smtClean="0">
                          <a:effectLst/>
                        </a:rPr>
                        <a:t>    ….</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36045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756154289"/>
              </p:ext>
            </p:extLst>
          </p:nvPr>
        </p:nvGraphicFramePr>
        <p:xfrm>
          <a:off x="139700" y="254256"/>
          <a:ext cx="8889999" cy="6481688"/>
        </p:xfrm>
        <a:graphic>
          <a:graphicData uri="http://schemas.openxmlformats.org/drawingml/2006/table">
            <a:tbl>
              <a:tblPr/>
              <a:tblGrid>
                <a:gridCol w="1203472"/>
                <a:gridCol w="1203472"/>
                <a:gridCol w="856956"/>
                <a:gridCol w="850900"/>
                <a:gridCol w="546100"/>
                <a:gridCol w="1485900"/>
                <a:gridCol w="1968500"/>
                <a:gridCol w="774699"/>
              </a:tblGrid>
              <a:tr h="263673">
                <a:tc>
                  <a:txBody>
                    <a:bodyPr/>
                    <a:lstStyle/>
                    <a:p>
                      <a:pPr latinLnBrk="1"/>
                      <a:r>
                        <a:rPr lang="zh-CN" altLang="en-US" sz="1400" dirty="0" smtClean="0">
                          <a:effectLst/>
                        </a:rPr>
                        <a:t>算法</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工艺</a:t>
                      </a:r>
                      <a:r>
                        <a:rPr lang="en-US" altLang="zh-CN" sz="1400">
                          <a:effectLst/>
                        </a:rPr>
                        <a:t>/</a:t>
                      </a:r>
                      <a:r>
                        <a:rPr lang="en-US" sz="1400">
                          <a:effectLst/>
                        </a:rPr>
                        <a:t>nm</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主频</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周期数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吞吐率</a:t>
                      </a:r>
                      <a:r>
                        <a:rPr lang="en-US" altLang="zh-CN" sz="1400" dirty="0">
                          <a:effectLst/>
                        </a:rPr>
                        <a:t>/</a:t>
                      </a:r>
                      <a:r>
                        <a:rPr lang="en-US" sz="1400" dirty="0" err="1">
                          <a:effectLst/>
                        </a:rPr>
                        <a:t>MbPs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面积</a:t>
                      </a:r>
                      <a:r>
                        <a:rPr lang="en-US" sz="1400">
                          <a:effectLst/>
                        </a:rPr>
                        <a:t>mm^2</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吞吐率</a:t>
                      </a:r>
                      <a:r>
                        <a:rPr lang="en-US" altLang="zh-CN" sz="1400">
                          <a:effectLst/>
                        </a:rPr>
                        <a:t>/</a:t>
                      </a:r>
                      <a:r>
                        <a:rPr lang="zh-CN" altLang="en-US" sz="1400">
                          <a:effectLst/>
                        </a:rPr>
                        <a:t>面积</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63673">
                <a:tc rowSpan="6">
                  <a:txBody>
                    <a:bodyPr/>
                    <a:lstStyle/>
                    <a:p>
                      <a:pPr latinLnBrk="1"/>
                      <a:r>
                        <a:rPr lang="en-US" altLang="zh-CN" sz="1400" dirty="0" smtClean="0">
                          <a:effectLst/>
                        </a:rPr>
                        <a:t>AES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celator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130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190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524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46(CBC)</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0.1</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63673">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COBRA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350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102</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90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1450(EBC)</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2.5Mgates</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63673">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cryptoraptor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45</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1000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20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6400(CBC)</a:t>
                      </a:r>
                    </a:p>
                    <a:p>
                      <a:pPr latinLnBrk="1"/>
                      <a:r>
                        <a:rPr lang="en-US" sz="1400">
                          <a:effectLst/>
                        </a:rPr>
                        <a:t>128000(CTR)</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6.3244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63673">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ProDFA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130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203.8</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147</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4163(EBC)</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0.72</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67687">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RCPA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180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400</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48</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4767(EBC)</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14.9/1.49Mgate</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67687">
                <a:tc vMerge="1">
                  <a:txBody>
                    <a:bodyPr/>
                    <a:lstStyle/>
                    <a:p>
                      <a:pPr latinLnBrk="1"/>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新的架构</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a:effectLst/>
                        </a:rPr>
                        <a:t/>
                      </a:r>
                      <a:br>
                        <a:rPr lang="zh-CN" altLang="en-US" sz="1400">
                          <a:effectLst/>
                        </a:rPr>
                      </a:br>
                      <a:endParaRPr lang="zh-CN" altLang="en-US" sz="140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64301">
                <a:tc rowSpan="5">
                  <a:txBody>
                    <a:bodyPr/>
                    <a:lstStyle/>
                    <a:p>
                      <a:pPr latinLnBrk="1"/>
                      <a:r>
                        <a:rPr lang="en-US" altLang="zh-CN" sz="1400" dirty="0" smtClean="0">
                          <a:effectLst/>
                        </a:rPr>
                        <a:t>DES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celator</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130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190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476</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26(CBC)</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0.1</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64301">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cryptoraptor</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45</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1000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48</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dirty="0">
                          <a:effectLst/>
                        </a:rPr>
                        <a:t>CBC:2670</a:t>
                      </a:r>
                    </a:p>
                    <a:p>
                      <a:pPr latinLnBrk="1"/>
                      <a:r>
                        <a:rPr lang="en-US" dirty="0">
                          <a:effectLst/>
                        </a:rPr>
                        <a:t>CTR:42670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6.3244</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64301">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ProDFA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130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203.8</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91</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4491(EBC)</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0.72</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64301">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RCPA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180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400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83</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2764.8(EBC)</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14.9/1.49Mgate</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64301">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目前我们的架构</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45</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effectLst/>
                        </a:rPr>
                        <a:t>500</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a:effectLst/>
                        </a:rPr>
                        <a:t/>
                      </a:r>
                      <a:br>
                        <a:rPr lang="zh-CN" altLang="en-US">
                          <a:effectLst/>
                        </a:rPr>
                      </a:br>
                      <a:endParaRPr lang="zh-CN" altLang="en-US">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31789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参考文献</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[1] </a:t>
            </a:r>
            <a:r>
              <a:rPr lang="en-US" altLang="zh-CN" dirty="0" err="1"/>
              <a:t>Elbirt</a:t>
            </a:r>
            <a:r>
              <a:rPr lang="en-US" altLang="zh-CN" dirty="0"/>
              <a:t> A J et al. “Instruction-Level Distributed Processing for Symmetric-Key Cryptography.” Parallel and Distributed Processing Symposium. 2003. Apr. 22, 2003. pp. 78-87.</a:t>
            </a:r>
          </a:p>
          <a:p>
            <a:pPr marL="0" indent="0">
              <a:buNone/>
            </a:pPr>
            <a:r>
              <a:rPr lang="en-US" altLang="zh-CN" dirty="0"/>
              <a:t>[2] </a:t>
            </a:r>
            <a:r>
              <a:rPr lang="en-US" altLang="zh-CN" dirty="0" err="1"/>
              <a:t>Elbirt</a:t>
            </a:r>
            <a:r>
              <a:rPr lang="en-US" altLang="zh-CN" dirty="0"/>
              <a:t>, Adam J., and </a:t>
            </a:r>
            <a:r>
              <a:rPr lang="en-US" altLang="zh-CN" dirty="0" err="1"/>
              <a:t>Christof</a:t>
            </a:r>
            <a:r>
              <a:rPr lang="en-US" altLang="zh-CN" dirty="0"/>
              <a:t> </a:t>
            </a:r>
            <a:r>
              <a:rPr lang="en-US" altLang="zh-CN" dirty="0" err="1"/>
              <a:t>Paar</a:t>
            </a:r>
            <a:r>
              <a:rPr lang="en-US" altLang="zh-CN" dirty="0"/>
              <a:t>. "An instruction-level distributed processor for symmetric-key cryptography." Parallel and Distributed Systems, IEEE Transactions on 16.5 (2005): 468-480.</a:t>
            </a:r>
          </a:p>
          <a:p>
            <a:pPr marL="0" indent="0">
              <a:buNone/>
            </a:pPr>
            <a:r>
              <a:rPr lang="en-US" altLang="zh-CN" dirty="0"/>
              <a:t>[3] </a:t>
            </a:r>
            <a:r>
              <a:rPr lang="en-US" altLang="zh-CN" dirty="0" err="1"/>
              <a:t>Chiou</a:t>
            </a:r>
            <a:r>
              <a:rPr lang="en-US" altLang="zh-CN" dirty="0"/>
              <a:t> D. </a:t>
            </a:r>
            <a:r>
              <a:rPr lang="en-US" altLang="zh-CN" dirty="0" err="1"/>
              <a:t>Cryptoraptor</a:t>
            </a:r>
            <a:r>
              <a:rPr lang="en-US" altLang="zh-CN" dirty="0"/>
              <a:t>: high throughput reconfigurable cryptographic processor[C]//Proceedings of the 2014 IEEE/ACM International Conference on Computer Aided Design. IEEE Press, 2014: 154-161.</a:t>
            </a:r>
          </a:p>
          <a:p>
            <a:pPr marL="0" indent="0">
              <a:buNone/>
            </a:pPr>
            <a:r>
              <a:rPr lang="en-US" altLang="zh-CN" dirty="0"/>
              <a:t>[4] </a:t>
            </a:r>
            <a:r>
              <a:rPr lang="en-US" altLang="zh-CN" dirty="0" err="1"/>
              <a:t>Chiou</a:t>
            </a:r>
            <a:r>
              <a:rPr lang="en-US" altLang="zh-CN" dirty="0"/>
              <a:t> D. </a:t>
            </a:r>
            <a:r>
              <a:rPr lang="en-US" altLang="zh-CN" dirty="0" err="1"/>
              <a:t>Cryptoraptor</a:t>
            </a:r>
            <a:r>
              <a:rPr lang="en-US" altLang="zh-CN" dirty="0"/>
              <a:t>: High Throughput Reconfigurable Cryptographic Pro </a:t>
            </a:r>
            <a:r>
              <a:rPr lang="en-US" altLang="zh-CN" dirty="0" err="1"/>
              <a:t>cessor</a:t>
            </a:r>
            <a:r>
              <a:rPr lang="en-US" altLang="zh-CN" dirty="0"/>
              <a:t> for </a:t>
            </a:r>
            <a:r>
              <a:rPr lang="en-US" altLang="zh-CN" dirty="0" err="1"/>
              <a:t>Sy</a:t>
            </a:r>
            <a:r>
              <a:rPr lang="en-US" altLang="zh-CN" dirty="0"/>
              <a:t> </a:t>
            </a:r>
            <a:r>
              <a:rPr lang="en-US" altLang="zh-CN" dirty="0" err="1"/>
              <a:t>mmetric</a:t>
            </a:r>
            <a:r>
              <a:rPr lang="en-US" altLang="zh-CN" dirty="0"/>
              <a:t> Key Encryption and Cryptographic Hash Functions [D]. The University of Texas at Austin 2014.</a:t>
            </a:r>
          </a:p>
          <a:p>
            <a:pPr marL="0" indent="0">
              <a:buNone/>
            </a:pPr>
            <a:r>
              <a:rPr lang="en-US" altLang="zh-CN" dirty="0"/>
              <a:t>[5] Dai, </a:t>
            </a:r>
            <a:r>
              <a:rPr lang="en-US" altLang="zh-CN" dirty="0" err="1"/>
              <a:t>Zibin</a:t>
            </a:r>
            <a:r>
              <a:rPr lang="en-US" altLang="zh-CN" dirty="0"/>
              <a:t>, et al. "The research and design of reconfigurable cipher processing architecture targeted at block cipher." ASIC, 2007. ASICON'07. 7th International Conference on. IEEE, 2007.</a:t>
            </a:r>
          </a:p>
          <a:p>
            <a:pPr marL="0" indent="0">
              <a:buNone/>
            </a:pPr>
            <a:r>
              <a:rPr lang="en-US" altLang="zh-CN" dirty="0"/>
              <a:t>[6] Sun, Kang, et al. "Design of a novel asynchronous reconfigurable architecture for cryptographic applications." Computer and Computational Sciences, 2006. IMSCCS'06. First International Multi-Symposiums on. Vol. 2. IEEE, 2006.</a:t>
            </a:r>
          </a:p>
          <a:p>
            <a:pPr marL="0" indent="0">
              <a:buNone/>
            </a:pPr>
            <a:endParaRPr lang="zh-CN" altLang="en-US" dirty="0"/>
          </a:p>
        </p:txBody>
      </p:sp>
    </p:spTree>
    <p:extLst>
      <p:ext uri="{BB962C8B-B14F-4D97-AF65-F5344CB8AC3E}">
        <p14:creationId xmlns:p14="http://schemas.microsoft.com/office/powerpoint/2010/main" val="3030099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628650" y="1690689"/>
            <a:ext cx="7886700" cy="4486274"/>
          </a:xfrm>
        </p:spPr>
        <p:txBody>
          <a:bodyPr>
            <a:noAutofit/>
          </a:bodyPr>
          <a:lstStyle/>
          <a:p>
            <a:pPr marL="0" indent="0">
              <a:buNone/>
            </a:pPr>
            <a:r>
              <a:rPr lang="en-US" altLang="zh-CN" sz="2000" dirty="0" smtClean="0"/>
              <a:t>1.</a:t>
            </a:r>
            <a:r>
              <a:rPr lang="zh-CN" altLang="en-US" sz="2000" dirty="0" smtClean="0"/>
              <a:t>背景：算法、架构、问题的提出</a:t>
            </a:r>
            <a:endParaRPr lang="en-US" altLang="zh-CN" sz="2000" dirty="0" smtClean="0"/>
          </a:p>
          <a:p>
            <a:pPr marL="0" indent="0">
              <a:buNone/>
            </a:pPr>
            <a:endParaRPr lang="en-US" altLang="zh-CN" sz="2000" dirty="0"/>
          </a:p>
          <a:p>
            <a:pPr marL="0" indent="0">
              <a:buNone/>
            </a:pPr>
            <a:r>
              <a:rPr lang="en-US" altLang="zh-CN" sz="2000" dirty="0" smtClean="0"/>
              <a:t>2.</a:t>
            </a:r>
            <a:r>
              <a:rPr lang="zh-CN" altLang="en-US" sz="2000" dirty="0" smtClean="0"/>
              <a:t>现有架构的</a:t>
            </a:r>
            <a:r>
              <a:rPr lang="en-US" altLang="zh-CN" sz="2000" dirty="0" smtClean="0"/>
              <a:t>PE</a:t>
            </a:r>
          </a:p>
          <a:p>
            <a:pPr marL="0" indent="0">
              <a:buNone/>
            </a:pPr>
            <a:endParaRPr lang="en-US" altLang="zh-CN" sz="2000" dirty="0"/>
          </a:p>
          <a:p>
            <a:pPr marL="0" indent="0">
              <a:buNone/>
            </a:pPr>
            <a:r>
              <a:rPr lang="en-US" altLang="zh-CN" sz="2000" dirty="0" smtClean="0"/>
              <a:t>3.</a:t>
            </a:r>
            <a:r>
              <a:rPr lang="zh-CN" altLang="en-US" sz="2000" dirty="0" smtClean="0"/>
              <a:t>新的</a:t>
            </a:r>
            <a:r>
              <a:rPr lang="en-US" altLang="zh-CN" sz="2000" dirty="0" smtClean="0"/>
              <a:t>PE</a:t>
            </a:r>
            <a:r>
              <a:rPr lang="zh-CN" altLang="en-US" sz="2000" dirty="0" smtClean="0"/>
              <a:t>结构</a:t>
            </a:r>
            <a:endParaRPr lang="en-US" altLang="zh-CN" sz="2000" dirty="0" smtClean="0"/>
          </a:p>
          <a:p>
            <a:pPr marL="0" indent="0">
              <a:buNone/>
            </a:pPr>
            <a:endParaRPr lang="en-US" altLang="zh-CN" sz="2000" dirty="0"/>
          </a:p>
          <a:p>
            <a:pPr marL="0" indent="0">
              <a:buNone/>
            </a:pPr>
            <a:r>
              <a:rPr lang="en-US" altLang="zh-CN" sz="2000" dirty="0" smtClean="0"/>
              <a:t>4.</a:t>
            </a:r>
            <a:r>
              <a:rPr lang="zh-CN" altLang="en-US" sz="2000" dirty="0" smtClean="0"/>
              <a:t>方案及重难点</a:t>
            </a:r>
            <a:endParaRPr lang="en-US" altLang="zh-CN" sz="2000" dirty="0" smtClean="0"/>
          </a:p>
          <a:p>
            <a:pPr marL="0" indent="0">
              <a:buNone/>
            </a:pPr>
            <a:endParaRPr lang="en-US" altLang="zh-CN" sz="2000" dirty="0"/>
          </a:p>
          <a:p>
            <a:pPr marL="0" indent="0">
              <a:buNone/>
            </a:pPr>
            <a:r>
              <a:rPr lang="en-US" altLang="zh-CN" sz="2000" dirty="0" smtClean="0"/>
              <a:t>5.</a:t>
            </a:r>
            <a:r>
              <a:rPr lang="zh-CN" altLang="en-US" sz="2000" dirty="0" smtClean="0"/>
              <a:t>考核</a:t>
            </a:r>
            <a:endParaRPr lang="en-US" altLang="zh-CN" sz="2000" dirty="0" smtClean="0"/>
          </a:p>
          <a:p>
            <a:pPr marL="0" indent="0">
              <a:buNone/>
            </a:pPr>
            <a:endParaRPr lang="en-US" altLang="zh-CN" sz="2000" dirty="0" smtClean="0"/>
          </a:p>
          <a:p>
            <a:pPr marL="0" indent="0">
              <a:buNone/>
            </a:pPr>
            <a:r>
              <a:rPr lang="en-US" altLang="zh-CN" sz="2000" dirty="0" smtClean="0"/>
              <a:t>6.</a:t>
            </a:r>
            <a:r>
              <a:rPr lang="zh-CN" altLang="en-US" sz="2000" dirty="0" smtClean="0"/>
              <a:t>参考文献</a:t>
            </a:r>
            <a:endParaRPr lang="zh-CN" altLang="en-US" sz="2000" dirty="0"/>
          </a:p>
        </p:txBody>
      </p:sp>
    </p:spTree>
    <p:extLst>
      <p:ext uri="{BB962C8B-B14F-4D97-AF65-F5344CB8AC3E}">
        <p14:creationId xmlns:p14="http://schemas.microsoft.com/office/powerpoint/2010/main" val="1954441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1800" dirty="0"/>
              <a:t>[7] </a:t>
            </a:r>
            <a:r>
              <a:rPr lang="zh-CN" altLang="en-US" sz="1800" dirty="0"/>
              <a:t>陈韬</a:t>
            </a:r>
            <a:r>
              <a:rPr lang="en-US" altLang="zh-CN" sz="1800" dirty="0"/>
              <a:t>, </a:t>
            </a:r>
            <a:r>
              <a:rPr lang="zh-CN" altLang="en-US" sz="1800" dirty="0"/>
              <a:t>罗兴国</a:t>
            </a:r>
            <a:r>
              <a:rPr lang="en-US" altLang="zh-CN" sz="1800" dirty="0"/>
              <a:t>, </a:t>
            </a:r>
            <a:r>
              <a:rPr lang="zh-CN" altLang="en-US" sz="1800" dirty="0"/>
              <a:t>李校南</a:t>
            </a:r>
            <a:r>
              <a:rPr lang="en-US" altLang="zh-CN" sz="1800" dirty="0"/>
              <a:t>, &amp; </a:t>
            </a:r>
            <a:r>
              <a:rPr lang="zh-CN" altLang="en-US" sz="1800" dirty="0"/>
              <a:t>李伟</a:t>
            </a:r>
            <a:r>
              <a:rPr lang="en-US" altLang="zh-CN" sz="1800" dirty="0"/>
              <a:t>. (2014). </a:t>
            </a:r>
            <a:r>
              <a:rPr lang="zh-CN" altLang="en-US" sz="1800" dirty="0"/>
              <a:t>一种基于流处理框架的可重构分簇式分组密码处理结构模型</a:t>
            </a:r>
            <a:r>
              <a:rPr lang="en-US" altLang="zh-CN" sz="1800" dirty="0"/>
              <a:t>. </a:t>
            </a:r>
            <a:r>
              <a:rPr lang="zh-CN" altLang="en-US" sz="1800" dirty="0"/>
              <a:t>电子与信息学报</a:t>
            </a:r>
            <a:r>
              <a:rPr lang="en-US" altLang="zh-CN" sz="1800" dirty="0"/>
              <a:t>, 36, 12.</a:t>
            </a:r>
          </a:p>
          <a:p>
            <a:pPr marL="0" indent="0">
              <a:buNone/>
            </a:pPr>
            <a:r>
              <a:rPr lang="en-US" altLang="zh-CN" sz="1800" dirty="0"/>
              <a:t>[8] Wu, Lisa, Chris Weaver, and Todd Austin. "</a:t>
            </a:r>
            <a:r>
              <a:rPr lang="en-US" altLang="zh-CN" sz="1800" dirty="0" err="1"/>
              <a:t>CryptoManiac</a:t>
            </a:r>
            <a:r>
              <a:rPr lang="en-US" altLang="zh-CN" sz="1800" dirty="0"/>
              <a:t>: a fast flexible architecture for secure communication." Computer Architecture, 2001. Proceedings. 28th Annual International Symposium on. IEEE, 2001.</a:t>
            </a:r>
          </a:p>
          <a:p>
            <a:pPr marL="0" indent="0">
              <a:buNone/>
            </a:pPr>
            <a:r>
              <a:rPr lang="en-US" altLang="zh-CN" sz="1800" dirty="0"/>
              <a:t>[9] LOMONACO, M. 2004. </a:t>
            </a:r>
            <a:r>
              <a:rPr lang="en-US" altLang="zh-CN" sz="1800" dirty="0" err="1"/>
              <a:t>Cryptarray</a:t>
            </a:r>
            <a:r>
              <a:rPr lang="en-US" altLang="zh-CN" sz="1800" dirty="0"/>
              <a:t> a scalable and reconfigurable architecture for cryptographic </a:t>
            </a:r>
            <a:r>
              <a:rPr lang="en-US" altLang="zh-CN" sz="1800" dirty="0" err="1"/>
              <a:t>applications.Masters</a:t>
            </a:r>
            <a:r>
              <a:rPr lang="en-US" altLang="zh-CN" sz="1800" dirty="0"/>
              <a:t> thesis, University of Central Florida.</a:t>
            </a:r>
          </a:p>
          <a:p>
            <a:pPr marL="0" indent="0">
              <a:buNone/>
            </a:pPr>
            <a:r>
              <a:rPr lang="en-US" altLang="zh-CN" sz="1800" dirty="0"/>
              <a:t>[10] </a:t>
            </a:r>
            <a:r>
              <a:rPr lang="zh-CN" altLang="en-US" sz="1800" dirty="0"/>
              <a:t>杨晓辉</a:t>
            </a:r>
            <a:r>
              <a:rPr lang="en-US" altLang="zh-CN" sz="1800" dirty="0"/>
              <a:t>. (2007). </a:t>
            </a:r>
            <a:r>
              <a:rPr lang="zh-CN" altLang="en-US" sz="1800" dirty="0"/>
              <a:t>面向分组密码处理的可重构设计技术研究 </a:t>
            </a:r>
            <a:r>
              <a:rPr lang="en-US" altLang="zh-CN" sz="1800" dirty="0"/>
              <a:t>(Doctoral dissertation, </a:t>
            </a:r>
            <a:r>
              <a:rPr lang="zh-CN" altLang="en-US" sz="1800" dirty="0"/>
              <a:t>硕士论文</a:t>
            </a:r>
            <a:r>
              <a:rPr lang="en-US" altLang="zh-CN" sz="1800" dirty="0"/>
              <a:t>], </a:t>
            </a:r>
            <a:r>
              <a:rPr lang="zh-CN" altLang="en-US" sz="1800" dirty="0"/>
              <a:t>解放军信息工程大学</a:t>
            </a:r>
            <a:r>
              <a:rPr lang="en-US" altLang="zh-CN" sz="1800" dirty="0"/>
              <a:t>).</a:t>
            </a:r>
          </a:p>
          <a:p>
            <a:pPr marL="0" indent="0">
              <a:buNone/>
            </a:pPr>
            <a:r>
              <a:rPr lang="en-US" altLang="zh-CN" sz="1800" dirty="0"/>
              <a:t>[11] </a:t>
            </a:r>
            <a:r>
              <a:rPr lang="en-US" altLang="zh-CN" sz="1800" dirty="0" err="1"/>
              <a:t>Buchty</a:t>
            </a:r>
            <a:r>
              <a:rPr lang="en-US" altLang="zh-CN" sz="1800" dirty="0"/>
              <a:t>, Rainer, </a:t>
            </a:r>
            <a:r>
              <a:rPr lang="en-US" altLang="zh-CN" sz="1800" dirty="0" err="1"/>
              <a:t>Nevin</a:t>
            </a:r>
            <a:r>
              <a:rPr lang="en-US" altLang="zh-CN" sz="1800" dirty="0"/>
              <a:t> </a:t>
            </a:r>
            <a:r>
              <a:rPr lang="en-US" altLang="zh-CN" sz="1800" dirty="0" err="1"/>
              <a:t>Heintze</a:t>
            </a:r>
            <a:r>
              <a:rPr lang="en-US" altLang="zh-CN" sz="1800" dirty="0"/>
              <a:t>, and Dino </a:t>
            </a:r>
            <a:r>
              <a:rPr lang="en-US" altLang="zh-CN" sz="1800" dirty="0" err="1"/>
              <a:t>Oliva</a:t>
            </a:r>
            <a:r>
              <a:rPr lang="en-US" altLang="zh-CN" sz="1800" dirty="0"/>
              <a:t>. "</a:t>
            </a:r>
            <a:r>
              <a:rPr lang="en-US" altLang="zh-CN" sz="1800" dirty="0" err="1"/>
              <a:t>Cryptonite</a:t>
            </a:r>
            <a:r>
              <a:rPr lang="en-US" altLang="zh-CN" sz="180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a:p>
            <a:pPr marL="0" indent="0">
              <a:buNone/>
            </a:pPr>
            <a:endParaRPr lang="zh-CN" altLang="en-US" sz="1800" dirty="0"/>
          </a:p>
        </p:txBody>
      </p:sp>
    </p:spTree>
    <p:extLst>
      <p:ext uri="{BB962C8B-B14F-4D97-AF65-F5344CB8AC3E}">
        <p14:creationId xmlns:p14="http://schemas.microsoft.com/office/powerpoint/2010/main" val="4052860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287211"/>
          </a:xfrm>
        </p:spPr>
        <p:txBody>
          <a:bodyPr>
            <a:normAutofit fontScale="90000"/>
          </a:bodyPr>
          <a:lstStyle/>
          <a:p>
            <a:r>
              <a:rPr lang="en-US" altLang="zh-CN" dirty="0"/>
              <a:t>1.</a:t>
            </a:r>
            <a:r>
              <a:rPr lang="zh-CN" altLang="en-US" dirty="0"/>
              <a:t>背景：算法、架构、问题的</a:t>
            </a:r>
            <a:r>
              <a:rPr lang="zh-CN" altLang="en-US" dirty="0" smtClean="0"/>
              <a:t>提出</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r>
              <a:rPr lang="zh-CN" altLang="en-US" dirty="0" smtClean="0"/>
              <a:t>算法：</a:t>
            </a:r>
            <a:r>
              <a:rPr lang="zh-CN" altLang="en-US" dirty="0"/>
              <a:t>两</a:t>
            </a:r>
            <a:r>
              <a:rPr lang="zh-CN" altLang="en-US" dirty="0" smtClean="0"/>
              <a:t>类分组算法的特征</a:t>
            </a:r>
            <a:endParaRPr lang="en-US" altLang="zh-CN" dirty="0" smtClean="0"/>
          </a:p>
          <a:p>
            <a:pPr marL="0" indent="0">
              <a:buNone/>
            </a:pPr>
            <a:r>
              <a:rPr lang="zh-CN" altLang="en-US" dirty="0" smtClean="0"/>
              <a:t>架构：目前实现多算法的架构的特征</a:t>
            </a:r>
            <a:endParaRPr lang="en-US" altLang="zh-CN" dirty="0" smtClean="0"/>
          </a:p>
          <a:p>
            <a:pPr marL="0" indent="0">
              <a:buNone/>
            </a:pPr>
            <a:r>
              <a:rPr lang="zh-CN" altLang="en-US" dirty="0" smtClean="0"/>
              <a:t>问题：这些实现在性能、面积上分别有什么优缺点，有哪些提升的空间：</a:t>
            </a:r>
            <a:endParaRPr lang="en-US" altLang="zh-CN" dirty="0" smtClean="0"/>
          </a:p>
          <a:p>
            <a:pPr marL="0" indent="0">
              <a:buNone/>
            </a:pPr>
            <a:r>
              <a:rPr lang="zh-CN" altLang="en-US" dirty="0" smtClean="0">
                <a:solidFill>
                  <a:srgbClr val="FF0000"/>
                </a:solidFill>
              </a:rPr>
              <a:t>大的趋势：低延迟、高频率、阵列、高吞吐，</a:t>
            </a:r>
            <a:endParaRPr lang="en-US" altLang="zh-CN" dirty="0" smtClean="0">
              <a:solidFill>
                <a:srgbClr val="FF0000"/>
              </a:solidFill>
            </a:endParaRPr>
          </a:p>
          <a:p>
            <a:pPr marL="0" indent="0">
              <a:buNone/>
            </a:pPr>
            <a:r>
              <a:rPr lang="en-US" altLang="zh-CN" dirty="0" smtClean="0">
                <a:solidFill>
                  <a:srgbClr val="FF0000"/>
                </a:solidFill>
              </a:rPr>
              <a:t>PE</a:t>
            </a:r>
            <a:r>
              <a:rPr lang="zh-CN" altLang="en-US" dirty="0" smtClean="0">
                <a:solidFill>
                  <a:srgbClr val="FF0000"/>
                </a:solidFill>
              </a:rPr>
              <a:t>和整个架构的关系：功能和延迟</a:t>
            </a:r>
            <a:endParaRPr lang="en-US" altLang="zh-CN" dirty="0" smtClean="0">
              <a:solidFill>
                <a:srgbClr val="FF0000"/>
              </a:solidFill>
            </a:endParaRPr>
          </a:p>
          <a:p>
            <a:pPr marL="0" indent="0">
              <a:buNone/>
            </a:pPr>
            <a:r>
              <a:rPr lang="zh-CN" altLang="en-US" dirty="0" smtClean="0">
                <a:solidFill>
                  <a:srgbClr val="FF0000"/>
                </a:solidFill>
              </a:rPr>
              <a:t>根据</a:t>
            </a:r>
            <a:r>
              <a:rPr lang="en-US" altLang="zh-CN" dirty="0" smtClean="0">
                <a:solidFill>
                  <a:srgbClr val="FF0000"/>
                </a:solidFill>
              </a:rPr>
              <a:t>14</a:t>
            </a:r>
            <a:r>
              <a:rPr lang="zh-CN" altLang="en-US" dirty="0" smtClean="0">
                <a:solidFill>
                  <a:srgbClr val="FF0000"/>
                </a:solidFill>
              </a:rPr>
              <a:t>年那篇论文的第一章的逻辑</a:t>
            </a:r>
            <a:endParaRPr lang="zh-CN" altLang="en-US" dirty="0">
              <a:solidFill>
                <a:srgbClr val="FF0000"/>
              </a:solidFill>
            </a:endParaRPr>
          </a:p>
        </p:txBody>
      </p:sp>
    </p:spTree>
    <p:extLst>
      <p:ext uri="{BB962C8B-B14F-4D97-AF65-F5344CB8AC3E}">
        <p14:creationId xmlns:p14="http://schemas.microsoft.com/office/powerpoint/2010/main" val="270385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8758" y="304799"/>
            <a:ext cx="8341895" cy="3272590"/>
          </a:xfrm>
        </p:spPr>
        <p:txBody>
          <a:bodyPr>
            <a:normAutofit fontScale="92500" lnSpcReduction="10000"/>
          </a:bodyPr>
          <a:lstStyle/>
          <a:p>
            <a:pPr marL="0" indent="0">
              <a:buNone/>
            </a:pPr>
            <a:r>
              <a:rPr lang="zh-CN" altLang="en-US" dirty="0" smtClean="0"/>
              <a:t>总结：</a:t>
            </a:r>
            <a:endParaRPr lang="en-US" altLang="zh-CN" dirty="0" smtClean="0"/>
          </a:p>
          <a:p>
            <a:pPr marL="0" indent="0">
              <a:buNone/>
            </a:pPr>
            <a:r>
              <a:rPr lang="zh-CN" altLang="en-US" sz="2400" dirty="0" smtClean="0"/>
              <a:t>核心数目少的架构通过往</a:t>
            </a:r>
            <a:r>
              <a:rPr lang="en-US" altLang="zh-CN" sz="2400" dirty="0" smtClean="0"/>
              <a:t>PE</a:t>
            </a:r>
            <a:r>
              <a:rPr lang="zh-CN" altLang="en-US" sz="2400" dirty="0" smtClean="0"/>
              <a:t>里面加更多的功能来减少整个算法完成的所需的周期数，但同时也增加了系统延迟，这种架构追求的是周期数</a:t>
            </a:r>
            <a:r>
              <a:rPr lang="en-US" altLang="zh-CN" sz="2400" dirty="0" smtClean="0"/>
              <a:t>x</a:t>
            </a:r>
            <a:r>
              <a:rPr lang="zh-CN" altLang="en-US" sz="2400" dirty="0" smtClean="0"/>
              <a:t>延迟积最小。</a:t>
            </a:r>
            <a:endParaRPr lang="en-US" altLang="zh-CN" sz="2400" dirty="0" smtClean="0"/>
          </a:p>
          <a:p>
            <a:pPr marL="0" indent="0">
              <a:buNone/>
            </a:pPr>
            <a:r>
              <a:rPr lang="zh-CN" altLang="en-US" sz="2400" dirty="0" smtClean="0"/>
              <a:t>对于多核心的阵列架构，由于采用的是流水方式，周期数的重要性下降，架构整体的主频变得更重要，在这种架构中并行方案是最佳的选择。但是单纯的并行提供的架构太过简单导致算法所需的阵列规模变得很大，串并组合方式在尽可能不增加延时的情况下对</a:t>
            </a:r>
            <a:r>
              <a:rPr lang="en-US" altLang="zh-CN" sz="2400" dirty="0" smtClean="0"/>
              <a:t>PE</a:t>
            </a:r>
            <a:r>
              <a:rPr lang="zh-CN" altLang="en-US" sz="2400" dirty="0" smtClean="0"/>
              <a:t>的内部功能的组合进行了探索，一定程度上丰富了</a:t>
            </a:r>
            <a:r>
              <a:rPr lang="en-US" altLang="zh-CN" sz="2400" dirty="0" smtClean="0"/>
              <a:t>PE</a:t>
            </a:r>
            <a:r>
              <a:rPr lang="zh-CN" altLang="en-US" sz="2400" dirty="0" smtClean="0"/>
              <a:t>的功能降低了阵列的规模</a:t>
            </a:r>
            <a:endParaRPr lang="en-US" altLang="zh-CN" sz="2400" dirty="0" smtClean="0"/>
          </a:p>
        </p:txBody>
      </p:sp>
      <p:graphicFrame>
        <p:nvGraphicFramePr>
          <p:cNvPr id="4" name="表格 3"/>
          <p:cNvGraphicFramePr>
            <a:graphicFrameLocks noGrp="1"/>
          </p:cNvGraphicFramePr>
          <p:nvPr>
            <p:extLst/>
          </p:nvPr>
        </p:nvGraphicFramePr>
        <p:xfrm>
          <a:off x="417094" y="3492288"/>
          <a:ext cx="8117305" cy="2976622"/>
        </p:xfrm>
        <a:graphic>
          <a:graphicData uri="http://schemas.openxmlformats.org/drawingml/2006/table">
            <a:tbl>
              <a:tblPr firstRow="1" bandRow="1">
                <a:tableStyleId>{5C22544A-7EE6-4342-B048-85BDC9FD1C3A}</a:tableStyleId>
              </a:tblPr>
              <a:tblGrid>
                <a:gridCol w="1344529"/>
                <a:gridCol w="1909011"/>
                <a:gridCol w="2422358"/>
                <a:gridCol w="2441407"/>
              </a:tblGrid>
              <a:tr h="528191">
                <a:tc>
                  <a:txBody>
                    <a:bodyPr/>
                    <a:lstStyle/>
                    <a:p>
                      <a:r>
                        <a:rPr lang="en-US" altLang="zh-CN" dirty="0" smtClean="0"/>
                        <a:t>PE</a:t>
                      </a:r>
                      <a:r>
                        <a:rPr lang="zh-CN" altLang="en-US" dirty="0" smtClean="0"/>
                        <a:t>种类</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c>
                  <a:txBody>
                    <a:bodyPr/>
                    <a:lstStyle/>
                    <a:p>
                      <a:r>
                        <a:rPr lang="zh-CN" altLang="en-US" dirty="0" smtClean="0"/>
                        <a:t>适合的架构</a:t>
                      </a:r>
                      <a:endParaRPr lang="zh-CN" altLang="en-US" dirty="0"/>
                    </a:p>
                  </a:txBody>
                  <a:tcPr/>
                </a:tc>
              </a:tr>
              <a:tr h="528191">
                <a:tc>
                  <a:txBody>
                    <a:bodyPr/>
                    <a:lstStyle/>
                    <a:p>
                      <a:r>
                        <a:rPr lang="zh-CN" altLang="en-US" dirty="0" smtClean="0"/>
                        <a:t>串行</a:t>
                      </a:r>
                      <a:endParaRPr lang="zh-CN" altLang="en-US" dirty="0"/>
                    </a:p>
                  </a:txBody>
                  <a:tcPr/>
                </a:tc>
                <a:tc>
                  <a:txBody>
                    <a:bodyPr/>
                    <a:lstStyle/>
                    <a:p>
                      <a:r>
                        <a:rPr lang="zh-CN" altLang="en-US" dirty="0" smtClean="0"/>
                        <a:t>丰富的组合功能</a:t>
                      </a:r>
                      <a:endParaRPr lang="zh-CN" altLang="en-US" dirty="0"/>
                    </a:p>
                  </a:txBody>
                  <a:tcPr/>
                </a:tc>
                <a:tc>
                  <a:txBody>
                    <a:bodyPr/>
                    <a:lstStyle/>
                    <a:p>
                      <a:r>
                        <a:rPr lang="zh-CN" altLang="en-US" dirty="0" smtClean="0"/>
                        <a:t>高延迟、低利用率</a:t>
                      </a:r>
                      <a:endParaRPr lang="zh-CN" altLang="en-US" dirty="0"/>
                    </a:p>
                  </a:txBody>
                  <a:tcPr/>
                </a:tc>
                <a:tc>
                  <a:txBody>
                    <a:bodyPr/>
                    <a:lstStyle/>
                    <a:p>
                      <a:r>
                        <a:rPr lang="zh-CN" altLang="en-US" dirty="0" smtClean="0"/>
                        <a:t>核心数目少的架构</a:t>
                      </a:r>
                      <a:endParaRPr lang="zh-CN" altLang="en-US" dirty="0"/>
                    </a:p>
                  </a:txBody>
                  <a:tcPr/>
                </a:tc>
              </a:tr>
              <a:tr h="572773">
                <a:tc>
                  <a:txBody>
                    <a:bodyPr/>
                    <a:lstStyle/>
                    <a:p>
                      <a:r>
                        <a:rPr lang="zh-CN" altLang="en-US" dirty="0" smtClean="0"/>
                        <a:t>并行</a:t>
                      </a:r>
                      <a:endParaRPr lang="zh-CN" altLang="en-US" dirty="0"/>
                    </a:p>
                  </a:txBody>
                  <a:tcPr/>
                </a:tc>
                <a:tc>
                  <a:txBody>
                    <a:bodyPr/>
                    <a:lstStyle/>
                    <a:p>
                      <a:r>
                        <a:rPr lang="zh-CN" altLang="en-US" dirty="0" smtClean="0"/>
                        <a:t>低延迟</a:t>
                      </a:r>
                      <a:endParaRPr lang="zh-CN" altLang="en-US" dirty="0"/>
                    </a:p>
                  </a:txBody>
                  <a:tcPr/>
                </a:tc>
                <a:tc>
                  <a:txBody>
                    <a:bodyPr/>
                    <a:lstStyle/>
                    <a:p>
                      <a:r>
                        <a:rPr lang="zh-CN" altLang="en-US" dirty="0" smtClean="0"/>
                        <a:t>功能组合单一、低利用率</a:t>
                      </a:r>
                      <a:endParaRPr lang="zh-CN" altLang="en-US" dirty="0"/>
                    </a:p>
                  </a:txBody>
                  <a:tcPr/>
                </a:tc>
                <a:tc>
                  <a:txBody>
                    <a:bodyPr/>
                    <a:lstStyle/>
                    <a:p>
                      <a:r>
                        <a:rPr lang="zh-CN" altLang="en-US" dirty="0" smtClean="0"/>
                        <a:t>多核心的阵列架构</a:t>
                      </a:r>
                      <a:endParaRPr lang="zh-CN" altLang="en-US" dirty="0"/>
                    </a:p>
                  </a:txBody>
                  <a:tcPr/>
                </a:tc>
              </a:tr>
              <a:tr h="572773">
                <a:tc>
                  <a:txBody>
                    <a:bodyPr/>
                    <a:lstStyle/>
                    <a:p>
                      <a:r>
                        <a:rPr lang="zh-CN" altLang="en-US" dirty="0" smtClean="0"/>
                        <a:t>串并组合</a:t>
                      </a:r>
                      <a:endParaRPr lang="zh-CN" altLang="en-US" dirty="0"/>
                    </a:p>
                  </a:txBody>
                  <a:tcPr/>
                </a:tc>
                <a:tc>
                  <a:txBody>
                    <a:bodyPr/>
                    <a:lstStyle/>
                    <a:p>
                      <a:r>
                        <a:rPr lang="zh-CN" altLang="en-US" dirty="0" smtClean="0"/>
                        <a:t>低延迟、比较丰富的组合功能</a:t>
                      </a:r>
                      <a:endParaRPr lang="zh-CN" altLang="en-US" dirty="0"/>
                    </a:p>
                  </a:txBody>
                  <a:tcPr/>
                </a:tc>
                <a:tc>
                  <a:txBody>
                    <a:bodyPr/>
                    <a:lstStyle/>
                    <a:p>
                      <a:r>
                        <a:rPr lang="zh-CN" altLang="en-US" dirty="0" smtClean="0"/>
                        <a:t>低利用率</a:t>
                      </a:r>
                      <a:endParaRPr lang="zh-CN" altLang="en-US" dirty="0"/>
                    </a:p>
                  </a:txBody>
                  <a:tcPr/>
                </a:tc>
                <a:tc>
                  <a:txBody>
                    <a:bodyPr/>
                    <a:lstStyle/>
                    <a:p>
                      <a:r>
                        <a:rPr lang="zh-CN" altLang="en-US" dirty="0" smtClean="0"/>
                        <a:t>多核心的阵列架构</a:t>
                      </a:r>
                      <a:endParaRPr lang="zh-CN" altLang="en-US" dirty="0"/>
                    </a:p>
                  </a:txBody>
                  <a:tcPr/>
                </a:tc>
              </a:tr>
              <a:tr h="572773">
                <a:tc>
                  <a:txBody>
                    <a:bodyPr/>
                    <a:lstStyle/>
                    <a:p>
                      <a:r>
                        <a:rPr lang="zh-CN" altLang="en-US" dirty="0" smtClean="0"/>
                        <a:t>串并可配置</a:t>
                      </a:r>
                      <a:endParaRPr lang="zh-CN" altLang="en-US" dirty="0"/>
                    </a:p>
                  </a:txBody>
                  <a:tcPr/>
                </a:tc>
                <a:tc>
                  <a:txBody>
                    <a:bodyPr/>
                    <a:lstStyle/>
                    <a:p>
                      <a:r>
                        <a:rPr lang="zh-CN" altLang="en-US" dirty="0" smtClean="0"/>
                        <a:t>高利用率、丰富的组合功能</a:t>
                      </a:r>
                      <a:endParaRPr lang="zh-CN" altLang="en-US" dirty="0"/>
                    </a:p>
                  </a:txBody>
                  <a:tcPr/>
                </a:tc>
                <a:tc>
                  <a:txBody>
                    <a:bodyPr/>
                    <a:lstStyle/>
                    <a:p>
                      <a:r>
                        <a:rPr lang="zh-CN" altLang="en-US" dirty="0" smtClean="0"/>
                        <a:t>高延迟、高面积</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核心数目少的架构</a:t>
                      </a:r>
                    </a:p>
                  </a:txBody>
                  <a:tcPr/>
                </a:tc>
              </a:tr>
            </a:tbl>
          </a:graphicData>
        </a:graphic>
      </p:graphicFrame>
    </p:spTree>
    <p:extLst>
      <p:ext uri="{BB962C8B-B14F-4D97-AF65-F5344CB8AC3E}">
        <p14:creationId xmlns:p14="http://schemas.microsoft.com/office/powerpoint/2010/main" val="1236375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171" y="816501"/>
            <a:ext cx="7886700" cy="5794375"/>
          </a:xfrm>
        </p:spPr>
        <p:txBody>
          <a:bodyPr>
            <a:noAutofit/>
          </a:bodyPr>
          <a:lstStyle/>
          <a:p>
            <a:pPr marL="0" indent="0">
              <a:buNone/>
            </a:pPr>
            <a:r>
              <a:rPr lang="zh-CN" altLang="en-US" sz="2400" dirty="0" smtClean="0"/>
              <a:t>针对已有架构存在的问题采取的措施</a:t>
            </a:r>
            <a:endParaRPr lang="en-US" altLang="zh-CN" sz="2400" dirty="0" smtClean="0"/>
          </a:p>
          <a:p>
            <a:pPr>
              <a:buFont typeface="Wingdings" panose="05000000000000000000" pitchFamily="2" charset="2"/>
              <a:buChar char="u"/>
            </a:pPr>
            <a:r>
              <a:rPr lang="zh-CN" altLang="en-US" sz="2400" dirty="0" smtClean="0"/>
              <a:t>基于全面的算法分析</a:t>
            </a:r>
            <a:endParaRPr lang="en-US" altLang="zh-CN" sz="2400" dirty="0" smtClean="0"/>
          </a:p>
          <a:p>
            <a:pPr marL="0" indent="0">
              <a:buNone/>
            </a:pPr>
            <a:r>
              <a:rPr lang="zh-CN" altLang="en-US" sz="2400" dirty="0" smtClean="0"/>
              <a:t>对算法进行建模，采用有效的数据结构描述算法；提取算法轮函数的运算特征，对不同的功能单元组合进行聚类分析；输出的结果作为后面</a:t>
            </a:r>
            <a:r>
              <a:rPr lang="en-US" altLang="zh-CN" sz="2400" dirty="0" smtClean="0"/>
              <a:t>PE</a:t>
            </a:r>
            <a:r>
              <a:rPr lang="zh-CN" altLang="en-US" sz="2400" dirty="0" smtClean="0"/>
              <a:t>设计的依据。</a:t>
            </a:r>
            <a:endParaRPr lang="en-US" altLang="zh-CN" sz="2400" dirty="0" smtClean="0"/>
          </a:p>
          <a:p>
            <a:pPr>
              <a:buFont typeface="Wingdings" panose="05000000000000000000" pitchFamily="2" charset="2"/>
              <a:buChar char="u"/>
            </a:pPr>
            <a:r>
              <a:rPr lang="zh-CN" altLang="en-US" sz="2400" dirty="0" smtClean="0"/>
              <a:t>以轮作为目标设计行异构</a:t>
            </a:r>
            <a:r>
              <a:rPr lang="en-US" altLang="zh-CN" sz="2400" dirty="0" smtClean="0"/>
              <a:t>PE</a:t>
            </a:r>
          </a:p>
          <a:p>
            <a:pPr marL="0" indent="0">
              <a:buNone/>
            </a:pPr>
            <a:r>
              <a:rPr lang="zh-CN" altLang="en-US" sz="2400" dirty="0" smtClean="0"/>
              <a:t>根据前面对已有架构的分析可知，已有架构都是采取的全局同构的</a:t>
            </a:r>
            <a:r>
              <a:rPr lang="en-US" altLang="zh-CN" sz="2400" dirty="0" smtClean="0"/>
              <a:t>PE</a:t>
            </a:r>
            <a:r>
              <a:rPr lang="zh-CN" altLang="en-US" sz="2400" dirty="0" smtClean="0"/>
              <a:t>，之所以要这么做的原因是在架构设计时不能确定算法的哪些功能会被具体映射到那行的</a:t>
            </a:r>
            <a:r>
              <a:rPr lang="en-US" altLang="zh-CN" sz="2400" dirty="0" smtClean="0"/>
              <a:t>PE</a:t>
            </a:r>
            <a:r>
              <a:rPr lang="zh-CN" altLang="en-US" sz="2400" dirty="0" smtClean="0"/>
              <a:t>，因此为了通用性就不得不在</a:t>
            </a:r>
            <a:r>
              <a:rPr lang="en-US" altLang="zh-CN" sz="2400" dirty="0" smtClean="0"/>
              <a:t>PE</a:t>
            </a:r>
            <a:r>
              <a:rPr lang="zh-CN" altLang="en-US" sz="2400" dirty="0" smtClean="0"/>
              <a:t>中包含所有的功能。新的方案中以算法的一轮作为目标进行设计，</a:t>
            </a:r>
            <a:r>
              <a:rPr lang="en-US" altLang="zh-CN" sz="2400" dirty="0" smtClean="0"/>
              <a:t>PE</a:t>
            </a:r>
            <a:r>
              <a:rPr lang="zh-CN" altLang="en-US" sz="2400" dirty="0" smtClean="0"/>
              <a:t>设计时将算法的映射考虑在内，我们会在事先预定的行中映射轮函数中对应的运算。因此不需要对一轮中所有的行采用同构的</a:t>
            </a:r>
            <a:r>
              <a:rPr lang="en-US" altLang="zh-CN" sz="2400" dirty="0" smtClean="0"/>
              <a:t>PE</a:t>
            </a:r>
            <a:r>
              <a:rPr lang="zh-CN" altLang="en-US" sz="2400" dirty="0" smtClean="0"/>
              <a:t>，而是比较有针对性地放置功能单元。</a:t>
            </a:r>
            <a:endParaRPr lang="en-US" altLang="zh-CN" sz="2400" dirty="0" smtClean="0"/>
          </a:p>
        </p:txBody>
      </p:sp>
    </p:spTree>
    <p:extLst>
      <p:ext uri="{BB962C8B-B14F-4D97-AF65-F5344CB8AC3E}">
        <p14:creationId xmlns:p14="http://schemas.microsoft.com/office/powerpoint/2010/main" val="113944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1361" y="2086244"/>
            <a:ext cx="4231341" cy="4457991"/>
          </a:xfrm>
        </p:spPr>
        <p:txBody>
          <a:bodyPr>
            <a:normAutofit/>
          </a:bodyPr>
          <a:lstStyle/>
          <a:p>
            <a:pPr marL="0" indent="0">
              <a:buNone/>
            </a:pPr>
            <a:r>
              <a:rPr lang="zh-CN" altLang="en-US" dirty="0" smtClean="0"/>
              <a:t>        根据算法中真正</a:t>
            </a:r>
            <a:r>
              <a:rPr lang="zh-CN" altLang="en-US" dirty="0"/>
              <a:t>有价值的操作组合在每轮的收尾的位置，中间的位置作为关键路径不利于组合更多的</a:t>
            </a:r>
            <a:r>
              <a:rPr lang="zh-CN" altLang="en-US" dirty="0" smtClean="0"/>
              <a:t>操作的特征，在进行轮函数设计时通过轮之间收尾重叠的方法将相邻两轮的首、尾设计在一个</a:t>
            </a:r>
            <a:r>
              <a:rPr lang="en-US" altLang="zh-CN" dirty="0" smtClean="0"/>
              <a:t>PE</a:t>
            </a:r>
            <a:r>
              <a:rPr lang="zh-CN" altLang="en-US" dirty="0" smtClean="0"/>
              <a:t>中，这样就出现更多有价值的功能组合，也提高了架构整体的硬件利用率。</a:t>
            </a:r>
            <a:endParaRPr lang="zh-CN" altLang="en-US" dirty="0"/>
          </a:p>
        </p:txBody>
      </p:sp>
      <p:pic>
        <p:nvPicPr>
          <p:cNvPr id="4" name="图片 3"/>
          <p:cNvPicPr>
            <a:picLocks noChangeAspect="1"/>
          </p:cNvPicPr>
          <p:nvPr/>
        </p:nvPicPr>
        <p:blipFill>
          <a:blip r:embed="rId3"/>
          <a:stretch>
            <a:fillRect/>
          </a:stretch>
        </p:blipFill>
        <p:spPr>
          <a:xfrm>
            <a:off x="4383745" y="2532483"/>
            <a:ext cx="4518212" cy="3509096"/>
          </a:xfrm>
          <a:prstGeom prst="rect">
            <a:avLst/>
          </a:prstGeom>
        </p:spPr>
      </p:pic>
      <p:sp>
        <p:nvSpPr>
          <p:cNvPr id="5" name="矩形 4"/>
          <p:cNvSpPr/>
          <p:nvPr/>
        </p:nvSpPr>
        <p:spPr>
          <a:xfrm>
            <a:off x="277909" y="1078350"/>
            <a:ext cx="8498541" cy="954107"/>
          </a:xfrm>
          <a:prstGeom prst="rect">
            <a:avLst/>
          </a:prstGeom>
        </p:spPr>
        <p:txBody>
          <a:bodyPr wrap="square">
            <a:spAutoFit/>
          </a:bodyPr>
          <a:lstStyle/>
          <a:p>
            <a:pPr marL="457200" indent="-457200">
              <a:buFont typeface="Wingdings" panose="05000000000000000000" pitchFamily="2" charset="2"/>
              <a:buChar char="u"/>
            </a:pPr>
            <a:r>
              <a:rPr lang="zh-CN" altLang="en-US" sz="2800" dirty="0" smtClean="0"/>
              <a:t>利用得到</a:t>
            </a:r>
            <a:r>
              <a:rPr lang="zh-CN" altLang="en-US" sz="2800" dirty="0"/>
              <a:t>更多合理实用的操作组合轮之间的错位将轮函数的首尾对接</a:t>
            </a:r>
            <a:endParaRPr lang="en-US" altLang="zh-CN" sz="2800" dirty="0"/>
          </a:p>
        </p:txBody>
      </p:sp>
    </p:spTree>
    <p:extLst>
      <p:ext uri="{BB962C8B-B14F-4D97-AF65-F5344CB8AC3E}">
        <p14:creationId xmlns:p14="http://schemas.microsoft.com/office/powerpoint/2010/main" val="130616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024" y="720606"/>
            <a:ext cx="3352800" cy="5817526"/>
          </a:xfrm>
        </p:spPr>
        <p:txBody>
          <a:bodyPr/>
          <a:lstStyle/>
          <a:p>
            <a:pPr marL="0" indent="0">
              <a:buNone/>
            </a:pPr>
            <a:endParaRPr lang="en-US" altLang="zh-CN" dirty="0"/>
          </a:p>
          <a:p>
            <a:pPr marL="0" indent="0">
              <a:buNone/>
            </a:pPr>
            <a:r>
              <a:rPr lang="en-US" altLang="zh-CN" dirty="0" smtClean="0"/>
              <a:t>PE1:</a:t>
            </a:r>
            <a:r>
              <a:rPr lang="zh-CN" altLang="en-US" dirty="0" smtClean="0"/>
              <a:t>算法预处理</a:t>
            </a:r>
            <a:r>
              <a:rPr lang="en-US" altLang="zh-CN" dirty="0" smtClean="0"/>
              <a:t>+</a:t>
            </a:r>
            <a:r>
              <a:rPr lang="zh-CN" altLang="en-US" dirty="0" smtClean="0"/>
              <a:t>第一轮首部</a:t>
            </a:r>
            <a:endParaRPr lang="en-US" altLang="zh-CN" dirty="0" smtClean="0"/>
          </a:p>
          <a:p>
            <a:pPr marL="0" indent="0">
              <a:buNone/>
            </a:pPr>
            <a:r>
              <a:rPr lang="en-US" altLang="zh-CN" dirty="0" smtClean="0"/>
              <a:t>PE2:</a:t>
            </a:r>
            <a:r>
              <a:rPr lang="zh-CN" altLang="en-US" dirty="0"/>
              <a:t>第</a:t>
            </a:r>
            <a:r>
              <a:rPr lang="zh-CN" altLang="en-US" dirty="0" smtClean="0"/>
              <a:t>一轮的中部</a:t>
            </a:r>
            <a:endParaRPr lang="en-US" altLang="zh-CN" dirty="0" smtClean="0"/>
          </a:p>
          <a:p>
            <a:pPr marL="0" indent="0">
              <a:buNone/>
            </a:pPr>
            <a:r>
              <a:rPr lang="en-US" altLang="zh-CN" dirty="0" smtClean="0"/>
              <a:t>PE3:</a:t>
            </a:r>
            <a:r>
              <a:rPr lang="zh-CN" altLang="en-US" dirty="0" smtClean="0"/>
              <a:t>第一轮的尾部</a:t>
            </a:r>
            <a:r>
              <a:rPr lang="en-US" altLang="zh-CN" dirty="0" smtClean="0"/>
              <a:t>+</a:t>
            </a:r>
            <a:r>
              <a:rPr lang="zh-CN" altLang="en-US" dirty="0" smtClean="0"/>
              <a:t>第二轮的首部</a:t>
            </a:r>
            <a:endParaRPr lang="en-US" altLang="zh-CN" dirty="0" smtClean="0"/>
          </a:p>
          <a:p>
            <a:pPr marL="0" indent="0">
              <a:buNone/>
            </a:pPr>
            <a:r>
              <a:rPr lang="en-US" altLang="zh-CN" dirty="0" smtClean="0"/>
              <a:t>PE4:</a:t>
            </a:r>
            <a:r>
              <a:rPr lang="zh-CN" altLang="en-US" dirty="0" smtClean="0"/>
              <a:t>最后一轮的尾部</a:t>
            </a:r>
            <a:r>
              <a:rPr lang="en-US" altLang="zh-CN" dirty="0" smtClean="0"/>
              <a:t>+</a:t>
            </a:r>
            <a:r>
              <a:rPr lang="zh-CN" altLang="en-US" dirty="0" smtClean="0"/>
              <a:t>算法终结运算</a:t>
            </a:r>
            <a:endParaRPr lang="en-US" altLang="zh-CN" dirty="0" smtClean="0"/>
          </a:p>
          <a:p>
            <a:pPr marL="0" indent="0">
              <a:buNone/>
            </a:pPr>
            <a:endParaRPr lang="zh-CN" altLang="en-US" dirty="0"/>
          </a:p>
        </p:txBody>
      </p:sp>
      <p:pic>
        <p:nvPicPr>
          <p:cNvPr id="6" name="图片 5"/>
          <p:cNvPicPr>
            <a:picLocks noChangeAspect="1"/>
          </p:cNvPicPr>
          <p:nvPr/>
        </p:nvPicPr>
        <p:blipFill>
          <a:blip r:embed="rId2"/>
          <a:stretch>
            <a:fillRect/>
          </a:stretch>
        </p:blipFill>
        <p:spPr>
          <a:xfrm>
            <a:off x="4016188" y="479772"/>
            <a:ext cx="4661647" cy="6058360"/>
          </a:xfrm>
          <a:prstGeom prst="rect">
            <a:avLst/>
          </a:prstGeom>
        </p:spPr>
      </p:pic>
    </p:spTree>
    <p:extLst>
      <p:ext uri="{BB962C8B-B14F-4D97-AF65-F5344CB8AC3E}">
        <p14:creationId xmlns:p14="http://schemas.microsoft.com/office/powerpoint/2010/main" val="393477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方案及重难点</a:t>
            </a:r>
            <a:endParaRPr lang="zh-CN" altLang="en-US" dirty="0"/>
          </a:p>
        </p:txBody>
      </p:sp>
      <p:sp>
        <p:nvSpPr>
          <p:cNvPr id="3" name="内容占位符 2"/>
          <p:cNvSpPr>
            <a:spLocks noGrp="1"/>
          </p:cNvSpPr>
          <p:nvPr>
            <p:ph idx="1"/>
          </p:nvPr>
        </p:nvSpPr>
        <p:spPr>
          <a:xfrm>
            <a:off x="466725" y="1813859"/>
            <a:ext cx="8210550" cy="4844116"/>
          </a:xfrm>
        </p:spPr>
        <p:txBody>
          <a:bodyPr>
            <a:noAutofit/>
          </a:bodyPr>
          <a:lstStyle/>
          <a:p>
            <a:pPr>
              <a:buFont typeface="Wingdings" panose="05000000000000000000" pitchFamily="2" charset="2"/>
              <a:buChar char="u"/>
            </a:pPr>
            <a:r>
              <a:rPr lang="zh-CN" altLang="en-US" dirty="0" smtClean="0"/>
              <a:t>算法特征提取（算法分析）</a:t>
            </a:r>
            <a:endParaRPr lang="en-US" altLang="zh-CN" dirty="0" smtClean="0"/>
          </a:p>
          <a:p>
            <a:pPr marL="0" indent="0">
              <a:buNone/>
            </a:pPr>
            <a:r>
              <a:rPr lang="en-US" altLang="zh-CN" dirty="0" smtClean="0"/>
              <a:t>1.</a:t>
            </a:r>
            <a:r>
              <a:rPr lang="zh-CN" altLang="en-US" dirty="0" smtClean="0"/>
              <a:t>算法</a:t>
            </a:r>
            <a:r>
              <a:rPr lang="zh-CN" altLang="en-US" dirty="0"/>
              <a:t>表示</a:t>
            </a:r>
            <a:r>
              <a:rPr lang="zh-CN" altLang="en-US" dirty="0" smtClean="0"/>
              <a:t>，多路径算法表示</a:t>
            </a:r>
            <a:endParaRPr lang="en-US" altLang="zh-CN" dirty="0" smtClean="0"/>
          </a:p>
          <a:p>
            <a:pPr marL="0" indent="0">
              <a:buNone/>
            </a:pPr>
            <a:r>
              <a:rPr lang="en-US" altLang="zh-CN" dirty="0" smtClean="0"/>
              <a:t>2.</a:t>
            </a:r>
            <a:r>
              <a:rPr lang="zh-CN" altLang="en-US" dirty="0" smtClean="0"/>
              <a:t>功能单元的延迟、面积参数获取</a:t>
            </a:r>
            <a:endParaRPr lang="en-US" altLang="zh-CN" dirty="0" smtClean="0"/>
          </a:p>
          <a:p>
            <a:pPr marL="0" indent="0">
              <a:buNone/>
            </a:pPr>
            <a:r>
              <a:rPr lang="en-US" altLang="zh-CN" dirty="0" smtClean="0"/>
              <a:t>3.</a:t>
            </a:r>
            <a:r>
              <a:rPr lang="zh-CN" altLang="en-US" dirty="0" smtClean="0"/>
              <a:t>提取算法特征（一轮的最大延迟、单个不可切分单元的最大延迟、高频组合及对应的延迟面积，这些数据应该既有所有算法的统计也有每一个算法单独的数据）</a:t>
            </a:r>
            <a:endParaRPr lang="en-US" altLang="zh-CN" dirty="0" smtClean="0"/>
          </a:p>
          <a:p>
            <a:pPr marL="0" indent="0">
              <a:buNone/>
            </a:pPr>
            <a:r>
              <a:rPr lang="en-US" altLang="zh-CN" dirty="0" smtClean="0"/>
              <a:t>4.</a:t>
            </a:r>
            <a:r>
              <a:rPr lang="zh-CN" altLang="en-US" dirty="0" smtClean="0"/>
              <a:t>聚类分析</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677206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anose="05000000000000000000" pitchFamily="2" charset="2"/>
              <a:buChar char="u"/>
            </a:pPr>
            <a:r>
              <a:rPr lang="zh-CN" altLang="en-US" dirty="0"/>
              <a:t>轮函数切分（三部）</a:t>
            </a:r>
            <a:endParaRPr lang="en-US" altLang="zh-CN" dirty="0"/>
          </a:p>
          <a:p>
            <a:pPr marL="0" indent="0">
              <a:buNone/>
            </a:pPr>
            <a:r>
              <a:rPr lang="zh-CN" altLang="en-US" dirty="0" smtClean="0"/>
              <a:t>按照每</a:t>
            </a:r>
            <a:r>
              <a:rPr lang="zh-CN" altLang="en-US" dirty="0"/>
              <a:t>一行</a:t>
            </a:r>
            <a:r>
              <a:rPr lang="en-US" altLang="zh-CN" dirty="0"/>
              <a:t>PE</a:t>
            </a:r>
            <a:r>
              <a:rPr lang="zh-CN" altLang="en-US" dirty="0"/>
              <a:t>的延迟尽可能不增大，尽可能不加入新的功能单元（尽量重用</a:t>
            </a:r>
            <a:r>
              <a:rPr lang="zh-CN" altLang="en-US" dirty="0" smtClean="0"/>
              <a:t>）的标准对每一个算法进行切分</a:t>
            </a:r>
            <a:endParaRPr lang="en-US" altLang="zh-CN" dirty="0" smtClean="0"/>
          </a:p>
          <a:p>
            <a:pPr marL="0" indent="0">
              <a:buNone/>
            </a:pPr>
            <a:endParaRPr lang="en-US" altLang="zh-CN" dirty="0"/>
          </a:p>
          <a:p>
            <a:pPr>
              <a:buFont typeface="Wingdings" panose="05000000000000000000" pitchFamily="2" charset="2"/>
              <a:buChar char="u"/>
            </a:pPr>
            <a:r>
              <a:rPr lang="zh-CN" altLang="en-US" dirty="0"/>
              <a:t>确定对应</a:t>
            </a:r>
            <a:r>
              <a:rPr lang="en-US" altLang="zh-CN" dirty="0"/>
              <a:t>PE</a:t>
            </a:r>
            <a:r>
              <a:rPr lang="zh-CN" altLang="en-US" dirty="0"/>
              <a:t>多包含的功能后怎么对这些功能进行组合设计</a:t>
            </a:r>
            <a:endParaRPr lang="en-US" altLang="zh-CN" dirty="0"/>
          </a:p>
          <a:p>
            <a:pPr marL="0" indent="0">
              <a:buNone/>
            </a:pPr>
            <a:endParaRPr lang="zh-CN" altLang="en-US" dirty="0"/>
          </a:p>
        </p:txBody>
      </p:sp>
    </p:spTree>
    <p:extLst>
      <p:ext uri="{BB962C8B-B14F-4D97-AF65-F5344CB8AC3E}">
        <p14:creationId xmlns:p14="http://schemas.microsoft.com/office/powerpoint/2010/main" val="64077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881062" y="139700"/>
            <a:ext cx="7886700" cy="962289"/>
          </a:xfrm>
        </p:spPr>
        <p:txBody>
          <a:bodyPr>
            <a:normAutofit/>
          </a:bodyPr>
          <a:lstStyle/>
          <a:p>
            <a:r>
              <a:rPr lang="en-US" altLang="zh-CN" dirty="0"/>
              <a:t>1.</a:t>
            </a:r>
            <a:r>
              <a:rPr lang="zh-CN" altLang="en-US" dirty="0" smtClean="0"/>
              <a:t>背景</a:t>
            </a:r>
            <a:r>
              <a:rPr lang="en-US" altLang="zh-CN" sz="2400" dirty="0" smtClean="0"/>
              <a:t>-</a:t>
            </a:r>
            <a:r>
              <a:rPr lang="zh-CN" altLang="en-US" sz="2400" dirty="0" smtClean="0"/>
              <a:t>分组算法</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2353364050"/>
              </p:ext>
            </p:extLst>
          </p:nvPr>
        </p:nvGraphicFramePr>
        <p:xfrm>
          <a:off x="4357687" y="2395602"/>
          <a:ext cx="4427538" cy="4160507"/>
        </p:xfrm>
        <a:graphic>
          <a:graphicData uri="http://schemas.openxmlformats.org/drawingml/2006/table">
            <a:tbl>
              <a:tblPr firstRow="1" bandRow="1">
                <a:tableStyleId>{5C22544A-7EE6-4342-B048-85BDC9FD1C3A}</a:tableStyleId>
              </a:tblPr>
              <a:tblGrid>
                <a:gridCol w="2022457"/>
                <a:gridCol w="2405081"/>
              </a:tblGrid>
              <a:tr h="446869">
                <a:tc>
                  <a:txBody>
                    <a:bodyPr/>
                    <a:lstStyle/>
                    <a:p>
                      <a:r>
                        <a:rPr lang="zh-CN" altLang="en-US" sz="1600" dirty="0" smtClean="0"/>
                        <a:t>算法特征</a:t>
                      </a:r>
                      <a:endParaRPr lang="zh-CN" altLang="en-US" sz="1600" dirty="0"/>
                    </a:p>
                  </a:txBody>
                  <a:tcPr/>
                </a:tc>
                <a:tc>
                  <a:txBody>
                    <a:bodyPr/>
                    <a:lstStyle/>
                    <a:p>
                      <a:r>
                        <a:rPr lang="zh-CN" altLang="en-US" sz="1600" dirty="0" smtClean="0"/>
                        <a:t>硬件设计</a:t>
                      </a:r>
                      <a:endParaRPr lang="zh-CN" altLang="en-US" sz="1600" dirty="0"/>
                    </a:p>
                  </a:txBody>
                  <a:tcPr/>
                </a:tc>
              </a:tr>
              <a:tr h="622379">
                <a:tc>
                  <a:txBody>
                    <a:bodyPr/>
                    <a:lstStyle/>
                    <a:p>
                      <a:r>
                        <a:rPr lang="zh-CN" altLang="en-US" sz="1600" dirty="0" smtClean="0"/>
                        <a:t>数据分组</a:t>
                      </a:r>
                      <a:endParaRPr lang="zh-CN" altLang="en-US" sz="1600" dirty="0"/>
                    </a:p>
                  </a:txBody>
                  <a:tcPr/>
                </a:tc>
                <a:tc>
                  <a:txBody>
                    <a:bodyPr/>
                    <a:lstStyle/>
                    <a:p>
                      <a:r>
                        <a:rPr lang="zh-CN" altLang="en-US" sz="1600" dirty="0" smtClean="0"/>
                        <a:t>对应硬件处理器位宽的选择</a:t>
                      </a:r>
                      <a:endParaRPr lang="zh-CN" altLang="en-US" sz="1600" dirty="0"/>
                    </a:p>
                  </a:txBody>
                  <a:tcPr/>
                </a:tc>
              </a:tr>
              <a:tr h="645799">
                <a:tc>
                  <a:txBody>
                    <a:bodyPr/>
                    <a:lstStyle/>
                    <a:p>
                      <a:r>
                        <a:rPr lang="zh-CN" altLang="en-US" sz="1600" dirty="0" smtClean="0"/>
                        <a:t>相同的轮操作</a:t>
                      </a:r>
                      <a:endParaRPr lang="zh-CN" altLang="en-US" sz="1600" dirty="0"/>
                    </a:p>
                  </a:txBody>
                  <a:tcPr/>
                </a:tc>
                <a:tc>
                  <a:txBody>
                    <a:bodyPr/>
                    <a:lstStyle/>
                    <a:p>
                      <a:r>
                        <a:rPr lang="zh-CN" altLang="en-US" sz="1600" dirty="0" smtClean="0"/>
                        <a:t>单个轮硬件的迭代结构和多个轮硬件的流水展开结构</a:t>
                      </a:r>
                      <a:endParaRPr lang="zh-CN" altLang="en-US" sz="1600" dirty="0"/>
                    </a:p>
                  </a:txBody>
                  <a:tcPr/>
                </a:tc>
              </a:tr>
              <a:tr h="6457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有限的硬件功能单元种类</a:t>
                      </a:r>
                      <a:endParaRPr lang="en-US" altLang="zh-CN" sz="1600" dirty="0" smtClean="0"/>
                    </a:p>
                    <a:p>
                      <a:endParaRPr lang="en-US" altLang="zh-CN" sz="1600" dirty="0" smtClean="0"/>
                    </a:p>
                  </a:txBody>
                  <a:tcPr/>
                </a:tc>
                <a:tc>
                  <a:txBody>
                    <a:bodyPr/>
                    <a:lstStyle/>
                    <a:p>
                      <a:r>
                        <a:rPr lang="zh-CN" altLang="en-US" sz="1600" b="0" i="0" kern="1200" dirty="0" smtClean="0">
                          <a:solidFill>
                            <a:schemeClr val="dk1"/>
                          </a:solidFill>
                          <a:effectLst/>
                          <a:latin typeface="+mn-lt"/>
                          <a:ea typeface="+mn-ea"/>
                          <a:cs typeface="+mn-cs"/>
                        </a:rPr>
                        <a:t>逻辑、查找表、移位、循环移位、模运算、置换、模乘、有限域乘</a:t>
                      </a:r>
                      <a:endParaRPr lang="zh-CN" altLang="en-US" sz="1600" dirty="0"/>
                    </a:p>
                  </a:txBody>
                  <a:tcPr/>
                </a:tc>
              </a:tr>
              <a:tr h="645799">
                <a:tc>
                  <a:txBody>
                    <a:bodyPr/>
                    <a:lstStyle/>
                    <a:p>
                      <a:r>
                        <a:rPr lang="zh-CN" altLang="en-US" sz="1600" dirty="0" smtClean="0"/>
                        <a:t>丰富的功能单元组合</a:t>
                      </a:r>
                      <a:endParaRPr lang="zh-CN" altLang="en-US" sz="1600" dirty="0"/>
                    </a:p>
                  </a:txBody>
                  <a:tcPr/>
                </a:tc>
                <a:tc>
                  <a:txBody>
                    <a:bodyPr/>
                    <a:lstStyle/>
                    <a:p>
                      <a:r>
                        <a:rPr lang="zh-CN" altLang="en-US" sz="1600" dirty="0" smtClean="0"/>
                        <a:t>在进行可配置硬件设计时对功能单元组合的研究</a:t>
                      </a:r>
                      <a:endParaRPr lang="zh-CN" altLang="en-US" sz="1600" dirty="0"/>
                    </a:p>
                  </a:txBody>
                  <a:tcPr/>
                </a:tc>
              </a:tr>
              <a:tr h="622379">
                <a:tc>
                  <a:txBody>
                    <a:bodyPr/>
                    <a:lstStyle/>
                    <a:p>
                      <a:r>
                        <a:rPr lang="zh-CN" altLang="en-US" sz="1600" dirty="0" smtClean="0"/>
                        <a:t>不同算法的轮操作次数的差异</a:t>
                      </a:r>
                      <a:endParaRPr lang="zh-CN" altLang="en-US" sz="1600" dirty="0"/>
                    </a:p>
                  </a:txBody>
                  <a:tcPr/>
                </a:tc>
                <a:tc>
                  <a:txBody>
                    <a:bodyPr/>
                    <a:lstStyle/>
                    <a:p>
                      <a:r>
                        <a:rPr lang="zh-CN" altLang="en-US" sz="1600" dirty="0" smtClean="0"/>
                        <a:t>对于流水展开结构的整体规模的选择</a:t>
                      </a:r>
                      <a:endParaRPr lang="zh-CN" altLang="en-US" sz="1600" dirty="0"/>
                    </a:p>
                  </a:txBody>
                  <a:tcPr/>
                </a:tc>
              </a:tr>
            </a:tbl>
          </a:graphicData>
        </a:graphic>
      </p:graphicFrame>
      <p:sp>
        <p:nvSpPr>
          <p:cNvPr id="14" name="矩形 13"/>
          <p:cNvSpPr/>
          <p:nvPr/>
        </p:nvSpPr>
        <p:spPr>
          <a:xfrm>
            <a:off x="300037" y="1160988"/>
            <a:ext cx="8115300" cy="1200329"/>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endParaRPr lang="en-US" altLang="zh-CN" dirty="0"/>
          </a:p>
          <a:p>
            <a:r>
              <a:rPr lang="zh-CN" altLang="en-US" dirty="0" smtClean="0"/>
              <a:t>根据算法的特征，在硬件设计上有着对应的设计策略：</a:t>
            </a:r>
            <a:endParaRPr lang="zh-CN" alt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4" y="2461329"/>
            <a:ext cx="3916363" cy="379659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985841" y="6343645"/>
            <a:ext cx="2314575" cy="371475"/>
          </a:xfrm>
          <a:prstGeom prst="rect">
            <a:avLst/>
          </a:prstGeom>
          <a:noFill/>
        </p:spPr>
        <p:txBody>
          <a:bodyPr wrap="square" rtlCol="0">
            <a:spAutoFit/>
          </a:bodyPr>
          <a:lstStyle/>
          <a:p>
            <a:pPr algn="ctr"/>
            <a:r>
              <a:rPr lang="en-US" altLang="zh-CN" dirty="0" smtClean="0"/>
              <a:t>AES</a:t>
            </a:r>
            <a:r>
              <a:rPr lang="zh-CN" altLang="en-US" dirty="0" smtClean="0"/>
              <a:t>算法流程</a:t>
            </a:r>
            <a:endParaRPr lang="zh-CN" altLang="en-US" dirty="0"/>
          </a:p>
        </p:txBody>
      </p:sp>
    </p:spTree>
    <p:extLst>
      <p:ext uri="{BB962C8B-B14F-4D97-AF65-F5344CB8AC3E}">
        <p14:creationId xmlns:p14="http://schemas.microsoft.com/office/powerpoint/2010/main" val="50614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81062" y="139700"/>
            <a:ext cx="7886700" cy="962289"/>
          </a:xfrm>
        </p:spPr>
        <p:txBody>
          <a:bodyPr>
            <a:normAutofit/>
          </a:bodyPr>
          <a:lstStyle/>
          <a:p>
            <a:r>
              <a:rPr lang="en-US" altLang="zh-CN" dirty="0"/>
              <a:t>1.</a:t>
            </a:r>
            <a:r>
              <a:rPr lang="zh-CN" altLang="en-US" dirty="0" smtClean="0"/>
              <a:t>背景</a:t>
            </a:r>
            <a:r>
              <a:rPr lang="en-US" altLang="zh-CN" sz="2400" dirty="0" smtClean="0"/>
              <a:t>-</a:t>
            </a:r>
            <a:r>
              <a:rPr lang="zh-CN" altLang="en-US" sz="2400" dirty="0" smtClean="0"/>
              <a:t>算法的硬件</a:t>
            </a:r>
            <a:r>
              <a:rPr lang="zh-CN" altLang="en-US" sz="2400" dirty="0"/>
              <a:t>实现</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54041393"/>
              </p:ext>
            </p:extLst>
          </p:nvPr>
        </p:nvGraphicFramePr>
        <p:xfrm>
          <a:off x="352423" y="1814513"/>
          <a:ext cx="8234364" cy="4414837"/>
        </p:xfrm>
        <a:graphic>
          <a:graphicData uri="http://schemas.openxmlformats.org/drawingml/2006/table">
            <a:tbl>
              <a:tblPr firstRow="1" bandRow="1">
                <a:tableStyleId>{5C22544A-7EE6-4342-B048-85BDC9FD1C3A}</a:tableStyleId>
              </a:tblPr>
              <a:tblGrid>
                <a:gridCol w="935464"/>
                <a:gridCol w="1809324"/>
                <a:gridCol w="2744788"/>
                <a:gridCol w="2744788"/>
              </a:tblGrid>
              <a:tr h="795602">
                <a:tc gridSpan="2">
                  <a:txBody>
                    <a:bodyPr/>
                    <a:lstStyle/>
                    <a:p>
                      <a:r>
                        <a:rPr lang="zh-CN" altLang="en-US" dirty="0" smtClean="0"/>
                        <a:t>实现方案</a:t>
                      </a:r>
                      <a:endParaRPr lang="zh-CN" altLang="en-US" dirty="0"/>
                    </a:p>
                  </a:txBody>
                  <a:tcPr/>
                </a:tc>
                <a:tc hMerge="1">
                  <a:txBody>
                    <a:bodyPr/>
                    <a:lstStyle/>
                    <a:p>
                      <a:endParaRPr lang="zh-CN" altLang="en-US"/>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806651">
                <a:tc gridSpan="2">
                  <a:txBody>
                    <a:bodyPr/>
                    <a:lstStyle/>
                    <a:p>
                      <a:r>
                        <a:rPr lang="zh-CN" altLang="en-US" dirty="0" smtClean="0"/>
                        <a:t>特定密码算法硬件</a:t>
                      </a:r>
                      <a:endParaRPr lang="zh-CN" altLang="en-US" dirty="0"/>
                    </a:p>
                  </a:txBody>
                  <a:tcPr/>
                </a:tc>
                <a:tc hMerge="1">
                  <a:txBody>
                    <a:bodyPr/>
                    <a:lstStyle/>
                    <a:p>
                      <a:endParaRPr lang="zh-CN" altLang="en-US"/>
                    </a:p>
                  </a:txBody>
                  <a:tcPr/>
                </a:tc>
                <a:tc>
                  <a:txBody>
                    <a:bodyPr/>
                    <a:lstStyle/>
                    <a:p>
                      <a:r>
                        <a:rPr lang="zh-CN" altLang="en-US" dirty="0" smtClean="0"/>
                        <a:t>资源少；吞吐率高</a:t>
                      </a:r>
                      <a:endParaRPr lang="zh-CN" altLang="en-US" dirty="0"/>
                    </a:p>
                  </a:txBody>
                  <a:tcPr/>
                </a:tc>
                <a:tc>
                  <a:txBody>
                    <a:bodyPr/>
                    <a:lstStyle/>
                    <a:p>
                      <a:r>
                        <a:rPr lang="zh-CN" altLang="en-US" dirty="0" smtClean="0"/>
                        <a:t>不同的算法重新设计</a:t>
                      </a:r>
                      <a:endParaRPr lang="zh-CN" altLang="en-US" dirty="0"/>
                    </a:p>
                  </a:txBody>
                  <a:tcPr/>
                </a:tc>
              </a:tr>
              <a:tr h="928003">
                <a:tc gridSpan="2">
                  <a:txBody>
                    <a:bodyPr/>
                    <a:lstStyle/>
                    <a:p>
                      <a:r>
                        <a:rPr lang="zh-CN" altLang="en-US" dirty="0" smtClean="0"/>
                        <a:t>密码协处理器</a:t>
                      </a:r>
                      <a:endParaRPr lang="zh-CN" altLang="en-US" dirty="0"/>
                    </a:p>
                  </a:txBody>
                  <a:tcPr/>
                </a:tc>
                <a:tc hMerge="1">
                  <a:txBody>
                    <a:bodyPr/>
                    <a:lstStyle/>
                    <a:p>
                      <a:endParaRPr lang="zh-CN" altLang="en-US"/>
                    </a:p>
                  </a:txBody>
                  <a:tcPr/>
                </a:tc>
                <a:tc>
                  <a:txBody>
                    <a:bodyPr/>
                    <a:lstStyle/>
                    <a:p>
                      <a:r>
                        <a:rPr lang="zh-CN" altLang="en-US" dirty="0" smtClean="0"/>
                        <a:t>配置依托于主处理器，易于编程；结构简单</a:t>
                      </a:r>
                      <a:endParaRPr lang="zh-CN" altLang="en-US" dirty="0"/>
                    </a:p>
                  </a:txBody>
                  <a:tcPr/>
                </a:tc>
                <a:tc>
                  <a:txBody>
                    <a:bodyPr/>
                    <a:lstStyle/>
                    <a:p>
                      <a:r>
                        <a:rPr lang="zh-CN" altLang="en-US" dirty="0" smtClean="0"/>
                        <a:t>算法支持有限</a:t>
                      </a:r>
                      <a:endParaRPr lang="zh-CN" altLang="en-US" dirty="0"/>
                    </a:p>
                  </a:txBody>
                  <a:tcPr/>
                </a:tc>
              </a:tr>
              <a:tr h="928003">
                <a:tc rowSpan="2">
                  <a:txBody>
                    <a:bodyPr/>
                    <a:lstStyle/>
                    <a:p>
                      <a:r>
                        <a:rPr lang="zh-CN" altLang="en-US" dirty="0" smtClean="0"/>
                        <a:t>可配置密码处理器</a:t>
                      </a:r>
                      <a:endParaRPr lang="zh-CN" altLang="en-US" dirty="0"/>
                    </a:p>
                  </a:txBody>
                  <a:tcPr/>
                </a:tc>
                <a:tc>
                  <a:txBody>
                    <a:bodyPr/>
                    <a:lstStyle/>
                    <a:p>
                      <a:r>
                        <a:rPr lang="zh-CN" altLang="en-US" dirty="0" smtClean="0"/>
                        <a:t>指令驱动型</a:t>
                      </a:r>
                      <a:endParaRPr lang="zh-CN" altLang="en-US" dirty="0"/>
                    </a:p>
                  </a:txBody>
                  <a:tcPr/>
                </a:tc>
                <a:tc>
                  <a:txBody>
                    <a:bodyPr/>
                    <a:lstStyle/>
                    <a:p>
                      <a:r>
                        <a:rPr lang="zh-CN" altLang="en-US" dirty="0" smtClean="0"/>
                        <a:t>可实现自动化配置；架构简单</a:t>
                      </a:r>
                      <a:endParaRPr lang="zh-CN" altLang="en-US" dirty="0"/>
                    </a:p>
                  </a:txBody>
                  <a:tcPr/>
                </a:tc>
                <a:tc>
                  <a:txBody>
                    <a:bodyPr/>
                    <a:lstStyle/>
                    <a:p>
                      <a:r>
                        <a:rPr lang="zh-CN" altLang="en-US" dirty="0" smtClean="0"/>
                        <a:t>取指、译指逻辑复杂，占用大部分的周期</a:t>
                      </a:r>
                      <a:endParaRPr lang="en-US" altLang="zh-CN" dirty="0" smtClean="0"/>
                    </a:p>
                    <a:p>
                      <a:endParaRPr lang="zh-CN" altLang="en-US" dirty="0"/>
                    </a:p>
                  </a:txBody>
                  <a:tcPr/>
                </a:tc>
              </a:tr>
              <a:tr h="956578">
                <a:tc vMerge="1">
                  <a:txBody>
                    <a:bodyPr/>
                    <a:lstStyle/>
                    <a:p>
                      <a:endParaRPr lang="zh-CN" altLang="en-US" dirty="0"/>
                    </a:p>
                  </a:txBody>
                  <a:tcPr/>
                </a:tc>
                <a:tc>
                  <a:txBody>
                    <a:bodyPr/>
                    <a:lstStyle/>
                    <a:p>
                      <a:r>
                        <a:rPr lang="zh-CN" altLang="en-US" dirty="0" smtClean="0"/>
                        <a:t>数据驱动型</a:t>
                      </a:r>
                      <a:endParaRPr lang="zh-CN" altLang="en-US" dirty="0"/>
                    </a:p>
                  </a:txBody>
                  <a:tcPr/>
                </a:tc>
                <a:tc>
                  <a:txBody>
                    <a:bodyPr/>
                    <a:lstStyle/>
                    <a:p>
                      <a:r>
                        <a:rPr lang="zh-CN" altLang="en-US" dirty="0" smtClean="0"/>
                        <a:t>适合处理器阵列架构，更高的吞吐率</a:t>
                      </a:r>
                      <a:endParaRPr lang="zh-CN" altLang="en-US" dirty="0"/>
                    </a:p>
                  </a:txBody>
                  <a:tcPr/>
                </a:tc>
                <a:tc>
                  <a:txBody>
                    <a:bodyPr/>
                    <a:lstStyle/>
                    <a:p>
                      <a:r>
                        <a:rPr lang="zh-CN" altLang="en-US" dirty="0" smtClean="0"/>
                        <a:t>配置自动化困难</a:t>
                      </a:r>
                      <a:endParaRPr lang="zh-CN" altLang="en-US" dirty="0"/>
                    </a:p>
                  </a:txBody>
                  <a:tcPr/>
                </a:tc>
              </a:tr>
            </a:tbl>
          </a:graphicData>
        </a:graphic>
      </p:graphicFrame>
    </p:spTree>
    <p:extLst>
      <p:ext uri="{BB962C8B-B14F-4D97-AF65-F5344CB8AC3E}">
        <p14:creationId xmlns:p14="http://schemas.microsoft.com/office/powerpoint/2010/main" val="338982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1457326"/>
            <a:ext cx="8482012" cy="828674"/>
          </a:xfrm>
        </p:spPr>
        <p:txBody>
          <a:bodyPr>
            <a:noAutofit/>
          </a:bodyPr>
          <a:lstStyle/>
          <a:p>
            <a:pPr marL="0" indent="0">
              <a:buNone/>
            </a:pPr>
            <a:r>
              <a:rPr lang="zh-CN" altLang="en-US" sz="2000" dirty="0" smtClean="0"/>
              <a:t>为了追求更高的吞吐率，硬件实现往多核心的处理器阵列发展；在这种架构下能够对密码算法进行流水展开，最好的情况下能达到一周期出一组数据。</a:t>
            </a:r>
            <a:endParaRPr lang="en-US" altLang="zh-CN" sz="2000" dirty="0" smtClean="0"/>
          </a:p>
        </p:txBody>
      </p:sp>
      <p:sp>
        <p:nvSpPr>
          <p:cNvPr id="4" name="标题 1"/>
          <p:cNvSpPr>
            <a:spLocks noGrp="1"/>
          </p:cNvSpPr>
          <p:nvPr>
            <p:ph type="title"/>
          </p:nvPr>
        </p:nvSpPr>
        <p:spPr>
          <a:xfrm>
            <a:off x="881062" y="182563"/>
            <a:ext cx="7886700" cy="962289"/>
          </a:xfrm>
        </p:spPr>
        <p:txBody>
          <a:bodyPr>
            <a:normAutofit/>
          </a:bodyPr>
          <a:lstStyle/>
          <a:p>
            <a:r>
              <a:rPr lang="en-US" altLang="zh-CN" dirty="0"/>
              <a:t>1.</a:t>
            </a:r>
            <a:r>
              <a:rPr lang="zh-CN" altLang="en-US" dirty="0" smtClean="0"/>
              <a:t>背景</a:t>
            </a:r>
            <a:r>
              <a:rPr lang="en-US" altLang="zh-CN" sz="2400" dirty="0" smtClean="0"/>
              <a:t>-</a:t>
            </a:r>
            <a:r>
              <a:rPr lang="zh-CN" altLang="en-US" sz="2400" dirty="0" smtClean="0"/>
              <a:t>算法的硬件</a:t>
            </a:r>
            <a:r>
              <a:rPr lang="zh-CN" altLang="en-US" sz="2400" dirty="0"/>
              <a:t>实现</a:t>
            </a:r>
            <a:endParaRPr lang="zh-CN" altLang="en-US" dirty="0"/>
          </a:p>
        </p:txBody>
      </p:sp>
      <p:pic>
        <p:nvPicPr>
          <p:cNvPr id="5" name="图片 4" descr="C:\Users\MJ\AppData\Local\YNote\data\jennymin0516@163.com\25aeaf5b03214eaf9220269829c2ba87\clipboard.png"/>
          <p:cNvPicPr/>
          <p:nvPr/>
        </p:nvPicPr>
        <p:blipFill>
          <a:blip r:embed="rId2">
            <a:extLst>
              <a:ext uri="{28A0092B-C50C-407E-A947-70E740481C1C}">
                <a14:useLocalDpi xmlns:a14="http://schemas.microsoft.com/office/drawing/2010/main" val="0"/>
              </a:ext>
            </a:extLst>
          </a:blip>
          <a:srcRect/>
          <a:stretch>
            <a:fillRect/>
          </a:stretch>
        </p:blipFill>
        <p:spPr bwMode="auto">
          <a:xfrm>
            <a:off x="4633912" y="2286000"/>
            <a:ext cx="4133850" cy="3228975"/>
          </a:xfrm>
          <a:prstGeom prst="rect">
            <a:avLst/>
          </a:prstGeom>
          <a:noFill/>
          <a:ln>
            <a:noFill/>
          </a:ln>
        </p:spPr>
      </p:pic>
      <p:sp>
        <p:nvSpPr>
          <p:cNvPr id="6" name="内容占位符 2"/>
          <p:cNvSpPr txBox="1">
            <a:spLocks/>
          </p:cNvSpPr>
          <p:nvPr/>
        </p:nvSpPr>
        <p:spPr>
          <a:xfrm>
            <a:off x="285750" y="2390776"/>
            <a:ext cx="4129088" cy="3124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smtClean="0"/>
              <a:t>在这种阵列架构设计中有两个关键的因素：</a:t>
            </a:r>
            <a:endParaRPr lang="en-US" altLang="zh-CN" sz="1800" dirty="0" smtClean="0"/>
          </a:p>
          <a:p>
            <a:pPr marL="0" indent="0">
              <a:buFont typeface="Arial" panose="020B0604020202020204" pitchFamily="34" charset="0"/>
              <a:buNone/>
            </a:pPr>
            <a:r>
              <a:rPr lang="en-US" altLang="zh-CN" sz="1800" b="1" dirty="0" smtClean="0"/>
              <a:t>1.</a:t>
            </a:r>
            <a:r>
              <a:rPr lang="zh-CN" altLang="en-US" sz="1800" b="1" dirty="0" smtClean="0"/>
              <a:t>阵列的主频：</a:t>
            </a:r>
            <a:r>
              <a:rPr lang="zh-CN" altLang="en-US" sz="1800" dirty="0" smtClean="0"/>
              <a:t>阵列的主频直接决定了整个架构的性能</a:t>
            </a:r>
            <a:endParaRPr lang="en-US" altLang="zh-CN" sz="1800" dirty="0" smtClean="0"/>
          </a:p>
          <a:p>
            <a:pPr marL="0" indent="0">
              <a:buNone/>
            </a:pPr>
            <a:r>
              <a:rPr lang="en-US" altLang="zh-CN" sz="1800" b="1" dirty="0"/>
              <a:t>2.</a:t>
            </a:r>
            <a:r>
              <a:rPr lang="zh-CN" altLang="en-US" sz="1800" b="1" dirty="0"/>
              <a:t>完成算法一轮所需的资源：</a:t>
            </a:r>
            <a:r>
              <a:rPr lang="zh-CN" altLang="en-US" sz="1800" dirty="0"/>
              <a:t>完成算法一轮所需的资源决定了整个阵列的所需的规模。一轮所需资源越少就可以在相同性能下降低硬件开销或者在相同硬件开销下实现更高的性能</a:t>
            </a:r>
            <a:endParaRPr lang="en-US" altLang="zh-CN" sz="1800" dirty="0"/>
          </a:p>
        </p:txBody>
      </p:sp>
      <p:sp>
        <p:nvSpPr>
          <p:cNvPr id="7" name="内容占位符 2"/>
          <p:cNvSpPr txBox="1">
            <a:spLocks/>
          </p:cNvSpPr>
          <p:nvPr/>
        </p:nvSpPr>
        <p:spPr>
          <a:xfrm>
            <a:off x="173832" y="5619750"/>
            <a:ext cx="8593930" cy="10810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上面关于阵列的关键因素实际上也是架构中</a:t>
            </a:r>
            <a:r>
              <a:rPr lang="en-US" altLang="zh-CN" sz="2000" b="1" dirty="0" smtClean="0"/>
              <a:t>PE</a:t>
            </a:r>
            <a:r>
              <a:rPr lang="zh-CN" altLang="en-US" sz="2000" b="1" dirty="0" smtClean="0"/>
              <a:t>的主频和</a:t>
            </a:r>
            <a:r>
              <a:rPr lang="en-US" altLang="zh-CN" sz="2000" b="1" dirty="0" smtClean="0"/>
              <a:t>PE</a:t>
            </a:r>
            <a:r>
              <a:rPr lang="zh-CN" altLang="en-US" sz="2000" b="1" dirty="0" smtClean="0"/>
              <a:t>的功能设计</a:t>
            </a:r>
            <a:r>
              <a:rPr lang="zh-CN" altLang="en-US" sz="2000" dirty="0" smtClean="0"/>
              <a:t>。阵列的主频往往是由</a:t>
            </a:r>
            <a:r>
              <a:rPr lang="en-US" altLang="zh-CN" sz="2000" dirty="0" smtClean="0"/>
              <a:t>PE</a:t>
            </a:r>
            <a:r>
              <a:rPr lang="zh-CN" altLang="en-US" sz="2000" dirty="0" smtClean="0"/>
              <a:t>的主频决定的，而降低阵列规模的有效方法是合理设计</a:t>
            </a:r>
            <a:r>
              <a:rPr lang="en-US" altLang="zh-CN" sz="2000" dirty="0" smtClean="0"/>
              <a:t>PE</a:t>
            </a:r>
            <a:r>
              <a:rPr lang="zh-CN" altLang="en-US" sz="2000" dirty="0" smtClean="0"/>
              <a:t>的功能，使不同的算法在映射到架构上所需的</a:t>
            </a:r>
            <a:r>
              <a:rPr lang="en-US" altLang="zh-CN" sz="2000" dirty="0" smtClean="0"/>
              <a:t>PE</a:t>
            </a:r>
            <a:r>
              <a:rPr lang="zh-CN" altLang="en-US" sz="2000" dirty="0" smtClean="0"/>
              <a:t>数量减少</a:t>
            </a:r>
            <a:endParaRPr lang="en-US" altLang="zh-CN" sz="2000" dirty="0" smtClean="0"/>
          </a:p>
        </p:txBody>
      </p:sp>
    </p:spTree>
    <p:extLst>
      <p:ext uri="{BB962C8B-B14F-4D97-AF65-F5344CB8AC3E}">
        <p14:creationId xmlns:p14="http://schemas.microsoft.com/office/powerpoint/2010/main" val="1693109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现有架构的</a:t>
            </a:r>
            <a:r>
              <a:rPr lang="en-US" altLang="zh-CN" dirty="0" smtClean="0"/>
              <a:t>PE</a:t>
            </a:r>
            <a:endParaRPr lang="zh-CN" altLang="en-US" dirty="0"/>
          </a:p>
        </p:txBody>
      </p:sp>
      <p:sp>
        <p:nvSpPr>
          <p:cNvPr id="3" name="内容占位符 2"/>
          <p:cNvSpPr>
            <a:spLocks noGrp="1"/>
          </p:cNvSpPr>
          <p:nvPr>
            <p:ph idx="1"/>
          </p:nvPr>
        </p:nvSpPr>
        <p:spPr>
          <a:xfrm>
            <a:off x="216401" y="1809251"/>
            <a:ext cx="4163094" cy="4846669"/>
          </a:xfrm>
        </p:spPr>
        <p:txBody>
          <a:bodyPr>
            <a:normAutofit/>
          </a:bodyPr>
          <a:lstStyle/>
          <a:p>
            <a:pPr marL="0" indent="0">
              <a:buNone/>
            </a:pPr>
            <a:r>
              <a:rPr lang="en-US" altLang="zh-CN" b="1" dirty="0" smtClean="0"/>
              <a:t>2.1 </a:t>
            </a:r>
            <a:r>
              <a:rPr lang="zh-CN" altLang="en-US" b="1" dirty="0"/>
              <a:t>功能串行</a:t>
            </a:r>
            <a:r>
              <a:rPr lang="en-US" altLang="zh-CN" b="1" dirty="0"/>
              <a:t>[1][2][9</a:t>
            </a:r>
            <a:r>
              <a:rPr lang="en-US" altLang="zh-CN" b="1" dirty="0" smtClean="0"/>
              <a:t>]</a:t>
            </a:r>
          </a:p>
          <a:p>
            <a:pPr marL="0" indent="0">
              <a:buNone/>
            </a:pPr>
            <a:r>
              <a:rPr lang="zh-CN" altLang="en-US" sz="2400" dirty="0" smtClean="0"/>
              <a:t>将所有需要的功能放在一条串行的路径上，通过配置选择功能开关。</a:t>
            </a:r>
            <a:endParaRPr lang="zh-CN" altLang="en-US" sz="2400" dirty="0"/>
          </a:p>
          <a:p>
            <a:pPr marL="0" indent="0">
              <a:buNone/>
            </a:pPr>
            <a:r>
              <a:rPr lang="zh-CN" altLang="en-US" sz="2400" dirty="0"/>
              <a:t>优点：可以有更多的功能级联，在一个</a:t>
            </a:r>
            <a:r>
              <a:rPr lang="en-US" altLang="zh-CN" sz="2400" dirty="0"/>
              <a:t>PE</a:t>
            </a:r>
            <a:r>
              <a:rPr lang="zh-CN" altLang="en-US" sz="2400" dirty="0"/>
              <a:t>里面可以做更多的</a:t>
            </a:r>
            <a:r>
              <a:rPr lang="zh-CN" altLang="en-US" sz="2400" dirty="0" smtClean="0"/>
              <a:t>工作。</a:t>
            </a:r>
            <a:endParaRPr lang="zh-CN" altLang="en-US" sz="2400" dirty="0"/>
          </a:p>
          <a:p>
            <a:pPr marL="0" indent="0">
              <a:buNone/>
            </a:pPr>
            <a:r>
              <a:rPr lang="zh-CN" altLang="en-US" sz="2400" dirty="0"/>
              <a:t>缺点：单个</a:t>
            </a:r>
            <a:r>
              <a:rPr lang="en-US" altLang="zh-CN" sz="2400" dirty="0"/>
              <a:t>PE</a:t>
            </a:r>
            <a:r>
              <a:rPr lang="zh-CN" altLang="en-US" sz="2400" dirty="0"/>
              <a:t>的延迟很大，而且功能串行的需求在不同的算法中有不同的表现很难兼顾所有算法。在单</a:t>
            </a:r>
            <a:r>
              <a:rPr lang="en-US" altLang="zh-CN" sz="2400" dirty="0"/>
              <a:t>PE</a:t>
            </a:r>
            <a:r>
              <a:rPr lang="zh-CN" altLang="en-US" sz="2400" dirty="0"/>
              <a:t>结构中有优势但是不适合阵列的多级流水</a:t>
            </a:r>
            <a:r>
              <a:rPr lang="zh-CN" altLang="en-US" sz="2400" dirty="0" smtClean="0"/>
              <a:t>架构。</a:t>
            </a:r>
            <a:endParaRPr lang="zh-CN" altLang="en-US" sz="2400" dirty="0"/>
          </a:p>
        </p:txBody>
      </p:sp>
      <p:pic>
        <p:nvPicPr>
          <p:cNvPr id="1026" name="Picture 2" descr="C:\Users\bean\AppData\Local\YNote\data\605972145@qq.com\0ecdee60d23d47babe62117c1d414718\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1705"/>
            <a:ext cx="4417224" cy="2478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bean\AppData\Local\YNote\data\605972145@qq.com\1c92689b01ba45fe868c37ae9928c593\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84921"/>
            <a:ext cx="4417224" cy="267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16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1667"/>
            <a:ext cx="3734803" cy="4351338"/>
          </a:xfrm>
        </p:spPr>
        <p:txBody>
          <a:bodyPr>
            <a:normAutofit/>
          </a:bodyPr>
          <a:lstStyle/>
          <a:p>
            <a:pPr marL="0" indent="0">
              <a:buNone/>
            </a:pPr>
            <a:r>
              <a:rPr lang="en-US" altLang="zh-CN" b="1" dirty="0"/>
              <a:t>2.2 </a:t>
            </a:r>
            <a:r>
              <a:rPr lang="zh-CN" altLang="en-US" b="1" dirty="0"/>
              <a:t>功能并行</a:t>
            </a:r>
            <a:r>
              <a:rPr lang="en-US" altLang="zh-CN" b="1" dirty="0"/>
              <a:t>[6][7</a:t>
            </a:r>
            <a:r>
              <a:rPr lang="en-US" altLang="zh-CN" b="1" dirty="0" smtClean="0"/>
              <a:t>]</a:t>
            </a:r>
          </a:p>
          <a:p>
            <a:pPr marL="0" indent="0">
              <a:buNone/>
            </a:pPr>
            <a:r>
              <a:rPr lang="zh-CN" altLang="en-US" sz="2400" dirty="0"/>
              <a:t>将所有需要的功能并行地放在不同的路径上，通过配置选择某一条路径完成某一个</a:t>
            </a:r>
            <a:r>
              <a:rPr lang="zh-CN" altLang="en-US" sz="2400" dirty="0" smtClean="0"/>
              <a:t>功能。</a:t>
            </a:r>
            <a:endParaRPr lang="zh-CN" altLang="en-US" sz="2400" dirty="0"/>
          </a:p>
          <a:p>
            <a:pPr marL="0" indent="0">
              <a:buNone/>
            </a:pPr>
            <a:r>
              <a:rPr lang="zh-CN" altLang="en-US" sz="2400" dirty="0"/>
              <a:t>优点：在保证</a:t>
            </a:r>
            <a:r>
              <a:rPr lang="en-US" altLang="zh-CN" sz="2400" dirty="0"/>
              <a:t>PE</a:t>
            </a:r>
            <a:r>
              <a:rPr lang="zh-CN" altLang="en-US" sz="2400" dirty="0"/>
              <a:t>功能完整的同时可以是</a:t>
            </a:r>
            <a:r>
              <a:rPr lang="en-US" altLang="zh-CN" sz="2400" dirty="0"/>
              <a:t>PE</a:t>
            </a:r>
            <a:r>
              <a:rPr lang="zh-CN" altLang="en-US" sz="2400" dirty="0"/>
              <a:t>的主频变得很</a:t>
            </a:r>
            <a:r>
              <a:rPr lang="zh-CN" altLang="en-US" sz="2400" dirty="0" smtClean="0"/>
              <a:t>高。</a:t>
            </a:r>
            <a:endParaRPr lang="zh-CN" altLang="en-US" sz="2400" dirty="0"/>
          </a:p>
          <a:p>
            <a:pPr marL="0" indent="0">
              <a:buNone/>
            </a:pPr>
            <a:r>
              <a:rPr lang="zh-CN" altLang="en-US" sz="2400" dirty="0"/>
              <a:t>缺点：</a:t>
            </a:r>
            <a:r>
              <a:rPr lang="en-US" altLang="zh-CN" sz="2400" dirty="0"/>
              <a:t>PE</a:t>
            </a:r>
            <a:r>
              <a:rPr lang="zh-CN" altLang="en-US" sz="2400" dirty="0"/>
              <a:t>中同时只有一个功能单元在工作，电路利用率</a:t>
            </a:r>
            <a:r>
              <a:rPr lang="zh-CN" altLang="en-US" sz="2400" dirty="0" smtClean="0"/>
              <a:t>低。</a:t>
            </a:r>
            <a:endParaRPr lang="zh-CN" altLang="en-US" sz="2400" dirty="0"/>
          </a:p>
          <a:p>
            <a:pPr marL="0" indent="0">
              <a:buNone/>
            </a:pPr>
            <a:endParaRPr lang="zh-CN" altLang="en-US" dirty="0"/>
          </a:p>
        </p:txBody>
      </p:sp>
      <p:pic>
        <p:nvPicPr>
          <p:cNvPr id="2050" name="Picture 2" descr="C:\Users\bean\AppData\Local\YNote\data\605972145@qq.com\515a74bfd8c440b4b66e1402f9e5e1e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69849"/>
            <a:ext cx="441960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bean\AppData\Local\YNote\data\605972145@qq.com\46aba689e311478ba0adb63ac1a1a902\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30594"/>
            <a:ext cx="4419600" cy="237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1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3639" y="1630197"/>
            <a:ext cx="3959394" cy="4351338"/>
          </a:xfrm>
        </p:spPr>
        <p:txBody>
          <a:bodyPr>
            <a:normAutofit/>
          </a:bodyPr>
          <a:lstStyle/>
          <a:p>
            <a:pPr marL="0" indent="0">
              <a:buNone/>
            </a:pPr>
            <a:r>
              <a:rPr lang="en-US" altLang="zh-CN" b="1" dirty="0" smtClean="0"/>
              <a:t>2.3 </a:t>
            </a:r>
            <a:r>
              <a:rPr lang="zh-CN" altLang="en-US" b="1" dirty="0" smtClean="0"/>
              <a:t>串</a:t>
            </a:r>
            <a:r>
              <a:rPr lang="zh-CN" altLang="en-US" b="1" dirty="0"/>
              <a:t>并组合</a:t>
            </a:r>
            <a:r>
              <a:rPr lang="en-US" altLang="zh-CN" b="1" dirty="0"/>
              <a:t>[3][4][5][8]</a:t>
            </a:r>
          </a:p>
          <a:p>
            <a:pPr marL="0" indent="0">
              <a:buNone/>
            </a:pPr>
            <a:r>
              <a:rPr lang="zh-CN" altLang="en-US" sz="2200" dirty="0" smtClean="0"/>
              <a:t>通过对不同的模块进行延迟分析，把延迟相同模块并行在一起。</a:t>
            </a:r>
            <a:endParaRPr lang="en-US" altLang="zh-CN" sz="2200" dirty="0" smtClean="0"/>
          </a:p>
          <a:p>
            <a:pPr marL="0" indent="0">
              <a:buNone/>
            </a:pPr>
            <a:r>
              <a:rPr lang="zh-CN" altLang="en-US" sz="2200" dirty="0" smtClean="0"/>
              <a:t>优点</a:t>
            </a:r>
            <a:r>
              <a:rPr lang="zh-CN" altLang="en-US" sz="2200" dirty="0"/>
              <a:t>：平衡不同的功能单元的延迟，提供了简单功能单元的串行并且有和功能并行结构相同的高主频</a:t>
            </a:r>
          </a:p>
          <a:p>
            <a:pPr marL="0" indent="0">
              <a:buNone/>
            </a:pPr>
            <a:r>
              <a:rPr lang="zh-CN" altLang="en-US" sz="2200" dirty="0"/>
              <a:t>缺点：功能串行是算法相关的，不能兼顾所有算法</a:t>
            </a:r>
          </a:p>
          <a:p>
            <a:pPr marL="0" indent="0">
              <a:buNone/>
            </a:pPr>
            <a:endParaRPr lang="zh-CN" altLang="en-US" dirty="0"/>
          </a:p>
        </p:txBody>
      </p:sp>
      <p:pic>
        <p:nvPicPr>
          <p:cNvPr id="3074" name="Picture 2" descr="C:\Users\bean\AppData\Local\YNote\data\605972145@qq.com\a65cd4dc09d7489bb4350ede567ada1a\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493" y="741782"/>
            <a:ext cx="4599831" cy="17768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bean\AppData\Local\YNote\data\605972145@qq.com\0e10a1fd528c4f1f8ef5ed25a33e02a1\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492" y="2611090"/>
            <a:ext cx="4610911" cy="17165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bean\AppData\Local\YNote\data\605972145@qq.com\c920ad7d7bf54f75a4f666d6915aaa43\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492" y="4402145"/>
            <a:ext cx="4599832" cy="236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9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413" y="1422023"/>
            <a:ext cx="4392529" cy="4994818"/>
          </a:xfrm>
        </p:spPr>
        <p:txBody>
          <a:bodyPr>
            <a:normAutofit/>
          </a:bodyPr>
          <a:lstStyle/>
          <a:p>
            <a:pPr marL="0" indent="0">
              <a:buNone/>
            </a:pPr>
            <a:r>
              <a:rPr lang="en-US" altLang="zh-CN" b="1" dirty="0"/>
              <a:t>2.4 </a:t>
            </a:r>
            <a:r>
              <a:rPr lang="zh-CN" altLang="en-US" b="1" dirty="0"/>
              <a:t>连接可可配置方案</a:t>
            </a:r>
            <a:r>
              <a:rPr lang="en-US" altLang="zh-CN" b="1" dirty="0"/>
              <a:t>[10</a:t>
            </a:r>
            <a:r>
              <a:rPr lang="en-US" altLang="zh-CN" b="1" dirty="0" smtClean="0"/>
              <a:t>]</a:t>
            </a:r>
          </a:p>
          <a:p>
            <a:pPr marL="0" indent="0">
              <a:buNone/>
            </a:pPr>
            <a:r>
              <a:rPr lang="en-US" altLang="zh-CN" sz="2400" dirty="0" smtClean="0"/>
              <a:t>PE</a:t>
            </a:r>
            <a:r>
              <a:rPr lang="zh-CN" altLang="en-US" sz="2400" dirty="0" smtClean="0"/>
              <a:t>内部的功能模块的串并连接可以通过配置进行动态组合。</a:t>
            </a:r>
            <a:endParaRPr lang="en-US" altLang="zh-CN" sz="2400" dirty="0" smtClean="0"/>
          </a:p>
          <a:p>
            <a:pPr marL="0" indent="0">
              <a:buNone/>
            </a:pPr>
            <a:r>
              <a:rPr lang="zh-CN" altLang="en-US" sz="2400" dirty="0" smtClean="0"/>
              <a:t>优点</a:t>
            </a:r>
            <a:r>
              <a:rPr lang="zh-CN" altLang="en-US" sz="2400" dirty="0"/>
              <a:t>：</a:t>
            </a:r>
            <a:r>
              <a:rPr lang="en-US" altLang="zh-CN" sz="2400" dirty="0"/>
              <a:t>PE</a:t>
            </a:r>
            <a:r>
              <a:rPr lang="zh-CN" altLang="en-US" sz="2400" dirty="0"/>
              <a:t>内部各个功能单元的利用率提高，可以在一个</a:t>
            </a:r>
            <a:r>
              <a:rPr lang="en-US" altLang="zh-CN" sz="2400" dirty="0"/>
              <a:t>PE</a:t>
            </a:r>
            <a:r>
              <a:rPr lang="zh-CN" altLang="en-US" sz="2400" dirty="0"/>
              <a:t>里实现更多的</a:t>
            </a:r>
            <a:r>
              <a:rPr lang="zh-CN" altLang="en-US" sz="2400" dirty="0" smtClean="0"/>
              <a:t>功能。</a:t>
            </a:r>
            <a:endParaRPr lang="zh-CN" altLang="en-US" sz="2400" dirty="0"/>
          </a:p>
          <a:p>
            <a:pPr marL="0" indent="0">
              <a:buNone/>
            </a:pPr>
            <a:r>
              <a:rPr lang="zh-CN" altLang="en-US" sz="2400" dirty="0"/>
              <a:t>缺点：更加复杂的</a:t>
            </a:r>
            <a:r>
              <a:rPr lang="en-US" altLang="zh-CN" sz="2400" dirty="0"/>
              <a:t>PE</a:t>
            </a:r>
            <a:r>
              <a:rPr lang="zh-CN" altLang="en-US" sz="2400" dirty="0"/>
              <a:t>内部互连、配置。增加了面积和延迟。与串行的问题一样，如果不插寄存器那么</a:t>
            </a:r>
            <a:r>
              <a:rPr lang="en-US" altLang="zh-CN" sz="2400" dirty="0"/>
              <a:t>PE</a:t>
            </a:r>
            <a:r>
              <a:rPr lang="zh-CN" altLang="en-US" sz="2400" dirty="0"/>
              <a:t>的延迟就是所有功能单元的和，如果插寄存器解决延迟就要引入多周期</a:t>
            </a:r>
            <a:r>
              <a:rPr lang="zh-CN" altLang="en-US" sz="2400" dirty="0" smtClean="0"/>
              <a:t>。</a:t>
            </a:r>
            <a:endParaRPr lang="zh-CN" altLang="en-US" sz="2400" dirty="0"/>
          </a:p>
        </p:txBody>
      </p:sp>
      <p:pic>
        <p:nvPicPr>
          <p:cNvPr id="5122" name="Picture 2" descr="C:\Users\bean\AppData\Local\YNote\data\605972145@qq.com\8678f1ae11ad427eaf6f421626eef75e\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900" y="1277645"/>
            <a:ext cx="4600575" cy="531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123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2015</TotalTime>
  <Words>2931</Words>
  <Application>Microsoft Office PowerPoint</Application>
  <PresentationFormat>全屏显示(4:3)</PresentationFormat>
  <Paragraphs>366</Paragraphs>
  <Slides>27</Slides>
  <Notes>6</Notes>
  <HiddenSlides>7</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Arial</vt:lpstr>
      <vt:lpstr>Calibri</vt:lpstr>
      <vt:lpstr>Calibri Light</vt:lpstr>
      <vt:lpstr>Wingdings</vt:lpstr>
      <vt:lpstr>Office 主题</vt:lpstr>
      <vt:lpstr>课题报告</vt:lpstr>
      <vt:lpstr>主要内容</vt:lpstr>
      <vt:lpstr>1.背景-分组算法</vt:lpstr>
      <vt:lpstr>1.背景-算法的硬件实现</vt:lpstr>
      <vt:lpstr>1.背景-算法的硬件实现</vt:lpstr>
      <vt:lpstr>2.现有架构的PE</vt:lpstr>
      <vt:lpstr>PowerPoint 演示文稿</vt:lpstr>
      <vt:lpstr>PowerPoint 演示文稿</vt:lpstr>
      <vt:lpstr>PowerPoint 演示文稿</vt:lpstr>
      <vt:lpstr>PowerPoint 演示文稿</vt:lpstr>
      <vt:lpstr>3.新的PE结构</vt:lpstr>
      <vt:lpstr>PowerPoint 演示文稿</vt:lpstr>
      <vt:lpstr>PowerPoint 演示文稿</vt:lpstr>
      <vt:lpstr>PowerPoint 演示文稿</vt:lpstr>
      <vt:lpstr>3.方案及重难点</vt:lpstr>
      <vt:lpstr>PowerPoint 演示文稿</vt:lpstr>
      <vt:lpstr>5.考核</vt:lpstr>
      <vt:lpstr>PowerPoint 演示文稿</vt:lpstr>
      <vt:lpstr>6.参考文献</vt:lpstr>
      <vt:lpstr>PowerPoint 演示文稿</vt:lpstr>
      <vt:lpstr>1.背景：算法、架构、问题的提出</vt:lpstr>
      <vt:lpstr>PowerPoint 演示文稿</vt:lpstr>
      <vt:lpstr>PowerPoint 演示文稿</vt:lpstr>
      <vt:lpstr>PowerPoint 演示文稿</vt:lpstr>
      <vt:lpstr>PowerPoint 演示文稿</vt:lpstr>
      <vt:lpstr>4.方案及重难点</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bean</cp:lastModifiedBy>
  <cp:revision>92</cp:revision>
  <dcterms:created xsi:type="dcterms:W3CDTF">2015-01-16T01:52:43Z</dcterms:created>
  <dcterms:modified xsi:type="dcterms:W3CDTF">2015-06-25T02:16:05Z</dcterms:modified>
</cp:coreProperties>
</file>