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notesMasterIdLst>
    <p:notesMasterId r:id="rId13"/>
  </p:notesMasterIdLst>
  <p:sldIdLst>
    <p:sldId id="311" r:id="rId3"/>
    <p:sldId id="305" r:id="rId4"/>
    <p:sldId id="313" r:id="rId5"/>
    <p:sldId id="312" r:id="rId6"/>
    <p:sldId id="314" r:id="rId7"/>
    <p:sldId id="316" r:id="rId8"/>
    <p:sldId id="317" r:id="rId9"/>
    <p:sldId id="318" r:id="rId10"/>
    <p:sldId id="320" r:id="rId11"/>
    <p:sldId id="31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03" autoAdjust="0"/>
    <p:restoredTop sz="89122" autoAdjust="0"/>
  </p:normalViewPr>
  <p:slideViewPr>
    <p:cSldViewPr snapToGrid="0">
      <p:cViewPr varScale="1">
        <p:scale>
          <a:sx n="62" d="100"/>
          <a:sy n="62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B71FE-77AD-40F4-85B5-44DD43F9AC89}" type="datetimeFigureOut">
              <a:rPr lang="zh-CN" altLang="en-US" smtClean="0"/>
              <a:t>2015/7/11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F71A6-213A-43C9-804B-30D1FA1AA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84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FFC81A-A059-41F0-917D-E007308244DC}" type="slidenum">
              <a:rPr lang="zh-CN" altLang="en-US" b="0">
                <a:solidFill>
                  <a:srgbClr val="000000"/>
                </a:solidFill>
              </a:rPr>
              <a:pPr/>
              <a:t>1</a:t>
            </a:fld>
            <a:endParaRPr lang="zh-CN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434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基本思想：</a:t>
            </a:r>
            <a:endParaRPr lang="en-US" altLang="zh-CN" dirty="0" smtClean="0"/>
          </a:p>
          <a:p>
            <a:r>
              <a:rPr lang="zh-CN" altLang="en-US" dirty="0" smtClean="0"/>
              <a:t>算法分类，对“非常规”算法进行额外处理</a:t>
            </a:r>
            <a:endParaRPr lang="en-US" altLang="zh-CN" dirty="0" smtClean="0"/>
          </a:p>
          <a:p>
            <a:r>
              <a:rPr lang="zh-CN" altLang="en-US" dirty="0" smtClean="0"/>
              <a:t>收敛算法分阶段，先得到一个理想的结果。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F71A6-213A-43C9-804B-30D1FA1AA98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071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基本思想：</a:t>
            </a:r>
            <a:endParaRPr lang="en-US" altLang="zh-CN" dirty="0" smtClean="0"/>
          </a:p>
          <a:p>
            <a:r>
              <a:rPr lang="zh-CN" altLang="en-US" dirty="0" smtClean="0"/>
              <a:t>算法分类，对“非常规”算法进行额外处理</a:t>
            </a:r>
            <a:endParaRPr lang="en-US" altLang="zh-CN" dirty="0" smtClean="0"/>
          </a:p>
          <a:p>
            <a:r>
              <a:rPr lang="zh-CN" altLang="en-US" dirty="0" smtClean="0"/>
              <a:t>收敛算法分阶段，先得到一个理想的结果。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F71A6-213A-43C9-804B-30D1FA1AA98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9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6F236F92-7CDE-4F99-A0FF-E6A75147F9DD}" type="datetime1">
              <a:rPr lang="zh-CN" altLang="en-US"/>
              <a:pPr>
                <a:defRPr/>
              </a:pPr>
              <a:t>2015/7/11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E34629A4-0440-46B8-A6D7-D4EE4B3B5ED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104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4"/>
            <a:ext cx="8229600" cy="746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533529"/>
            <a:ext cx="8229600" cy="50196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7803776E-E20A-4C87-AD50-26F9FC11C11F}" type="datetime1">
              <a:rPr lang="zh-CN" altLang="en-US"/>
              <a:pPr>
                <a:defRPr/>
              </a:pPr>
              <a:t>2015/7/11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7A84AB5A-ECE5-40D2-8BE5-1347E8F48B8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413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4"/>
            <a:ext cx="8229600" cy="746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533529"/>
            <a:ext cx="8229600" cy="50196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19C897F4-904D-4E22-B70B-9C00C44D62EA}" type="datetime1">
              <a:rPr lang="zh-CN" altLang="en-US"/>
              <a:pPr>
                <a:defRPr/>
              </a:pPr>
              <a:t>2015/7/11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65129765-F8D3-4995-B5B3-3F45D3BA5AA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543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64D95-2C42-44F9-9CBA-BE085EC9CBAA}" type="datetimeFigureOut">
              <a:rPr lang="zh-CN" altLang="en-US"/>
              <a:pPr>
                <a:defRPr/>
              </a:pPr>
              <a:t>2015/7/11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FFB82-6F2F-40E3-959F-5D3DFDCBB0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534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6F236F92-7CDE-4F99-A0FF-E6A75147F9DD}" type="datetime1">
              <a:rPr lang="zh-CN" altLang="en-US"/>
              <a:pPr>
                <a:defRPr/>
              </a:pPr>
              <a:t>2015/7/11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E34629A4-0440-46B8-A6D7-D4EE4B3B5ED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698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F0720278-545C-4CD0-A64F-B295E7A4BBC2}" type="datetime1">
              <a:rPr lang="zh-CN" altLang="en-US"/>
              <a:pPr>
                <a:defRPr/>
              </a:pPr>
              <a:t>2015/7/11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D5F37E7F-BA52-499B-8B41-7BB64FA24AC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448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4DF29C52-AC03-4E8E-AD2B-657CB2902137}" type="datetime1">
              <a:rPr lang="zh-CN" altLang="en-US"/>
              <a:pPr>
                <a:defRPr/>
              </a:pPr>
              <a:t>2015/7/11</a:t>
            </a:fld>
            <a:endParaRPr lang="en-US" altLang="zh-CN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60FDA777-5011-4D30-903D-5DA72242D7F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795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1E6EB10C-2A4F-46DD-8325-9233D84C9589}" type="datetime1">
              <a:rPr lang="zh-CN" altLang="en-US"/>
              <a:pPr>
                <a:defRPr/>
              </a:pPr>
              <a:t>2015/7/11</a:t>
            </a:fld>
            <a:endParaRPr lang="en-US" altLang="zh-CN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DD63BF24-D1D6-412A-8F6B-B71EE644616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5570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0AAF6780-0D7C-4C48-8E16-95D6B164A821}" type="datetime1">
              <a:rPr lang="zh-CN" altLang="en-US"/>
              <a:pPr>
                <a:defRPr/>
              </a:pPr>
              <a:t>2015/7/11</a:t>
            </a:fld>
            <a:endParaRPr lang="en-US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26D2A0F4-1C84-464D-8929-461D5AC1988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9448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268412EB-7058-4954-BC04-09D237A15BA5}" type="datetime1">
              <a:rPr lang="zh-CN" altLang="en-US"/>
              <a:pPr>
                <a:defRPr/>
              </a:pPr>
              <a:t>2015/7/11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B8E7C785-75F0-4334-90EA-599715909E2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4558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B8372154-3AED-4CD2-B390-40C1BEF6D491}" type="datetime1">
              <a:rPr lang="zh-CN" altLang="en-US"/>
              <a:pPr>
                <a:defRPr/>
              </a:pPr>
              <a:t>2015/7/11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348F453A-2320-4016-ABFA-77C7AEDD682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447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F0720278-545C-4CD0-A64F-B295E7A4BBC2}" type="datetime1">
              <a:rPr lang="zh-CN" altLang="en-US"/>
              <a:pPr>
                <a:defRPr/>
              </a:pPr>
              <a:t>2015/7/11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D5F37E7F-BA52-499B-8B41-7BB64FA24AC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60111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BE6AB3AE-693E-441C-B157-7611F24A1CFB}" type="datetime1">
              <a:rPr lang="zh-CN" altLang="en-US"/>
              <a:pPr>
                <a:defRPr/>
              </a:pPr>
              <a:t>2015/7/11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6E8C1B29-579D-4502-9C19-C043751B076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9996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73E474F5-9B9C-4368-88E0-E55D05BDEBBC}" type="datetime1">
              <a:rPr lang="zh-CN" altLang="en-US"/>
              <a:pPr>
                <a:defRPr/>
              </a:pPr>
              <a:t>2015/7/11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2E085681-D480-4527-AE5A-49D17DABAF1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9364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4"/>
            <a:ext cx="8229600" cy="746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533529"/>
            <a:ext cx="8229600" cy="50196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7803776E-E20A-4C87-AD50-26F9FC11C11F}" type="datetime1">
              <a:rPr lang="zh-CN" altLang="en-US"/>
              <a:pPr>
                <a:defRPr/>
              </a:pPr>
              <a:t>2015/7/11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7A84AB5A-ECE5-40D2-8BE5-1347E8F48B8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46268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4"/>
            <a:ext cx="8229600" cy="746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533529"/>
            <a:ext cx="8229600" cy="50196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19C897F4-904D-4E22-B70B-9C00C44D62EA}" type="datetime1">
              <a:rPr lang="zh-CN" altLang="en-US"/>
              <a:pPr>
                <a:defRPr/>
              </a:pPr>
              <a:t>2015/7/11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65129765-F8D3-4995-B5B3-3F45D3BA5AA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4434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64D95-2C42-44F9-9CBA-BE085EC9CBAA}" type="datetimeFigureOut">
              <a:rPr lang="zh-CN" altLang="en-US"/>
              <a:pPr>
                <a:defRPr/>
              </a:pPr>
              <a:t>2015/7/11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FFB82-6F2F-40E3-959F-5D3DFDCBB0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17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4DF29C52-AC03-4E8E-AD2B-657CB2902137}" type="datetime1">
              <a:rPr lang="zh-CN" altLang="en-US"/>
              <a:pPr>
                <a:defRPr/>
              </a:pPr>
              <a:t>2015/7/11</a:t>
            </a:fld>
            <a:endParaRPr lang="en-US" altLang="zh-CN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60FDA777-5011-4D30-903D-5DA72242D7F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279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1E6EB10C-2A4F-46DD-8325-9233D84C9589}" type="datetime1">
              <a:rPr lang="zh-CN" altLang="en-US"/>
              <a:pPr>
                <a:defRPr/>
              </a:pPr>
              <a:t>2015/7/11</a:t>
            </a:fld>
            <a:endParaRPr lang="en-US" altLang="zh-CN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DD63BF24-D1D6-412A-8F6B-B71EE644616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744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0AAF6780-0D7C-4C48-8E16-95D6B164A821}" type="datetime1">
              <a:rPr lang="zh-CN" altLang="en-US"/>
              <a:pPr>
                <a:defRPr/>
              </a:pPr>
              <a:t>2015/7/11</a:t>
            </a:fld>
            <a:endParaRPr lang="en-US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26D2A0F4-1C84-464D-8929-461D5AC1988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10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268412EB-7058-4954-BC04-09D237A15BA5}" type="datetime1">
              <a:rPr lang="zh-CN" altLang="en-US"/>
              <a:pPr>
                <a:defRPr/>
              </a:pPr>
              <a:t>2015/7/11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B8E7C785-75F0-4334-90EA-599715909E2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56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B8372154-3AED-4CD2-B390-40C1BEF6D491}" type="datetime1">
              <a:rPr lang="zh-CN" altLang="en-US"/>
              <a:pPr>
                <a:defRPr/>
              </a:pPr>
              <a:t>2015/7/11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348F453A-2320-4016-ABFA-77C7AEDD682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852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BE6AB3AE-693E-441C-B157-7611F24A1CFB}" type="datetime1">
              <a:rPr lang="zh-CN" altLang="en-US"/>
              <a:pPr>
                <a:defRPr/>
              </a:pPr>
              <a:t>2015/7/11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6E8C1B29-579D-4502-9C19-C043751B076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28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73E474F5-9B9C-4368-88E0-E55D05BDEBBC}" type="datetime1">
              <a:rPr lang="zh-CN" altLang="en-US"/>
              <a:pPr>
                <a:defRPr/>
              </a:pPr>
              <a:t>2015/7/11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2E085681-D480-4527-AE5A-49D17DABAF1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434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8000">
              <a:srgbClr val="F7EFB1"/>
            </a:gs>
            <a:gs pos="0">
              <a:schemeClr val="accent1">
                <a:lumMod val="60000"/>
                <a:lumOff val="40000"/>
              </a:schemeClr>
            </a:gs>
            <a:gs pos="56000">
              <a:srgbClr val="F9F2BE"/>
            </a:gs>
            <a:gs pos="28000">
              <a:srgbClr val="FBF6D4"/>
            </a:gs>
            <a:gs pos="100000">
              <a:schemeClr val="bg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0"/>
          <p:cNvGrpSpPr>
            <a:grpSpLocks/>
          </p:cNvGrpSpPr>
          <p:nvPr/>
        </p:nvGrpSpPr>
        <p:grpSpPr bwMode="auto">
          <a:xfrm>
            <a:off x="0" y="0"/>
            <a:ext cx="9144000" cy="1447800"/>
            <a:chOff x="0" y="0"/>
            <a:chExt cx="5760" cy="912"/>
          </a:xfrm>
        </p:grpSpPr>
        <p:sp>
          <p:nvSpPr>
            <p:cNvPr id="1031" name="Rectangle 7"/>
            <p:cNvSpPr>
              <a:spLocks noChangeArrowheads="1"/>
            </p:cNvSpPr>
            <p:nvPr userDrawn="1"/>
          </p:nvSpPr>
          <p:spPr bwMode="gray">
            <a:xfrm>
              <a:off x="0" y="0"/>
              <a:ext cx="5760" cy="240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tint val="28627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 userDrawn="1"/>
          </p:nvSpPr>
          <p:spPr bwMode="gray">
            <a:xfrm>
              <a:off x="1248" y="240"/>
              <a:ext cx="4512" cy="480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tint val="0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 userDrawn="1"/>
          </p:nvSpPr>
          <p:spPr bwMode="gray">
            <a:xfrm>
              <a:off x="0" y="720"/>
              <a:ext cx="576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027" name="Picture 26" descr="0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77788"/>
            <a:ext cx="10668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4"/>
            <a:ext cx="822960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33529"/>
            <a:ext cx="82296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13529"/>
            <a:ext cx="213360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750" b="0">
                <a:solidFill>
                  <a:srgbClr val="000000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F30C5A-FEC2-4E06-A648-0AD7AA825E18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2015/7/11</a:t>
            </a:fld>
            <a:endParaRPr lang="en-US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1352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750" b="0">
                <a:solidFill>
                  <a:srgbClr val="000000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13529"/>
            <a:ext cx="213360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50" b="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CD0C19-8229-43BB-BFE4-41D68A892D36}" type="slidenum">
              <a:rPr lang="en-US" altLang="zh-CN">
                <a:ea typeface="宋体" panose="02010600030101010101" pitchFamily="2" charset="-122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51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1143004"/>
            <a:ext cx="8458200" cy="239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 b="1">
                <a:solidFill>
                  <a:srgbClr val="FFFFFF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  <p:pic>
        <p:nvPicPr>
          <p:cNvPr id="1034" name="Picture 5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5" y="401642"/>
            <a:ext cx="7191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06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2" charset="-122"/>
          <a:ea typeface="黑体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50000">
              <a:schemeClr val="bg1">
                <a:gamma/>
                <a:tint val="0"/>
                <a:invGamma/>
              </a:schemeClr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0"/>
          <p:cNvGrpSpPr>
            <a:grpSpLocks/>
          </p:cNvGrpSpPr>
          <p:nvPr/>
        </p:nvGrpSpPr>
        <p:grpSpPr bwMode="auto">
          <a:xfrm>
            <a:off x="0" y="0"/>
            <a:ext cx="9144000" cy="1447800"/>
            <a:chOff x="0" y="0"/>
            <a:chExt cx="5760" cy="912"/>
          </a:xfrm>
        </p:grpSpPr>
        <p:sp>
          <p:nvSpPr>
            <p:cNvPr id="1031" name="Rectangle 7"/>
            <p:cNvSpPr>
              <a:spLocks noChangeArrowheads="1"/>
            </p:cNvSpPr>
            <p:nvPr userDrawn="1"/>
          </p:nvSpPr>
          <p:spPr bwMode="gray">
            <a:xfrm>
              <a:off x="0" y="0"/>
              <a:ext cx="5760" cy="240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tint val="28627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 userDrawn="1"/>
          </p:nvSpPr>
          <p:spPr bwMode="gray">
            <a:xfrm>
              <a:off x="1248" y="240"/>
              <a:ext cx="4512" cy="480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tint val="0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 userDrawn="1"/>
          </p:nvSpPr>
          <p:spPr bwMode="gray">
            <a:xfrm>
              <a:off x="0" y="720"/>
              <a:ext cx="576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027" name="Picture 26" descr="0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77788"/>
            <a:ext cx="10668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4"/>
            <a:ext cx="822960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33529"/>
            <a:ext cx="82296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13529"/>
            <a:ext cx="213360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750" b="0">
                <a:solidFill>
                  <a:srgbClr val="000000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F30C5A-FEC2-4E06-A648-0AD7AA825E18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2015/7/11</a:t>
            </a:fld>
            <a:endParaRPr lang="en-US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1352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750" b="0">
                <a:solidFill>
                  <a:srgbClr val="000000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13529"/>
            <a:ext cx="213360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50" b="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CD0C19-8229-43BB-BFE4-41D68A892D36}" type="slidenum">
              <a:rPr lang="en-US" altLang="zh-CN">
                <a:ea typeface="宋体" panose="02010600030101010101" pitchFamily="2" charset="-122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51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1143004"/>
            <a:ext cx="8458200" cy="239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 b="1">
                <a:solidFill>
                  <a:srgbClr val="FFFFFF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  <p:pic>
        <p:nvPicPr>
          <p:cNvPr id="1034" name="Picture 5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5" y="401642"/>
            <a:ext cx="7191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15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2" charset="-122"/>
          <a:ea typeface="黑体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Visio_2003-2010___1.vsd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Visio___1.vsd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654969" y="2185990"/>
            <a:ext cx="5829300" cy="1102519"/>
          </a:xfrm>
        </p:spPr>
        <p:txBody>
          <a:bodyPr/>
          <a:lstStyle/>
          <a:p>
            <a:pPr algn="ctr" eaLnBrk="1" hangingPunct="1"/>
            <a:r>
              <a:rPr lang="zh-CN" altLang="en-US" sz="4000" dirty="0" smtClean="0"/>
              <a:t>例会报告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6582115" y="5148110"/>
            <a:ext cx="1321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A09DD1F-CA7A-4AAD-A32A-97658B15FA1B}" type="datetime1"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pPr/>
              <a:t>2015/7/11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148110"/>
            <a:ext cx="6400800" cy="49069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18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</a:t>
            </a:r>
            <a:r>
              <a:rPr lang="en-US" altLang="zh-CN" smtClean="0"/>
              <a:t>ASIC</a:t>
            </a:r>
            <a:r>
              <a:rPr lang="zh-CN" altLang="en-US" smtClean="0"/>
              <a:t>系统工程技术研究中心</a:t>
            </a:r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29757" y="1133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5916" y="1713214"/>
            <a:ext cx="78572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收敛</a:t>
            </a:r>
            <a:r>
              <a:rPr lang="zh-CN" altLang="en-US" dirty="0" smtClean="0"/>
              <a:t>算法</a:t>
            </a:r>
            <a:r>
              <a:rPr lang="en-US" altLang="zh-CN" dirty="0"/>
              <a:t>2</a:t>
            </a:r>
            <a:r>
              <a:rPr lang="en-US" altLang="zh-CN" dirty="0" smtClean="0"/>
              <a:t>.0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1.0</a:t>
            </a:r>
            <a:r>
              <a:rPr lang="zh-CN" altLang="en-US" dirty="0" smtClean="0"/>
              <a:t>版本是对“常规”算法得到的结果，条件设定时比较理想，所以得到的结果应该是最好的；</a:t>
            </a:r>
            <a:r>
              <a:rPr lang="en-US" altLang="zh-CN" dirty="0" smtClean="0"/>
              <a:t>2.0</a:t>
            </a:r>
            <a:r>
              <a:rPr lang="zh-CN" altLang="en-US" dirty="0" smtClean="0"/>
              <a:t>中加入的这些算法属于非常规算法，只所以要单独处理是因为这些算法对于</a:t>
            </a:r>
            <a:r>
              <a:rPr lang="en-US" altLang="zh-CN" dirty="0" smtClean="0"/>
              <a:t>PE</a:t>
            </a:r>
            <a:r>
              <a:rPr lang="zh-CN" altLang="en-US" dirty="0" smtClean="0"/>
              <a:t>的影响很大，会对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常规</a:t>
            </a:r>
            <a:r>
              <a:rPr lang="en-US" altLang="zh-CN" dirty="0" smtClean="0"/>
              <a:t>”PE</a:t>
            </a:r>
            <a:r>
              <a:rPr lang="zh-CN" altLang="en-US" dirty="0" smtClean="0"/>
              <a:t>的探索中照成很大的干扰。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这些差异算法的加入最好是按需加入，因为不会有应用会使用所有的这些非常规结构算法，但是每加入一种这类非常规算法对原有</a:t>
            </a:r>
            <a:r>
              <a:rPr lang="en-US" altLang="zh-CN" dirty="0" smtClean="0"/>
              <a:t>PE</a:t>
            </a:r>
            <a:r>
              <a:rPr lang="zh-CN" altLang="en-US" dirty="0" smtClean="0"/>
              <a:t>的影响却会非常大，如果把这些算法都加入那么得到的结果会显得很不合理。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这只是目前对算法的归类和对收敛算法的阶段划分的一个初级版本，随着后面的工作的展开会有更多要考虑的问题，可以再进行微调。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8470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1740" y="3151710"/>
            <a:ext cx="2350839" cy="977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算法建模</a:t>
            </a:r>
            <a:endParaRPr lang="en-US" altLang="zh-CN" dirty="0" smtClean="0"/>
          </a:p>
          <a:p>
            <a:r>
              <a:rPr lang="zh-CN" altLang="en-US" dirty="0" smtClean="0"/>
              <a:t>单算法特征提取</a:t>
            </a:r>
            <a:endParaRPr lang="en-US" altLang="zh-CN" dirty="0" smtClean="0"/>
          </a:p>
          <a:p>
            <a:r>
              <a:rPr lang="zh-CN" altLang="en-US" dirty="0" smtClean="0"/>
              <a:t>多算法信息汇总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43455" y="1992573"/>
            <a:ext cx="2313403" cy="5069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各种算法的描述文档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301005" y="1992573"/>
            <a:ext cx="2313403" cy="5069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功能单元设计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301004" y="3151710"/>
            <a:ext cx="2313403" cy="977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功能单元延迟信息</a:t>
            </a:r>
            <a:endParaRPr lang="en-US" altLang="zh-CN" dirty="0" smtClean="0"/>
          </a:p>
          <a:p>
            <a:r>
              <a:rPr lang="zh-CN" altLang="en-US" dirty="0" smtClean="0"/>
              <a:t>功能单元面积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295224" y="5021302"/>
            <a:ext cx="4926280" cy="4866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r>
              <a:rPr lang="zh-CN" altLang="en-US" dirty="0" smtClean="0"/>
              <a:t>架构探索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482627" y="6121441"/>
            <a:ext cx="3099511" cy="54682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r>
              <a:rPr lang="zh-CN" altLang="en-US" dirty="0" smtClean="0"/>
              <a:t>的功能、主频、面积等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4137904" y="2565142"/>
            <a:ext cx="254549" cy="47065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7377592" y="2558513"/>
            <a:ext cx="254549" cy="47065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4137906" y="4129304"/>
            <a:ext cx="254548" cy="8919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5830116" y="5576639"/>
            <a:ext cx="273267" cy="4951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1069" y="2260278"/>
            <a:ext cx="2674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设计流程中的重难点：</a:t>
            </a:r>
            <a:endParaRPr lang="en-US" altLang="zh-CN" dirty="0" smtClean="0"/>
          </a:p>
          <a:p>
            <a:r>
              <a:rPr lang="en-US" altLang="zh-CN" dirty="0"/>
              <a:t>1.</a:t>
            </a:r>
            <a:r>
              <a:rPr lang="zh-CN" altLang="en-US" dirty="0"/>
              <a:t>算法建模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架构探索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在得出</a:t>
            </a:r>
            <a:r>
              <a:rPr lang="en-US" altLang="zh-CN" dirty="0"/>
              <a:t>PE</a:t>
            </a:r>
            <a:r>
              <a:rPr lang="zh-CN" altLang="en-US" dirty="0"/>
              <a:t>功能后对</a:t>
            </a:r>
            <a:r>
              <a:rPr lang="en-US" altLang="zh-CN" dirty="0"/>
              <a:t>PE</a:t>
            </a:r>
            <a:r>
              <a:rPr lang="zh-CN" altLang="en-US" dirty="0"/>
              <a:t>的具体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28650" y="474307"/>
            <a:ext cx="7886700" cy="849525"/>
          </a:xfrm>
        </p:spPr>
        <p:txBody>
          <a:bodyPr/>
          <a:lstStyle/>
          <a:p>
            <a:pPr algn="ctr"/>
            <a:r>
              <a:rPr lang="zh-CN" altLang="en-US" dirty="0" smtClean="0"/>
              <a:t>课题基本路线</a:t>
            </a:r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5447418" y="3493827"/>
            <a:ext cx="710804" cy="24377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33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</a:t>
            </a:r>
            <a:r>
              <a:rPr lang="en-US" altLang="zh-CN" smtClean="0"/>
              <a:t>ASIC</a:t>
            </a:r>
            <a:r>
              <a:rPr lang="zh-CN" altLang="en-US" smtClean="0"/>
              <a:t>系统工程技术研究中心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158352" y="3342777"/>
            <a:ext cx="738690" cy="97759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算法基类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84351" y="2115401"/>
            <a:ext cx="1041491" cy="977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派生的算法类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84350" y="3367549"/>
            <a:ext cx="1041491" cy="977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派生的算法类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684350" y="4611206"/>
            <a:ext cx="1041491" cy="977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派生的算法类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3766783" y="2500578"/>
            <a:ext cx="900754" cy="20724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3748872" y="3754917"/>
            <a:ext cx="900754" cy="20724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708478" y="2089584"/>
            <a:ext cx="777926" cy="2255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收敛算法</a:t>
            </a:r>
            <a:r>
              <a:rPr lang="en-US" altLang="zh-CN" dirty="0" smtClean="0"/>
              <a:t>1.0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 rot="18268316">
            <a:off x="1687962" y="3105283"/>
            <a:ext cx="1243550" cy="14960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1896144" y="3735016"/>
            <a:ext cx="788206" cy="13303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3818381">
            <a:off x="1576580" y="4417756"/>
            <a:ext cx="1321342" cy="16651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284796" y="2064809"/>
            <a:ext cx="777926" cy="22555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收敛算法</a:t>
            </a:r>
            <a:r>
              <a:rPr lang="en-US" altLang="zh-CN" dirty="0" smtClean="0"/>
              <a:t>2.0</a:t>
            </a:r>
            <a:endParaRPr lang="zh-CN" altLang="en-US" dirty="0"/>
          </a:p>
        </p:txBody>
      </p:sp>
      <p:sp>
        <p:nvSpPr>
          <p:cNvPr id="21" name="右箭头 20"/>
          <p:cNvSpPr/>
          <p:nvPr/>
        </p:nvSpPr>
        <p:spPr>
          <a:xfrm>
            <a:off x="5486404" y="3079346"/>
            <a:ext cx="798392" cy="24978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直角上箭头 22"/>
          <p:cNvSpPr/>
          <p:nvPr/>
        </p:nvSpPr>
        <p:spPr>
          <a:xfrm>
            <a:off x="3780431" y="4389174"/>
            <a:ext cx="3070746" cy="628941"/>
          </a:xfrm>
          <a:prstGeom prst="bentUp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95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5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</a:t>
            </a:r>
            <a:r>
              <a:rPr lang="en-US" altLang="zh-CN" smtClean="0"/>
              <a:t>ASIC</a:t>
            </a:r>
            <a:r>
              <a:rPr lang="zh-CN" altLang="en-US" smtClean="0"/>
              <a:t>系统工程技术研究中心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57200" y="1628377"/>
            <a:ext cx="676928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算法基类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basecrypto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位宽：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基本算子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表示算法的图：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图才能还原一个算法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算法中最大路径的组成：算子数组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 float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：算子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的电路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float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数组：算子的电路面积</a:t>
            </a: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basecrypto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irtual 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算法最大延迟算子单元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延迟：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获取电路的所有算子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组合：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获取电路的最长延迟路径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延迟：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算法映射：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~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basecrypto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61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</a:t>
            </a:r>
            <a:r>
              <a:rPr lang="en-US" altLang="zh-CN" smtClean="0"/>
              <a:t>ASIC</a:t>
            </a:r>
            <a:r>
              <a:rPr lang="zh-CN" altLang="en-US" smtClean="0"/>
              <a:t>系统工程技术研究中心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723911"/>
            <a:ext cx="4572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算法派生类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class </a:t>
            </a:r>
            <a:r>
              <a:rPr lang="en-US" altLang="zh-CN" dirty="0" err="1"/>
              <a:t>crypto_xxx</a:t>
            </a:r>
            <a:r>
              <a:rPr lang="en-US" altLang="zh-CN" dirty="0"/>
              <a:t> : public </a:t>
            </a:r>
            <a:r>
              <a:rPr lang="en-US" altLang="zh-CN" dirty="0" err="1"/>
              <a:t>basecrypto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</a:t>
            </a:r>
            <a:r>
              <a:rPr lang="zh-CN" altLang="en-US" dirty="0"/>
              <a:t>根据算法不同的路径从基类派生类，重写部分虚函数</a:t>
            </a:r>
            <a:r>
              <a:rPr lang="zh-CN" altLang="en-US" dirty="0" smtClean="0"/>
              <a:t>接口</a:t>
            </a:r>
            <a:endParaRPr lang="zh-CN" altLang="en-US" dirty="0"/>
          </a:p>
          <a:p>
            <a:r>
              <a:rPr lang="en-US" altLang="zh-CN" dirty="0"/>
              <a:t>public: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获取算法最大延迟算子单元延迟：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获取电路的所有算子组合：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获取电路的最长延迟路径延迟：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算法映射：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~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basecrypto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dirty="0" smtClean="0"/>
              <a:t>};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0" y="520442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两数据流通路算法：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数据位宽：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；分组大小：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；轮数：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；最长路径：扩展、抑或、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SBOX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、置换、抑或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427993"/>
              </p:ext>
            </p:extLst>
          </p:nvPr>
        </p:nvGraphicFramePr>
        <p:xfrm>
          <a:off x="4531059" y="1710264"/>
          <a:ext cx="4086225" cy="459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Visio" r:id="rId4" imgW="5304254" imgH="6088953" progId="Visio.Drawing.11">
                  <p:embed/>
                </p:oleObj>
              </mc:Choice>
              <mc:Fallback>
                <p:oleObj name="Visio" r:id="rId4" imgW="5304254" imgH="608895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899" t="2708" r="6392" b="8000"/>
                      <a:stretch>
                        <a:fillRect/>
                      </a:stretch>
                    </p:blipFill>
                    <p:spPr bwMode="auto">
                      <a:xfrm>
                        <a:off x="4531059" y="1710264"/>
                        <a:ext cx="4086225" cy="459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700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</a:t>
            </a:r>
            <a:r>
              <a:rPr lang="en-US" altLang="zh-CN" smtClean="0"/>
              <a:t>ASIC</a:t>
            </a:r>
            <a:r>
              <a:rPr lang="zh-CN" altLang="en-US" smtClean="0"/>
              <a:t>系统工程技术研究中心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723911"/>
            <a:ext cx="4572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算法派生类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class </a:t>
            </a:r>
            <a:r>
              <a:rPr lang="en-US" altLang="zh-CN" dirty="0" err="1"/>
              <a:t>crypto_xxx</a:t>
            </a:r>
            <a:r>
              <a:rPr lang="en-US" altLang="zh-CN" dirty="0"/>
              <a:t> : public </a:t>
            </a:r>
            <a:r>
              <a:rPr lang="en-US" altLang="zh-CN" dirty="0" err="1"/>
              <a:t>basecrypto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</a:t>
            </a:r>
            <a:r>
              <a:rPr lang="zh-CN" altLang="en-US" dirty="0"/>
              <a:t>根据算法不同的路径从基类派生类，重写部分虚函数</a:t>
            </a:r>
            <a:r>
              <a:rPr lang="zh-CN" altLang="en-US" dirty="0" smtClean="0"/>
              <a:t>接口</a:t>
            </a:r>
            <a:endParaRPr lang="zh-CN" altLang="en-US" dirty="0"/>
          </a:p>
          <a:p>
            <a:r>
              <a:rPr lang="en-US" altLang="zh-CN" dirty="0"/>
              <a:t>public: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获取算法最大延迟算子单元延迟：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获取电路的所有算子组合：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获取电路的最长延迟路径延迟：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算法映射：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~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basecrypto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dirty="0" smtClean="0"/>
              <a:t>};</a:t>
            </a:r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487687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单数据流通路的算法：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：数据位宽：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；分组大小：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；轮数：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；最长路径：字节置换（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SBOX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）、行移位、列混淆（有限域乘法）、抑或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56" y="1919608"/>
            <a:ext cx="4490544" cy="41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4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</a:t>
            </a:r>
            <a:r>
              <a:rPr lang="en-US" altLang="zh-CN" smtClean="0"/>
              <a:t>ASIC</a:t>
            </a:r>
            <a:r>
              <a:rPr lang="zh-CN" altLang="en-US" smtClean="0"/>
              <a:t>系统工程技术研究中心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723911"/>
            <a:ext cx="4572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算法派生类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class </a:t>
            </a:r>
            <a:r>
              <a:rPr lang="en-US" altLang="zh-CN" dirty="0" err="1"/>
              <a:t>crypto_xxx</a:t>
            </a:r>
            <a:r>
              <a:rPr lang="en-US" altLang="zh-CN" dirty="0"/>
              <a:t> : public </a:t>
            </a:r>
            <a:r>
              <a:rPr lang="en-US" altLang="zh-CN" dirty="0" err="1"/>
              <a:t>basecrypto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</a:t>
            </a:r>
            <a:r>
              <a:rPr lang="zh-CN" altLang="en-US" dirty="0"/>
              <a:t>根据算法不同的路径从基类派生类，重写部分虚函数</a:t>
            </a:r>
            <a:r>
              <a:rPr lang="zh-CN" altLang="en-US" dirty="0" smtClean="0"/>
              <a:t>接口</a:t>
            </a:r>
            <a:endParaRPr lang="zh-CN" altLang="en-US" dirty="0"/>
          </a:p>
          <a:p>
            <a:r>
              <a:rPr lang="en-US" altLang="zh-CN" dirty="0"/>
              <a:t>public: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获取算法最大延迟算子单元延迟：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获取电路的所有算子组合：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获取电路的最长延迟路径延迟：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算法映射：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~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basecrypto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dirty="0" smtClean="0"/>
              <a:t>};</a:t>
            </a:r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0728" y="504179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无法被归类到上面两类中的算法，或者是含有稀有单元的算法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数据流通路算法：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：数据位宽：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；分组大小：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；轮数：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；最长路径：乘、抑或、乘、加、乘、加、抑或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29757" y="1133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147061"/>
              </p:ext>
            </p:extLst>
          </p:nvPr>
        </p:nvGraphicFramePr>
        <p:xfrm>
          <a:off x="4531055" y="1505046"/>
          <a:ext cx="4572001" cy="5231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Visio" r:id="rId4" imgW="6200718" imgH="6867408" progId="Visio.Drawing.15">
                  <p:embed/>
                </p:oleObj>
              </mc:Choice>
              <mc:Fallback>
                <p:oleObj name="Visio" r:id="rId4" imgW="6200718" imgH="686740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1055" y="1505046"/>
                        <a:ext cx="4572001" cy="52315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791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</a:t>
            </a:r>
            <a:r>
              <a:rPr lang="en-US" altLang="zh-CN" smtClean="0"/>
              <a:t>ASIC</a:t>
            </a:r>
            <a:r>
              <a:rPr lang="zh-CN" altLang="en-US" smtClean="0"/>
              <a:t>系统工程技术研究中心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81888" y="1532843"/>
            <a:ext cx="876186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问题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算子位宽问题：</a:t>
            </a:r>
            <a:r>
              <a:rPr lang="zh-CN" altLang="en-US" dirty="0" smtClean="0"/>
              <a:t>不同</a:t>
            </a:r>
            <a:r>
              <a:rPr lang="zh-CN" altLang="en-US" dirty="0"/>
              <a:t>的算法的算子的位宽是不同的</a:t>
            </a:r>
            <a:r>
              <a:rPr lang="zh-CN" altLang="en-US" dirty="0" smtClean="0"/>
              <a:t>，不同位宽的算子的电路参数不同。</a:t>
            </a:r>
            <a:endParaRPr lang="en-US" altLang="zh-CN" dirty="0" smtClean="0"/>
          </a:p>
          <a:p>
            <a:r>
              <a:rPr lang="zh-CN" altLang="en-US" dirty="0" smtClean="0"/>
              <a:t>有些算子是位宽兼容的，有些则不是，因此在设计时会通过统计分析，确定一种</a:t>
            </a:r>
            <a:r>
              <a:rPr lang="en-US" altLang="zh-CN" dirty="0" smtClean="0"/>
              <a:t>PE</a:t>
            </a:r>
            <a:r>
              <a:rPr lang="zh-CN" altLang="en-US" dirty="0" smtClean="0"/>
              <a:t>位宽，对于包含其它位宽的不兼容算子的算法另外归类放在最后进行修正。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非常规结构算法：非常规结构、含有不兼容的非常规算子、轮函数的最大延迟很大</a:t>
            </a:r>
            <a:endParaRPr lang="en-US" altLang="zh-CN" b="1" dirty="0" smtClean="0"/>
          </a:p>
          <a:p>
            <a:r>
              <a:rPr lang="zh-CN" altLang="en-US" dirty="0" smtClean="0"/>
              <a:t>怎么描述这种算法：算法描述越简单越好（</a:t>
            </a:r>
            <a:r>
              <a:rPr lang="zh-CN" altLang="en-US" dirty="0"/>
              <a:t>收敛算法所需要的信息越简单越好，信息越多就越混杂</a:t>
            </a:r>
            <a:r>
              <a:rPr lang="zh-CN" altLang="en-US" dirty="0" smtClean="0"/>
              <a:t>），但是对于这种算法无法用简单的数组来描述，用图来描述显然不会有什么问题，但是图只是一种表示，在真正处理的时候到底要提取哪些信息就是个问题，如果是最长的一条路径，这是有问题的，不能保证能同时满足那些非关键路径。</a:t>
            </a:r>
            <a:endParaRPr lang="en-US" altLang="zh-CN" dirty="0" smtClean="0"/>
          </a:p>
          <a:p>
            <a:r>
              <a:rPr lang="zh-CN" altLang="en-US" dirty="0" smtClean="0"/>
              <a:t>这种算法的一轮运算不应该和常规的算法一起处理，不然只会对形成干扰，应该把这类算法归类到非常规算法类，在最后进行结果修正。</a:t>
            </a:r>
            <a:endParaRPr lang="en-US" altLang="zh-CN" dirty="0" smtClean="0"/>
          </a:p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分组大小：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不</a:t>
            </a:r>
            <a:r>
              <a:rPr lang="zh-CN" altLang="en-US" dirty="0" smtClean="0"/>
              <a:t>考虑分组大小，</a:t>
            </a:r>
            <a:r>
              <a:rPr lang="en-US" altLang="zh-CN" dirty="0" smtClean="0"/>
              <a:t>AES</a:t>
            </a:r>
            <a:r>
              <a:rPr lang="zh-CN" altLang="en-US" dirty="0" smtClean="0"/>
              <a:t>分组是</a:t>
            </a:r>
            <a:r>
              <a:rPr lang="en-US" altLang="zh-CN" dirty="0" smtClean="0"/>
              <a:t>128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64</a:t>
            </a:r>
            <a:r>
              <a:rPr lang="zh-CN" altLang="en-US" dirty="0" smtClean="0"/>
              <a:t>，在真正实现的时候其实</a:t>
            </a:r>
            <a:r>
              <a:rPr lang="en-US" altLang="zh-CN" dirty="0" smtClean="0"/>
              <a:t>DES</a:t>
            </a:r>
            <a:r>
              <a:rPr lang="zh-CN" altLang="en-US" dirty="0" smtClean="0"/>
              <a:t>在横向上的规模只需要</a:t>
            </a:r>
            <a:r>
              <a:rPr lang="en-US" altLang="zh-CN" dirty="0" smtClean="0"/>
              <a:t>AES</a:t>
            </a:r>
            <a:r>
              <a:rPr lang="zh-CN" altLang="en-US" dirty="0" smtClean="0"/>
              <a:t>的一半；不考虑这种差别，认为</a:t>
            </a:r>
            <a:r>
              <a:rPr lang="en-US" altLang="zh-CN" dirty="0" smtClean="0"/>
              <a:t>PE</a:t>
            </a:r>
            <a:r>
              <a:rPr lang="zh-CN" altLang="en-US" dirty="0" smtClean="0"/>
              <a:t>在横向上是按需扩展的。</a:t>
            </a:r>
            <a:endParaRPr lang="en-US" altLang="zh-CN" dirty="0" smtClean="0"/>
          </a:p>
          <a:p>
            <a:r>
              <a:rPr lang="zh-CN" altLang="en-US" dirty="0" smtClean="0"/>
              <a:t>在真正的阵列设计生可以采用反馈的形式来提高硬件利用率，但在</a:t>
            </a:r>
            <a:r>
              <a:rPr lang="en-US" altLang="zh-CN" dirty="0" smtClean="0"/>
              <a:t>PE</a:t>
            </a:r>
            <a:r>
              <a:rPr lang="zh-CN" altLang="en-US" dirty="0" smtClean="0"/>
              <a:t>设计里不考虑这种问题。</a:t>
            </a:r>
            <a:endParaRPr lang="en-US" altLang="zh-CN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29757" y="1133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70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</a:t>
            </a:r>
            <a:r>
              <a:rPr lang="en-US" altLang="zh-CN" smtClean="0"/>
              <a:t>ASIC</a:t>
            </a:r>
            <a:r>
              <a:rPr lang="zh-CN" altLang="en-US" smtClean="0"/>
              <a:t>系统工程技术研究中心</a:t>
            </a:r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29757" y="1133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5916" y="1713214"/>
            <a:ext cx="78572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收敛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1.0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从所有的选取算法的单模</a:t>
            </a:r>
            <a:r>
              <a:rPr lang="zh-CN" altLang="en-US" dirty="0"/>
              <a:t>块</a:t>
            </a:r>
            <a:r>
              <a:rPr lang="zh-CN" altLang="en-US" dirty="0" smtClean="0"/>
              <a:t>延迟最大的算子出发</a:t>
            </a:r>
            <a:endParaRPr lang="zh-CN" altLang="en-US" dirty="0"/>
          </a:p>
          <a:p>
            <a:r>
              <a:rPr lang="zh-CN" altLang="en-US" dirty="0"/>
              <a:t>两行式：模式的选择</a:t>
            </a:r>
          </a:p>
          <a:p>
            <a:r>
              <a:rPr lang="zh-CN" altLang="en-US" dirty="0"/>
              <a:t>三行式：</a:t>
            </a:r>
          </a:p>
          <a:p>
            <a:r>
              <a:rPr lang="zh-CN" altLang="en-US" dirty="0"/>
              <a:t>对于某一种算法：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先看整体的延迟、面积（看最后面积重用度）、和最大单元延迟；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选取不同的切分点，计算成本：面积和延迟（可以提出面积优先、延迟优先的不同方案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问题：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如何定义成本的</a:t>
            </a:r>
            <a:r>
              <a:rPr lang="zh-CN" altLang="en-US" dirty="0" smtClean="0"/>
              <a:t>问题</a:t>
            </a:r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 smtClean="0"/>
              <a:t>开始的选择对后面的扰动很大，如何选择</a:t>
            </a:r>
            <a:r>
              <a:rPr lang="zh-CN" altLang="en-US" dirty="0"/>
              <a:t>一个比较合理的初始化：因此可能要多</a:t>
            </a:r>
            <a:r>
              <a:rPr lang="zh-CN" altLang="en-US" dirty="0" smtClean="0"/>
              <a:t>尝试</a:t>
            </a:r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如何突出中间部分，什么时候进行延迟的扩张（另外一行的延迟必须增大，那么中间行也增大的相等水平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怎么把方案中提到的轮函数的前、后半部进行组合。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18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可重构">
  <a:themeElements>
    <a:clrScheme name="Default Design 2">
      <a:dk1>
        <a:srgbClr val="000000"/>
      </a:dk1>
      <a:lt1>
        <a:srgbClr val="F6EDA8"/>
      </a:lt1>
      <a:dk2>
        <a:srgbClr val="006600"/>
      </a:dk2>
      <a:lt2>
        <a:srgbClr val="FFFFFF"/>
      </a:lt2>
      <a:accent1>
        <a:srgbClr val="73C95B"/>
      </a:accent1>
      <a:accent2>
        <a:srgbClr val="F7C037"/>
      </a:accent2>
      <a:accent3>
        <a:srgbClr val="FAF4D1"/>
      </a:accent3>
      <a:accent4>
        <a:srgbClr val="000000"/>
      </a:accent4>
      <a:accent5>
        <a:srgbClr val="BCE1B5"/>
      </a:accent5>
      <a:accent6>
        <a:srgbClr val="E0AE31"/>
      </a:accent6>
      <a:hlink>
        <a:srgbClr val="2393CB"/>
      </a:hlink>
      <a:folHlink>
        <a:srgbClr val="CB057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BEAA8"/>
        </a:lt1>
        <a:dk2>
          <a:srgbClr val="063C60"/>
        </a:dk2>
        <a:lt2>
          <a:srgbClr val="FFFFFF"/>
        </a:lt2>
        <a:accent1>
          <a:srgbClr val="5598CF"/>
        </a:accent1>
        <a:accent2>
          <a:srgbClr val="AAD955"/>
        </a:accent2>
        <a:accent3>
          <a:srgbClr val="DAF3D1"/>
        </a:accent3>
        <a:accent4>
          <a:srgbClr val="000000"/>
        </a:accent4>
        <a:accent5>
          <a:srgbClr val="B4CAE4"/>
        </a:accent5>
        <a:accent6>
          <a:srgbClr val="9AC44C"/>
        </a:accent6>
        <a:hlink>
          <a:srgbClr val="C7AA6F"/>
        </a:hlink>
        <a:folHlink>
          <a:srgbClr val="9E65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6EDA8"/>
        </a:lt1>
        <a:dk2>
          <a:srgbClr val="006600"/>
        </a:dk2>
        <a:lt2>
          <a:srgbClr val="FFFFFF"/>
        </a:lt2>
        <a:accent1>
          <a:srgbClr val="73C95B"/>
        </a:accent1>
        <a:accent2>
          <a:srgbClr val="F7C037"/>
        </a:accent2>
        <a:accent3>
          <a:srgbClr val="FAF4D1"/>
        </a:accent3>
        <a:accent4>
          <a:srgbClr val="000000"/>
        </a:accent4>
        <a:accent5>
          <a:srgbClr val="BCE1B5"/>
        </a:accent5>
        <a:accent6>
          <a:srgbClr val="E0AE31"/>
        </a:accent6>
        <a:hlink>
          <a:srgbClr val="2393CB"/>
        </a:hlink>
        <a:folHlink>
          <a:srgbClr val="CB05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CE6AE"/>
        </a:lt1>
        <a:dk2>
          <a:srgbClr val="800000"/>
        </a:dk2>
        <a:lt2>
          <a:srgbClr val="FFFFFF"/>
        </a:lt2>
        <a:accent1>
          <a:srgbClr val="F66C2E"/>
        </a:accent1>
        <a:accent2>
          <a:srgbClr val="F9DE3D"/>
        </a:accent2>
        <a:accent3>
          <a:srgbClr val="FDF0D3"/>
        </a:accent3>
        <a:accent4>
          <a:srgbClr val="000000"/>
        </a:accent4>
        <a:accent5>
          <a:srgbClr val="FABAAD"/>
        </a:accent5>
        <a:accent6>
          <a:srgbClr val="E2C936"/>
        </a:accent6>
        <a:hlink>
          <a:srgbClr val="6CCA85"/>
        </a:hlink>
        <a:folHlink>
          <a:srgbClr val="DCA4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可重构">
  <a:themeElements>
    <a:clrScheme name="Default Design 2">
      <a:dk1>
        <a:srgbClr val="000000"/>
      </a:dk1>
      <a:lt1>
        <a:srgbClr val="F6EDA8"/>
      </a:lt1>
      <a:dk2>
        <a:srgbClr val="006600"/>
      </a:dk2>
      <a:lt2>
        <a:srgbClr val="FFFFFF"/>
      </a:lt2>
      <a:accent1>
        <a:srgbClr val="73C95B"/>
      </a:accent1>
      <a:accent2>
        <a:srgbClr val="F7C037"/>
      </a:accent2>
      <a:accent3>
        <a:srgbClr val="FAF4D1"/>
      </a:accent3>
      <a:accent4>
        <a:srgbClr val="000000"/>
      </a:accent4>
      <a:accent5>
        <a:srgbClr val="BCE1B5"/>
      </a:accent5>
      <a:accent6>
        <a:srgbClr val="E0AE31"/>
      </a:accent6>
      <a:hlink>
        <a:srgbClr val="2393CB"/>
      </a:hlink>
      <a:folHlink>
        <a:srgbClr val="CB057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BEAA8"/>
        </a:lt1>
        <a:dk2>
          <a:srgbClr val="063C60"/>
        </a:dk2>
        <a:lt2>
          <a:srgbClr val="FFFFFF"/>
        </a:lt2>
        <a:accent1>
          <a:srgbClr val="5598CF"/>
        </a:accent1>
        <a:accent2>
          <a:srgbClr val="AAD955"/>
        </a:accent2>
        <a:accent3>
          <a:srgbClr val="DAF3D1"/>
        </a:accent3>
        <a:accent4>
          <a:srgbClr val="000000"/>
        </a:accent4>
        <a:accent5>
          <a:srgbClr val="B4CAE4"/>
        </a:accent5>
        <a:accent6>
          <a:srgbClr val="9AC44C"/>
        </a:accent6>
        <a:hlink>
          <a:srgbClr val="C7AA6F"/>
        </a:hlink>
        <a:folHlink>
          <a:srgbClr val="9E65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6EDA8"/>
        </a:lt1>
        <a:dk2>
          <a:srgbClr val="006600"/>
        </a:dk2>
        <a:lt2>
          <a:srgbClr val="FFFFFF"/>
        </a:lt2>
        <a:accent1>
          <a:srgbClr val="73C95B"/>
        </a:accent1>
        <a:accent2>
          <a:srgbClr val="F7C037"/>
        </a:accent2>
        <a:accent3>
          <a:srgbClr val="FAF4D1"/>
        </a:accent3>
        <a:accent4>
          <a:srgbClr val="000000"/>
        </a:accent4>
        <a:accent5>
          <a:srgbClr val="BCE1B5"/>
        </a:accent5>
        <a:accent6>
          <a:srgbClr val="E0AE31"/>
        </a:accent6>
        <a:hlink>
          <a:srgbClr val="2393CB"/>
        </a:hlink>
        <a:folHlink>
          <a:srgbClr val="CB05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CE6AE"/>
        </a:lt1>
        <a:dk2>
          <a:srgbClr val="800000"/>
        </a:dk2>
        <a:lt2>
          <a:srgbClr val="FFFFFF"/>
        </a:lt2>
        <a:accent1>
          <a:srgbClr val="F66C2E"/>
        </a:accent1>
        <a:accent2>
          <a:srgbClr val="F9DE3D"/>
        </a:accent2>
        <a:accent3>
          <a:srgbClr val="FDF0D3"/>
        </a:accent3>
        <a:accent4>
          <a:srgbClr val="000000"/>
        </a:accent4>
        <a:accent5>
          <a:srgbClr val="FABAAD"/>
        </a:accent5>
        <a:accent6>
          <a:srgbClr val="E2C936"/>
        </a:accent6>
        <a:hlink>
          <a:srgbClr val="6CCA85"/>
        </a:hlink>
        <a:folHlink>
          <a:srgbClr val="DCA4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1678</TotalTime>
  <Words>953</Words>
  <Application>Microsoft Office PowerPoint</Application>
  <PresentationFormat>全屏显示(4:3)</PresentationFormat>
  <Paragraphs>119</Paragraphs>
  <Slides>10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黑体</vt:lpstr>
      <vt:lpstr>宋体</vt:lpstr>
      <vt:lpstr>微软雅黑</vt:lpstr>
      <vt:lpstr>Arial</vt:lpstr>
      <vt:lpstr>Calibri</vt:lpstr>
      <vt:lpstr>1_可重构</vt:lpstr>
      <vt:lpstr>2_可重构</vt:lpstr>
      <vt:lpstr>Visio</vt:lpstr>
      <vt:lpstr>例会报告</vt:lpstr>
      <vt:lpstr>课题基本路线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调研整理</dc:title>
  <dc:creator>李小泉</dc:creator>
  <cp:lastModifiedBy>bean</cp:lastModifiedBy>
  <cp:revision>145</cp:revision>
  <dcterms:created xsi:type="dcterms:W3CDTF">2015-01-16T01:52:43Z</dcterms:created>
  <dcterms:modified xsi:type="dcterms:W3CDTF">2015-07-11T03:32:37Z</dcterms:modified>
</cp:coreProperties>
</file>