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8"/>
  </p:notesMasterIdLst>
  <p:sldIdLst>
    <p:sldId id="311" r:id="rId3"/>
    <p:sldId id="305" r:id="rId4"/>
    <p:sldId id="312" r:id="rId5"/>
    <p:sldId id="313" r:id="rId6"/>
    <p:sldId id="31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03" autoAdjust="0"/>
    <p:restoredTop sz="89122" autoAdjust="0"/>
  </p:normalViewPr>
  <p:slideViewPr>
    <p:cSldViewPr snapToGrid="0">
      <p:cViewPr varScale="1">
        <p:scale>
          <a:sx n="62" d="100"/>
          <a:sy n="62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B71FE-77AD-40F4-85B5-44DD43F9AC89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F71A6-213A-43C9-804B-30D1FA1AA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8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FFC81A-A059-41F0-917D-E007308244DC}" type="slidenum">
              <a:rPr lang="zh-CN" altLang="en-US" b="0">
                <a:solidFill>
                  <a:srgbClr val="000000"/>
                </a:solidFill>
              </a:rPr>
              <a:pPr/>
              <a:t>1</a:t>
            </a:fld>
            <a:endParaRPr lang="zh-CN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43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6F236F92-7CDE-4F99-A0FF-E6A75147F9DD}" type="datetime1">
              <a:rPr lang="zh-CN" altLang="en-US"/>
              <a:pPr>
                <a:defRPr/>
              </a:pPr>
              <a:t>2015/8/26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E34629A4-0440-46B8-A6D7-D4EE4B3B5ED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104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4"/>
            <a:ext cx="8229600" cy="746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33529"/>
            <a:ext cx="8229600" cy="50196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7803776E-E20A-4C87-AD50-26F9FC11C11F}" type="datetime1">
              <a:rPr lang="zh-CN" altLang="en-US"/>
              <a:pPr>
                <a:defRPr/>
              </a:pPr>
              <a:t>2015/8/26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7A84AB5A-ECE5-40D2-8BE5-1347E8F48B8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413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4"/>
            <a:ext cx="8229600" cy="746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533529"/>
            <a:ext cx="8229600" cy="50196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19C897F4-904D-4E22-B70B-9C00C44D62EA}" type="datetime1">
              <a:rPr lang="zh-CN" altLang="en-US"/>
              <a:pPr>
                <a:defRPr/>
              </a:pPr>
              <a:t>2015/8/26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65129765-F8D3-4995-B5B3-3F45D3BA5AA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543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64D95-2C42-44F9-9CBA-BE085EC9CBAA}" type="datetimeFigureOut">
              <a:rPr lang="zh-CN" altLang="en-US"/>
              <a:pPr>
                <a:defRPr/>
              </a:pPr>
              <a:t>2015/8/26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FFB82-6F2F-40E3-959F-5D3DFDCBB0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34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6F236F92-7CDE-4F99-A0FF-E6A75147F9DD}" type="datetime1">
              <a:rPr lang="zh-CN" altLang="en-US"/>
              <a:pPr>
                <a:defRPr/>
              </a:pPr>
              <a:t>2015/8/26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E34629A4-0440-46B8-A6D7-D4EE4B3B5ED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698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F0720278-545C-4CD0-A64F-B295E7A4BBC2}" type="datetime1">
              <a:rPr lang="zh-CN" altLang="en-US"/>
              <a:pPr>
                <a:defRPr/>
              </a:pPr>
              <a:t>2015/8/26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D5F37E7F-BA52-499B-8B41-7BB64FA24AC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448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4DF29C52-AC03-4E8E-AD2B-657CB2902137}" type="datetime1">
              <a:rPr lang="zh-CN" altLang="en-US"/>
              <a:pPr>
                <a:defRPr/>
              </a:pPr>
              <a:t>2015/8/26</a:t>
            </a:fld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60FDA777-5011-4D30-903D-5DA72242D7F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795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1E6EB10C-2A4F-46DD-8325-9233D84C9589}" type="datetime1">
              <a:rPr lang="zh-CN" altLang="en-US"/>
              <a:pPr>
                <a:defRPr/>
              </a:pPr>
              <a:t>2015/8/26</a:t>
            </a:fld>
            <a:endParaRPr lang="en-US" altLang="zh-CN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DD63BF24-D1D6-412A-8F6B-B71EE644616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5570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0AAF6780-0D7C-4C48-8E16-95D6B164A821}" type="datetime1">
              <a:rPr lang="zh-CN" altLang="en-US"/>
              <a:pPr>
                <a:defRPr/>
              </a:pPr>
              <a:t>2015/8/26</a:t>
            </a:fld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26D2A0F4-1C84-464D-8929-461D5AC1988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9448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268412EB-7058-4954-BC04-09D237A15BA5}" type="datetime1">
              <a:rPr lang="zh-CN" altLang="en-US"/>
              <a:pPr>
                <a:defRPr/>
              </a:pPr>
              <a:t>2015/8/26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B8E7C785-75F0-4334-90EA-599715909E2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4558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B8372154-3AED-4CD2-B390-40C1BEF6D491}" type="datetime1">
              <a:rPr lang="zh-CN" altLang="en-US"/>
              <a:pPr>
                <a:defRPr/>
              </a:pPr>
              <a:t>2015/8/26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348F453A-2320-4016-ABFA-77C7AEDD682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447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F0720278-545C-4CD0-A64F-B295E7A4BBC2}" type="datetime1">
              <a:rPr lang="zh-CN" altLang="en-US"/>
              <a:pPr>
                <a:defRPr/>
              </a:pPr>
              <a:t>2015/8/26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D5F37E7F-BA52-499B-8B41-7BB64FA24AC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60111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BE6AB3AE-693E-441C-B157-7611F24A1CFB}" type="datetime1">
              <a:rPr lang="zh-CN" altLang="en-US"/>
              <a:pPr>
                <a:defRPr/>
              </a:pPr>
              <a:t>2015/8/26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6E8C1B29-579D-4502-9C19-C043751B076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9996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73E474F5-9B9C-4368-88E0-E55D05BDEBBC}" type="datetime1">
              <a:rPr lang="zh-CN" altLang="en-US"/>
              <a:pPr>
                <a:defRPr/>
              </a:pPr>
              <a:t>2015/8/26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2E085681-D480-4527-AE5A-49D17DABAF1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9364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4"/>
            <a:ext cx="8229600" cy="746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33529"/>
            <a:ext cx="8229600" cy="50196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7803776E-E20A-4C87-AD50-26F9FC11C11F}" type="datetime1">
              <a:rPr lang="zh-CN" altLang="en-US"/>
              <a:pPr>
                <a:defRPr/>
              </a:pPr>
              <a:t>2015/8/26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7A84AB5A-ECE5-40D2-8BE5-1347E8F48B8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46268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4"/>
            <a:ext cx="8229600" cy="746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533529"/>
            <a:ext cx="8229600" cy="50196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19C897F4-904D-4E22-B70B-9C00C44D62EA}" type="datetime1">
              <a:rPr lang="zh-CN" altLang="en-US"/>
              <a:pPr>
                <a:defRPr/>
              </a:pPr>
              <a:t>2015/8/26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65129765-F8D3-4995-B5B3-3F45D3BA5AA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4434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64D95-2C42-44F9-9CBA-BE085EC9CBAA}" type="datetimeFigureOut">
              <a:rPr lang="zh-CN" altLang="en-US"/>
              <a:pPr>
                <a:defRPr/>
              </a:pPr>
              <a:t>2015/8/26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FFB82-6F2F-40E3-959F-5D3DFDCBB0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7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4DF29C52-AC03-4E8E-AD2B-657CB2902137}" type="datetime1">
              <a:rPr lang="zh-CN" altLang="en-US"/>
              <a:pPr>
                <a:defRPr/>
              </a:pPr>
              <a:t>2015/8/26</a:t>
            </a:fld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60FDA777-5011-4D30-903D-5DA72242D7F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279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1E6EB10C-2A4F-46DD-8325-9233D84C9589}" type="datetime1">
              <a:rPr lang="zh-CN" altLang="en-US"/>
              <a:pPr>
                <a:defRPr/>
              </a:pPr>
              <a:t>2015/8/26</a:t>
            </a:fld>
            <a:endParaRPr lang="en-US" altLang="zh-CN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DD63BF24-D1D6-412A-8F6B-B71EE644616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744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0AAF6780-0D7C-4C48-8E16-95D6B164A821}" type="datetime1">
              <a:rPr lang="zh-CN" altLang="en-US"/>
              <a:pPr>
                <a:defRPr/>
              </a:pPr>
              <a:t>2015/8/26</a:t>
            </a:fld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26D2A0F4-1C84-464D-8929-461D5AC1988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10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268412EB-7058-4954-BC04-09D237A15BA5}" type="datetime1">
              <a:rPr lang="zh-CN" altLang="en-US"/>
              <a:pPr>
                <a:defRPr/>
              </a:pPr>
              <a:t>2015/8/26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B8E7C785-75F0-4334-90EA-599715909E2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56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B8372154-3AED-4CD2-B390-40C1BEF6D491}" type="datetime1">
              <a:rPr lang="zh-CN" altLang="en-US"/>
              <a:pPr>
                <a:defRPr/>
              </a:pPr>
              <a:t>2015/8/26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348F453A-2320-4016-ABFA-77C7AEDD682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852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BE6AB3AE-693E-441C-B157-7611F24A1CFB}" type="datetime1">
              <a:rPr lang="zh-CN" altLang="en-US"/>
              <a:pPr>
                <a:defRPr/>
              </a:pPr>
              <a:t>2015/8/26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6E8C1B29-579D-4502-9C19-C043751B076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28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73E474F5-9B9C-4368-88E0-E55D05BDEBBC}" type="datetime1">
              <a:rPr lang="zh-CN" altLang="en-US"/>
              <a:pPr>
                <a:defRPr/>
              </a:pPr>
              <a:t>2015/8/26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2E085681-D480-4527-AE5A-49D17DABAF1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434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8000">
              <a:srgbClr val="F7EFB1"/>
            </a:gs>
            <a:gs pos="0">
              <a:schemeClr val="accent1">
                <a:lumMod val="60000"/>
                <a:lumOff val="40000"/>
              </a:schemeClr>
            </a:gs>
            <a:gs pos="56000">
              <a:srgbClr val="F9F2BE"/>
            </a:gs>
            <a:gs pos="28000">
              <a:srgbClr val="FBF6D4"/>
            </a:gs>
            <a:gs pos="10000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0" y="0"/>
            <a:ext cx="9144000" cy="1447800"/>
            <a:chOff x="0" y="0"/>
            <a:chExt cx="5760" cy="912"/>
          </a:xfrm>
        </p:grpSpPr>
        <p:sp>
          <p:nvSpPr>
            <p:cNvPr id="1031" name="Rectangle 7"/>
            <p:cNvSpPr>
              <a:spLocks noChangeArrowheads="1"/>
            </p:cNvSpPr>
            <p:nvPr userDrawn="1"/>
          </p:nvSpPr>
          <p:spPr bwMode="gray">
            <a:xfrm>
              <a:off x="0" y="0"/>
              <a:ext cx="5760" cy="24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28627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gray">
            <a:xfrm>
              <a:off x="1248" y="240"/>
              <a:ext cx="4512" cy="48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tint val="0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 userDrawn="1"/>
          </p:nvSpPr>
          <p:spPr bwMode="gray">
            <a:xfrm>
              <a:off x="0" y="720"/>
              <a:ext cx="576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027" name="Picture 26" descr="0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77788"/>
            <a:ext cx="10668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4"/>
            <a:ext cx="82296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33529"/>
            <a:ext cx="8229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9"/>
            <a:ext cx="21336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750" b="0"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30C5A-FEC2-4E06-A648-0AD7AA825E18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2015/8/26</a:t>
            </a:fld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750" b="0"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13529"/>
            <a:ext cx="21336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50" b="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CD0C19-8229-43BB-BFE4-41D68A892D36}" type="slidenum">
              <a:rPr lang="en-US" altLang="zh-CN">
                <a:ea typeface="宋体" panose="02010600030101010101" pitchFamily="2" charset="-122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1143004"/>
            <a:ext cx="8458200" cy="239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b="1">
                <a:solidFill>
                  <a:srgbClr val="FFFFFF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  <p:pic>
        <p:nvPicPr>
          <p:cNvPr id="1034" name="Picture 5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5" y="401642"/>
            <a:ext cx="7191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06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50000">
              <a:schemeClr val="bg1">
                <a:gamma/>
                <a:tint val="0"/>
                <a:invGamma/>
              </a:schemeClr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0" y="0"/>
            <a:ext cx="9144000" cy="1447800"/>
            <a:chOff x="0" y="0"/>
            <a:chExt cx="5760" cy="912"/>
          </a:xfrm>
        </p:grpSpPr>
        <p:sp>
          <p:nvSpPr>
            <p:cNvPr id="1031" name="Rectangle 7"/>
            <p:cNvSpPr>
              <a:spLocks noChangeArrowheads="1"/>
            </p:cNvSpPr>
            <p:nvPr userDrawn="1"/>
          </p:nvSpPr>
          <p:spPr bwMode="gray">
            <a:xfrm>
              <a:off x="0" y="0"/>
              <a:ext cx="5760" cy="24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28627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gray">
            <a:xfrm>
              <a:off x="1248" y="240"/>
              <a:ext cx="4512" cy="48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tint val="0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 userDrawn="1"/>
          </p:nvSpPr>
          <p:spPr bwMode="gray">
            <a:xfrm>
              <a:off x="0" y="720"/>
              <a:ext cx="576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027" name="Picture 26" descr="0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77788"/>
            <a:ext cx="10668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4"/>
            <a:ext cx="82296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33529"/>
            <a:ext cx="8229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9"/>
            <a:ext cx="21336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750" b="0"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30C5A-FEC2-4E06-A648-0AD7AA825E18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2015/8/26</a:t>
            </a:fld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750" b="0"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13529"/>
            <a:ext cx="21336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50" b="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CD0C19-8229-43BB-BFE4-41D68A892D36}" type="slidenum">
              <a:rPr lang="en-US" altLang="zh-CN">
                <a:ea typeface="宋体" panose="02010600030101010101" pitchFamily="2" charset="-122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1143004"/>
            <a:ext cx="8458200" cy="239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b="1">
                <a:solidFill>
                  <a:srgbClr val="FFFFFF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  <p:pic>
        <p:nvPicPr>
          <p:cNvPr id="1034" name="Picture 5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5" y="401642"/>
            <a:ext cx="7191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15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654969" y="2185990"/>
            <a:ext cx="5829300" cy="1102519"/>
          </a:xfrm>
        </p:spPr>
        <p:txBody>
          <a:bodyPr/>
          <a:lstStyle/>
          <a:p>
            <a:pPr algn="ctr" eaLnBrk="1" hangingPunct="1"/>
            <a:r>
              <a:rPr lang="zh-CN" altLang="en-US" sz="4000" dirty="0" smtClean="0"/>
              <a:t>例会报告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6582115" y="5148110"/>
            <a:ext cx="1321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A09DD1F-CA7A-4AAD-A32A-97658B15FA1B}" type="datetime1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/>
              <a:t>2015/8/26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48110"/>
            <a:ext cx="6400800" cy="49069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18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28650" y="474307"/>
            <a:ext cx="7886700" cy="849525"/>
          </a:xfrm>
        </p:spPr>
        <p:txBody>
          <a:bodyPr/>
          <a:lstStyle/>
          <a:p>
            <a:pPr algn="ctr"/>
            <a:r>
              <a:rPr lang="en-US" altLang="zh-CN" dirty="0" smtClean="0"/>
              <a:t>·k-means</a:t>
            </a:r>
            <a:r>
              <a:rPr lang="zh-CN" altLang="en-US" dirty="0" smtClean="0"/>
              <a:t>算法分组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54290"/>
              </p:ext>
            </p:extLst>
          </p:nvPr>
        </p:nvGraphicFramePr>
        <p:xfrm>
          <a:off x="628650" y="2435387"/>
          <a:ext cx="7449520" cy="309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380"/>
                <a:gridCol w="1545938"/>
                <a:gridCol w="1078162"/>
                <a:gridCol w="4200040"/>
              </a:tblGrid>
              <a:tr h="38422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延迟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算法那个数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算法</a:t>
                      </a:r>
                      <a:endParaRPr lang="zh-CN" altLang="en-US" dirty="0"/>
                    </a:p>
                  </a:txBody>
                  <a:tcPr/>
                </a:tc>
              </a:tr>
              <a:tr h="10394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4.972000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CN" dirty="0" smtClean="0"/>
                        <a:t>DES:3.430000         CAMELLIA:3.730000       GOST:7.130000       RC5:5.500000    </a:t>
                      </a:r>
                    </a:p>
                    <a:p>
                      <a:r>
                        <a:rPr lang="fr-FR" altLang="zh-CN" dirty="0" smtClean="0"/>
                        <a:t>SM4:5.070000</a:t>
                      </a:r>
                      <a:endParaRPr lang="zh-CN" altLang="en-US" dirty="0"/>
                    </a:p>
                  </a:txBody>
                  <a:tcPr/>
                </a:tc>
              </a:tr>
              <a:tr h="96089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9.668333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AES:7.790000        BLOWFISH:9.650000       RC6:12.330000      TEA:9.360000    </a:t>
                      </a:r>
                    </a:p>
                    <a:p>
                      <a:r>
                        <a:rPr lang="en-US" altLang="zh-CN" dirty="0" smtClean="0"/>
                        <a:t>XTEA:9.360000      SKIPJECT:9.520000</a:t>
                      </a:r>
                      <a:endParaRPr lang="zh-CN" altLang="en-US" dirty="0"/>
                    </a:p>
                  </a:txBody>
                  <a:tcPr/>
                </a:tc>
              </a:tr>
              <a:tr h="3842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17.936000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IDEA:21.580000           CAST128:14.550000       SEED:19.170000          TWOFISH:18.770000</a:t>
                      </a:r>
                    </a:p>
                    <a:p>
                      <a:r>
                        <a:rPr lang="en-US" altLang="zh-CN" dirty="0" smtClean="0"/>
                        <a:t>SERPENT:15.610000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28650" y="1766807"/>
            <a:ext cx="198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个分组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3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28650" y="474307"/>
            <a:ext cx="7886700" cy="849525"/>
          </a:xfrm>
        </p:spPr>
        <p:txBody>
          <a:bodyPr/>
          <a:lstStyle/>
          <a:p>
            <a:pPr algn="ctr"/>
            <a:r>
              <a:rPr lang="en-US" altLang="zh-CN" dirty="0" smtClean="0"/>
              <a:t>·k-means</a:t>
            </a:r>
            <a:r>
              <a:rPr lang="zh-CN" altLang="en-US" dirty="0" smtClean="0"/>
              <a:t>算法分组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50741"/>
              </p:ext>
            </p:extLst>
          </p:nvPr>
        </p:nvGraphicFramePr>
        <p:xfrm>
          <a:off x="628650" y="2559373"/>
          <a:ext cx="7449520" cy="316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380"/>
                <a:gridCol w="1545938"/>
                <a:gridCol w="1078162"/>
                <a:gridCol w="4200040"/>
              </a:tblGrid>
              <a:tr h="38422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延迟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算法那个数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算法</a:t>
                      </a:r>
                      <a:endParaRPr lang="zh-CN" altLang="en-US" dirty="0"/>
                    </a:p>
                  </a:txBody>
                  <a:tcPr/>
                </a:tc>
              </a:tr>
              <a:tr h="8069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 4.972000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CN" dirty="0" smtClean="0"/>
                        <a:t>DES:3.430000    CAMELLIA:3.730000       RC5:5.500000    SM4:5.070000</a:t>
                      </a:r>
                      <a:endParaRPr lang="zh-CN" alt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9.136000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AES:7.790000     BLOWFISH:9.650000       GOST:7.130000   TEA:9.360000    </a:t>
                      </a:r>
                    </a:p>
                    <a:p>
                      <a:r>
                        <a:rPr lang="en-US" altLang="zh-CN" dirty="0" smtClean="0"/>
                        <a:t>XTEA:9.360000   SKIPJECT:9.520000</a:t>
                      </a:r>
                    </a:p>
                  </a:txBody>
                  <a:tcPr/>
                </a:tc>
              </a:tr>
              <a:tr h="5547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9.136000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CAST128:14.550000       RC6:12.330000   SERPENT:15.610000</a:t>
                      </a:r>
                      <a:endParaRPr lang="zh-CN" altLang="en-US" dirty="0"/>
                    </a:p>
                  </a:txBody>
                  <a:tcPr/>
                </a:tc>
              </a:tr>
              <a:tr h="3842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18.782500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IDEA:21.580000        SEED:19.170000  TWOFISH:18.770000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28650" y="1720312"/>
            <a:ext cx="198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个分组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3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28650" y="474307"/>
            <a:ext cx="7886700" cy="849525"/>
          </a:xfrm>
        </p:spPr>
        <p:txBody>
          <a:bodyPr/>
          <a:lstStyle/>
          <a:p>
            <a:pPr algn="ctr"/>
            <a:r>
              <a:rPr lang="en-US" altLang="zh-CN" dirty="0" smtClean="0"/>
              <a:t>·k-means</a:t>
            </a:r>
            <a:r>
              <a:rPr lang="zh-CN" altLang="en-US" dirty="0" smtClean="0"/>
              <a:t>算法分组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396286"/>
              </p:ext>
            </p:extLst>
          </p:nvPr>
        </p:nvGraphicFramePr>
        <p:xfrm>
          <a:off x="520161" y="2109923"/>
          <a:ext cx="7449520" cy="3733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380"/>
                <a:gridCol w="1545938"/>
                <a:gridCol w="1078162"/>
                <a:gridCol w="4200040"/>
              </a:tblGrid>
              <a:tr h="38422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延迟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算法那个数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算法</a:t>
                      </a:r>
                      <a:endParaRPr lang="zh-CN" altLang="en-US" dirty="0"/>
                    </a:p>
                  </a:txBody>
                  <a:tcPr/>
                </a:tc>
              </a:tr>
              <a:tr h="114795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4.972000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CN" dirty="0" smtClean="0"/>
                        <a:t>DES:3.430000    CAMELLIA:3.730000       RC5:5.500000    SM4:5.070000</a:t>
                      </a:r>
                      <a:endParaRPr lang="zh-CN" altLang="en-US" dirty="0"/>
                    </a:p>
                  </a:txBody>
                  <a:tcPr/>
                </a:tc>
              </a:tr>
              <a:tr h="9298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9.136000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AES:7.790000      BLOWFISH:9.650000       GOST:7.130000   TEA:9.360000   </a:t>
                      </a:r>
                      <a:r>
                        <a:rPr lang="en-US" altLang="zh-CN" dirty="0" smtClean="0"/>
                        <a:t> </a:t>
                      </a:r>
                    </a:p>
                    <a:p>
                      <a:r>
                        <a:rPr lang="en-US" altLang="zh-CN" dirty="0" smtClean="0"/>
                        <a:t>XTEA:9.360000   SKIPJECT:9.520000 </a:t>
                      </a:r>
                    </a:p>
                  </a:txBody>
                  <a:tcPr/>
                </a:tc>
              </a:tr>
              <a:tr h="3842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12.330000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RC6:12.330000</a:t>
                      </a:r>
                    </a:p>
                  </a:txBody>
                  <a:tcPr/>
                </a:tc>
              </a:tr>
              <a:tr h="3842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15.080000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CAST128:14.550000       SERPENT:15.610000</a:t>
                      </a:r>
                    </a:p>
                  </a:txBody>
                  <a:tcPr/>
                </a:tc>
              </a:tr>
              <a:tr h="3842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19.840000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IDEA:21.580000              SEED:19.170000  TWOFISH:18.770000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8168" y="1565330"/>
            <a:ext cx="198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个分组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2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28650" y="474307"/>
            <a:ext cx="7886700" cy="849525"/>
          </a:xfrm>
        </p:spPr>
        <p:txBody>
          <a:bodyPr/>
          <a:lstStyle/>
          <a:p>
            <a:pPr algn="ctr"/>
            <a:r>
              <a:rPr lang="en-US" altLang="zh-CN" dirty="0" smtClean="0"/>
              <a:t>·k-means</a:t>
            </a:r>
            <a:r>
              <a:rPr lang="zh-CN" altLang="en-US" dirty="0" smtClean="0"/>
              <a:t>算法分组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25844" y="2495226"/>
            <a:ext cx="6292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对算法采用了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三种分组方法。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组分法中有比较理想的分组，而且延迟的递增基本满足等差数列的规律，在设计时相当于是</a:t>
            </a:r>
            <a:r>
              <a:rPr lang="en-US" altLang="zh-CN" sz="2000" dirty="0" smtClean="0"/>
              <a:t>PE</a:t>
            </a:r>
            <a:r>
              <a:rPr lang="zh-CN" altLang="en-US" sz="2000" dirty="0" smtClean="0"/>
              <a:t>个数的等差形式的递增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94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可重构">
  <a:themeElements>
    <a:clrScheme name="Default Design 2">
      <a:dk1>
        <a:srgbClr val="000000"/>
      </a:dk1>
      <a:lt1>
        <a:srgbClr val="F6EDA8"/>
      </a:lt1>
      <a:dk2>
        <a:srgbClr val="006600"/>
      </a:dk2>
      <a:lt2>
        <a:srgbClr val="FFFFFF"/>
      </a:lt2>
      <a:accent1>
        <a:srgbClr val="73C95B"/>
      </a:accent1>
      <a:accent2>
        <a:srgbClr val="F7C037"/>
      </a:accent2>
      <a:accent3>
        <a:srgbClr val="FAF4D1"/>
      </a:accent3>
      <a:accent4>
        <a:srgbClr val="000000"/>
      </a:accent4>
      <a:accent5>
        <a:srgbClr val="BCE1B5"/>
      </a:accent5>
      <a:accent6>
        <a:srgbClr val="E0AE31"/>
      </a:accent6>
      <a:hlink>
        <a:srgbClr val="2393CB"/>
      </a:hlink>
      <a:folHlink>
        <a:srgbClr val="CB057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BEAA8"/>
        </a:lt1>
        <a:dk2>
          <a:srgbClr val="063C60"/>
        </a:dk2>
        <a:lt2>
          <a:srgbClr val="FFFFFF"/>
        </a:lt2>
        <a:accent1>
          <a:srgbClr val="5598CF"/>
        </a:accent1>
        <a:accent2>
          <a:srgbClr val="AAD955"/>
        </a:accent2>
        <a:accent3>
          <a:srgbClr val="DAF3D1"/>
        </a:accent3>
        <a:accent4>
          <a:srgbClr val="000000"/>
        </a:accent4>
        <a:accent5>
          <a:srgbClr val="B4CAE4"/>
        </a:accent5>
        <a:accent6>
          <a:srgbClr val="9AC44C"/>
        </a:accent6>
        <a:hlink>
          <a:srgbClr val="C7AA6F"/>
        </a:hlink>
        <a:folHlink>
          <a:srgbClr val="9E65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6EDA8"/>
        </a:lt1>
        <a:dk2>
          <a:srgbClr val="006600"/>
        </a:dk2>
        <a:lt2>
          <a:srgbClr val="FFFFFF"/>
        </a:lt2>
        <a:accent1>
          <a:srgbClr val="73C95B"/>
        </a:accent1>
        <a:accent2>
          <a:srgbClr val="F7C037"/>
        </a:accent2>
        <a:accent3>
          <a:srgbClr val="FAF4D1"/>
        </a:accent3>
        <a:accent4>
          <a:srgbClr val="000000"/>
        </a:accent4>
        <a:accent5>
          <a:srgbClr val="BCE1B5"/>
        </a:accent5>
        <a:accent6>
          <a:srgbClr val="E0AE31"/>
        </a:accent6>
        <a:hlink>
          <a:srgbClr val="2393CB"/>
        </a:hlink>
        <a:folHlink>
          <a:srgbClr val="CB05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CE6AE"/>
        </a:lt1>
        <a:dk2>
          <a:srgbClr val="800000"/>
        </a:dk2>
        <a:lt2>
          <a:srgbClr val="FFFFFF"/>
        </a:lt2>
        <a:accent1>
          <a:srgbClr val="F66C2E"/>
        </a:accent1>
        <a:accent2>
          <a:srgbClr val="F9DE3D"/>
        </a:accent2>
        <a:accent3>
          <a:srgbClr val="FDF0D3"/>
        </a:accent3>
        <a:accent4>
          <a:srgbClr val="000000"/>
        </a:accent4>
        <a:accent5>
          <a:srgbClr val="FABAAD"/>
        </a:accent5>
        <a:accent6>
          <a:srgbClr val="E2C936"/>
        </a:accent6>
        <a:hlink>
          <a:srgbClr val="6CCA85"/>
        </a:hlink>
        <a:folHlink>
          <a:srgbClr val="DCA4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可重构">
  <a:themeElements>
    <a:clrScheme name="Default Design 2">
      <a:dk1>
        <a:srgbClr val="000000"/>
      </a:dk1>
      <a:lt1>
        <a:srgbClr val="F6EDA8"/>
      </a:lt1>
      <a:dk2>
        <a:srgbClr val="006600"/>
      </a:dk2>
      <a:lt2>
        <a:srgbClr val="FFFFFF"/>
      </a:lt2>
      <a:accent1>
        <a:srgbClr val="73C95B"/>
      </a:accent1>
      <a:accent2>
        <a:srgbClr val="F7C037"/>
      </a:accent2>
      <a:accent3>
        <a:srgbClr val="FAF4D1"/>
      </a:accent3>
      <a:accent4>
        <a:srgbClr val="000000"/>
      </a:accent4>
      <a:accent5>
        <a:srgbClr val="BCE1B5"/>
      </a:accent5>
      <a:accent6>
        <a:srgbClr val="E0AE31"/>
      </a:accent6>
      <a:hlink>
        <a:srgbClr val="2393CB"/>
      </a:hlink>
      <a:folHlink>
        <a:srgbClr val="CB057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BEAA8"/>
        </a:lt1>
        <a:dk2>
          <a:srgbClr val="063C60"/>
        </a:dk2>
        <a:lt2>
          <a:srgbClr val="FFFFFF"/>
        </a:lt2>
        <a:accent1>
          <a:srgbClr val="5598CF"/>
        </a:accent1>
        <a:accent2>
          <a:srgbClr val="AAD955"/>
        </a:accent2>
        <a:accent3>
          <a:srgbClr val="DAF3D1"/>
        </a:accent3>
        <a:accent4>
          <a:srgbClr val="000000"/>
        </a:accent4>
        <a:accent5>
          <a:srgbClr val="B4CAE4"/>
        </a:accent5>
        <a:accent6>
          <a:srgbClr val="9AC44C"/>
        </a:accent6>
        <a:hlink>
          <a:srgbClr val="C7AA6F"/>
        </a:hlink>
        <a:folHlink>
          <a:srgbClr val="9E65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6EDA8"/>
        </a:lt1>
        <a:dk2>
          <a:srgbClr val="006600"/>
        </a:dk2>
        <a:lt2>
          <a:srgbClr val="FFFFFF"/>
        </a:lt2>
        <a:accent1>
          <a:srgbClr val="73C95B"/>
        </a:accent1>
        <a:accent2>
          <a:srgbClr val="F7C037"/>
        </a:accent2>
        <a:accent3>
          <a:srgbClr val="FAF4D1"/>
        </a:accent3>
        <a:accent4>
          <a:srgbClr val="000000"/>
        </a:accent4>
        <a:accent5>
          <a:srgbClr val="BCE1B5"/>
        </a:accent5>
        <a:accent6>
          <a:srgbClr val="E0AE31"/>
        </a:accent6>
        <a:hlink>
          <a:srgbClr val="2393CB"/>
        </a:hlink>
        <a:folHlink>
          <a:srgbClr val="CB05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CE6AE"/>
        </a:lt1>
        <a:dk2>
          <a:srgbClr val="800000"/>
        </a:dk2>
        <a:lt2>
          <a:srgbClr val="FFFFFF"/>
        </a:lt2>
        <a:accent1>
          <a:srgbClr val="F66C2E"/>
        </a:accent1>
        <a:accent2>
          <a:srgbClr val="F9DE3D"/>
        </a:accent2>
        <a:accent3>
          <a:srgbClr val="FDF0D3"/>
        </a:accent3>
        <a:accent4>
          <a:srgbClr val="000000"/>
        </a:accent4>
        <a:accent5>
          <a:srgbClr val="FABAAD"/>
        </a:accent5>
        <a:accent6>
          <a:srgbClr val="E2C936"/>
        </a:accent6>
        <a:hlink>
          <a:srgbClr val="6CCA85"/>
        </a:hlink>
        <a:folHlink>
          <a:srgbClr val="DCA4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1765</TotalTime>
  <Words>182</Words>
  <Application>Microsoft Office PowerPoint</Application>
  <PresentationFormat>全屏显示(4:3)</PresentationFormat>
  <Paragraphs>78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黑体</vt:lpstr>
      <vt:lpstr>宋体</vt:lpstr>
      <vt:lpstr>Arial</vt:lpstr>
      <vt:lpstr>Calibri</vt:lpstr>
      <vt:lpstr>1_可重构</vt:lpstr>
      <vt:lpstr>2_可重构</vt:lpstr>
      <vt:lpstr>例会报告</vt:lpstr>
      <vt:lpstr>·k-means算法分组</vt:lpstr>
      <vt:lpstr>·k-means算法分组</vt:lpstr>
      <vt:lpstr>·k-means算法分组</vt:lpstr>
      <vt:lpstr>·k-means算法分组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调研整理</dc:title>
  <dc:creator>李小泉</dc:creator>
  <cp:lastModifiedBy>bean</cp:lastModifiedBy>
  <cp:revision>155</cp:revision>
  <dcterms:created xsi:type="dcterms:W3CDTF">2015-01-16T01:52:43Z</dcterms:created>
  <dcterms:modified xsi:type="dcterms:W3CDTF">2015-08-26T03:12:30Z</dcterms:modified>
</cp:coreProperties>
</file>