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1" r:id="rId37"/>
    <p:sldId id="312" r:id="rId38"/>
    <p:sldId id="313" r:id="rId39"/>
    <p:sldId id="314" r:id="rId40"/>
    <p:sldId id="291" r:id="rId41"/>
    <p:sldId id="315" r:id="rId42"/>
    <p:sldId id="316" r:id="rId43"/>
    <p:sldId id="317" r:id="rId44"/>
    <p:sldId id="302" r:id="rId45"/>
    <p:sldId id="303" r:id="rId46"/>
    <p:sldId id="318" r:id="rId47"/>
    <p:sldId id="319" r:id="rId48"/>
    <p:sldId id="320" r:id="rId49"/>
    <p:sldId id="321" r:id="rId50"/>
    <p:sldId id="308" r:id="rId51"/>
    <p:sldId id="309" r:id="rId52"/>
    <p:sldId id="310"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4" autoAdjust="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22</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2016/4/25</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2016/4/25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2.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1.emf"/><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emf"/><Relationship Id="rId1" Type="http://schemas.openxmlformats.org/officeDocument/2006/relationships/slideLayout" Target="../slideLayouts/slideLayout12.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bin"/><Relationship Id="rId18" Type="http://schemas.openxmlformats.org/officeDocument/2006/relationships/image" Target="../media/image4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8.wmf"/><Relationship Id="rId17" Type="http://schemas.openxmlformats.org/officeDocument/2006/relationships/oleObject" Target="../embeddings/oleObject8.bin"/><Relationship Id="rId2" Type="http://schemas.openxmlformats.org/officeDocument/2006/relationships/slideLayout" Target="../slideLayouts/slideLayout12.xml"/><Relationship Id="rId16"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bin"/><Relationship Id="rId14" Type="http://schemas.openxmlformats.org/officeDocument/2006/relationships/image" Target="../media/image39.wmf"/></Relationships>
</file>

<file path=ppt/slides/_rels/slide3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46.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3.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25987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5028565" y="917477"/>
            <a:ext cx="3947795" cy="5879563"/>
          </a:xfrm>
          <a:prstGeom prst="rect">
            <a:avLst/>
          </a:prstGeom>
        </p:spPr>
      </p:pic>
      <p:sp>
        <p:nvSpPr>
          <p:cNvPr id="5" name="矩形 4"/>
          <p:cNvSpPr/>
          <p:nvPr/>
        </p:nvSpPr>
        <p:spPr>
          <a:xfrm>
            <a:off x="873936" y="2209252"/>
            <a:ext cx="3698064" cy="3693319"/>
          </a:xfrm>
          <a:prstGeom prst="rect">
            <a:avLst/>
          </a:prstGeom>
        </p:spPr>
        <p:txBody>
          <a:bodyPr wrap="square">
            <a:spAutoFit/>
          </a:bodyPr>
          <a:lstStyle/>
          <a:p>
            <a:r>
              <a:rPr lang="zh-CN" altLang="en-US" dirty="0" smtClean="0">
                <a:cs typeface="Times New Roman" panose="02020603050405020304" pitchFamily="18" charset="0"/>
              </a:rPr>
              <a:t>算法选择</a:t>
            </a:r>
            <a:r>
              <a:rPr lang="zh-CN" altLang="en-US" dirty="0">
                <a:cs typeface="Times New Roman" panose="02020603050405020304" pitchFamily="18" charset="0"/>
              </a:rPr>
              <a:t>：</a:t>
            </a:r>
            <a:r>
              <a:rPr lang="x-none" altLang="zh-CN" dirty="0" smtClean="0">
                <a:cs typeface="Times New Roman" panose="02020603050405020304" pitchFamily="18" charset="0"/>
              </a:rPr>
              <a:t>AES</a:t>
            </a:r>
            <a:r>
              <a:rPr lang="zh-CN" altLang="zh-CN" dirty="0">
                <a:cs typeface="Times New Roman" panose="02020603050405020304" pitchFamily="18" charset="0"/>
              </a:rPr>
              <a:t>、</a:t>
            </a:r>
            <a:r>
              <a:rPr lang="x-none" altLang="zh-CN" dirty="0">
                <a:cs typeface="Times New Roman" panose="02020603050405020304" pitchFamily="18" charset="0"/>
              </a:rPr>
              <a:t>DES</a:t>
            </a:r>
            <a:r>
              <a:rPr lang="zh-CN" altLang="zh-CN" dirty="0">
                <a:cs typeface="Times New Roman" panose="02020603050405020304" pitchFamily="18" charset="0"/>
              </a:rPr>
              <a:t>、</a:t>
            </a:r>
            <a:r>
              <a:rPr lang="x-none" altLang="zh-CN" dirty="0">
                <a:cs typeface="Times New Roman" panose="02020603050405020304" pitchFamily="18" charset="0"/>
              </a:rPr>
              <a:t>IDEA</a:t>
            </a:r>
            <a:r>
              <a:rPr lang="zh-CN" altLang="zh-CN" dirty="0">
                <a:cs typeface="Times New Roman" panose="02020603050405020304" pitchFamily="18" charset="0"/>
              </a:rPr>
              <a:t>、</a:t>
            </a:r>
            <a:r>
              <a:rPr lang="x-none" altLang="zh-CN" dirty="0">
                <a:cs typeface="Times New Roman" panose="02020603050405020304" pitchFamily="18" charset="0"/>
              </a:rPr>
              <a:t>BLOWFISH</a:t>
            </a:r>
            <a:r>
              <a:rPr lang="zh-CN" altLang="zh-CN" dirty="0">
                <a:cs typeface="Times New Roman" panose="02020603050405020304" pitchFamily="18" charset="0"/>
              </a:rPr>
              <a:t>、</a:t>
            </a:r>
            <a:r>
              <a:rPr lang="x-none" altLang="zh-CN" dirty="0">
                <a:cs typeface="Times New Roman" panose="02020603050405020304" pitchFamily="18" charset="0"/>
              </a:rPr>
              <a:t>CAMELLIA</a:t>
            </a:r>
            <a:r>
              <a:rPr lang="zh-CN" altLang="zh-CN" dirty="0">
                <a:cs typeface="Times New Roman" panose="02020603050405020304" pitchFamily="18" charset="0"/>
              </a:rPr>
              <a:t>、</a:t>
            </a:r>
            <a:r>
              <a:rPr lang="x-none" altLang="zh-CN" dirty="0">
                <a:cs typeface="Times New Roman" panose="02020603050405020304" pitchFamily="18" charset="0"/>
              </a:rPr>
              <a:t>CAST128</a:t>
            </a:r>
            <a:r>
              <a:rPr lang="zh-CN" altLang="zh-CN" dirty="0">
                <a:cs typeface="Times New Roman" panose="02020603050405020304" pitchFamily="18" charset="0"/>
              </a:rPr>
              <a:t>、</a:t>
            </a:r>
            <a:r>
              <a:rPr lang="x-none" altLang="zh-CN" dirty="0">
                <a:cs typeface="Times New Roman" panose="02020603050405020304" pitchFamily="18" charset="0"/>
              </a:rPr>
              <a:t>GOST</a:t>
            </a:r>
            <a:r>
              <a:rPr lang="zh-CN" altLang="zh-CN" dirty="0">
                <a:cs typeface="Times New Roman" panose="02020603050405020304" pitchFamily="18" charset="0"/>
              </a:rPr>
              <a:t>、</a:t>
            </a:r>
            <a:r>
              <a:rPr lang="x-none" altLang="zh-CN" dirty="0">
                <a:cs typeface="Times New Roman" panose="02020603050405020304" pitchFamily="18" charset="0"/>
              </a:rPr>
              <a:t>RC5</a:t>
            </a:r>
            <a:r>
              <a:rPr lang="zh-CN" altLang="zh-CN" dirty="0">
                <a:cs typeface="Times New Roman" panose="02020603050405020304" pitchFamily="18" charset="0"/>
              </a:rPr>
              <a:t>、</a:t>
            </a:r>
            <a:r>
              <a:rPr lang="x-none" altLang="zh-CN" dirty="0">
                <a:latin typeface="Times New Roman" panose="02020603050405020304" pitchFamily="18" charset="0"/>
              </a:rPr>
              <a:t>SEED</a:t>
            </a:r>
            <a:r>
              <a:rPr lang="zh-CN" altLang="zh-CN" dirty="0">
                <a:cs typeface="Times New Roman" panose="02020603050405020304" pitchFamily="18" charset="0"/>
              </a:rPr>
              <a:t>、</a:t>
            </a:r>
            <a:r>
              <a:rPr lang="x-none" altLang="zh-CN" dirty="0">
                <a:cs typeface="Times New Roman" panose="02020603050405020304" pitchFamily="18" charset="0"/>
              </a:rPr>
              <a:t>TWOFISH</a:t>
            </a:r>
            <a:r>
              <a:rPr lang="zh-CN" altLang="zh-CN" dirty="0">
                <a:cs typeface="Times New Roman" panose="02020603050405020304" pitchFamily="18" charset="0"/>
              </a:rPr>
              <a:t>、</a:t>
            </a:r>
            <a:r>
              <a:rPr lang="x-none" altLang="zh-CN" dirty="0">
                <a:cs typeface="Times New Roman" panose="02020603050405020304" pitchFamily="18" charset="0"/>
              </a:rPr>
              <a:t>SM4</a:t>
            </a:r>
            <a:r>
              <a:rPr lang="zh-CN" altLang="zh-CN" dirty="0">
                <a:cs typeface="Times New Roman" panose="02020603050405020304" pitchFamily="18" charset="0"/>
              </a:rPr>
              <a:t>、</a:t>
            </a:r>
            <a:r>
              <a:rPr lang="x-none" altLang="zh-CN" dirty="0">
                <a:cs typeface="Times New Roman" panose="02020603050405020304" pitchFamily="18" charset="0"/>
              </a:rPr>
              <a:t>RC6</a:t>
            </a:r>
            <a:r>
              <a:rPr lang="zh-CN" altLang="zh-CN" dirty="0">
                <a:cs typeface="Times New Roman" panose="02020603050405020304" pitchFamily="18" charset="0"/>
              </a:rPr>
              <a:t>、</a:t>
            </a:r>
            <a:r>
              <a:rPr lang="x-none" altLang="zh-CN" dirty="0">
                <a:cs typeface="Times New Roman" panose="02020603050405020304" pitchFamily="18" charset="0"/>
              </a:rPr>
              <a:t>SERPENT</a:t>
            </a:r>
            <a:r>
              <a:rPr lang="zh-CN" altLang="zh-CN" dirty="0">
                <a:cs typeface="Times New Roman" panose="02020603050405020304" pitchFamily="18" charset="0"/>
              </a:rPr>
              <a:t>、</a:t>
            </a:r>
            <a:r>
              <a:rPr lang="x-none" altLang="zh-CN" dirty="0">
                <a:cs typeface="Times New Roman" panose="02020603050405020304" pitchFamily="18" charset="0"/>
              </a:rPr>
              <a:t>TEA</a:t>
            </a:r>
            <a:r>
              <a:rPr lang="zh-CN" altLang="zh-CN" dirty="0">
                <a:cs typeface="Times New Roman" panose="02020603050405020304" pitchFamily="18" charset="0"/>
              </a:rPr>
              <a:t>、</a:t>
            </a:r>
            <a:r>
              <a:rPr lang="x-none" altLang="zh-CN" dirty="0">
                <a:cs typeface="Times New Roman" panose="02020603050405020304" pitchFamily="18" charset="0"/>
              </a:rPr>
              <a:t>XTEA</a:t>
            </a:r>
            <a:r>
              <a:rPr lang="zh-CN" altLang="zh-CN" dirty="0">
                <a:cs typeface="Times New Roman" panose="02020603050405020304" pitchFamily="18" charset="0"/>
              </a:rPr>
              <a:t>、</a:t>
            </a:r>
            <a:r>
              <a:rPr lang="x-none" altLang="zh-CN" dirty="0">
                <a:cs typeface="Times New Roman" panose="02020603050405020304" pitchFamily="18" charset="0"/>
              </a:rPr>
              <a:t>SKIPJECT</a:t>
            </a:r>
            <a:r>
              <a:rPr lang="zh-CN" altLang="zh-CN" dirty="0">
                <a:cs typeface="Times New Roman" panose="02020603050405020304" pitchFamily="18" charset="0"/>
              </a:rPr>
              <a:t>、</a:t>
            </a:r>
            <a:r>
              <a:rPr lang="x-none" altLang="zh-CN" dirty="0">
                <a:cs typeface="Times New Roman" panose="02020603050405020304" pitchFamily="18" charset="0"/>
              </a:rPr>
              <a:t>SPECK</a:t>
            </a:r>
            <a:r>
              <a:rPr lang="zh-CN" altLang="zh-CN" dirty="0">
                <a:cs typeface="Times New Roman" panose="02020603050405020304" pitchFamily="18" charset="0"/>
              </a:rPr>
              <a:t>、</a:t>
            </a:r>
            <a:r>
              <a:rPr lang="x-none" altLang="zh-CN" dirty="0">
                <a:cs typeface="Times New Roman" panose="02020603050405020304" pitchFamily="18" charset="0"/>
              </a:rPr>
              <a:t>SIMON</a:t>
            </a:r>
            <a:r>
              <a:rPr lang="zh-CN" altLang="zh-CN" dirty="0">
                <a:cs typeface="Times New Roman" panose="02020603050405020304" pitchFamily="18" charset="0"/>
              </a:rPr>
              <a:t>、</a:t>
            </a:r>
            <a:r>
              <a:rPr lang="x-none" altLang="zh-CN" dirty="0">
                <a:cs typeface="Times New Roman" panose="02020603050405020304" pitchFamily="18" charset="0"/>
              </a:rPr>
              <a:t>LUCIFER</a:t>
            </a:r>
            <a:r>
              <a:rPr lang="zh-CN" altLang="zh-CN" dirty="0">
                <a:cs typeface="Times New Roman" panose="02020603050405020304" pitchFamily="18" charset="0"/>
              </a:rPr>
              <a:t>、</a:t>
            </a:r>
            <a:r>
              <a:rPr lang="x-none" altLang="zh-CN" dirty="0">
                <a:cs typeface="Times New Roman" panose="02020603050405020304" pitchFamily="18" charset="0"/>
              </a:rPr>
              <a:t>CLEFIA</a:t>
            </a:r>
            <a:r>
              <a:rPr lang="zh-CN" altLang="zh-CN" dirty="0">
                <a:cs typeface="Times New Roman" panose="02020603050405020304" pitchFamily="18" charset="0"/>
              </a:rPr>
              <a:t>、</a:t>
            </a:r>
            <a:r>
              <a:rPr lang="x-none" altLang="zh-CN" dirty="0">
                <a:cs typeface="Times New Roman" panose="02020603050405020304" pitchFamily="18" charset="0"/>
              </a:rPr>
              <a:t>ARIA</a:t>
            </a:r>
            <a:r>
              <a:rPr lang="zh-CN" altLang="zh-CN" dirty="0">
                <a:cs typeface="Times New Roman" panose="02020603050405020304" pitchFamily="18" charset="0"/>
              </a:rPr>
              <a:t>、</a:t>
            </a:r>
            <a:r>
              <a:rPr lang="x-none" altLang="zh-CN" dirty="0">
                <a:cs typeface="Times New Roman" panose="02020603050405020304" pitchFamily="18" charset="0"/>
              </a:rPr>
              <a:t>C2</a:t>
            </a:r>
            <a:r>
              <a:rPr lang="zh-CN" altLang="zh-CN" dirty="0">
                <a:cs typeface="Times New Roman" panose="02020603050405020304" pitchFamily="18" charset="0"/>
              </a:rPr>
              <a:t>、</a:t>
            </a:r>
            <a:r>
              <a:rPr lang="x-none" altLang="zh-CN" dirty="0">
                <a:cs typeface="Times New Roman" panose="02020603050405020304" pitchFamily="18" charset="0"/>
              </a:rPr>
              <a:t>PRESENT</a:t>
            </a:r>
            <a:r>
              <a:rPr lang="zh-CN" altLang="zh-CN" dirty="0">
                <a:cs typeface="Times New Roman" panose="02020603050405020304" pitchFamily="18" charset="0"/>
              </a:rPr>
              <a:t>、</a:t>
            </a:r>
            <a:r>
              <a:rPr lang="x-none" altLang="zh-CN" dirty="0">
                <a:cs typeface="Times New Roman" panose="02020603050405020304" pitchFamily="18" charset="0"/>
              </a:rPr>
              <a:t>MACGUFFIN</a:t>
            </a:r>
            <a:r>
              <a:rPr lang="zh-CN" altLang="zh-CN" dirty="0">
                <a:cs typeface="Times New Roman" panose="02020603050405020304" pitchFamily="18" charset="0"/>
              </a:rPr>
              <a:t>、</a:t>
            </a:r>
            <a:r>
              <a:rPr lang="x-none" altLang="zh-CN" dirty="0">
                <a:cs typeface="Times New Roman" panose="02020603050405020304" pitchFamily="18" charset="0"/>
              </a:rPr>
              <a:t>SQUARE</a:t>
            </a:r>
            <a:r>
              <a:rPr lang="zh-CN" altLang="zh-CN" dirty="0">
                <a:cs typeface="Times New Roman" panose="02020603050405020304" pitchFamily="18" charset="0"/>
              </a:rPr>
              <a:t>、</a:t>
            </a:r>
            <a:r>
              <a:rPr lang="x-none" altLang="zh-CN" dirty="0">
                <a:cs typeface="Times New Roman" panose="02020603050405020304" pitchFamily="18" charset="0"/>
              </a:rPr>
              <a:t>M6</a:t>
            </a:r>
            <a:r>
              <a:rPr lang="zh-CN" altLang="zh-CN" dirty="0">
                <a:cs typeface="Times New Roman" panose="02020603050405020304" pitchFamily="18" charset="0"/>
              </a:rPr>
              <a:t>、</a:t>
            </a:r>
            <a:r>
              <a:rPr lang="x-none" altLang="zh-CN" dirty="0">
                <a:cs typeface="Times New Roman" panose="02020603050405020304" pitchFamily="18" charset="0"/>
              </a:rPr>
              <a:t>ICE</a:t>
            </a:r>
            <a:r>
              <a:rPr lang="zh-CN" altLang="zh-CN" dirty="0">
                <a:cs typeface="Times New Roman" panose="02020603050405020304" pitchFamily="18" charset="0"/>
              </a:rPr>
              <a:t>、</a:t>
            </a:r>
            <a:r>
              <a:rPr lang="x-none" altLang="zh-CN" dirty="0">
                <a:cs typeface="Times New Roman" panose="02020603050405020304" pitchFamily="18" charset="0"/>
              </a:rPr>
              <a:t>SHARK</a:t>
            </a:r>
            <a:r>
              <a:rPr lang="zh-CN" altLang="zh-CN" dirty="0">
                <a:cs typeface="Times New Roman" panose="02020603050405020304" pitchFamily="18" charset="0"/>
              </a:rPr>
              <a:t>、</a:t>
            </a:r>
            <a:r>
              <a:rPr lang="x-none" altLang="zh-CN" dirty="0">
                <a:cs typeface="Times New Roman" panose="02020603050405020304" pitchFamily="18" charset="0"/>
              </a:rPr>
              <a:t>CS_CIPHER</a:t>
            </a:r>
            <a:r>
              <a:rPr lang="zh-CN" altLang="zh-CN" dirty="0">
                <a:cs typeface="Times New Roman" panose="02020603050405020304" pitchFamily="18" charset="0"/>
              </a:rPr>
              <a:t>、</a:t>
            </a:r>
            <a:r>
              <a:rPr lang="x-none" altLang="zh-CN" dirty="0">
                <a:cs typeface="Times New Roman" panose="02020603050405020304" pitchFamily="18" charset="0"/>
              </a:rPr>
              <a:t>NUSH</a:t>
            </a:r>
            <a:r>
              <a:rPr lang="zh-CN" altLang="zh-CN" dirty="0">
                <a:cs typeface="Times New Roman" panose="02020603050405020304" pitchFamily="18" charset="0"/>
              </a:rPr>
              <a:t>、</a:t>
            </a:r>
            <a:r>
              <a:rPr lang="x-none" altLang="zh-CN" dirty="0">
                <a:cs typeface="Times New Roman" panose="02020603050405020304" pitchFamily="18" charset="0"/>
              </a:rPr>
              <a:t>GRAND_CRU</a:t>
            </a:r>
            <a:r>
              <a:rPr lang="zh-CN" altLang="zh-CN" dirty="0">
                <a:cs typeface="Times New Roman" panose="02020603050405020304" pitchFamily="18" charset="0"/>
              </a:rPr>
              <a:t>、</a:t>
            </a:r>
            <a:r>
              <a:rPr lang="x-none" altLang="zh-CN" dirty="0">
                <a:cs typeface="Times New Roman" panose="02020603050405020304" pitchFamily="18" charset="0"/>
              </a:rPr>
              <a:t>Q</a:t>
            </a:r>
            <a:r>
              <a:rPr lang="zh-CN" altLang="zh-CN" dirty="0">
                <a:cs typeface="Times New Roman" panose="02020603050405020304" pitchFamily="18" charset="0"/>
              </a:rPr>
              <a:t>、</a:t>
            </a:r>
            <a:r>
              <a:rPr lang="x-none" altLang="zh-CN" dirty="0">
                <a:cs typeface="Times New Roman" panose="02020603050405020304" pitchFamily="18" charset="0"/>
              </a:rPr>
              <a:t>E2</a:t>
            </a:r>
            <a:r>
              <a:rPr lang="zh-CN" altLang="zh-CN" dirty="0">
                <a:cs typeface="Times New Roman" panose="02020603050405020304" pitchFamily="18" charset="0"/>
              </a:rPr>
              <a:t>、</a:t>
            </a:r>
            <a:r>
              <a:rPr lang="x-none" altLang="zh-CN" dirty="0">
                <a:cs typeface="Times New Roman" panose="02020603050405020304" pitchFamily="18" charset="0"/>
              </a:rPr>
              <a:t>KHAZAD</a:t>
            </a:r>
            <a:r>
              <a:rPr lang="zh-CN" altLang="zh-CN" dirty="0">
                <a:cs typeface="Times New Roman" panose="02020603050405020304" pitchFamily="18" charset="0"/>
              </a:rPr>
              <a:t>、</a:t>
            </a:r>
            <a:r>
              <a:rPr lang="x-none" altLang="zh-CN" dirty="0">
                <a:cs typeface="Times New Roman" panose="02020603050405020304" pitchFamily="18" charset="0"/>
              </a:rPr>
              <a:t>HIEROCRYPT_L1</a:t>
            </a:r>
            <a:r>
              <a:rPr lang="zh-CN" altLang="zh-CN" dirty="0">
                <a:cs typeface="Times New Roman" panose="02020603050405020304" pitchFamily="18" charset="0"/>
              </a:rPr>
              <a:t>、</a:t>
            </a:r>
            <a:r>
              <a:rPr lang="x-none" altLang="zh-CN" dirty="0">
                <a:cs typeface="Times New Roman" panose="02020603050405020304" pitchFamily="18" charset="0"/>
              </a:rPr>
              <a:t>HIEROCRYPT_3</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数学模型</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操作共性</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026944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25987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2308324"/>
          </a:xfrm>
          <a:prstGeom prst="rect">
            <a:avLst/>
          </a:prstGeom>
        </p:spPr>
        <p:txBody>
          <a:bodyPr wrap="square">
            <a:spAutoFit/>
          </a:bodyPr>
          <a:lstStyle/>
          <a:p>
            <a:r>
              <a:rPr lang="zh-CN" altLang="en-US" b="1" dirty="0" smtClean="0">
                <a:cs typeface="Times New Roman" panose="02020603050405020304" pitchFamily="18" charset="0"/>
              </a:rPr>
              <a:t>分组密码算法的一般数学模型</a:t>
            </a:r>
            <a:endParaRPr lang="en-US" altLang="zh-CN" b="1" dirty="0" smtClean="0">
              <a:cs typeface="Times New Roman" panose="02020603050405020304" pitchFamily="18" charset="0"/>
            </a:endParaRPr>
          </a:p>
          <a:p>
            <a:endParaRPr lang="en-US" altLang="zh-CN" dirty="0">
              <a:cs typeface="Times New Roman" panose="02020603050405020304" pitchFamily="18" charset="0"/>
            </a:endParaRPr>
          </a:p>
          <a:p>
            <a:endParaRPr lang="en-US" altLang="zh-CN" dirty="0" smtClean="0">
              <a:cs typeface="Times New Roman" panose="02020603050405020304" pitchFamily="18" charset="0"/>
            </a:endParaRPr>
          </a:p>
          <a:p>
            <a:endParaRPr lang="en-US" altLang="zh-CN" dirty="0">
              <a:cs typeface="Times New Roman" panose="02020603050405020304" pitchFamily="18" charset="0"/>
            </a:endParaRPr>
          </a:p>
          <a:p>
            <a:endParaRPr lang="en-US" altLang="zh-CN" dirty="0" smtClean="0">
              <a:cs typeface="Times New Roman" panose="02020603050405020304" pitchFamily="18" charset="0"/>
            </a:endParaRPr>
          </a:p>
          <a:p>
            <a:endParaRPr lang="en-US" altLang="zh-CN" dirty="0">
              <a:cs typeface="Times New Roman" panose="02020603050405020304" pitchFamily="18" charset="0"/>
            </a:endParaRPr>
          </a:p>
          <a:p>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776365" y="3998464"/>
            <a:ext cx="6706837" cy="1938311"/>
          </a:xfrm>
          <a:prstGeom prst="rect">
            <a:avLst/>
          </a:prstGeom>
        </p:spPr>
      </p:pic>
      <p:sp>
        <p:nvSpPr>
          <p:cNvPr id="4" name="矩形 3"/>
          <p:cNvSpPr/>
          <p:nvPr/>
        </p:nvSpPr>
        <p:spPr>
          <a:xfrm>
            <a:off x="464502" y="2293839"/>
            <a:ext cx="6019949" cy="1477328"/>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将明文消息编码后的数字（通常是</a:t>
            </a:r>
            <a:r>
              <a:rPr lang="x-none" altLang="zh-CN" dirty="0">
                <a:latin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与</a:t>
            </a:r>
            <a:r>
              <a:rPr lang="x-none" altLang="zh-CN"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）序列</a:t>
            </a:r>
            <a:r>
              <a:rPr lang="x-none" altLang="zh-CN" dirty="0">
                <a:latin typeface="Times New Roman" panose="02020603050405020304" pitchFamily="18" charset="0"/>
              </a:rPr>
              <a:t>x</a:t>
            </a:r>
            <a:r>
              <a:rPr lang="x-none" altLang="zh-CN" baseline="-25000"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x</a:t>
            </a:r>
            <a:r>
              <a:rPr lang="x-none" altLang="zh-CN" baseline="-25000" dirty="0">
                <a:latin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，…划分成长为</a:t>
            </a:r>
            <a:r>
              <a:rPr lang="x-none" altLang="zh-CN" dirty="0">
                <a:latin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的组</a:t>
            </a:r>
            <a:r>
              <a:rPr lang="x-none" altLang="zh-CN" dirty="0">
                <a:latin typeface="Times New Roman" panose="02020603050405020304" pitchFamily="18" charset="0"/>
              </a:rPr>
              <a:t>x=(x</a:t>
            </a:r>
            <a:r>
              <a:rPr lang="x-none" altLang="zh-CN" baseline="-25000"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x</a:t>
            </a:r>
            <a:r>
              <a:rPr lang="x-none" altLang="zh-CN" baseline="-25000" dirty="0">
                <a:latin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x</a:t>
            </a:r>
            <a:r>
              <a:rPr lang="x-none" altLang="zh-CN" baseline="-25000" dirty="0">
                <a:latin typeface="Times New Roman" panose="02020603050405020304" pitchFamily="18" charset="0"/>
              </a:rPr>
              <a:t>m</a:t>
            </a:r>
            <a:r>
              <a:rPr lang="x-none" altLang="zh-CN"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，每个明文组（长为</a:t>
            </a:r>
            <a:r>
              <a:rPr lang="x-none" altLang="zh-CN" dirty="0">
                <a:latin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的向量）分别在密钥</a:t>
            </a:r>
            <a:r>
              <a:rPr lang="x-none" altLang="zh-CN" dirty="0">
                <a:latin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k</a:t>
            </a:r>
            <a:r>
              <a:rPr lang="x-none" altLang="zh-CN" baseline="-25000"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k</a:t>
            </a:r>
            <a:r>
              <a:rPr lang="x-none" altLang="zh-CN" baseline="-25000" dirty="0">
                <a:latin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k</a:t>
            </a:r>
            <a:r>
              <a:rPr lang="x-none" altLang="zh-CN" baseline="-25000" dirty="0">
                <a:latin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）的控制下变换成等长的输出数字序列</a:t>
            </a:r>
            <a:r>
              <a:rPr lang="x-none" altLang="zh-CN" dirty="0">
                <a:latin typeface="Times New Roman" panose="02020603050405020304" pitchFamily="18" charset="0"/>
              </a:rPr>
              <a:t>y=</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y</a:t>
            </a:r>
            <a:r>
              <a:rPr lang="x-none" altLang="zh-CN" baseline="-25000"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y</a:t>
            </a:r>
            <a:r>
              <a:rPr lang="x-none" altLang="zh-CN" baseline="-25000" dirty="0">
                <a:latin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x-none" altLang="zh-CN" dirty="0">
                <a:latin typeface="Times New Roman" panose="02020603050405020304" pitchFamily="18" charset="0"/>
              </a:rPr>
              <a:t>y</a:t>
            </a:r>
            <a:r>
              <a:rPr lang="x-none" altLang="zh-CN" baseline="-25000" dirty="0">
                <a:latin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）（长为</a:t>
            </a:r>
            <a:r>
              <a:rPr lang="x-none" altLang="zh-CN" dirty="0">
                <a:latin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的向量）</a:t>
            </a:r>
            <a:endParaRPr lang="zh-CN" altLang="en-US" dirty="0"/>
          </a:p>
        </p:txBody>
      </p:sp>
    </p:spTree>
    <p:extLst>
      <p:ext uri="{BB962C8B-B14F-4D97-AF65-F5344CB8AC3E}">
        <p14:creationId xmlns:p14="http://schemas.microsoft.com/office/powerpoint/2010/main" val="29953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25987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369332"/>
          </a:xfrm>
          <a:prstGeom prst="rect">
            <a:avLst/>
          </a:prstGeom>
        </p:spPr>
        <p:txBody>
          <a:bodyPr wrap="square">
            <a:spAutoFit/>
          </a:bodyPr>
          <a:lstStyle/>
          <a:p>
            <a:r>
              <a:rPr lang="zh-CN" altLang="en-US" b="1" dirty="0" smtClean="0">
                <a:cs typeface="Times New Roman" panose="02020603050405020304" pitchFamily="18" charset="0"/>
              </a:rPr>
              <a:t>分组密码算法的操作共性</a:t>
            </a:r>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nvPr>
        </p:nvGraphicFramePr>
        <p:xfrm>
          <a:off x="1291452" y="3505713"/>
          <a:ext cx="5436895" cy="1639497"/>
        </p:xfrm>
        <a:graphic>
          <a:graphicData uri="http://schemas.openxmlformats.org/drawingml/2006/table">
            <a:tbl>
              <a:tblPr firstRow="1" firstCol="1" bandRow="1"/>
              <a:tblGrid>
                <a:gridCol w="1452890"/>
                <a:gridCol w="1065142"/>
                <a:gridCol w="1853721"/>
                <a:gridCol w="1065142"/>
              </a:tblGrid>
              <a:tr h="583008">
                <a:tc>
                  <a:txBody>
                    <a:bodyPr/>
                    <a:lstStyle/>
                    <a:p>
                      <a:pPr algn="just">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163">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163">
                <a:tc>
                  <a:txBody>
                    <a:bodyPr/>
                    <a:lstStyle/>
                    <a:p>
                      <a:pPr algn="just">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S</a:t>
                      </a:r>
                      <a:r>
                        <a:rPr lang="zh-CN" sz="16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73.17%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163">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650093" y="2219264"/>
            <a:ext cx="7852462" cy="1200329"/>
          </a:xfrm>
          <a:prstGeom prst="rect">
            <a:avLst/>
          </a:prstGeom>
        </p:spPr>
        <p:txBody>
          <a:bodyPr wrap="square">
            <a:spAutoFit/>
          </a:bodyPr>
          <a:lstStyle/>
          <a:p>
            <a:r>
              <a:rPr lang="zh-CN" altLang="en-US" dirty="0" smtClean="0">
                <a:solidFill>
                  <a:srgbClr val="000000"/>
                </a:solidFill>
                <a:cs typeface="Times New Roman" panose="02020603050405020304" pitchFamily="18" charset="0"/>
              </a:rPr>
              <a:t>分组密码算法数目繁多，但是</a:t>
            </a:r>
            <a:r>
              <a:rPr lang="zh-CN" altLang="zh-CN" dirty="0" smtClean="0">
                <a:solidFill>
                  <a:srgbClr val="000000"/>
                </a:solidFill>
                <a:cs typeface="Times New Roman" panose="02020603050405020304" pitchFamily="18" charset="0"/>
              </a:rPr>
              <a:t>对于</a:t>
            </a:r>
            <a:r>
              <a:rPr lang="zh-CN" altLang="zh-CN" dirty="0">
                <a:solidFill>
                  <a:srgbClr val="000000"/>
                </a:solidFill>
                <a:cs typeface="Times New Roman" panose="02020603050405020304" pitchFamily="18" charset="0"/>
              </a:rPr>
              <a:t>这些分组密码算法</a:t>
            </a:r>
            <a:r>
              <a:rPr lang="zh-CN" altLang="zh-CN" dirty="0" smtClean="0">
                <a:solidFill>
                  <a:srgbClr val="000000"/>
                </a:solidFill>
                <a:cs typeface="Times New Roman" panose="02020603050405020304" pitchFamily="18" charset="0"/>
              </a:rPr>
              <a:t>，</a:t>
            </a:r>
            <a:r>
              <a:rPr lang="zh-CN" altLang="en-US" dirty="0" smtClean="0">
                <a:solidFill>
                  <a:srgbClr val="000000"/>
                </a:solidFill>
                <a:cs typeface="Times New Roman" panose="02020603050405020304" pitchFamily="18" charset="0"/>
              </a:rPr>
              <a:t>它们基于相似的数学原理，</a:t>
            </a:r>
            <a:r>
              <a:rPr lang="zh-CN" altLang="en-US" dirty="0">
                <a:solidFill>
                  <a:srgbClr val="000000"/>
                </a:solidFill>
                <a:cs typeface="Times New Roman" panose="02020603050405020304" pitchFamily="18" charset="0"/>
              </a:rPr>
              <a:t>对应</a:t>
            </a:r>
            <a:r>
              <a:rPr lang="zh-CN" altLang="zh-CN" dirty="0" smtClean="0">
                <a:solidFill>
                  <a:srgbClr val="000000"/>
                </a:solidFill>
                <a:cs typeface="Times New Roman" panose="02020603050405020304" pitchFamily="18" charset="0"/>
              </a:rPr>
              <a:t>的</a:t>
            </a:r>
            <a:r>
              <a:rPr lang="zh-CN" altLang="en-US" dirty="0" smtClean="0">
                <a:solidFill>
                  <a:srgbClr val="000000"/>
                </a:solidFill>
                <a:cs typeface="Times New Roman" panose="02020603050405020304" pitchFamily="18" charset="0"/>
              </a:rPr>
              <a:t>运算（基本算子）</a:t>
            </a:r>
            <a:r>
              <a:rPr lang="zh-CN" altLang="zh-CN" dirty="0" smtClean="0">
                <a:solidFill>
                  <a:srgbClr val="000000"/>
                </a:solidFill>
                <a:cs typeface="Times New Roman" panose="02020603050405020304" pitchFamily="18" charset="0"/>
              </a:rPr>
              <a:t>只有</a:t>
            </a:r>
            <a:r>
              <a:rPr lang="zh-CN" altLang="zh-CN" dirty="0">
                <a:solidFill>
                  <a:srgbClr val="000000"/>
                </a:solidFill>
                <a:cs typeface="Times New Roman" panose="02020603050405020304" pitchFamily="18" charset="0"/>
              </a:rPr>
              <a:t>有限的几种，这意味着</a:t>
            </a:r>
            <a:r>
              <a:rPr lang="en-US" altLang="zh-CN" dirty="0">
                <a:solidFill>
                  <a:srgbClr val="000000"/>
                </a:solidFill>
                <a:cs typeface="Times New Roman" panose="02020603050405020304" pitchFamily="18" charset="0"/>
              </a:rPr>
              <a:t>PE</a:t>
            </a:r>
            <a:r>
              <a:rPr lang="zh-CN" altLang="zh-CN" dirty="0">
                <a:solidFill>
                  <a:srgbClr val="000000"/>
                </a:solidFill>
                <a:cs typeface="Times New Roman" panose="02020603050405020304" pitchFamily="18" charset="0"/>
              </a:rPr>
              <a:t>设计时，只需要对这几类基本运算进行支持就足以实现这些</a:t>
            </a:r>
            <a:r>
              <a:rPr lang="zh-CN" altLang="zh-CN" dirty="0" smtClean="0">
                <a:solidFill>
                  <a:srgbClr val="000000"/>
                </a:solidFill>
                <a:cs typeface="Times New Roman" panose="02020603050405020304" pitchFamily="18" charset="0"/>
              </a:rPr>
              <a:t>算法</a:t>
            </a:r>
            <a:r>
              <a:rPr lang="zh-CN" altLang="en-US" dirty="0" smtClean="0">
                <a:solidFill>
                  <a:srgbClr val="000000"/>
                </a:solidFill>
                <a:cs typeface="Times New Roman" panose="02020603050405020304" pitchFamily="18" charset="0"/>
              </a:rPr>
              <a:t>，</a:t>
            </a:r>
            <a:r>
              <a:rPr lang="zh-CN" altLang="en-US" dirty="0" smtClean="0">
                <a:solidFill>
                  <a:srgbClr val="FF0000"/>
                </a:solidFill>
                <a:cs typeface="Times New Roman" panose="02020603050405020304" pitchFamily="18" charset="0"/>
              </a:rPr>
              <a:t>算法的运算种类共性是分组密码可重构实现的基础。</a:t>
            </a:r>
            <a:endParaRPr lang="zh-CN" altLang="en-US" dirty="0">
              <a:solidFill>
                <a:srgbClr val="FF0000"/>
              </a:solidFill>
            </a:endParaRPr>
          </a:p>
        </p:txBody>
      </p:sp>
      <p:sp>
        <p:nvSpPr>
          <p:cNvPr id="9" name="矩形 8"/>
          <p:cNvSpPr/>
          <p:nvPr/>
        </p:nvSpPr>
        <p:spPr>
          <a:xfrm>
            <a:off x="731980" y="5248535"/>
            <a:ext cx="7443029" cy="1477328"/>
          </a:xfrm>
          <a:prstGeom prst="rect">
            <a:avLst/>
          </a:prstGeom>
        </p:spPr>
        <p:txBody>
          <a:bodyPr wrap="square">
            <a:spAutoFit/>
          </a:bodyPr>
          <a:lstStyle/>
          <a:p>
            <a:r>
              <a:rPr lang="zh-CN" altLang="en-US" dirty="0" smtClean="0"/>
              <a:t>相同运算的差异性：</a:t>
            </a:r>
            <a:endParaRPr lang="en-US" altLang="zh-CN" dirty="0" smtClean="0"/>
          </a:p>
          <a:p>
            <a:r>
              <a:rPr lang="zh-CN" altLang="en-US" dirty="0"/>
              <a:t>运算</a:t>
            </a:r>
            <a:r>
              <a:rPr lang="zh-CN" altLang="en-US" dirty="0" smtClean="0"/>
              <a:t>模式不同</a:t>
            </a:r>
            <a:endParaRPr lang="en-US" altLang="zh-CN" dirty="0" smtClean="0"/>
          </a:p>
          <a:p>
            <a:r>
              <a:rPr lang="zh-CN" altLang="en-US" dirty="0" smtClean="0"/>
              <a:t>运算组合方式不同</a:t>
            </a:r>
            <a:endParaRPr lang="en-US" altLang="zh-CN" dirty="0" smtClean="0"/>
          </a:p>
          <a:p>
            <a:r>
              <a:rPr lang="zh-CN" altLang="en-US" dirty="0" smtClean="0"/>
              <a:t>使用的时机不同</a:t>
            </a:r>
            <a:endParaRPr lang="en-US" altLang="zh-CN" dirty="0" smtClean="0"/>
          </a:p>
          <a:p>
            <a:r>
              <a:rPr lang="zh-CN" altLang="en-US" dirty="0" smtClean="0">
                <a:solidFill>
                  <a:srgbClr val="FF0000"/>
                </a:solidFill>
              </a:rPr>
              <a:t>这些差异性是可重构密码处理器的难点。</a:t>
            </a:r>
            <a:endParaRPr lang="en-US" altLang="zh-CN" dirty="0" smtClean="0">
              <a:solidFill>
                <a:srgbClr val="FF0000"/>
              </a:solidFill>
            </a:endParaRP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5016306" y="912085"/>
            <a:ext cx="3969744" cy="5912252"/>
          </a:xfrm>
          <a:prstGeom prst="rect">
            <a:avLst/>
          </a:prstGeom>
        </p:spPr>
      </p:pic>
      <p:sp>
        <p:nvSpPr>
          <p:cNvPr id="4" name="矩形 3"/>
          <p:cNvSpPr/>
          <p:nvPr/>
        </p:nvSpPr>
        <p:spPr>
          <a:xfrm>
            <a:off x="2073813" y="3490928"/>
            <a:ext cx="1515548" cy="400110"/>
          </a:xfrm>
          <a:prstGeom prst="rect">
            <a:avLst/>
          </a:prstGeom>
        </p:spPr>
        <p:txBody>
          <a:bodyPr wrap="square">
            <a:spAutoFit/>
          </a:bodyPr>
          <a:lstStyle/>
          <a:p>
            <a:pPr indent="266700" algn="just">
              <a:lnSpc>
                <a:spcPct val="125000"/>
              </a:lnSpc>
              <a:spcAft>
                <a:spcPts val="0"/>
              </a:spcAft>
            </a:pPr>
            <a:r>
              <a:rPr lang="en-US" altLang="zh-CN" sz="1600" kern="100" dirty="0" smtClean="0">
                <a:cs typeface="Times New Roman" panose="02020603050405020304" pitchFamily="18" charset="0"/>
              </a:rPr>
              <a:t>AOV</a:t>
            </a:r>
            <a:r>
              <a:rPr lang="zh-CN" altLang="en-US" sz="1600" kern="100" dirty="0" smtClean="0">
                <a:cs typeface="Times New Roman" panose="02020603050405020304" pitchFamily="18" charset="0"/>
              </a:rPr>
              <a:t>模型</a:t>
            </a:r>
            <a:endParaRPr lang="zh-CN" altLang="zh-CN" sz="1600" kern="100" dirty="0">
              <a:cs typeface="Times New Roman" panose="02020603050405020304" pitchFamily="18" charset="0"/>
            </a:endParaRPr>
          </a:p>
        </p:txBody>
      </p:sp>
    </p:spTree>
    <p:extLst>
      <p:ext uri="{BB962C8B-B14F-4D97-AF65-F5344CB8AC3E}">
        <p14:creationId xmlns:p14="http://schemas.microsoft.com/office/powerpoint/2010/main" val="1719847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2947916" y="1768711"/>
          <a:ext cx="5997968" cy="2754034"/>
        </p:xfrm>
        <a:graphic>
          <a:graphicData uri="http://schemas.openxmlformats.org/presentationml/2006/ole">
            <mc:AlternateContent xmlns:mc="http://schemas.openxmlformats.org/markup-compatibility/2006">
              <mc:Choice xmlns:v="urn:schemas-microsoft-com:vml" Requires="v">
                <p:oleObj spid="_x0000_s2058"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916" y="1768711"/>
                        <a:ext cx="5997968" cy="2754034"/>
                      </a:xfrm>
                      <a:prstGeom prst="rect">
                        <a:avLst/>
                      </a:prstGeom>
                      <a:noFill/>
                    </p:spPr>
                  </p:pic>
                </p:oleObj>
              </mc:Fallback>
            </mc:AlternateContent>
          </a:graphicData>
        </a:graphic>
      </p:graphicFrame>
      <p:sp>
        <p:nvSpPr>
          <p:cNvPr id="9" name="矩形 8"/>
          <p:cNvSpPr/>
          <p:nvPr/>
        </p:nvSpPr>
        <p:spPr>
          <a:xfrm>
            <a:off x="739666" y="2917708"/>
            <a:ext cx="2072186" cy="2862322"/>
          </a:xfrm>
          <a:prstGeom prst="rect">
            <a:avLst/>
          </a:prstGeom>
        </p:spPr>
        <p:txBody>
          <a:bodyPr wrap="square">
            <a:spAutoFit/>
          </a:bodyPr>
          <a:lstStyle/>
          <a:p>
            <a:pPr indent="267970" algn="just">
              <a:lnSpc>
                <a:spcPct val="125000"/>
              </a:lnSpc>
              <a:spcAft>
                <a:spcPts val="0"/>
              </a:spcAft>
            </a:pPr>
            <a:r>
              <a:rPr lang="zh-CN" altLang="zh-CN" b="1" kern="100" dirty="0" smtClean="0">
                <a:cs typeface="Times New Roman" panose="02020603050405020304" pitchFamily="18" charset="0"/>
              </a:rPr>
              <a:t>算法</a:t>
            </a:r>
            <a:r>
              <a:rPr lang="zh-CN" altLang="zh-CN" b="1" kern="100" dirty="0">
                <a:cs typeface="Times New Roman" panose="02020603050405020304" pitchFamily="18" charset="0"/>
              </a:rPr>
              <a:t>图</a:t>
            </a:r>
            <a:r>
              <a:rPr lang="x-none" altLang="zh-CN" b="1" kern="100" dirty="0">
                <a:cs typeface="Times New Roman" panose="02020603050405020304" pitchFamily="18" charset="0"/>
              </a:rPr>
              <a:t>AOV</a:t>
            </a:r>
            <a:r>
              <a:rPr lang="zh-CN" altLang="zh-CN" b="1" kern="100" dirty="0" smtClean="0">
                <a:cs typeface="Times New Roman" panose="02020603050405020304" pitchFamily="18" charset="0"/>
              </a:rPr>
              <a:t>表示</a:t>
            </a:r>
            <a:r>
              <a:rPr lang="zh-CN" altLang="en-US" b="1" kern="100" dirty="0" smtClean="0">
                <a:cs typeface="Times New Roman" panose="02020603050405020304" pitchFamily="18" charset="0"/>
              </a:rPr>
              <a:t>：</a:t>
            </a:r>
            <a:r>
              <a:rPr lang="zh-CN" altLang="zh-CN" kern="100" dirty="0" smtClean="0">
                <a:cs typeface="Times New Roman" panose="02020603050405020304" pitchFamily="18" charset="0"/>
              </a:rPr>
              <a:t>一个</a:t>
            </a:r>
            <a:r>
              <a:rPr lang="zh-CN" altLang="en-US" kern="100" dirty="0">
                <a:cs typeface="Times New Roman" panose="02020603050405020304" pitchFamily="18" charset="0"/>
              </a:rPr>
              <a:t>算法</a:t>
            </a:r>
            <a:r>
              <a:rPr lang="zh-CN" altLang="zh-CN" kern="100" dirty="0" smtClean="0">
                <a:cs typeface="Times New Roman" panose="02020603050405020304" pitchFamily="18" charset="0"/>
              </a:rPr>
              <a:t>图</a:t>
            </a:r>
            <a:r>
              <a:rPr lang="zh-CN" altLang="zh-CN" kern="100" dirty="0">
                <a:cs typeface="Times New Roman" panose="02020603050405020304" pitchFamily="18" charset="0"/>
              </a:rPr>
              <a:t>是一个二元组</a:t>
            </a:r>
            <a:r>
              <a:rPr lang="x-none" altLang="zh-CN" kern="100" dirty="0">
                <a:cs typeface="Times New Roman" panose="02020603050405020304" pitchFamily="18" charset="0"/>
              </a:rPr>
              <a:t>ALG=(V,E)</a:t>
            </a:r>
            <a:r>
              <a:rPr lang="zh-CN" altLang="zh-CN" kern="100" dirty="0">
                <a:cs typeface="Times New Roman" panose="02020603050405020304" pitchFamily="18" charset="0"/>
              </a:rPr>
              <a:t>，其中</a:t>
            </a:r>
            <a:r>
              <a:rPr lang="x-none" altLang="zh-CN" kern="100" dirty="0">
                <a:cs typeface="Times New Roman" panose="02020603050405020304" pitchFamily="18" charset="0"/>
              </a:rPr>
              <a:t>V</a:t>
            </a:r>
            <a:r>
              <a:rPr lang="zh-CN" altLang="zh-CN" kern="100" dirty="0">
                <a:cs typeface="Times New Roman" panose="02020603050405020304" pitchFamily="18" charset="0"/>
              </a:rPr>
              <a:t>是节点集，表示算法中的操作；</a:t>
            </a:r>
            <a:r>
              <a:rPr lang="x-none" altLang="zh-CN" kern="100" dirty="0">
                <a:cs typeface="Times New Roman" panose="02020603050405020304" pitchFamily="18" charset="0"/>
              </a:rPr>
              <a:t>E</a:t>
            </a:r>
            <a:r>
              <a:rPr lang="zh-CN" altLang="zh-CN" kern="100" dirty="0">
                <a:cs typeface="Times New Roman" panose="02020603050405020304" pitchFamily="18" charset="0"/>
              </a:rPr>
              <a:t>是边集，表示操作之间的数据依赖关系。</a:t>
            </a:r>
          </a:p>
        </p:txBody>
      </p:sp>
      <p:graphicFrame>
        <p:nvGraphicFramePr>
          <p:cNvPr id="11" name="表格 10"/>
          <p:cNvGraphicFramePr>
            <a:graphicFrameLocks noGrp="1"/>
          </p:cNvGraphicFramePr>
          <p:nvPr>
            <p:extLst/>
          </p:nvPr>
        </p:nvGraphicFramePr>
        <p:xfrm>
          <a:off x="3414879" y="4733714"/>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3525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1602228" y="2840228"/>
            <a:ext cx="2189908" cy="1477328"/>
          </a:xfrm>
          <a:prstGeom prst="rect">
            <a:avLst/>
          </a:prstGeom>
        </p:spPr>
        <p:txBody>
          <a:bodyPr wrap="square">
            <a:spAutoFit/>
          </a:bodyPr>
          <a:lstStyle/>
          <a:p>
            <a:pPr lvl="0"/>
            <a:r>
              <a:rPr lang="zh-CN" altLang="en-US" dirty="0" smtClean="0"/>
              <a:t>参数特征</a:t>
            </a:r>
            <a:endParaRPr lang="en-US" altLang="zh-CN" dirty="0" smtClean="0"/>
          </a:p>
          <a:p>
            <a:pPr lvl="0"/>
            <a:endParaRPr lang="en-US" altLang="zh-CN" dirty="0"/>
          </a:p>
          <a:p>
            <a:pPr lvl="0"/>
            <a:r>
              <a:rPr lang="zh-CN" altLang="en-US" dirty="0" smtClean="0"/>
              <a:t>组合特征</a:t>
            </a:r>
            <a:endParaRPr lang="en-US" altLang="zh-CN" dirty="0" smtClean="0"/>
          </a:p>
          <a:p>
            <a:pPr lvl="0"/>
            <a:endParaRPr lang="en-US" altLang="zh-CN" dirty="0"/>
          </a:p>
          <a:p>
            <a:pPr lvl="0"/>
            <a:r>
              <a:rPr lang="zh-CN" altLang="en-US" dirty="0" smtClean="0"/>
              <a:t>位置特征</a:t>
            </a:r>
            <a:endParaRPr lang="zh-CN" altLang="zh-CN" dirty="0"/>
          </a:p>
        </p:txBody>
      </p:sp>
      <p:pic>
        <p:nvPicPr>
          <p:cNvPr id="3" name="图片 2"/>
          <p:cNvPicPr>
            <a:picLocks noChangeAspect="1"/>
          </p:cNvPicPr>
          <p:nvPr/>
        </p:nvPicPr>
        <p:blipFill>
          <a:blip r:embed="rId2"/>
          <a:stretch>
            <a:fillRect/>
          </a:stretch>
        </p:blipFill>
        <p:spPr>
          <a:xfrm>
            <a:off x="5001755" y="898438"/>
            <a:ext cx="3974240" cy="5918948"/>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4" y="1011238"/>
            <a:ext cx="277653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373063" y="1690140"/>
            <a:ext cx="1824037" cy="369332"/>
          </a:xfrm>
          <a:prstGeom prst="rect">
            <a:avLst/>
          </a:prstGeom>
        </p:spPr>
        <p:txBody>
          <a:bodyPr wrap="square">
            <a:spAutoFit/>
          </a:bodyPr>
          <a:lstStyle/>
          <a:p>
            <a:r>
              <a:rPr lang="zh-CN" altLang="en-US" b="1" dirty="0" smtClean="0">
                <a:cs typeface="Times New Roman" panose="02020603050405020304" pitchFamily="18" charset="0"/>
              </a:rPr>
              <a:t>参数特征</a:t>
            </a:r>
            <a:endParaRPr lang="en-US" altLang="zh-CN" b="1" dirty="0" smtClean="0">
              <a:cs typeface="Times New Roman" panose="02020603050405020304" pitchFamily="18" charset="0"/>
            </a:endParaRPr>
          </a:p>
        </p:txBody>
      </p:sp>
      <p:graphicFrame>
        <p:nvGraphicFramePr>
          <p:cNvPr id="3" name="表格 2"/>
          <p:cNvGraphicFramePr>
            <a:graphicFrameLocks noGrp="1"/>
          </p:cNvGraphicFramePr>
          <p:nvPr>
            <p:extLst/>
          </p:nvPr>
        </p:nvGraphicFramePr>
        <p:xfrm>
          <a:off x="3898900" y="1203325"/>
          <a:ext cx="4584700" cy="5867400"/>
        </p:xfrm>
        <a:graphic>
          <a:graphicData uri="http://schemas.openxmlformats.org/drawingml/2006/table">
            <a:tbl>
              <a:tblPr firstRow="1" firstCol="1" bandRow="1"/>
              <a:tblGrid>
                <a:gridCol w="723900"/>
                <a:gridCol w="838200"/>
                <a:gridCol w="774700"/>
                <a:gridCol w="762000"/>
                <a:gridCol w="1485900"/>
              </a:tblGrid>
              <a:tr h="484932">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抑或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2466">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2466">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2466">
                <a:tc rowSpan="3">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2466">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2466">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98">
                <a:tc gridSpan="2">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66">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986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73063" y="2369042"/>
            <a:ext cx="2598737" cy="2308324"/>
          </a:xfrm>
          <a:prstGeom prst="rect">
            <a:avLst/>
          </a:prstGeom>
        </p:spPr>
        <p:txBody>
          <a:bodyPr wrap="square">
            <a:spAutoFit/>
          </a:bodyPr>
          <a:lstStyle/>
          <a:p>
            <a:r>
              <a:rPr lang="zh-CN" altLang="zh-CN" dirty="0">
                <a:cs typeface="Times New Roman" panose="02020603050405020304" pitchFamily="18" charset="0"/>
              </a:rPr>
              <a:t>参数特征主要</a:t>
            </a:r>
            <a:r>
              <a:rPr lang="zh-CN" altLang="zh-CN" dirty="0" smtClean="0">
                <a:cs typeface="Times New Roman" panose="02020603050405020304" pitchFamily="18" charset="0"/>
              </a:rPr>
              <a:t>指</a:t>
            </a:r>
            <a:r>
              <a:rPr lang="zh-CN" altLang="en-US" dirty="0" smtClean="0">
                <a:cs typeface="Times New Roman" panose="02020603050405020304" pitchFamily="18" charset="0"/>
              </a:rPr>
              <a:t>不同运算的基本操作属性、模式等，比如</a:t>
            </a:r>
            <a:r>
              <a:rPr lang="zh-CN" altLang="zh-CN" dirty="0" smtClean="0">
                <a:cs typeface="Times New Roman" panose="02020603050405020304" pitchFamily="18" charset="0"/>
              </a:rPr>
              <a:t>移位</a:t>
            </a:r>
            <a:r>
              <a:rPr lang="zh-CN" altLang="zh-CN" dirty="0">
                <a:cs typeface="Times New Roman" panose="02020603050405020304" pitchFamily="18" charset="0"/>
              </a:rPr>
              <a:t>操作的左右移位、循环移位等操作模式、</a:t>
            </a:r>
            <a:r>
              <a:rPr lang="x-none" altLang="zh-CN" dirty="0">
                <a:cs typeface="Times New Roman" panose="02020603050405020304" pitchFamily="18" charset="0"/>
              </a:rPr>
              <a:t>S</a:t>
            </a:r>
            <a:r>
              <a:rPr lang="zh-CN" altLang="zh-CN" dirty="0">
                <a:cs typeface="Times New Roman" panose="02020603050405020304" pitchFamily="18" charset="0"/>
              </a:rPr>
              <a:t>盒的不同输入输出位宽等</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r>
              <a:rPr lang="zh-CN" altLang="en-US" dirty="0">
                <a:cs typeface="Times New Roman" panose="02020603050405020304" pitchFamily="18" charset="0"/>
              </a:rPr>
              <a:t>参数</a:t>
            </a:r>
            <a:r>
              <a:rPr lang="zh-CN" altLang="en-US" dirty="0" smtClean="0">
                <a:cs typeface="Times New Roman" panose="02020603050405020304" pitchFamily="18" charset="0"/>
              </a:rPr>
              <a:t>特征指导</a:t>
            </a:r>
            <a:r>
              <a:rPr lang="en-US" altLang="zh-CN" dirty="0" smtClean="0">
                <a:cs typeface="Times New Roman" panose="02020603050405020304" pitchFamily="18" charset="0"/>
              </a:rPr>
              <a:t>PE</a:t>
            </a:r>
            <a:r>
              <a:rPr lang="zh-CN" altLang="en-US" dirty="0" smtClean="0">
                <a:cs typeface="Times New Roman" panose="02020603050405020304" pitchFamily="18" charset="0"/>
              </a:rPr>
              <a:t>中的功能单元设计</a:t>
            </a:r>
            <a:endParaRPr lang="zh-CN" altLang="en-US" dirty="0"/>
          </a:p>
        </p:txBody>
      </p:sp>
      <p:sp>
        <p:nvSpPr>
          <p:cNvPr id="21" name="矩形 20"/>
          <p:cNvSpPr/>
          <p:nvPr/>
        </p:nvSpPr>
        <p:spPr bwMode="auto">
          <a:xfrm>
            <a:off x="283816" y="527903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参数特征</a:t>
            </a:r>
          </a:p>
        </p:txBody>
      </p:sp>
      <p:sp>
        <p:nvSpPr>
          <p:cNvPr id="22" name="矩形 21"/>
          <p:cNvSpPr/>
          <p:nvPr/>
        </p:nvSpPr>
        <p:spPr bwMode="auto">
          <a:xfrm>
            <a:off x="2197100" y="5063136"/>
            <a:ext cx="952499" cy="1070964"/>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功能单元的基本运算属性</a:t>
            </a:r>
          </a:p>
        </p:txBody>
      </p:sp>
      <p:sp>
        <p:nvSpPr>
          <p:cNvPr id="23" name="右箭头 22"/>
          <p:cNvSpPr/>
          <p:nvPr/>
        </p:nvSpPr>
        <p:spPr bwMode="auto">
          <a:xfrm>
            <a:off x="1254175" y="5410199"/>
            <a:ext cx="809575" cy="28146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4" name="矩形 23"/>
          <p:cNvSpPr/>
          <p:nvPr/>
        </p:nvSpPr>
        <p:spPr bwMode="auto">
          <a:xfrm>
            <a:off x="1149398" y="4911202"/>
            <a:ext cx="1047702"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指导设计</a:t>
            </a: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4" y="1011238"/>
            <a:ext cx="277653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373063" y="1690140"/>
            <a:ext cx="1824037" cy="369332"/>
          </a:xfrm>
          <a:prstGeom prst="rect">
            <a:avLst/>
          </a:prstGeom>
        </p:spPr>
        <p:txBody>
          <a:bodyPr wrap="square">
            <a:spAutoFit/>
          </a:bodyPr>
          <a:lstStyle/>
          <a:p>
            <a:r>
              <a:rPr lang="zh-CN" altLang="en-US" b="1" dirty="0">
                <a:cs typeface="Times New Roman" panose="02020603050405020304" pitchFamily="18" charset="0"/>
              </a:rPr>
              <a:t>组合</a:t>
            </a:r>
            <a:r>
              <a:rPr lang="zh-CN" altLang="en-US" b="1" dirty="0" smtClean="0">
                <a:cs typeface="Times New Roman" panose="02020603050405020304" pitchFamily="18" charset="0"/>
              </a:rPr>
              <a:t>特征</a:t>
            </a:r>
            <a:endParaRPr lang="en-US" altLang="zh-CN" b="1" dirty="0" smtClean="0">
              <a:cs typeface="Times New Roman" panose="02020603050405020304" pitchFamily="18" charset="0"/>
            </a:endParaRPr>
          </a:p>
        </p:txBody>
      </p:sp>
      <p:graphicFrame>
        <p:nvGraphicFramePr>
          <p:cNvPr id="2" name="表格 1"/>
          <p:cNvGraphicFramePr>
            <a:graphicFrameLocks noGrp="1"/>
          </p:cNvGraphicFramePr>
          <p:nvPr>
            <p:extLst/>
          </p:nvPr>
        </p:nvGraphicFramePr>
        <p:xfrm>
          <a:off x="434846" y="2204612"/>
          <a:ext cx="8218805" cy="3361566"/>
        </p:xfrm>
        <a:graphic>
          <a:graphicData uri="http://schemas.openxmlformats.org/drawingml/2006/table">
            <a:tbl>
              <a:tblPr firstRow="1" firstCol="1" bandRow="1"/>
              <a:tblGrid>
                <a:gridCol w="806112"/>
                <a:gridCol w="806112"/>
                <a:gridCol w="1088251"/>
                <a:gridCol w="1088251"/>
                <a:gridCol w="861974"/>
                <a:gridCol w="861974"/>
                <a:gridCol w="1102393"/>
                <a:gridCol w="1102393"/>
                <a:gridCol w="501345"/>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3</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3</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MAS-XOR-XOR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XOR-BR-PER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1490663" y="1730511"/>
            <a:ext cx="7437438" cy="307777"/>
          </a:xfrm>
          <a:prstGeom prst="rect">
            <a:avLst/>
          </a:prstGeom>
        </p:spPr>
        <p:txBody>
          <a:bodyPr wrap="square">
            <a:spAutoFit/>
          </a:bodyPr>
          <a:lstStyle/>
          <a:p>
            <a:r>
              <a:rPr lang="zh-CN" altLang="zh-CN" sz="1400" dirty="0">
                <a:cs typeface="Times New Roman" panose="02020603050405020304" pitchFamily="18" charset="0"/>
              </a:rPr>
              <a:t>参数特征关注的</a:t>
            </a:r>
            <a:r>
              <a:rPr lang="zh-CN" altLang="zh-CN" sz="1400" dirty="0" smtClean="0">
                <a:cs typeface="Times New Roman" panose="02020603050405020304" pitchFamily="18" charset="0"/>
              </a:rPr>
              <a:t>是</a:t>
            </a:r>
            <a:r>
              <a:rPr lang="zh-CN" altLang="en-US" sz="1400" dirty="0">
                <a:cs typeface="Times New Roman" panose="02020603050405020304" pitchFamily="18" charset="0"/>
              </a:rPr>
              <a:t>单个</a:t>
            </a:r>
            <a:r>
              <a:rPr lang="zh-CN" altLang="zh-CN" sz="1400" dirty="0" smtClean="0">
                <a:cs typeface="Times New Roman" panose="02020603050405020304" pitchFamily="18" charset="0"/>
              </a:rPr>
              <a:t>功能单元的</a:t>
            </a:r>
            <a:r>
              <a:rPr lang="zh-CN" altLang="en-US" sz="1400" dirty="0" smtClean="0">
                <a:cs typeface="Times New Roman" panose="02020603050405020304" pitchFamily="18" charset="0"/>
              </a:rPr>
              <a:t>属性</a:t>
            </a:r>
            <a:r>
              <a:rPr lang="zh-CN" altLang="zh-CN" sz="1400" dirty="0" smtClean="0">
                <a:cs typeface="Times New Roman" panose="02020603050405020304" pitchFamily="18" charset="0"/>
              </a:rPr>
              <a:t>，</a:t>
            </a:r>
            <a:r>
              <a:rPr lang="zh-CN" altLang="zh-CN" sz="1400" dirty="0">
                <a:cs typeface="Times New Roman" panose="02020603050405020304" pitchFamily="18" charset="0"/>
              </a:rPr>
              <a:t>组合特征则关注多个功能之间的关系</a:t>
            </a:r>
            <a:r>
              <a:rPr lang="zh-CN" altLang="zh-CN" sz="1400" dirty="0" smtClean="0">
                <a:cs typeface="Times New Roman" panose="02020603050405020304" pitchFamily="18" charset="0"/>
              </a:rPr>
              <a:t>特征</a:t>
            </a:r>
            <a:endParaRPr lang="en-US" altLang="zh-CN" sz="1400" dirty="0" smtClean="0">
              <a:cs typeface="Times New Roman" panose="02020603050405020304" pitchFamily="18" charset="0"/>
            </a:endParaRPr>
          </a:p>
        </p:txBody>
      </p:sp>
      <p:sp>
        <p:nvSpPr>
          <p:cNvPr id="7" name="矩形 6"/>
          <p:cNvSpPr/>
          <p:nvPr/>
        </p:nvSpPr>
        <p:spPr bwMode="auto">
          <a:xfrm>
            <a:off x="393700" y="6071066"/>
            <a:ext cx="1085849"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算法图</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AOE</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表示</a:t>
            </a:r>
          </a:p>
        </p:txBody>
      </p:sp>
      <p:sp>
        <p:nvSpPr>
          <p:cNvPr id="24" name="矩形 23"/>
          <p:cNvSpPr/>
          <p:nvPr/>
        </p:nvSpPr>
        <p:spPr bwMode="auto">
          <a:xfrm>
            <a:off x="1444624" y="5702766"/>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关键路径算法</a:t>
            </a:r>
          </a:p>
        </p:txBody>
      </p:sp>
      <p:sp>
        <p:nvSpPr>
          <p:cNvPr id="25" name="矩形 24"/>
          <p:cNvSpPr/>
          <p:nvPr/>
        </p:nvSpPr>
        <p:spPr bwMode="auto">
          <a:xfrm>
            <a:off x="2930125" y="605836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算法关键路径</a:t>
            </a:r>
          </a:p>
        </p:txBody>
      </p:sp>
      <p:sp>
        <p:nvSpPr>
          <p:cNvPr id="8" name="右箭头 7"/>
          <p:cNvSpPr/>
          <p:nvPr/>
        </p:nvSpPr>
        <p:spPr bwMode="auto">
          <a:xfrm>
            <a:off x="1622424" y="6216999"/>
            <a:ext cx="113347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7" name="矩形 26"/>
          <p:cNvSpPr/>
          <p:nvPr/>
        </p:nvSpPr>
        <p:spPr bwMode="auto">
          <a:xfrm>
            <a:off x="5165326" y="605836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组合特征</a:t>
            </a:r>
          </a:p>
        </p:txBody>
      </p:sp>
      <p:sp>
        <p:nvSpPr>
          <p:cNvPr id="28" name="右箭头 27"/>
          <p:cNvSpPr/>
          <p:nvPr/>
        </p:nvSpPr>
        <p:spPr bwMode="auto">
          <a:xfrm>
            <a:off x="3900484" y="6216999"/>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9" name="矩形 28"/>
          <p:cNvSpPr/>
          <p:nvPr/>
        </p:nvSpPr>
        <p:spPr bwMode="auto">
          <a:xfrm>
            <a:off x="3775866" y="5715466"/>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特征提取方案</a:t>
            </a:r>
          </a:p>
        </p:txBody>
      </p:sp>
      <p:sp>
        <p:nvSpPr>
          <p:cNvPr id="30" name="矩形 29"/>
          <p:cNvSpPr/>
          <p:nvPr/>
        </p:nvSpPr>
        <p:spPr bwMode="auto">
          <a:xfrm>
            <a:off x="7400526" y="6071066"/>
            <a:ext cx="1210074"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PE</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中的组合功能设计</a:t>
            </a:r>
          </a:p>
        </p:txBody>
      </p:sp>
      <p:sp>
        <p:nvSpPr>
          <p:cNvPr id="31" name="右箭头 30"/>
          <p:cNvSpPr/>
          <p:nvPr/>
        </p:nvSpPr>
        <p:spPr bwMode="auto">
          <a:xfrm>
            <a:off x="6135685" y="6179131"/>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3" name="矩形 32"/>
          <p:cNvSpPr/>
          <p:nvPr/>
        </p:nvSpPr>
        <p:spPr bwMode="auto">
          <a:xfrm>
            <a:off x="6107108" y="5690532"/>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指导设计</a:t>
            </a: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4" y="1011238"/>
            <a:ext cx="277653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373063" y="1690140"/>
            <a:ext cx="1824037" cy="369332"/>
          </a:xfrm>
          <a:prstGeom prst="rect">
            <a:avLst/>
          </a:prstGeom>
        </p:spPr>
        <p:txBody>
          <a:bodyPr wrap="square">
            <a:spAutoFit/>
          </a:bodyPr>
          <a:lstStyle/>
          <a:p>
            <a:r>
              <a:rPr lang="zh-CN" altLang="en-US" b="1" dirty="0">
                <a:cs typeface="Times New Roman" panose="02020603050405020304" pitchFamily="18" charset="0"/>
              </a:rPr>
              <a:t>组合</a:t>
            </a:r>
            <a:r>
              <a:rPr lang="zh-CN" altLang="en-US" b="1" dirty="0" smtClean="0">
                <a:cs typeface="Times New Roman" panose="02020603050405020304" pitchFamily="18" charset="0"/>
              </a:rPr>
              <a:t>特征</a:t>
            </a:r>
            <a:endParaRPr lang="en-US" altLang="zh-CN" b="1" dirty="0" smtClean="0">
              <a:cs typeface="Times New Roman" panose="02020603050405020304" pitchFamily="18" charset="0"/>
            </a:endParaRPr>
          </a:p>
        </p:txBody>
      </p:sp>
      <p:sp>
        <p:nvSpPr>
          <p:cNvPr id="7" name="矩形 6"/>
          <p:cNvSpPr/>
          <p:nvPr/>
        </p:nvSpPr>
        <p:spPr bwMode="auto">
          <a:xfrm>
            <a:off x="393700" y="6071066"/>
            <a:ext cx="1085849"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算法图</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AOE</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表示</a:t>
            </a:r>
          </a:p>
        </p:txBody>
      </p:sp>
      <p:sp>
        <p:nvSpPr>
          <p:cNvPr id="24" name="矩形 23"/>
          <p:cNvSpPr/>
          <p:nvPr/>
        </p:nvSpPr>
        <p:spPr bwMode="auto">
          <a:xfrm>
            <a:off x="1444624" y="5702766"/>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关键路径算法</a:t>
            </a:r>
          </a:p>
        </p:txBody>
      </p:sp>
      <p:sp>
        <p:nvSpPr>
          <p:cNvPr id="25" name="矩形 24"/>
          <p:cNvSpPr/>
          <p:nvPr/>
        </p:nvSpPr>
        <p:spPr bwMode="auto">
          <a:xfrm>
            <a:off x="2930125" y="605836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算法关键路径</a:t>
            </a:r>
          </a:p>
        </p:txBody>
      </p:sp>
      <p:sp>
        <p:nvSpPr>
          <p:cNvPr id="8" name="右箭头 7"/>
          <p:cNvSpPr/>
          <p:nvPr/>
        </p:nvSpPr>
        <p:spPr bwMode="auto">
          <a:xfrm>
            <a:off x="1622424" y="6216999"/>
            <a:ext cx="113347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7" name="矩形 26"/>
          <p:cNvSpPr/>
          <p:nvPr/>
        </p:nvSpPr>
        <p:spPr bwMode="auto">
          <a:xfrm>
            <a:off x="5165326" y="605836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组合特征</a:t>
            </a:r>
          </a:p>
        </p:txBody>
      </p:sp>
      <p:sp>
        <p:nvSpPr>
          <p:cNvPr id="28" name="右箭头 27"/>
          <p:cNvSpPr/>
          <p:nvPr/>
        </p:nvSpPr>
        <p:spPr bwMode="auto">
          <a:xfrm>
            <a:off x="3900484" y="6216999"/>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9" name="矩形 28"/>
          <p:cNvSpPr/>
          <p:nvPr/>
        </p:nvSpPr>
        <p:spPr bwMode="auto">
          <a:xfrm>
            <a:off x="3775866" y="5715466"/>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特征提取方案</a:t>
            </a:r>
          </a:p>
        </p:txBody>
      </p:sp>
      <p:sp>
        <p:nvSpPr>
          <p:cNvPr id="30" name="矩形 29"/>
          <p:cNvSpPr/>
          <p:nvPr/>
        </p:nvSpPr>
        <p:spPr bwMode="auto">
          <a:xfrm>
            <a:off x="7400526" y="6071066"/>
            <a:ext cx="1210074"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PE</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中的组合功能设计</a:t>
            </a:r>
          </a:p>
        </p:txBody>
      </p:sp>
      <p:sp>
        <p:nvSpPr>
          <p:cNvPr id="31" name="右箭头 30"/>
          <p:cNvSpPr/>
          <p:nvPr/>
        </p:nvSpPr>
        <p:spPr bwMode="auto">
          <a:xfrm>
            <a:off x="6135685" y="6179131"/>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3" name="矩形 32"/>
          <p:cNvSpPr/>
          <p:nvPr/>
        </p:nvSpPr>
        <p:spPr bwMode="auto">
          <a:xfrm>
            <a:off x="6107108" y="5690532"/>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指导设计</a:t>
            </a:r>
          </a:p>
        </p:txBody>
      </p:sp>
      <p:sp>
        <p:nvSpPr>
          <p:cNvPr id="9" name="矩形 8"/>
          <p:cNvSpPr/>
          <p:nvPr/>
        </p:nvSpPr>
        <p:spPr>
          <a:xfrm>
            <a:off x="398463" y="2324722"/>
            <a:ext cx="7975600" cy="3170099"/>
          </a:xfrm>
          <a:prstGeom prst="rect">
            <a:avLst/>
          </a:prstGeom>
        </p:spPr>
        <p:txBody>
          <a:bodyPr wrap="square">
            <a:spAutoFit/>
          </a:bodyPr>
          <a:lstStyle/>
          <a:p>
            <a:pPr marL="266700" algn="just">
              <a:lnSpc>
                <a:spcPct val="125000"/>
              </a:lnSpc>
              <a:spcAft>
                <a:spcPts val="0"/>
              </a:spcAft>
            </a:pPr>
            <a:r>
              <a:rPr lang="zh-CN" altLang="en-US" sz="1600" b="1" kern="100" dirty="0" smtClean="0">
                <a:cs typeface="Times New Roman" panose="02020603050405020304" pitchFamily="18" charset="0"/>
              </a:rPr>
              <a:t>关键路径算法：</a:t>
            </a:r>
            <a:r>
              <a:rPr lang="zh-CN" altLang="zh-CN" sz="1600" kern="100" dirty="0" smtClean="0">
                <a:cs typeface="Times New Roman" panose="02020603050405020304" pitchFamily="18" charset="0"/>
              </a:rPr>
              <a:t>定义</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为每一个点的最早发生时间；</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为每一个点的最晚发生开始时间；整个过程如下：</a:t>
            </a:r>
          </a:p>
          <a:p>
            <a:pPr marL="342900" lvl="0" indent="-342900" algn="just">
              <a:lnSpc>
                <a:spcPct val="125000"/>
              </a:lnSpc>
              <a:spcAft>
                <a:spcPts val="0"/>
              </a:spcAft>
              <a:buFont typeface="+mj-lt"/>
              <a:buAutoNum type="arabicParenR"/>
            </a:pPr>
            <a:r>
              <a:rPr lang="zh-CN" altLang="zh-CN" sz="1600" kern="100" dirty="0">
                <a:cs typeface="Times New Roman" panose="02020603050405020304" pitchFamily="18" charset="0"/>
              </a:rPr>
              <a:t>拓扑排序，并求得</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：从源点</a:t>
            </a:r>
            <a:r>
              <a:rPr lang="en-US" altLang="zh-CN" sz="1600" kern="100" dirty="0">
                <a:cs typeface="Times New Roman" panose="02020603050405020304" pitchFamily="18" charset="0"/>
              </a:rPr>
              <a:t>V0</a:t>
            </a:r>
            <a:r>
              <a:rPr lang="zh-CN" altLang="zh-CN" sz="1600" kern="100" dirty="0">
                <a:cs typeface="Times New Roman" panose="02020603050405020304" pitchFamily="18" charset="0"/>
              </a:rPr>
              <a:t>出发，令</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[0]=0</a:t>
            </a:r>
            <a:r>
              <a:rPr lang="zh-CN" altLang="zh-CN" sz="1600" kern="100" dirty="0">
                <a:cs typeface="Times New Roman" panose="02020603050405020304" pitchFamily="18" charset="0"/>
              </a:rPr>
              <a:t>，按拓扑有序求其余各顶点的最早发生时间</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。如果得到的拓扑有序序列中顶点个数小于网中顶点数</a:t>
            </a:r>
            <a:r>
              <a:rPr lang="en-US" altLang="zh-CN" sz="1600" kern="100" dirty="0">
                <a:cs typeface="Times New Roman" panose="02020603050405020304" pitchFamily="18" charset="0"/>
              </a:rPr>
              <a:t>n</a:t>
            </a:r>
            <a:r>
              <a:rPr lang="zh-CN" altLang="zh-CN" sz="1600" kern="100" dirty="0">
                <a:cs typeface="Times New Roman" panose="02020603050405020304" pitchFamily="18" charset="0"/>
              </a:rPr>
              <a:t>，则说明网中存在环，不能求关键路径，算法终止；否则执行步骤</a:t>
            </a:r>
            <a:r>
              <a:rPr lang="en-US" altLang="zh-CN" sz="1600" kern="100" dirty="0">
                <a:cs typeface="Times New Roman" panose="02020603050405020304" pitchFamily="18" charset="0"/>
              </a:rPr>
              <a:t>2</a:t>
            </a:r>
            <a:r>
              <a:rPr lang="zh-CN" altLang="zh-CN" sz="1600" kern="100" dirty="0">
                <a:cs typeface="Times New Roman" panose="02020603050405020304" pitchFamily="18" charset="0"/>
              </a:rPr>
              <a:t>。</a:t>
            </a:r>
          </a:p>
          <a:p>
            <a:pPr marL="342900" lvl="0" indent="-342900" algn="just">
              <a:lnSpc>
                <a:spcPct val="125000"/>
              </a:lnSpc>
              <a:spcAft>
                <a:spcPts val="0"/>
              </a:spcAft>
              <a:buFont typeface="+mj-lt"/>
              <a:buAutoNum type="arabicParenR"/>
            </a:pPr>
            <a:r>
              <a:rPr lang="zh-CN" altLang="zh-CN" sz="1600" kern="100" dirty="0">
                <a:cs typeface="Times New Roman" panose="02020603050405020304" pitchFamily="18" charset="0"/>
              </a:rPr>
              <a:t>拓扑逆序，求得</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：从汇点</a:t>
            </a:r>
            <a:r>
              <a:rPr lang="en-US" altLang="zh-CN" sz="1600" kern="100" dirty="0" err="1">
                <a:cs typeface="Times New Roman" panose="02020603050405020304" pitchFamily="18" charset="0"/>
              </a:rPr>
              <a:t>Vn</a:t>
            </a:r>
            <a:r>
              <a:rPr lang="zh-CN" altLang="zh-CN" sz="1600" kern="100" dirty="0">
                <a:cs typeface="Times New Roman" panose="02020603050405020304" pitchFamily="18" charset="0"/>
              </a:rPr>
              <a:t>出发，令</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[n-1] = </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[n-1]</a:t>
            </a:r>
            <a:r>
              <a:rPr lang="zh-CN" altLang="zh-CN" sz="1600" kern="100" dirty="0">
                <a:cs typeface="Times New Roman" panose="02020603050405020304" pitchFamily="18" charset="0"/>
              </a:rPr>
              <a:t>，按逆拓扑有序求其余各顶点的最迟发生时间</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a:t>
            </a:r>
          </a:p>
          <a:p>
            <a:pPr marL="342900" lvl="0" indent="-342900" algn="just">
              <a:lnSpc>
                <a:spcPct val="125000"/>
              </a:lnSpc>
              <a:spcAft>
                <a:spcPts val="0"/>
              </a:spcAft>
              <a:buFont typeface="+mj-lt"/>
              <a:buAutoNum type="arabicParenR"/>
            </a:pPr>
            <a:r>
              <a:rPr lang="zh-CN" altLang="zh-CN" sz="1600" kern="100" dirty="0">
                <a:cs typeface="Times New Roman" panose="02020603050405020304" pitchFamily="18" charset="0"/>
              </a:rPr>
              <a:t>比较</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和</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，求得关键路径：根据各顶点的</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和</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值，求每条边的最早开始时间</a:t>
            </a:r>
            <a:r>
              <a:rPr lang="en-US" altLang="zh-CN" sz="1600" kern="100" dirty="0">
                <a:cs typeface="Times New Roman" panose="02020603050405020304" pitchFamily="18" charset="0"/>
              </a:rPr>
              <a:t>e(s)</a:t>
            </a:r>
            <a:r>
              <a:rPr lang="zh-CN" altLang="zh-CN" sz="1600" kern="100" dirty="0">
                <a:cs typeface="Times New Roman" panose="02020603050405020304" pitchFamily="18" charset="0"/>
              </a:rPr>
              <a:t>和最迟开始时间</a:t>
            </a:r>
            <a:r>
              <a:rPr lang="en-US" altLang="zh-CN" sz="1600" kern="100" dirty="0">
                <a:cs typeface="Times New Roman" panose="02020603050405020304" pitchFamily="18" charset="0"/>
              </a:rPr>
              <a:t>l(s)</a:t>
            </a:r>
            <a:r>
              <a:rPr lang="zh-CN" altLang="zh-CN" sz="1600" kern="100" dirty="0">
                <a:cs typeface="Times New Roman" panose="02020603050405020304" pitchFamily="18" charset="0"/>
              </a:rPr>
              <a:t>。若某条弧满足条件</a:t>
            </a:r>
            <a:r>
              <a:rPr lang="en-US" altLang="zh-CN" sz="1600" kern="100" dirty="0">
                <a:cs typeface="Times New Roman" panose="02020603050405020304" pitchFamily="18" charset="0"/>
              </a:rPr>
              <a:t>e(s) = l(s)</a:t>
            </a:r>
            <a:r>
              <a:rPr lang="zh-CN" altLang="zh-CN" sz="1600" kern="100" dirty="0">
                <a:cs typeface="Times New Roman" panose="02020603050405020304" pitchFamily="18" charset="0"/>
              </a:rPr>
              <a:t>，则为关键活动。其中：</a:t>
            </a:r>
            <a:r>
              <a:rPr lang="en-US" altLang="zh-CN" sz="1600" kern="100" dirty="0">
                <a:cs typeface="Times New Roman" panose="02020603050405020304" pitchFamily="18" charset="0"/>
              </a:rPr>
              <a:t>e(</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 = </a:t>
            </a:r>
            <a:r>
              <a:rPr lang="en-US" altLang="zh-CN" sz="1600" kern="100" dirty="0" err="1">
                <a:cs typeface="Times New Roman" panose="02020603050405020304" pitchFamily="18" charset="0"/>
              </a:rPr>
              <a:t>ve</a:t>
            </a:r>
            <a:r>
              <a:rPr lang="en-US" altLang="zh-CN" sz="1600" kern="100" dirty="0">
                <a:cs typeface="Times New Roman" panose="02020603050405020304" pitchFamily="18" charset="0"/>
              </a:rPr>
              <a:t>(j)</a:t>
            </a:r>
            <a:r>
              <a:rPr lang="zh-CN" altLang="zh-CN" sz="1600" kern="100" dirty="0">
                <a:cs typeface="Times New Roman" panose="02020603050405020304" pitchFamily="18" charset="0"/>
              </a:rPr>
              <a:t>，</a:t>
            </a:r>
            <a:r>
              <a:rPr lang="en-US" altLang="zh-CN" sz="1600" kern="100" dirty="0">
                <a:cs typeface="Times New Roman" panose="02020603050405020304" pitchFamily="18" charset="0"/>
              </a:rPr>
              <a:t>l(</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 = </a:t>
            </a:r>
            <a:r>
              <a:rPr lang="en-US" altLang="zh-CN" sz="1600" kern="100" dirty="0" err="1">
                <a:cs typeface="Times New Roman" panose="02020603050405020304" pitchFamily="18" charset="0"/>
              </a:rPr>
              <a:t>vl</a:t>
            </a:r>
            <a:r>
              <a:rPr lang="en-US" altLang="zh-CN" sz="1600" kern="100" dirty="0">
                <a:cs typeface="Times New Roman" panose="02020603050405020304" pitchFamily="18" charset="0"/>
              </a:rPr>
              <a:t>(k) - weight(&lt;</a:t>
            </a:r>
            <a:r>
              <a:rPr lang="en-US" altLang="zh-CN" sz="1600" kern="100" dirty="0" err="1">
                <a:cs typeface="Times New Roman" panose="02020603050405020304" pitchFamily="18" charset="0"/>
              </a:rPr>
              <a:t>j,k</a:t>
            </a:r>
            <a:r>
              <a:rPr lang="en-US" altLang="zh-CN" sz="1600" kern="100" dirty="0">
                <a:cs typeface="Times New Roman" panose="02020603050405020304" pitchFamily="18" charset="0"/>
              </a:rPr>
              <a:t>&gt;)</a:t>
            </a:r>
            <a:endParaRPr lang="zh-CN" altLang="zh-CN" sz="1600" kern="100" dirty="0">
              <a:cs typeface="Times New Roman" panose="02020603050405020304" pitchFamily="18" charset="0"/>
            </a:endParaRPr>
          </a:p>
        </p:txBody>
      </p:sp>
    </p:spTree>
    <p:extLst>
      <p:ext uri="{BB962C8B-B14F-4D97-AF65-F5344CB8AC3E}">
        <p14:creationId xmlns:p14="http://schemas.microsoft.com/office/powerpoint/2010/main" val="3350434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044700"/>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779713"/>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019300"/>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53536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2" name="文本框 34"/>
          <p:cNvSpPr>
            <a:spLocks noChangeArrowheads="1"/>
          </p:cNvSpPr>
          <p:nvPr/>
        </p:nvSpPr>
        <p:spPr bwMode="auto">
          <a:xfrm>
            <a:off x="2379345" y="42830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1B2153"/>
                </a:solidFill>
              </a:rPr>
              <a:t>总结</a:t>
            </a:r>
          </a:p>
        </p:txBody>
      </p:sp>
      <p:sp>
        <p:nvSpPr>
          <p:cNvPr id="16393" name="六边形 53"/>
          <p:cNvSpPr>
            <a:spLocks noChangeArrowheads="1"/>
          </p:cNvSpPr>
          <p:nvPr/>
        </p:nvSpPr>
        <p:spPr bwMode="auto">
          <a:xfrm>
            <a:off x="1904683" y="2800350"/>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556000"/>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5" name="六边形 57"/>
          <p:cNvSpPr>
            <a:spLocks noChangeArrowheads="1"/>
          </p:cNvSpPr>
          <p:nvPr/>
        </p:nvSpPr>
        <p:spPr bwMode="auto">
          <a:xfrm>
            <a:off x="1904683" y="4303713"/>
            <a:ext cx="487362" cy="420687"/>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4" y="1011238"/>
            <a:ext cx="277653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373063" y="1690140"/>
            <a:ext cx="1824037" cy="369332"/>
          </a:xfrm>
          <a:prstGeom prst="rect">
            <a:avLst/>
          </a:prstGeom>
        </p:spPr>
        <p:txBody>
          <a:bodyPr wrap="square">
            <a:spAutoFit/>
          </a:bodyPr>
          <a:lstStyle/>
          <a:p>
            <a:r>
              <a:rPr lang="zh-CN" altLang="en-US" b="1" dirty="0">
                <a:cs typeface="Times New Roman" panose="02020603050405020304" pitchFamily="18" charset="0"/>
              </a:rPr>
              <a:t>组合</a:t>
            </a:r>
            <a:r>
              <a:rPr lang="zh-CN" altLang="en-US" b="1" dirty="0" smtClean="0">
                <a:cs typeface="Times New Roman" panose="02020603050405020304" pitchFamily="18" charset="0"/>
              </a:rPr>
              <a:t>特征</a:t>
            </a:r>
            <a:endParaRPr lang="en-US" altLang="zh-CN" b="1" dirty="0" smtClean="0">
              <a:cs typeface="Times New Roman" panose="02020603050405020304" pitchFamily="18" charset="0"/>
            </a:endParaRPr>
          </a:p>
        </p:txBody>
      </p:sp>
      <p:graphicFrame>
        <p:nvGraphicFramePr>
          <p:cNvPr id="2" name="表格 1"/>
          <p:cNvGraphicFramePr>
            <a:graphicFrameLocks noGrp="1"/>
          </p:cNvGraphicFramePr>
          <p:nvPr>
            <p:extLst/>
          </p:nvPr>
        </p:nvGraphicFramePr>
        <p:xfrm>
          <a:off x="434846" y="2204612"/>
          <a:ext cx="8218805" cy="1151017"/>
        </p:xfrm>
        <a:graphic>
          <a:graphicData uri="http://schemas.openxmlformats.org/drawingml/2006/table">
            <a:tbl>
              <a:tblPr firstRow="1" firstCol="1" bandRow="1"/>
              <a:tblGrid>
                <a:gridCol w="806112"/>
                <a:gridCol w="806112"/>
                <a:gridCol w="1088251"/>
                <a:gridCol w="1088251"/>
                <a:gridCol w="861974"/>
                <a:gridCol w="861974"/>
                <a:gridCol w="1102393"/>
                <a:gridCol w="1102393"/>
                <a:gridCol w="501345"/>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3</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3</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概率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071">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bwMode="auto">
          <a:xfrm>
            <a:off x="393700" y="6071066"/>
            <a:ext cx="1085849"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算法图</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AOE</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表示</a:t>
            </a:r>
          </a:p>
        </p:txBody>
      </p:sp>
      <p:sp>
        <p:nvSpPr>
          <p:cNvPr id="24" name="矩形 23"/>
          <p:cNvSpPr/>
          <p:nvPr/>
        </p:nvSpPr>
        <p:spPr bwMode="auto">
          <a:xfrm>
            <a:off x="1444624" y="5702766"/>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关键路径算法</a:t>
            </a:r>
          </a:p>
        </p:txBody>
      </p:sp>
      <p:sp>
        <p:nvSpPr>
          <p:cNvPr id="25" name="矩形 24"/>
          <p:cNvSpPr/>
          <p:nvPr/>
        </p:nvSpPr>
        <p:spPr bwMode="auto">
          <a:xfrm>
            <a:off x="2930125" y="605836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算法关键路径</a:t>
            </a:r>
          </a:p>
        </p:txBody>
      </p:sp>
      <p:sp>
        <p:nvSpPr>
          <p:cNvPr id="8" name="右箭头 7"/>
          <p:cNvSpPr/>
          <p:nvPr/>
        </p:nvSpPr>
        <p:spPr bwMode="auto">
          <a:xfrm>
            <a:off x="1622424" y="6216999"/>
            <a:ext cx="113347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7" name="矩形 26"/>
          <p:cNvSpPr/>
          <p:nvPr/>
        </p:nvSpPr>
        <p:spPr bwMode="auto">
          <a:xfrm>
            <a:off x="5165326" y="605836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组合特征</a:t>
            </a:r>
          </a:p>
        </p:txBody>
      </p:sp>
      <p:sp>
        <p:nvSpPr>
          <p:cNvPr id="28" name="右箭头 27"/>
          <p:cNvSpPr/>
          <p:nvPr/>
        </p:nvSpPr>
        <p:spPr bwMode="auto">
          <a:xfrm>
            <a:off x="3900484" y="6216999"/>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9" name="矩形 28"/>
          <p:cNvSpPr/>
          <p:nvPr/>
        </p:nvSpPr>
        <p:spPr bwMode="auto">
          <a:xfrm>
            <a:off x="3775866" y="5715466"/>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特征提取方案</a:t>
            </a:r>
          </a:p>
        </p:txBody>
      </p:sp>
      <p:sp>
        <p:nvSpPr>
          <p:cNvPr id="30" name="矩形 29"/>
          <p:cNvSpPr/>
          <p:nvPr/>
        </p:nvSpPr>
        <p:spPr bwMode="auto">
          <a:xfrm>
            <a:off x="7400526" y="6071066"/>
            <a:ext cx="1210074"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PE</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中的组合功能设计</a:t>
            </a:r>
          </a:p>
        </p:txBody>
      </p:sp>
      <p:sp>
        <p:nvSpPr>
          <p:cNvPr id="31" name="右箭头 30"/>
          <p:cNvSpPr/>
          <p:nvPr/>
        </p:nvSpPr>
        <p:spPr bwMode="auto">
          <a:xfrm>
            <a:off x="6135685" y="6179131"/>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3" name="矩形 32"/>
          <p:cNvSpPr/>
          <p:nvPr/>
        </p:nvSpPr>
        <p:spPr bwMode="auto">
          <a:xfrm>
            <a:off x="6107108" y="5690532"/>
            <a:ext cx="1477168"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指导设计</a:t>
            </a:r>
          </a:p>
        </p:txBody>
      </p:sp>
      <p:pic>
        <p:nvPicPr>
          <p:cNvPr id="3" name="图片 2"/>
          <p:cNvPicPr>
            <a:picLocks noChangeAspect="1"/>
          </p:cNvPicPr>
          <p:nvPr/>
        </p:nvPicPr>
        <p:blipFill>
          <a:blip r:embed="rId2"/>
          <a:stretch>
            <a:fillRect/>
          </a:stretch>
        </p:blipFill>
        <p:spPr>
          <a:xfrm>
            <a:off x="7262813" y="3418225"/>
            <a:ext cx="1502183" cy="2556582"/>
          </a:xfrm>
          <a:prstGeom prst="rect">
            <a:avLst/>
          </a:prstGeom>
        </p:spPr>
      </p:pic>
      <p:sp>
        <p:nvSpPr>
          <p:cNvPr id="32" name="矩形 31"/>
          <p:cNvSpPr/>
          <p:nvPr/>
        </p:nvSpPr>
        <p:spPr bwMode="auto">
          <a:xfrm>
            <a:off x="4974829" y="4075184"/>
            <a:ext cx="1477168" cy="1241336"/>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移位单元的最高前后缀组合概率是抑或逻辑操作</a:t>
            </a:r>
          </a:p>
        </p:txBody>
      </p:sp>
      <p:sp>
        <p:nvSpPr>
          <p:cNvPr id="34" name="右箭头 33"/>
          <p:cNvSpPr/>
          <p:nvPr/>
        </p:nvSpPr>
        <p:spPr bwMode="auto">
          <a:xfrm>
            <a:off x="6417460" y="4432300"/>
            <a:ext cx="719940" cy="25108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386022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3" y="1690141"/>
            <a:ext cx="1440498" cy="369332"/>
          </a:xfrm>
          <a:prstGeom prst="rect">
            <a:avLst/>
          </a:prstGeom>
        </p:spPr>
        <p:txBody>
          <a:bodyPr wrap="square">
            <a:spAutoFit/>
          </a:bodyPr>
          <a:lstStyle/>
          <a:p>
            <a:r>
              <a:rPr lang="zh-CN" altLang="en-US" b="1" dirty="0" smtClean="0">
                <a:cs typeface="Times New Roman" panose="02020603050405020304" pitchFamily="18" charset="0"/>
              </a:rPr>
              <a:t>位置特征</a:t>
            </a:r>
            <a:endParaRPr lang="en-US" altLang="zh-CN" b="1" dirty="0" smtClean="0">
              <a:cs typeface="Times New Roman" panose="02020603050405020304" pitchFamily="18" charset="0"/>
            </a:endParaRPr>
          </a:p>
        </p:txBody>
      </p:sp>
      <p:sp>
        <p:nvSpPr>
          <p:cNvPr id="2" name="矩形 1"/>
          <p:cNvSpPr/>
          <p:nvPr/>
        </p:nvSpPr>
        <p:spPr>
          <a:xfrm>
            <a:off x="464502" y="2143124"/>
            <a:ext cx="7142798" cy="923330"/>
          </a:xfrm>
          <a:prstGeom prst="rect">
            <a:avLst/>
          </a:prstGeom>
        </p:spPr>
        <p:txBody>
          <a:bodyPr wrap="square">
            <a:spAutoFit/>
          </a:bodyPr>
          <a:lstStyle/>
          <a:p>
            <a:r>
              <a:rPr lang="en-US" altLang="zh-CN" dirty="0" smtClean="0">
                <a:latin typeface="宋体" panose="02010600030101010101" pitchFamily="2" charset="-122"/>
                <a:cs typeface="Times New Roman" panose="02020603050405020304" pitchFamily="18" charset="0"/>
              </a:rPr>
              <a:t>  </a:t>
            </a:r>
            <a:r>
              <a:rPr lang="x-none" altLang="zh-CN" dirty="0" smtClean="0">
                <a:latin typeface="宋体" panose="02010600030101010101" pitchFamily="2" charset="-122"/>
                <a:cs typeface="Times New Roman" panose="02020603050405020304" pitchFamily="18" charset="0"/>
              </a:rPr>
              <a:t>位置特征</a:t>
            </a:r>
            <a:r>
              <a:rPr lang="zh-CN" altLang="zh-CN" dirty="0">
                <a:cs typeface="Times New Roman" panose="02020603050405020304" pitchFamily="18" charset="0"/>
              </a:rPr>
              <a:t>指算子在算法轮函数中的出现的位置统计</a:t>
            </a:r>
            <a:r>
              <a:rPr lang="zh-CN" altLang="zh-CN" dirty="0" smtClean="0">
                <a:cs typeface="Times New Roman" panose="02020603050405020304" pitchFamily="18" charset="0"/>
              </a:rPr>
              <a:t>特征</a:t>
            </a:r>
            <a:r>
              <a:rPr lang="zh-CN" altLang="en-US" dirty="0" smtClean="0">
                <a:cs typeface="Times New Roman" panose="02020603050405020304" pitchFamily="18" charset="0"/>
              </a:rPr>
              <a:t>，六类算子中有三类在算法轮函数表现出比较统一的位置特征：置换算子、</a:t>
            </a:r>
            <a:r>
              <a:rPr lang="en-US" altLang="zh-CN" dirty="0" smtClean="0">
                <a:cs typeface="Times New Roman" panose="02020603050405020304" pitchFamily="18" charset="0"/>
              </a:rPr>
              <a:t>S</a:t>
            </a:r>
            <a:r>
              <a:rPr lang="zh-CN" altLang="en-US" dirty="0" smtClean="0">
                <a:cs typeface="Times New Roman" panose="02020603050405020304" pitchFamily="18" charset="0"/>
              </a:rPr>
              <a:t>盒、有限域乘法</a:t>
            </a:r>
            <a:endParaRPr lang="en-US" altLang="zh-CN" dirty="0" smtClean="0">
              <a:cs typeface="Times New Roman" panose="02020603050405020304" pitchFamily="18" charset="0"/>
            </a:endParaRPr>
          </a:p>
        </p:txBody>
      </p:sp>
      <p:graphicFrame>
        <p:nvGraphicFramePr>
          <p:cNvPr id="6" name="表格 5"/>
          <p:cNvGraphicFramePr>
            <a:graphicFrameLocks noGrp="1"/>
          </p:cNvGraphicFramePr>
          <p:nvPr>
            <p:extLst/>
          </p:nvPr>
        </p:nvGraphicFramePr>
        <p:xfrm>
          <a:off x="553240" y="3318916"/>
          <a:ext cx="6952461" cy="1329284"/>
        </p:xfrm>
        <a:graphic>
          <a:graphicData uri="http://schemas.openxmlformats.org/drawingml/2006/table">
            <a:tbl>
              <a:tblPr firstRow="1" firstCol="1" bandRow="1"/>
              <a:tblGrid>
                <a:gridCol w="1040068"/>
                <a:gridCol w="1040068"/>
                <a:gridCol w="783501"/>
                <a:gridCol w="783501"/>
                <a:gridCol w="742094"/>
                <a:gridCol w="1036821"/>
                <a:gridCol w="1036821"/>
                <a:gridCol w="489587"/>
              </a:tblGrid>
              <a:tr h="529732">
                <a:tc gridSpan="2">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lnSpc>
                          <a:spcPct val="125000"/>
                        </a:lnSpc>
                        <a:spcAft>
                          <a:spcPts val="0"/>
                        </a:spcAft>
                      </a:pPr>
                      <a:r>
                        <a:rPr lang="en-US" sz="14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Des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4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Present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4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Square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4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ICE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4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Grand_Cru</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4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Q</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76">
                <a:tc rowSpan="2">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置换操作出现位置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轮函数初始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76">
                <a:tc vMerge="1">
                  <a:txBody>
                    <a:bodyPr/>
                    <a:lstStyle/>
                    <a:p>
                      <a:endParaRPr lang="zh-CN" altLang="en-US"/>
                    </a:p>
                  </a:txBody>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轮函数终结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22226" y="4941585"/>
            <a:ext cx="7604174" cy="784830"/>
          </a:xfrm>
          <a:prstGeom prst="rect">
            <a:avLst/>
          </a:prstGeom>
        </p:spPr>
        <p:txBody>
          <a:bodyPr wrap="square">
            <a:spAutoFit/>
          </a:bodyPr>
          <a:lstStyle/>
          <a:p>
            <a:pPr indent="266700" algn="just">
              <a:lnSpc>
                <a:spcPct val="125000"/>
              </a:lnSpc>
              <a:spcAft>
                <a:spcPts val="0"/>
              </a:spcAft>
            </a:pPr>
            <a:r>
              <a:rPr lang="zh-CN" altLang="zh-CN" kern="100" dirty="0" smtClean="0">
                <a:cs typeface="Times New Roman" panose="02020603050405020304" pitchFamily="18" charset="0"/>
              </a:rPr>
              <a:t>轮</a:t>
            </a:r>
            <a:r>
              <a:rPr lang="zh-CN" altLang="zh-CN" kern="100" dirty="0">
                <a:cs typeface="Times New Roman" panose="02020603050405020304" pitchFamily="18" charset="0"/>
              </a:rPr>
              <a:t>函数的初始和结束位置中出现置换算子，其它位置不存在置换</a:t>
            </a:r>
            <a:r>
              <a:rPr lang="zh-CN" altLang="zh-CN" kern="100" dirty="0" smtClean="0">
                <a:cs typeface="Times New Roman" panose="02020603050405020304" pitchFamily="18" charset="0"/>
              </a:rPr>
              <a:t>算子</a:t>
            </a:r>
            <a:r>
              <a:rPr lang="zh-CN" altLang="en-US" kern="100" dirty="0" smtClean="0">
                <a:cs typeface="Times New Roman" panose="02020603050405020304" pitchFamily="18" charset="0"/>
              </a:rPr>
              <a:t>，同样的特征也出现在</a:t>
            </a:r>
            <a:r>
              <a:rPr lang="en-US" altLang="zh-CN" kern="100" dirty="0" smtClean="0">
                <a:cs typeface="Times New Roman" panose="02020603050405020304" pitchFamily="18" charset="0"/>
              </a:rPr>
              <a:t>S</a:t>
            </a:r>
            <a:r>
              <a:rPr lang="zh-CN" altLang="en-US" kern="100" dirty="0" smtClean="0">
                <a:cs typeface="Times New Roman" panose="02020603050405020304" pitchFamily="18" charset="0"/>
              </a:rPr>
              <a:t>盒和有限域乘法算子，且在两个算子通常组合出现。</a:t>
            </a:r>
            <a:endParaRPr lang="zh-CN" altLang="zh-CN" kern="100" dirty="0">
              <a:cs typeface="Times New Roman" panose="02020603050405020304" pitchFamily="18" charset="0"/>
            </a:endParaRPr>
          </a:p>
        </p:txBody>
      </p:sp>
      <p:sp>
        <p:nvSpPr>
          <p:cNvPr id="26" name="矩形 25"/>
          <p:cNvSpPr/>
          <p:nvPr/>
        </p:nvSpPr>
        <p:spPr bwMode="auto">
          <a:xfrm>
            <a:off x="2582516" y="6053886"/>
            <a:ext cx="872333"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lang="zh-CN" altLang="en-US" sz="1600" dirty="0">
                <a:latin typeface="Arial" pitchFamily="34" charset="0"/>
              </a:rPr>
              <a:t>位置</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特征</a:t>
            </a:r>
          </a:p>
        </p:txBody>
      </p:sp>
      <p:sp>
        <p:nvSpPr>
          <p:cNvPr id="27" name="矩形 26"/>
          <p:cNvSpPr/>
          <p:nvPr/>
        </p:nvSpPr>
        <p:spPr bwMode="auto">
          <a:xfrm>
            <a:off x="4817716" y="6066586"/>
            <a:ext cx="1697384" cy="583733"/>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功能单元在</a:t>
            </a:r>
            <a:r>
              <a:rPr lang="en-US" altLang="zh-CN" sz="1600" dirty="0" smtClean="0">
                <a:latin typeface="Arial" pitchFamily="34" charset="0"/>
              </a:rPr>
              <a:t>PE</a:t>
            </a:r>
            <a:r>
              <a:rPr lang="zh-CN" altLang="en-US" sz="1600" dirty="0" smtClean="0">
                <a:latin typeface="Arial" pitchFamily="34" charset="0"/>
              </a:rPr>
              <a:t>阵列中的位置分布</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8" name="右箭头 27"/>
          <p:cNvSpPr/>
          <p:nvPr/>
        </p:nvSpPr>
        <p:spPr bwMode="auto">
          <a:xfrm>
            <a:off x="3552875" y="6174651"/>
            <a:ext cx="1166816" cy="2918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9" name="矩形 28"/>
          <p:cNvSpPr/>
          <p:nvPr/>
        </p:nvSpPr>
        <p:spPr bwMode="auto">
          <a:xfrm>
            <a:off x="3562398" y="5686052"/>
            <a:ext cx="1085802" cy="355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指导设计</a:t>
            </a: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89997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1173181" y="3249335"/>
            <a:ext cx="3048053" cy="1200329"/>
          </a:xfrm>
          <a:prstGeom prst="rect">
            <a:avLst/>
          </a:prstGeom>
        </p:spPr>
        <p:txBody>
          <a:bodyPr wrap="square">
            <a:spAutoFit/>
          </a:bodyPr>
          <a:lstStyle/>
          <a:p>
            <a:r>
              <a:rPr lang="zh-CN" altLang="en-US" dirty="0" smtClean="0">
                <a:cs typeface="Times New Roman" panose="02020603050405020304" pitchFamily="18" charset="0"/>
              </a:rPr>
              <a:t>功能单元</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互连</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异构组</a:t>
            </a:r>
            <a:endParaRPr lang="en-US" altLang="zh-CN" dirty="0" smtClean="0">
              <a:cs typeface="Times New Roman" panose="02020603050405020304" pitchFamily="18" charset="0"/>
            </a:endParaRPr>
          </a:p>
          <a:p>
            <a:r>
              <a:rPr lang="zh-CN" altLang="en-US" dirty="0">
                <a:cs typeface="Times New Roman" panose="02020603050405020304" pitchFamily="18" charset="0"/>
              </a:rPr>
              <a:t>阵列</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021352" y="901959"/>
            <a:ext cx="3958215" cy="5895082"/>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374744" y="1568780"/>
            <a:ext cx="2086591" cy="369332"/>
          </a:xfrm>
          <a:prstGeom prst="rect">
            <a:avLst/>
          </a:prstGeom>
        </p:spPr>
        <p:txBody>
          <a:bodyPr wrap="square">
            <a:spAutoFit/>
          </a:bodyPr>
          <a:lstStyle/>
          <a:p>
            <a:r>
              <a:rPr lang="zh-CN" altLang="en-US" dirty="0" smtClean="0">
                <a:cs typeface="Times New Roman" panose="02020603050405020304" pitchFamily="18" charset="0"/>
              </a:rPr>
              <a:t>功能单元设计</a:t>
            </a:r>
            <a:endParaRPr lang="en-US" altLang="zh-CN" dirty="0" smtClean="0">
              <a:cs typeface="Times New Roman" panose="02020603050405020304" pitchFamily="18" charset="0"/>
            </a:endParaRPr>
          </a:p>
        </p:txBody>
      </p:sp>
      <p:pic>
        <p:nvPicPr>
          <p:cNvPr id="14" name="图片 13"/>
          <p:cNvPicPr>
            <a:picLocks noChangeAspect="1"/>
          </p:cNvPicPr>
          <p:nvPr/>
        </p:nvPicPr>
        <p:blipFill>
          <a:blip r:embed="rId2"/>
          <a:stretch>
            <a:fillRect/>
          </a:stretch>
        </p:blipFill>
        <p:spPr>
          <a:xfrm>
            <a:off x="477529" y="2247683"/>
            <a:ext cx="2189377" cy="3379394"/>
          </a:xfrm>
          <a:prstGeom prst="rect">
            <a:avLst/>
          </a:prstGeom>
        </p:spPr>
      </p:pic>
      <p:pic>
        <p:nvPicPr>
          <p:cNvPr id="15" name="图片 14"/>
          <p:cNvPicPr>
            <a:picLocks noChangeAspect="1"/>
          </p:cNvPicPr>
          <p:nvPr/>
        </p:nvPicPr>
        <p:blipFill>
          <a:blip r:embed="rId3"/>
          <a:stretch>
            <a:fillRect/>
          </a:stretch>
        </p:blipFill>
        <p:spPr>
          <a:xfrm>
            <a:off x="3169571" y="2247683"/>
            <a:ext cx="1845127" cy="3140243"/>
          </a:xfrm>
          <a:prstGeom prst="rect">
            <a:avLst/>
          </a:prstGeom>
        </p:spPr>
      </p:pic>
      <p:pic>
        <p:nvPicPr>
          <p:cNvPr id="16" name="图片 15"/>
          <p:cNvPicPr>
            <a:picLocks noChangeAspect="1"/>
          </p:cNvPicPr>
          <p:nvPr/>
        </p:nvPicPr>
        <p:blipFill>
          <a:blip r:embed="rId4"/>
          <a:stretch>
            <a:fillRect/>
          </a:stretch>
        </p:blipFill>
        <p:spPr>
          <a:xfrm>
            <a:off x="5517364" y="2405721"/>
            <a:ext cx="2929893" cy="3063317"/>
          </a:xfrm>
          <a:prstGeom prst="rect">
            <a:avLst/>
          </a:prstGeom>
        </p:spPr>
      </p:pic>
      <p:sp>
        <p:nvSpPr>
          <p:cNvPr id="34" name="矩形 33"/>
          <p:cNvSpPr/>
          <p:nvPr/>
        </p:nvSpPr>
        <p:spPr>
          <a:xfrm>
            <a:off x="1040570" y="556731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6" name="矩形 35"/>
          <p:cNvSpPr/>
          <p:nvPr/>
        </p:nvSpPr>
        <p:spPr>
          <a:xfrm>
            <a:off x="3386425" y="5567316"/>
            <a:ext cx="1420765" cy="369332"/>
          </a:xfrm>
          <a:prstGeom prst="rect">
            <a:avLst/>
          </a:prstGeom>
        </p:spPr>
        <p:txBody>
          <a:bodyPr wrap="square">
            <a:spAutoFit/>
          </a:bodyPr>
          <a:lstStyle/>
          <a:p>
            <a:r>
              <a:rPr lang="zh-CN" altLang="en-US" dirty="0">
                <a:cs typeface="Times New Roman" panose="02020603050405020304" pitchFamily="18" charset="0"/>
              </a:rPr>
              <a:t>移位</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37" name="矩形 36"/>
          <p:cNvSpPr/>
          <p:nvPr/>
        </p:nvSpPr>
        <p:spPr>
          <a:xfrm>
            <a:off x="6271927" y="5554955"/>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374744" y="1568780"/>
            <a:ext cx="2086591" cy="369332"/>
          </a:xfrm>
          <a:prstGeom prst="rect">
            <a:avLst/>
          </a:prstGeom>
        </p:spPr>
        <p:txBody>
          <a:bodyPr wrap="square">
            <a:spAutoFit/>
          </a:bodyPr>
          <a:lstStyle/>
          <a:p>
            <a:r>
              <a:rPr lang="zh-CN" altLang="en-US" dirty="0" smtClean="0">
                <a:cs typeface="Times New Roman" panose="02020603050405020304" pitchFamily="18" charset="0"/>
              </a:rPr>
              <a:t>功能单元设计</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96492" y="2096440"/>
            <a:ext cx="3129095" cy="3825922"/>
          </a:xfrm>
          <a:prstGeom prst="rect">
            <a:avLst/>
          </a:prstGeom>
        </p:spPr>
      </p:pic>
      <p:pic>
        <p:nvPicPr>
          <p:cNvPr id="4" name="图片 3"/>
          <p:cNvPicPr>
            <a:picLocks noChangeAspect="1"/>
          </p:cNvPicPr>
          <p:nvPr/>
        </p:nvPicPr>
        <p:blipFill>
          <a:blip r:embed="rId3"/>
          <a:stretch>
            <a:fillRect/>
          </a:stretch>
        </p:blipFill>
        <p:spPr>
          <a:xfrm>
            <a:off x="3684005" y="1883388"/>
            <a:ext cx="5337758" cy="3911992"/>
          </a:xfrm>
          <a:prstGeom prst="rect">
            <a:avLst/>
          </a:prstGeom>
        </p:spPr>
      </p:pic>
      <p:sp>
        <p:nvSpPr>
          <p:cNvPr id="22" name="矩形 21"/>
          <p:cNvSpPr/>
          <p:nvPr/>
        </p:nvSpPr>
        <p:spPr>
          <a:xfrm>
            <a:off x="1090366" y="6015355"/>
            <a:ext cx="2086591"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矩形 22"/>
          <p:cNvSpPr/>
          <p:nvPr/>
        </p:nvSpPr>
        <p:spPr>
          <a:xfrm>
            <a:off x="5203520" y="6015355"/>
            <a:ext cx="2086591"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1368453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5413098" y="1632610"/>
            <a:ext cx="2086591" cy="369332"/>
          </a:xfrm>
          <a:prstGeom prst="rect">
            <a:avLst/>
          </a:prstGeom>
        </p:spPr>
        <p:txBody>
          <a:bodyPr wrap="square">
            <a:spAutoFit/>
          </a:bodyPr>
          <a:lstStyle/>
          <a:p>
            <a:r>
              <a:rPr lang="zh-CN" altLang="en-US" dirty="0">
                <a:cs typeface="Times New Roman" panose="02020603050405020304" pitchFamily="18" charset="0"/>
              </a:rPr>
              <a:t>互连</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106704" y="2101755"/>
            <a:ext cx="4890452" cy="4462417"/>
          </a:xfrm>
          <a:prstGeom prst="rect">
            <a:avLst/>
          </a:prstGeom>
        </p:spPr>
      </p:pic>
      <p:pic>
        <p:nvPicPr>
          <p:cNvPr id="24" name="图片 23"/>
          <p:cNvPicPr>
            <a:picLocks noChangeAspect="1"/>
          </p:cNvPicPr>
          <p:nvPr/>
        </p:nvPicPr>
        <p:blipFill>
          <a:blip r:embed="rId3"/>
          <a:stretch>
            <a:fillRect/>
          </a:stretch>
        </p:blipFill>
        <p:spPr>
          <a:xfrm>
            <a:off x="97169" y="2965227"/>
            <a:ext cx="4068586" cy="2735471"/>
          </a:xfrm>
          <a:prstGeom prst="rect">
            <a:avLst/>
          </a:prstGeom>
        </p:spPr>
      </p:pic>
      <p:sp>
        <p:nvSpPr>
          <p:cNvPr id="25" name="矩形 24"/>
          <p:cNvSpPr/>
          <p:nvPr/>
        </p:nvSpPr>
        <p:spPr>
          <a:xfrm>
            <a:off x="693429" y="1650654"/>
            <a:ext cx="2086591" cy="369332"/>
          </a:xfrm>
          <a:prstGeom prst="rect">
            <a:avLst/>
          </a:prstGeom>
        </p:spPr>
        <p:txBody>
          <a:bodyPr wrap="square">
            <a:spAutoFit/>
          </a:bodyPr>
          <a:lstStyle/>
          <a:p>
            <a:r>
              <a:rPr lang="zh-CN" altLang="en-US" dirty="0" smtClean="0">
                <a:cs typeface="Times New Roman" panose="02020603050405020304" pitchFamily="18" charset="0"/>
              </a:rPr>
              <a:t>处理单元</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21001" y="2801487"/>
            <a:ext cx="4688596" cy="2223688"/>
          </a:xfrm>
          <a:prstGeom prst="rect">
            <a:avLst/>
          </a:prstGeom>
        </p:spPr>
      </p:pic>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4724400" y="1068371"/>
            <a:ext cx="4068586" cy="2735471"/>
          </a:xfrm>
          <a:prstGeom prst="rect">
            <a:avLst/>
          </a:prstGeom>
        </p:spPr>
      </p:pic>
      <p:pic>
        <p:nvPicPr>
          <p:cNvPr id="9" name="图片 8"/>
          <p:cNvPicPr>
            <a:picLocks noChangeAspect="1"/>
          </p:cNvPicPr>
          <p:nvPr/>
        </p:nvPicPr>
        <p:blipFill>
          <a:blip r:embed="rId4"/>
          <a:stretch>
            <a:fillRect/>
          </a:stretch>
        </p:blipFill>
        <p:spPr>
          <a:xfrm>
            <a:off x="4836942" y="3899740"/>
            <a:ext cx="3338829" cy="2764969"/>
          </a:xfrm>
          <a:prstGeom prst="rect">
            <a:avLst/>
          </a:prstGeom>
        </p:spPr>
      </p:pic>
      <p:cxnSp>
        <p:nvCxnSpPr>
          <p:cNvPr id="12" name="直接箭头连接符 11"/>
          <p:cNvCxnSpPr>
            <a:endCxn id="7" idx="1"/>
          </p:cNvCxnSpPr>
          <p:nvPr/>
        </p:nvCxnSpPr>
        <p:spPr bwMode="auto">
          <a:xfrm flipV="1">
            <a:off x="984738" y="2436107"/>
            <a:ext cx="3739662" cy="757259"/>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a:endCxn id="9" idx="1"/>
          </p:cNvCxnSpPr>
          <p:nvPr/>
        </p:nvCxnSpPr>
        <p:spPr bwMode="auto">
          <a:xfrm>
            <a:off x="3213603" y="3530636"/>
            <a:ext cx="1623339" cy="17515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0" name="矩形 29"/>
          <p:cNvSpPr/>
          <p:nvPr/>
        </p:nvSpPr>
        <p:spPr>
          <a:xfrm>
            <a:off x="3526565" y="1729505"/>
            <a:ext cx="1169699" cy="369332"/>
          </a:xfrm>
          <a:prstGeom prst="rect">
            <a:avLst/>
          </a:prstGeom>
        </p:spPr>
        <p:txBody>
          <a:bodyPr wrap="square">
            <a:spAutoFit/>
          </a:bodyPr>
          <a:lstStyle/>
          <a:p>
            <a:r>
              <a:rPr lang="en-US" altLang="zh-CN" dirty="0" smtClean="0">
                <a:cs typeface="Times New Roman" panose="02020603050405020304" pitchFamily="18" charset="0"/>
              </a:rPr>
              <a:t>PE_Type1</a:t>
            </a:r>
          </a:p>
        </p:txBody>
      </p:sp>
      <p:sp>
        <p:nvSpPr>
          <p:cNvPr id="31" name="矩形 30"/>
          <p:cNvSpPr/>
          <p:nvPr/>
        </p:nvSpPr>
        <p:spPr>
          <a:xfrm>
            <a:off x="3526565" y="5737784"/>
            <a:ext cx="1169699" cy="369332"/>
          </a:xfrm>
          <a:prstGeom prst="rect">
            <a:avLst/>
          </a:prstGeom>
        </p:spPr>
        <p:txBody>
          <a:bodyPr wrap="square">
            <a:spAutoFit/>
          </a:bodyPr>
          <a:lstStyle/>
          <a:p>
            <a:r>
              <a:rPr lang="en-US" altLang="zh-CN" dirty="0" smtClean="0">
                <a:cs typeface="Times New Roman" panose="02020603050405020304" pitchFamily="18" charset="0"/>
              </a:rPr>
              <a:t>PE_Type2</a:t>
            </a:r>
          </a:p>
        </p:txBody>
      </p:sp>
      <p:sp>
        <p:nvSpPr>
          <p:cNvPr id="24" name="矩形 23"/>
          <p:cNvSpPr/>
          <p:nvPr/>
        </p:nvSpPr>
        <p:spPr>
          <a:xfrm>
            <a:off x="374744" y="1568780"/>
            <a:ext cx="2086591" cy="369332"/>
          </a:xfrm>
          <a:prstGeom prst="rect">
            <a:avLst/>
          </a:prstGeom>
        </p:spPr>
        <p:txBody>
          <a:bodyPr wrap="square">
            <a:spAutoFit/>
          </a:bodyPr>
          <a:lstStyle/>
          <a:p>
            <a:r>
              <a:rPr lang="zh-CN" altLang="en-US" dirty="0" smtClean="0">
                <a:cs typeface="Times New Roman" panose="02020603050405020304" pitchFamily="18" charset="0"/>
              </a:rPr>
              <a:t>异构组</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21001" y="2801487"/>
            <a:ext cx="4688596" cy="2223688"/>
          </a:xfrm>
          <a:prstGeom prst="rect">
            <a:avLst/>
          </a:prstGeom>
        </p:spPr>
      </p:pic>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4" name="直接箭头连接符 13"/>
          <p:cNvCxnSpPr>
            <a:endCxn id="25" idx="1"/>
          </p:cNvCxnSpPr>
          <p:nvPr/>
        </p:nvCxnSpPr>
        <p:spPr bwMode="auto">
          <a:xfrm flipV="1">
            <a:off x="3821373" y="3975261"/>
            <a:ext cx="988224" cy="210134"/>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1" name="矩形 30"/>
          <p:cNvSpPr/>
          <p:nvPr/>
        </p:nvSpPr>
        <p:spPr>
          <a:xfrm>
            <a:off x="6509366" y="5482650"/>
            <a:ext cx="1169699" cy="369332"/>
          </a:xfrm>
          <a:prstGeom prst="rect">
            <a:avLst/>
          </a:prstGeom>
        </p:spPr>
        <p:txBody>
          <a:bodyPr wrap="square">
            <a:spAutoFit/>
          </a:bodyPr>
          <a:lstStyle/>
          <a:p>
            <a:r>
              <a:rPr lang="en-US" altLang="zh-CN" dirty="0" smtClean="0">
                <a:cs typeface="Times New Roman" panose="02020603050405020304" pitchFamily="18" charset="0"/>
              </a:rPr>
              <a:t>PE_Type3</a:t>
            </a:r>
          </a:p>
        </p:txBody>
      </p:sp>
      <p:sp>
        <p:nvSpPr>
          <p:cNvPr id="24" name="矩形 23"/>
          <p:cNvSpPr/>
          <p:nvPr/>
        </p:nvSpPr>
        <p:spPr>
          <a:xfrm>
            <a:off x="374744" y="1568780"/>
            <a:ext cx="2086591" cy="369332"/>
          </a:xfrm>
          <a:prstGeom prst="rect">
            <a:avLst/>
          </a:prstGeom>
        </p:spPr>
        <p:txBody>
          <a:bodyPr wrap="square">
            <a:spAutoFit/>
          </a:bodyPr>
          <a:lstStyle/>
          <a:p>
            <a:r>
              <a:rPr lang="zh-CN" altLang="en-US" dirty="0" smtClean="0">
                <a:cs typeface="Times New Roman" panose="02020603050405020304" pitchFamily="18" charset="0"/>
              </a:rPr>
              <a:t>异构组</a:t>
            </a:r>
            <a:endParaRPr lang="en-US" altLang="zh-CN" dirty="0" smtClean="0">
              <a:cs typeface="Times New Roman" panose="02020603050405020304" pitchFamily="18" charset="0"/>
            </a:endParaRPr>
          </a:p>
        </p:txBody>
      </p:sp>
      <p:pic>
        <p:nvPicPr>
          <p:cNvPr id="25" name="图片 24"/>
          <p:cNvPicPr>
            <a:picLocks noChangeAspect="1"/>
          </p:cNvPicPr>
          <p:nvPr/>
        </p:nvPicPr>
        <p:blipFill>
          <a:blip r:embed="rId3"/>
          <a:stretch>
            <a:fillRect/>
          </a:stretch>
        </p:blipFill>
        <p:spPr>
          <a:xfrm>
            <a:off x="4809597" y="2592776"/>
            <a:ext cx="4112460" cy="2764969"/>
          </a:xfrm>
          <a:prstGeom prst="rect">
            <a:avLst/>
          </a:prstGeom>
        </p:spPr>
      </p:pic>
    </p:spTree>
    <p:extLst>
      <p:ext uri="{BB962C8B-B14F-4D97-AF65-F5344CB8AC3E}">
        <p14:creationId xmlns:p14="http://schemas.microsoft.com/office/powerpoint/2010/main" val="2797585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21001" y="2801487"/>
            <a:ext cx="4688596" cy="2223688"/>
          </a:xfrm>
          <a:prstGeom prst="rect">
            <a:avLst/>
          </a:prstGeom>
        </p:spPr>
      </p:pic>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374744" y="1568780"/>
            <a:ext cx="2086591" cy="369332"/>
          </a:xfrm>
          <a:prstGeom prst="rect">
            <a:avLst/>
          </a:prstGeom>
        </p:spPr>
        <p:txBody>
          <a:bodyPr wrap="square">
            <a:spAutoFit/>
          </a:bodyPr>
          <a:lstStyle/>
          <a:p>
            <a:r>
              <a:rPr lang="zh-CN" altLang="en-US" dirty="0" smtClean="0">
                <a:cs typeface="Times New Roman" panose="02020603050405020304" pitchFamily="18" charset="0"/>
              </a:rPr>
              <a:t>异构组</a:t>
            </a:r>
            <a:endParaRPr lang="en-US" altLang="zh-CN" dirty="0" smtClean="0">
              <a:cs typeface="Times New Roman" panose="02020603050405020304" pitchFamily="18" charset="0"/>
            </a:endParaRPr>
          </a:p>
        </p:txBody>
      </p:sp>
      <p:cxnSp>
        <p:nvCxnSpPr>
          <p:cNvPr id="25" name="直接箭头连接符 24"/>
          <p:cNvCxnSpPr/>
          <p:nvPr/>
        </p:nvCxnSpPr>
        <p:spPr bwMode="auto">
          <a:xfrm>
            <a:off x="4230806" y="4831307"/>
            <a:ext cx="606136" cy="450919"/>
          </a:xfrm>
          <a:prstGeom prst="straightConnector1">
            <a:avLst/>
          </a:prstGeom>
          <a:solidFill>
            <a:schemeClr val="accent1"/>
          </a:solidFill>
          <a:ln w="9525" cap="flat" cmpd="sng" algn="ctr">
            <a:solidFill>
              <a:schemeClr val="tx1"/>
            </a:solidFill>
            <a:prstDash val="solid"/>
            <a:round/>
            <a:headEnd type="none" w="med" len="med"/>
            <a:tailEnd type="triangle"/>
          </a:ln>
        </p:spPr>
      </p:cxnSp>
      <p:pic>
        <p:nvPicPr>
          <p:cNvPr id="26" name="图片 25"/>
          <p:cNvPicPr>
            <a:picLocks noChangeAspect="1"/>
          </p:cNvPicPr>
          <p:nvPr/>
        </p:nvPicPr>
        <p:blipFill>
          <a:blip r:embed="rId3"/>
          <a:stretch>
            <a:fillRect/>
          </a:stretch>
        </p:blipFill>
        <p:spPr>
          <a:xfrm>
            <a:off x="4724400" y="1232100"/>
            <a:ext cx="4297363" cy="2403772"/>
          </a:xfrm>
          <a:prstGeom prst="rect">
            <a:avLst/>
          </a:prstGeom>
        </p:spPr>
      </p:pic>
      <p:pic>
        <p:nvPicPr>
          <p:cNvPr id="27" name="图片 26"/>
          <p:cNvPicPr>
            <a:picLocks noChangeAspect="1"/>
          </p:cNvPicPr>
          <p:nvPr/>
        </p:nvPicPr>
        <p:blipFill>
          <a:blip r:embed="rId4"/>
          <a:stretch>
            <a:fillRect/>
          </a:stretch>
        </p:blipFill>
        <p:spPr>
          <a:xfrm>
            <a:off x="4772061" y="3959593"/>
            <a:ext cx="4202039" cy="2773125"/>
          </a:xfrm>
          <a:prstGeom prst="rect">
            <a:avLst/>
          </a:prstGeom>
        </p:spPr>
      </p:pic>
      <p:sp>
        <p:nvSpPr>
          <p:cNvPr id="28" name="矩形 27"/>
          <p:cNvSpPr/>
          <p:nvPr/>
        </p:nvSpPr>
        <p:spPr>
          <a:xfrm>
            <a:off x="3526565" y="5737784"/>
            <a:ext cx="1169699" cy="369332"/>
          </a:xfrm>
          <a:prstGeom prst="rect">
            <a:avLst/>
          </a:prstGeom>
        </p:spPr>
        <p:txBody>
          <a:bodyPr wrap="square">
            <a:spAutoFit/>
          </a:bodyPr>
          <a:lstStyle/>
          <a:p>
            <a:r>
              <a:rPr lang="en-US" altLang="zh-CN" dirty="0" smtClean="0">
                <a:cs typeface="Times New Roman" panose="02020603050405020304" pitchFamily="18" charset="0"/>
              </a:rPr>
              <a:t>PE_Type5</a:t>
            </a:r>
          </a:p>
        </p:txBody>
      </p:sp>
      <p:sp>
        <p:nvSpPr>
          <p:cNvPr id="29" name="矩形 28"/>
          <p:cNvSpPr/>
          <p:nvPr/>
        </p:nvSpPr>
        <p:spPr>
          <a:xfrm>
            <a:off x="3542001" y="1845140"/>
            <a:ext cx="1169699" cy="369332"/>
          </a:xfrm>
          <a:prstGeom prst="rect">
            <a:avLst/>
          </a:prstGeom>
        </p:spPr>
        <p:txBody>
          <a:bodyPr wrap="square">
            <a:spAutoFit/>
          </a:bodyPr>
          <a:lstStyle/>
          <a:p>
            <a:r>
              <a:rPr lang="en-US" altLang="zh-CN" dirty="0" smtClean="0">
                <a:cs typeface="Times New Roman" panose="02020603050405020304" pitchFamily="18" charset="0"/>
              </a:rPr>
              <a:t>PE_Type4</a:t>
            </a:r>
          </a:p>
        </p:txBody>
      </p:sp>
      <p:cxnSp>
        <p:nvCxnSpPr>
          <p:cNvPr id="8" name="直接箭头连接符 7"/>
          <p:cNvCxnSpPr/>
          <p:nvPr/>
        </p:nvCxnSpPr>
        <p:spPr bwMode="auto">
          <a:xfrm flipV="1">
            <a:off x="1910687" y="2214472"/>
            <a:ext cx="2801013" cy="2616835"/>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1947258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1910974" y="2975412"/>
            <a:ext cx="1293239" cy="923330"/>
          </a:xfrm>
          <a:prstGeom prst="rect">
            <a:avLst/>
          </a:prstGeom>
        </p:spPr>
        <p:txBody>
          <a:bodyPr wrap="square">
            <a:spAutoFit/>
          </a:bodyPr>
          <a:lstStyle/>
          <a:p>
            <a:r>
              <a:rPr lang="zh-CN" altLang="en-US" dirty="0" smtClean="0">
                <a:cs typeface="Times New Roman" panose="02020603050405020304" pitchFamily="18" charset="0"/>
              </a:rPr>
              <a:t>异构组</a:t>
            </a:r>
            <a:r>
              <a:rPr lang="zh-CN" altLang="en-US" dirty="0">
                <a:cs typeface="Times New Roman" panose="02020603050405020304" pitchFamily="18" charset="0"/>
              </a:rPr>
              <a:t>重复</a:t>
            </a:r>
            <a:r>
              <a:rPr lang="zh-CN" altLang="en-US" dirty="0" smtClean="0">
                <a:cs typeface="Times New Roman" panose="02020603050405020304" pitchFamily="18" charset="0"/>
              </a:rPr>
              <a:t>迭代构成阵列</a:t>
            </a:r>
            <a:endParaRPr lang="en-US" altLang="zh-CN" dirty="0" smtClean="0">
              <a:cs typeface="Times New Roman" panose="02020603050405020304" pitchFamily="18" charset="0"/>
            </a:endParaRPr>
          </a:p>
        </p:txBody>
      </p:sp>
      <p:pic>
        <p:nvPicPr>
          <p:cNvPr id="12" name="图片 11"/>
          <p:cNvPicPr>
            <a:picLocks noChangeAspect="1"/>
          </p:cNvPicPr>
          <p:nvPr/>
        </p:nvPicPr>
        <p:blipFill>
          <a:blip r:embed="rId2"/>
          <a:stretch>
            <a:fillRect/>
          </a:stretch>
        </p:blipFill>
        <p:spPr>
          <a:xfrm>
            <a:off x="3785539" y="1132604"/>
            <a:ext cx="4020979" cy="5446469"/>
          </a:xfrm>
          <a:prstGeom prst="rect">
            <a:avLst/>
          </a:prstGeom>
        </p:spPr>
      </p:pic>
    </p:spTree>
    <p:extLst>
      <p:ext uri="{BB962C8B-B14F-4D97-AF65-F5344CB8AC3E}">
        <p14:creationId xmlns:p14="http://schemas.microsoft.com/office/powerpoint/2010/main" val="2349110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89997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nvPr>
        </p:nvGraphicFramePr>
        <p:xfrm>
          <a:off x="4724400" y="2031420"/>
          <a:ext cx="4201236" cy="3168376"/>
        </p:xfrm>
        <a:graphic>
          <a:graphicData uri="http://schemas.openxmlformats.org/drawingml/2006/table">
            <a:tbl>
              <a:tblPr firstRow="1" firstCol="1" bandRow="1"/>
              <a:tblGrid>
                <a:gridCol w="877664"/>
                <a:gridCol w="1184846"/>
                <a:gridCol w="938484"/>
                <a:gridCol w="1200242"/>
              </a:tblGrid>
              <a:tr h="27432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传统的同构方案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初始设计方案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7432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8">
                <a:tc>
                  <a:txBody>
                    <a:bodyPr/>
                    <a:lstStyle/>
                    <a:p>
                      <a:pPr algn="ctr">
                        <a:lnSpc>
                          <a:spcPct val="125000"/>
                        </a:lnSpc>
                        <a:spcAft>
                          <a:spcPts val="0"/>
                        </a:spcAft>
                      </a:pPr>
                      <a:r>
                        <a:rPr lang="en-US" alt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652">
                <a:tc>
                  <a:txBody>
                    <a:bodyPr/>
                    <a:lstStyle/>
                    <a:p>
                      <a:pPr algn="ctr">
                        <a:lnSpc>
                          <a:spcPct val="125000"/>
                        </a:lnSpc>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512382" y="5399199"/>
            <a:ext cx="1616671" cy="1200329"/>
          </a:xfrm>
          <a:prstGeom prst="rect">
            <a:avLst/>
          </a:prstGeom>
        </p:spPr>
        <p:txBody>
          <a:bodyPr wrap="square">
            <a:spAutoFit/>
          </a:bodyPr>
          <a:lstStyle/>
          <a:p>
            <a:r>
              <a:rPr lang="en-US" altLang="zh-CN" dirty="0" smtClean="0">
                <a:cs typeface="Times New Roman" panose="02020603050405020304" pitchFamily="18" charset="0"/>
              </a:rPr>
              <a:t> </a:t>
            </a:r>
            <a:r>
              <a:rPr lang="zh-CN" altLang="en-US" dirty="0">
                <a:cs typeface="Times New Roman" panose="02020603050405020304" pitchFamily="18" charset="0"/>
              </a:rPr>
              <a:t>置换</a:t>
            </a:r>
            <a:r>
              <a:rPr lang="zh-CN" altLang="en-US" dirty="0" smtClean="0">
                <a:cs typeface="Times New Roman" panose="02020603050405020304" pitchFamily="18" charset="0"/>
              </a:rPr>
              <a:t>单元、</a:t>
            </a:r>
            <a:r>
              <a:rPr lang="en-US" altLang="zh-CN" dirty="0" smtClean="0">
                <a:cs typeface="Times New Roman" panose="02020603050405020304" pitchFamily="18" charset="0"/>
              </a:rPr>
              <a:t>S</a:t>
            </a:r>
            <a:r>
              <a:rPr lang="zh-CN" altLang="en-US" dirty="0" smtClean="0">
                <a:cs typeface="Times New Roman" panose="02020603050405020304" pitchFamily="18" charset="0"/>
              </a:rPr>
              <a:t>盒、有限域乘法单元的位置特征</a:t>
            </a:r>
            <a:endParaRPr lang="en-US" altLang="zh-CN" dirty="0" smtClean="0">
              <a:cs typeface="Times New Roman" panose="02020603050405020304" pitchFamily="18" charset="0"/>
            </a:endParaRPr>
          </a:p>
        </p:txBody>
      </p:sp>
      <p:graphicFrame>
        <p:nvGraphicFramePr>
          <p:cNvPr id="6" name="表格 5"/>
          <p:cNvGraphicFramePr>
            <a:graphicFrameLocks noGrp="1"/>
          </p:cNvGraphicFramePr>
          <p:nvPr/>
        </p:nvGraphicFramePr>
        <p:xfrm>
          <a:off x="138113" y="2036210"/>
          <a:ext cx="4433888" cy="3187356"/>
        </p:xfrm>
        <a:graphic>
          <a:graphicData uri="http://schemas.openxmlformats.org/drawingml/2006/table">
            <a:tbl>
              <a:tblPr firstRow="1" firstCol="1" bandRow="1"/>
              <a:tblGrid>
                <a:gridCol w="882301"/>
                <a:gridCol w="882301"/>
                <a:gridCol w="593406"/>
                <a:gridCol w="516888"/>
                <a:gridCol w="516888"/>
                <a:gridCol w="521052"/>
                <a:gridCol w="521052"/>
              </a:tblGrid>
              <a:tr h="403404">
                <a:tc gridSpan="2">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处理单元类别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lnSpc>
                          <a:spcPct val="125000"/>
                        </a:lnSpc>
                        <a:spcAft>
                          <a:spcPts val="0"/>
                        </a:spcAft>
                      </a:pPr>
                      <a:r>
                        <a:rPr lang="en-US" sz="11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PE_Type1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1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PE_Type2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1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PE_Type3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1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PE_Type4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1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PE_Type5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574">
                <a:tc rowSpan="6">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574">
                <a:tc vMerge="1">
                  <a:txBody>
                    <a:bodyPr/>
                    <a:lstStyle/>
                    <a:p>
                      <a:endParaRPr lang="zh-CN" altLang="en-US"/>
                    </a:p>
                  </a:txBody>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574">
                <a:tc vMerge="1">
                  <a:txBody>
                    <a:bodyPr/>
                    <a:lstStyle/>
                    <a:p>
                      <a:endParaRPr lang="zh-CN" altLang="en-US"/>
                    </a:p>
                  </a:txBody>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574">
                <a:tc vMerge="1">
                  <a:txBody>
                    <a:bodyPr/>
                    <a:lstStyle/>
                    <a:p>
                      <a:endParaRPr lang="zh-CN" altLang="en-US"/>
                    </a:p>
                  </a:txBody>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574">
                <a:tc vMerge="1">
                  <a:txBody>
                    <a:bodyPr/>
                    <a:lstStyle/>
                    <a:p>
                      <a:endParaRPr lang="zh-CN" altLang="en-US"/>
                    </a:p>
                  </a:txBody>
                  <a:tcPr/>
                </a:tc>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560">
                <a:tc vMerge="1">
                  <a:txBody>
                    <a:bodyPr/>
                    <a:lstStyle/>
                    <a:p>
                      <a:endParaRPr lang="zh-CN" altLang="en-US"/>
                    </a:p>
                  </a:txBody>
                  <a:tcPr/>
                </a:tc>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3020327" y="5537698"/>
            <a:ext cx="1616671" cy="923330"/>
          </a:xfrm>
          <a:prstGeom prst="rect">
            <a:avLst/>
          </a:prstGeom>
        </p:spPr>
        <p:txBody>
          <a:bodyPr wrap="square">
            <a:spAutoFit/>
          </a:bodyPr>
          <a:lstStyle/>
          <a:p>
            <a:r>
              <a:rPr lang="zh-CN" altLang="en-US" dirty="0" smtClean="0">
                <a:cs typeface="Times New Roman" panose="02020603050405020304" pitchFamily="18" charset="0"/>
              </a:rPr>
              <a:t>特定位置的</a:t>
            </a:r>
            <a:r>
              <a:rPr lang="en-US" altLang="zh-CN" dirty="0" smtClean="0">
                <a:cs typeface="Times New Roman" panose="02020603050405020304" pitchFamily="18" charset="0"/>
              </a:rPr>
              <a:t>PE</a:t>
            </a:r>
            <a:r>
              <a:rPr lang="zh-CN" altLang="en-US" dirty="0" smtClean="0">
                <a:cs typeface="Times New Roman" panose="02020603050405020304" pitchFamily="18" charset="0"/>
              </a:rPr>
              <a:t>包含这三类功能单元</a:t>
            </a:r>
            <a:endParaRPr lang="en-US" altLang="zh-CN" dirty="0" smtClean="0">
              <a:cs typeface="Times New Roman" panose="02020603050405020304" pitchFamily="18" charset="0"/>
            </a:endParaRPr>
          </a:p>
        </p:txBody>
      </p:sp>
      <p:sp>
        <p:nvSpPr>
          <p:cNvPr id="7" name="右箭头 6"/>
          <p:cNvSpPr/>
          <p:nvPr/>
        </p:nvSpPr>
        <p:spPr bwMode="auto">
          <a:xfrm>
            <a:off x="2391559" y="5773003"/>
            <a:ext cx="327025" cy="2263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7" name="矩形 26"/>
          <p:cNvSpPr/>
          <p:nvPr/>
        </p:nvSpPr>
        <p:spPr>
          <a:xfrm>
            <a:off x="5713413" y="5537698"/>
            <a:ext cx="2052163" cy="923330"/>
          </a:xfrm>
          <a:prstGeom prst="rect">
            <a:avLst/>
          </a:prstGeom>
        </p:spPr>
        <p:txBody>
          <a:bodyPr wrap="square">
            <a:spAutoFit/>
          </a:bodyPr>
          <a:lstStyle/>
          <a:p>
            <a:r>
              <a:rPr lang="zh-CN" altLang="en-US" dirty="0">
                <a:cs typeface="Times New Roman" panose="02020603050405020304" pitchFamily="18" charset="0"/>
              </a:rPr>
              <a:t>减少</a:t>
            </a:r>
            <a:r>
              <a:rPr lang="zh-CN" altLang="en-US" dirty="0" smtClean="0">
                <a:cs typeface="Times New Roman" panose="02020603050405020304" pitchFamily="18" charset="0"/>
              </a:rPr>
              <a:t>了架构中置换</a:t>
            </a:r>
            <a:r>
              <a:rPr lang="zh-CN" altLang="en-US" dirty="0">
                <a:cs typeface="Times New Roman" panose="02020603050405020304" pitchFamily="18" charset="0"/>
              </a:rPr>
              <a:t>单元、</a:t>
            </a:r>
            <a:r>
              <a:rPr lang="en-US" altLang="zh-CN" dirty="0">
                <a:cs typeface="Times New Roman" panose="02020603050405020304" pitchFamily="18" charset="0"/>
              </a:rPr>
              <a:t>S</a:t>
            </a:r>
            <a:r>
              <a:rPr lang="zh-CN" altLang="en-US" dirty="0">
                <a:cs typeface="Times New Roman" panose="02020603050405020304" pitchFamily="18" charset="0"/>
              </a:rPr>
              <a:t>盒、有限域乘法</a:t>
            </a:r>
            <a:r>
              <a:rPr lang="zh-CN" altLang="en-US" dirty="0" smtClean="0">
                <a:cs typeface="Times New Roman" panose="02020603050405020304" pitchFamily="18" charset="0"/>
              </a:rPr>
              <a:t>单元的个数</a:t>
            </a:r>
            <a:endParaRPr lang="en-US" altLang="zh-CN" dirty="0" smtClean="0">
              <a:cs typeface="Times New Roman" panose="02020603050405020304" pitchFamily="18" charset="0"/>
            </a:endParaRPr>
          </a:p>
        </p:txBody>
      </p:sp>
      <p:sp>
        <p:nvSpPr>
          <p:cNvPr id="28" name="右箭头 27"/>
          <p:cNvSpPr/>
          <p:nvPr/>
        </p:nvSpPr>
        <p:spPr bwMode="auto">
          <a:xfrm>
            <a:off x="5011693" y="5777001"/>
            <a:ext cx="327025" cy="2263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9" name="矩形 28"/>
          <p:cNvSpPr/>
          <p:nvPr/>
        </p:nvSpPr>
        <p:spPr>
          <a:xfrm>
            <a:off x="152400" y="1541056"/>
            <a:ext cx="4859293" cy="369332"/>
          </a:xfrm>
          <a:prstGeom prst="rect">
            <a:avLst/>
          </a:prstGeom>
        </p:spPr>
        <p:txBody>
          <a:bodyPr wrap="square">
            <a:spAutoFit/>
          </a:bodyPr>
          <a:lstStyle/>
          <a:p>
            <a:r>
              <a:rPr lang="zh-CN" altLang="en-US" dirty="0" smtClean="0">
                <a:cs typeface="Times New Roman" panose="02020603050405020304" pitchFamily="18" charset="0"/>
              </a:rPr>
              <a:t>与传统同构架构对比</a:t>
            </a:r>
            <a:endParaRPr lang="en-US" altLang="zh-CN" dirty="0" smtClean="0">
              <a:cs typeface="Times New Roman" panose="02020603050405020304" pitchFamily="18" charset="0"/>
            </a:endParaRPr>
          </a:p>
        </p:txBody>
      </p:sp>
      <p:sp>
        <p:nvSpPr>
          <p:cNvPr id="8" name="矩形 7"/>
          <p:cNvSpPr/>
          <p:nvPr/>
        </p:nvSpPr>
        <p:spPr>
          <a:xfrm>
            <a:off x="6078799" y="2643436"/>
            <a:ext cx="1321389" cy="923330"/>
          </a:xfrm>
          <a:prstGeom prst="rect">
            <a:avLst/>
          </a:prstGeom>
          <a:noFill/>
        </p:spPr>
        <p:txBody>
          <a:bodyPr wrap="square" lIns="91440" tIns="45720" rIns="91440" bIns="45720">
            <a:spAutoFit/>
          </a:bodyPr>
          <a:lstStyle/>
          <a:p>
            <a:pPr algn="ctr"/>
            <a:r>
              <a:rPr lang="zh-CN" altLang="en-US" sz="5400" b="0" cap="none" spc="0" dirty="0" smtClean="0">
                <a:ln w="0"/>
                <a:solidFill>
                  <a:srgbClr val="0081E2"/>
                </a:solidFill>
                <a:effectLst>
                  <a:outerShdw blurRad="38100" dist="19050" dir="2700000" algn="tl" rotWithShape="0">
                    <a:schemeClr val="dk1">
                      <a:alpha val="40000"/>
                    </a:schemeClr>
                  </a:outerShdw>
                </a:effectLst>
              </a:rPr>
              <a:t>？</a:t>
            </a:r>
            <a:endParaRPr lang="zh-CN" altLang="en-US" sz="5400" b="0" cap="none" spc="0" dirty="0">
              <a:ln w="0"/>
              <a:solidFill>
                <a:srgbClr val="0081E2"/>
              </a:solidFill>
              <a:effectLst>
                <a:outerShdw blurRad="38100" dist="19050" dir="2700000" algn="tl" rotWithShape="0">
                  <a:schemeClr val="dk1">
                    <a:alpha val="40000"/>
                  </a:schemeClr>
                </a:outerShdw>
              </a:effectLst>
            </a:endParaRPr>
          </a:p>
        </p:txBody>
      </p:sp>
      <p:sp>
        <p:nvSpPr>
          <p:cNvPr id="31" name="矩形 30"/>
          <p:cNvSpPr/>
          <p:nvPr/>
        </p:nvSpPr>
        <p:spPr>
          <a:xfrm>
            <a:off x="5576936" y="870246"/>
            <a:ext cx="2898324" cy="923330"/>
          </a:xfrm>
          <a:prstGeom prst="rect">
            <a:avLst/>
          </a:prstGeom>
        </p:spPr>
        <p:txBody>
          <a:bodyPr wrap="square">
            <a:spAutoFit/>
          </a:bodyPr>
          <a:lstStyle/>
          <a:p>
            <a:r>
              <a:rPr lang="zh-CN" altLang="en-US" dirty="0" smtClean="0">
                <a:solidFill>
                  <a:srgbClr val="FF0000"/>
                </a:solidFill>
                <a:cs typeface="Times New Roman" panose="02020603050405020304" pitchFamily="18" charset="0"/>
              </a:rPr>
              <a:t>以这个初始方案为基础，映射算法集，分析单元利用率，找出冗余单元</a:t>
            </a:r>
            <a:endParaRPr lang="en-US" altLang="zh-CN" dirty="0" smtClean="0">
              <a:solidFill>
                <a:srgbClr val="FF0000"/>
              </a:solidFill>
              <a:cs typeface="Times New Roman" panose="02020603050405020304" pitchFamily="18" charset="0"/>
            </a:endParaRPr>
          </a:p>
        </p:txBody>
      </p:sp>
    </p:spTree>
    <p:extLst>
      <p:ext uri="{BB962C8B-B14F-4D97-AF65-F5344CB8AC3E}">
        <p14:creationId xmlns:p14="http://schemas.microsoft.com/office/powerpoint/2010/main" val="53979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5033295" y="911171"/>
            <a:ext cx="3942865" cy="5872221"/>
          </a:xfrm>
          <a:prstGeom prst="rect">
            <a:avLst/>
          </a:prstGeom>
        </p:spPr>
      </p:pic>
      <p:sp>
        <p:nvSpPr>
          <p:cNvPr id="4" name="矩形 3"/>
          <p:cNvSpPr/>
          <p:nvPr/>
        </p:nvSpPr>
        <p:spPr>
          <a:xfrm>
            <a:off x="1736725" y="3847281"/>
            <a:ext cx="2646031" cy="369332"/>
          </a:xfrm>
          <a:prstGeom prst="rect">
            <a:avLst/>
          </a:prstGeom>
        </p:spPr>
        <p:txBody>
          <a:bodyPr wrap="square">
            <a:spAutoFit/>
          </a:bodyPr>
          <a:lstStyle/>
          <a:p>
            <a:pPr lvl="0"/>
            <a:r>
              <a:rPr lang="zh-CN" altLang="en-US" dirty="0" smtClean="0"/>
              <a:t>架构超图</a:t>
            </a:r>
            <a:endParaRPr lang="zh-CN" altLang="zh-CN" dirty="0"/>
          </a:p>
        </p:txBody>
      </p:sp>
    </p:spTree>
    <p:extLst>
      <p:ext uri="{BB962C8B-B14F-4D97-AF65-F5344CB8AC3E}">
        <p14:creationId xmlns:p14="http://schemas.microsoft.com/office/powerpoint/2010/main" val="3499581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87313" y="4581405"/>
            <a:ext cx="2430116" cy="1938992"/>
          </a:xfrm>
          <a:prstGeom prst="rect">
            <a:avLst/>
          </a:prstGeom>
        </p:spPr>
        <p:txBody>
          <a:bodyPr wrap="square">
            <a:spAutoFit/>
          </a:bodyPr>
          <a:lstStyle/>
          <a:p>
            <a:pPr indent="267970" algn="just">
              <a:lnSpc>
                <a:spcPct val="125000"/>
              </a:lnSpc>
              <a:spcAft>
                <a:spcPts val="0"/>
              </a:spcAft>
            </a:pPr>
            <a:r>
              <a:rPr lang="zh-CN" altLang="zh-CN" sz="1600" b="1" kern="100" dirty="0" smtClean="0">
                <a:cs typeface="Times New Roman" panose="02020603050405020304" pitchFamily="18" charset="0"/>
              </a:rPr>
              <a:t>定义架构图：</a:t>
            </a:r>
            <a:r>
              <a:rPr lang="zh-CN" altLang="zh-CN" sz="1600" kern="100" dirty="0" smtClean="0">
                <a:cs typeface="Times New Roman" panose="02020603050405020304" pitchFamily="18" charset="0"/>
              </a:rPr>
              <a:t>一</a:t>
            </a:r>
            <a:r>
              <a:rPr lang="zh-CN" altLang="zh-CN" sz="1600" kern="100" dirty="0">
                <a:cs typeface="Times New Roman" panose="02020603050405020304" pitchFamily="18" charset="0"/>
              </a:rPr>
              <a:t>个架构图是一个二元组</a:t>
            </a:r>
            <a:r>
              <a:rPr lang="x-none" altLang="zh-CN" sz="1600" kern="100" dirty="0">
                <a:cs typeface="Times New Roman" panose="02020603050405020304" pitchFamily="18" charset="0"/>
              </a:rPr>
              <a:t>ARG=(V,E)</a:t>
            </a:r>
            <a:r>
              <a:rPr lang="zh-CN" altLang="zh-CN" sz="1600" kern="100" dirty="0">
                <a:cs typeface="Times New Roman" panose="02020603050405020304" pitchFamily="18" charset="0"/>
              </a:rPr>
              <a:t>，其中</a:t>
            </a:r>
            <a:r>
              <a:rPr lang="x-none" altLang="zh-CN" sz="1600" kern="100" dirty="0">
                <a:cs typeface="Times New Roman" panose="02020603050405020304" pitchFamily="18" charset="0"/>
              </a:rPr>
              <a:t>V</a:t>
            </a:r>
            <a:r>
              <a:rPr lang="zh-CN" altLang="zh-CN" sz="1600" kern="100" dirty="0">
                <a:cs typeface="Times New Roman" panose="02020603050405020304" pitchFamily="18" charset="0"/>
              </a:rPr>
              <a:t>是节点集，表示架构中的</a:t>
            </a:r>
            <a:r>
              <a:rPr lang="x-none" altLang="zh-CN" sz="1600" kern="100" dirty="0">
                <a:cs typeface="Times New Roman" panose="02020603050405020304" pitchFamily="18" charset="0"/>
              </a:rPr>
              <a:t>PE</a:t>
            </a:r>
            <a:r>
              <a:rPr lang="zh-CN" altLang="zh-CN" sz="1600" kern="100" dirty="0">
                <a:cs typeface="Times New Roman" panose="02020603050405020304" pitchFamily="18" charset="0"/>
              </a:rPr>
              <a:t>；</a:t>
            </a:r>
            <a:r>
              <a:rPr lang="x-none" altLang="zh-CN" sz="1600" kern="100" dirty="0">
                <a:cs typeface="Times New Roman" panose="02020603050405020304" pitchFamily="18" charset="0"/>
              </a:rPr>
              <a:t>E</a:t>
            </a:r>
            <a:r>
              <a:rPr lang="zh-CN" altLang="zh-CN" sz="1600" kern="100" dirty="0">
                <a:cs typeface="Times New Roman" panose="02020603050405020304" pitchFamily="18" charset="0"/>
              </a:rPr>
              <a:t>是边集，表示架构中的数据互连。</a:t>
            </a:r>
          </a:p>
        </p:txBody>
      </p:sp>
      <p:graphicFrame>
        <p:nvGraphicFramePr>
          <p:cNvPr id="8" name="表格 7"/>
          <p:cNvGraphicFramePr>
            <a:graphicFrameLocks noGrp="1"/>
          </p:cNvGraphicFramePr>
          <p:nvPr/>
        </p:nvGraphicFramePr>
        <p:xfrm>
          <a:off x="2974297" y="416083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a:effectLst/>
                          <a:latin typeface="Calibri" panose="020F0502020204030204" pitchFamily="34" charset="0"/>
                          <a:ea typeface="宋体" panose="02010600030101010101" pitchFamily="2" charset="-122"/>
                          <a:cs typeface="Times New Roman" panose="02020603050405020304" pitchFamily="18" charset="0"/>
                        </a:rPr>
                        <a:t>功能属性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791571" y="1444078"/>
            <a:ext cx="7369234" cy="2648399"/>
          </a:xfrm>
          <a:prstGeom prst="rect">
            <a:avLst/>
          </a:prstGeom>
        </p:spPr>
      </p:pic>
    </p:spTree>
    <p:extLst>
      <p:ext uri="{BB962C8B-B14F-4D97-AF65-F5344CB8AC3E}">
        <p14:creationId xmlns:p14="http://schemas.microsoft.com/office/powerpoint/2010/main" val="4097589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362505" y="3110132"/>
            <a:ext cx="3209495" cy="1200329"/>
          </a:xfrm>
          <a:prstGeom prst="rect">
            <a:avLst/>
          </a:prstGeom>
        </p:spPr>
        <p:txBody>
          <a:bodyPr wrap="square">
            <a:spAutoFit/>
          </a:bodyPr>
          <a:lstStyle/>
          <a:p>
            <a:pPr lvl="0"/>
            <a:r>
              <a:rPr lang="zh-CN" altLang="en-US" dirty="0" smtClean="0"/>
              <a:t>子图同构</a:t>
            </a:r>
            <a:endParaRPr lang="en-US" altLang="zh-CN" dirty="0" smtClean="0"/>
          </a:p>
          <a:p>
            <a:pPr lvl="0"/>
            <a:r>
              <a:rPr lang="zh-CN" altLang="en-US" dirty="0" smtClean="0"/>
              <a:t>算法映射与子图同构</a:t>
            </a:r>
            <a:endParaRPr lang="en-US" altLang="zh-CN" dirty="0" smtClean="0"/>
          </a:p>
          <a:p>
            <a:pPr lvl="0"/>
            <a:r>
              <a:rPr lang="zh-CN" altLang="en-US" dirty="0" smtClean="0"/>
              <a:t>基于</a:t>
            </a:r>
            <a:r>
              <a:rPr lang="en-US" altLang="zh-CN" dirty="0" smtClean="0"/>
              <a:t>VF2</a:t>
            </a:r>
            <a:r>
              <a:rPr lang="zh-CN" altLang="en-US" dirty="0" smtClean="0"/>
              <a:t>子图同构的映射方案</a:t>
            </a:r>
            <a:endParaRPr lang="en-US" altLang="zh-CN" dirty="0" smtClean="0"/>
          </a:p>
          <a:p>
            <a:pPr lvl="0"/>
            <a:r>
              <a:rPr lang="zh-CN" altLang="en-US" dirty="0" smtClean="0"/>
              <a:t>算法集映射</a:t>
            </a:r>
            <a:endParaRPr lang="en-US" altLang="zh-CN" dirty="0" smtClean="0"/>
          </a:p>
        </p:txBody>
      </p:sp>
      <p:pic>
        <p:nvPicPr>
          <p:cNvPr id="2" name="图片 1"/>
          <p:cNvPicPr>
            <a:picLocks noChangeAspect="1"/>
          </p:cNvPicPr>
          <p:nvPr/>
        </p:nvPicPr>
        <p:blipFill>
          <a:blip r:embed="rId2"/>
          <a:stretch>
            <a:fillRect/>
          </a:stretch>
        </p:blipFill>
        <p:spPr>
          <a:xfrm>
            <a:off x="5033295" y="911171"/>
            <a:ext cx="3944899" cy="5875250"/>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0" name="矩形 19"/>
          <p:cNvSpPr/>
          <p:nvPr/>
        </p:nvSpPr>
        <p:spPr>
          <a:xfrm>
            <a:off x="1031875" y="1647416"/>
            <a:ext cx="1765916" cy="369332"/>
          </a:xfrm>
          <a:prstGeom prst="rect">
            <a:avLst/>
          </a:prstGeom>
        </p:spPr>
        <p:txBody>
          <a:bodyPr wrap="square">
            <a:spAutoFit/>
          </a:bodyPr>
          <a:lstStyle/>
          <a:p>
            <a:pPr lvl="0"/>
            <a:r>
              <a:rPr lang="zh-CN" altLang="en-US" dirty="0" smtClean="0"/>
              <a:t>算法映射</a:t>
            </a:r>
            <a:endParaRPr lang="en-US" altLang="zh-CN" dirty="0" smtClean="0"/>
          </a:p>
        </p:txBody>
      </p:sp>
      <p:pic>
        <p:nvPicPr>
          <p:cNvPr id="5" name="图片 4"/>
          <p:cNvPicPr>
            <a:picLocks noChangeAspect="1"/>
          </p:cNvPicPr>
          <p:nvPr/>
        </p:nvPicPr>
        <p:blipFill>
          <a:blip r:embed="rId2"/>
          <a:stretch>
            <a:fillRect/>
          </a:stretch>
        </p:blipFill>
        <p:spPr>
          <a:xfrm>
            <a:off x="937419" y="2471613"/>
            <a:ext cx="6838475" cy="3328686"/>
          </a:xfrm>
          <a:prstGeom prst="rect">
            <a:avLst/>
          </a:prstGeom>
        </p:spPr>
      </p:pic>
    </p:spTree>
    <p:extLst>
      <p:ext uri="{BB962C8B-B14F-4D97-AF65-F5344CB8AC3E}">
        <p14:creationId xmlns:p14="http://schemas.microsoft.com/office/powerpoint/2010/main" val="1583666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0" name="矩形 19"/>
          <p:cNvSpPr/>
          <p:nvPr/>
        </p:nvSpPr>
        <p:spPr>
          <a:xfrm>
            <a:off x="776774" y="1616621"/>
            <a:ext cx="1765916" cy="369332"/>
          </a:xfrm>
          <a:prstGeom prst="rect">
            <a:avLst/>
          </a:prstGeom>
        </p:spPr>
        <p:txBody>
          <a:bodyPr wrap="square">
            <a:spAutoFit/>
          </a:bodyPr>
          <a:lstStyle/>
          <a:p>
            <a:pPr lvl="0"/>
            <a:r>
              <a:rPr lang="zh-CN" altLang="en-US" dirty="0" smtClean="0"/>
              <a:t>子图同构</a:t>
            </a:r>
            <a:endParaRPr lang="en-US" altLang="zh-CN" dirty="0" smtClean="0"/>
          </a:p>
        </p:txBody>
      </p:sp>
      <p:sp>
        <p:nvSpPr>
          <p:cNvPr id="3" name="Rectangle 2"/>
          <p:cNvSpPr>
            <a:spLocks noChangeArrowheads="1"/>
          </p:cNvSpPr>
          <p:nvPr/>
        </p:nvSpPr>
        <p:spPr bwMode="auto">
          <a:xfrm>
            <a:off x="266701" y="2251910"/>
            <a:ext cx="38227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8288" algn="l" defTabSz="914400" rtl="0" eaLnBrk="0" fontAlgn="base" latinLnBrk="0" hangingPunct="0">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子图同构：</a:t>
            </a:r>
            <a:r>
              <a:rPr kumimoji="0" lang="zh-CN"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给定图</a:t>
            </a:r>
            <a:r>
              <a:rPr kumimoji="0" lang="zh-CN" altLang="en-US"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G1 </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与</a:t>
            </a:r>
            <a:r>
              <a:rPr kumimoji="0" lang="zh-CN" altLang="en-US"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G2 </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的一个图同构</a:t>
            </a:r>
            <a:r>
              <a:rPr kumimoji="0" lang="zh-CN" altLang="en-US" sz="1400" b="0" i="0"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f </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以及另一个图</a:t>
            </a:r>
            <a:r>
              <a:rPr kumimoji="0" lang="zh-CN" altLang="en-US"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G3</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，如果</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G2⊆G3</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，则</a:t>
            </a:r>
            <a:r>
              <a:rPr kumimoji="0" lang="zh-CN" altLang="en-US" sz="1400" b="0" i="0"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f </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为图</a:t>
            </a:r>
            <a:r>
              <a:rPr kumimoji="0" lang="zh-CN" altLang="en-US"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G1 </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与</a:t>
            </a:r>
            <a:r>
              <a:rPr kumimoji="0" lang="zh-CN" altLang="en-US"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G3 </a:t>
            </a:r>
            <a:r>
              <a:rPr kumimoji="0" lang="zh-CN" altLang="en-US" sz="1400" b="0" i="0" u="none" strike="noStrike" cap="none" normalizeH="0" baseline="0" dirty="0" smtClean="0">
                <a:ln>
                  <a:noFill/>
                </a:ln>
                <a:solidFill>
                  <a:srgbClr val="000000"/>
                </a:solidFill>
                <a:effectLst/>
                <a:ea typeface="宋体" panose="02010600030101010101" pitchFamily="2" charset="-122"/>
                <a:cs typeface="Times New Roman" panose="02020603050405020304" pitchFamily="18" charset="0"/>
              </a:rPr>
              <a:t>的一个子图同构。</a:t>
            </a:r>
            <a:r>
              <a:rPr lang="zh-CN" altLang="en-US" sz="1400" dirty="0">
                <a:cs typeface="Times New Roman" panose="02020603050405020304" pitchFamily="18" charset="0"/>
              </a:rPr>
              <a:t>下图</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是一个子图同构的示例，</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S</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是</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G</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的一个子图，它包含了</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G</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中顶点集的一个子集，而且</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S</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中顶点的连接方式与</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G</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中相同，所以称</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S</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是</a:t>
            </a:r>
            <a:r>
              <a:rPr kumimoji="0" lang="en-US" altLang="zh-CN"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G</a:t>
            </a:r>
            <a:r>
              <a:rPr kumimoji="0" lang="zh-CN" altLang="en-US" sz="14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的一个同构的子图。</a:t>
            </a:r>
            <a:endParaRPr kumimoji="0" lang="zh-CN" altLang="en-US" sz="32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nvGraphicFramePr>
        <p:xfrm>
          <a:off x="152400" y="4474757"/>
          <a:ext cx="3390900" cy="2009775"/>
        </p:xfrm>
        <a:graphic>
          <a:graphicData uri="http://schemas.openxmlformats.org/presentationml/2006/ole">
            <mc:AlternateContent xmlns:mc="http://schemas.openxmlformats.org/markup-compatibility/2006">
              <mc:Choice xmlns:v="urn:schemas-microsoft-com:vml" Requires="v">
                <p:oleObj spid="_x0000_s3082" name="Visio" r:id="rId3" imgW="5724485" imgH="3495741" progId="Visio.Drawing.15">
                  <p:embed/>
                </p:oleObj>
              </mc:Choice>
              <mc:Fallback>
                <p:oleObj name="Visio" r:id="rId3" imgW="5724485" imgH="3495741" progId="Visio.Drawing.15">
                  <p:embed/>
                  <p:pic>
                    <p:nvPicPr>
                      <p:cNvPr id="0" name=""/>
                      <p:cNvPicPr>
                        <a:picLocks noChangeAspect="1" noChangeArrowheads="1"/>
                      </p:cNvPicPr>
                      <p:nvPr/>
                    </p:nvPicPr>
                    <p:blipFill>
                      <a:blip r:embed="rId4"/>
                      <a:srcRect/>
                      <a:stretch>
                        <a:fillRect/>
                      </a:stretch>
                    </p:blipFill>
                    <p:spPr bwMode="auto">
                      <a:xfrm>
                        <a:off x="152400" y="4474757"/>
                        <a:ext cx="3390900" cy="200977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4724400" y="4248148"/>
                <a:ext cx="3900985" cy="1971309"/>
              </a:xfrm>
              <a:prstGeom prst="rect">
                <a:avLst/>
              </a:prstGeom>
            </p:spPr>
            <p:txBody>
              <a:bodyPr wrap="square">
                <a:spAutoFit/>
              </a:bodyPr>
              <a:lstStyle/>
              <a:p>
                <a:pPr indent="267970" algn="just">
                  <a:lnSpc>
                    <a:spcPct val="125000"/>
                  </a:lnSpc>
                  <a:spcAft>
                    <a:spcPts val="0"/>
                  </a:spcAft>
                </a:pPr>
                <a:r>
                  <a:rPr lang="zh-CN" altLang="zh-CN" sz="1400" b="1" kern="100" dirty="0" smtClean="0">
                    <a:cs typeface="Times New Roman" panose="02020603050405020304" pitchFamily="18" charset="0"/>
                  </a:rPr>
                  <a:t>图同构：</a:t>
                </a:r>
                <a:r>
                  <a:rPr lang="zh-CN" altLang="zh-CN" sz="1400" kern="100" dirty="0">
                    <a:solidFill>
                      <a:srgbClr val="000000"/>
                    </a:solidFill>
                    <a:cs typeface="Times New Roman" panose="02020603050405020304" pitchFamily="18" charset="0"/>
                  </a:rPr>
                  <a:t>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E</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α</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β</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e>
                    </m:d>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和图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E</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α</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β</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e>
                    </m:d>
                    <m:r>
                      <a:rPr lang="en-US" altLang="zh-CN" sz="1400"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是同构的，记为</a:t>
                </a:r>
                <a14:m>
                  <m:oMath xmlns:m="http://schemas.openxmlformats.org/officeDocument/2006/math">
                    <m:r>
                      <a:rPr lang="zh-CN" altLang="zh-CN" sz="1400"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，如果存在一个双射函数</a:t>
                </a:r>
                <a14:m>
                  <m:oMath xmlns:m="http://schemas.openxmlformats.org/officeDocument/2006/math">
                    <m:r>
                      <a:rPr lang="zh-CN" altLang="zh-CN" sz="1400"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r>
                      <a:rPr lang="zh-CN"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oMath>
                </a14:m>
                <a:r>
                  <a:rPr lang="zh-CN" altLang="zh-CN" sz="1400" kern="100" dirty="0">
                    <a:solidFill>
                      <a:srgbClr val="000000"/>
                    </a:solidFill>
                    <a:cs typeface="Times New Roman" panose="02020603050405020304" pitchFamily="18" charset="0"/>
                  </a:rPr>
                  <a:t>，使得：</a:t>
                </a:r>
                <a:endParaRPr lang="zh-CN" altLang="zh-CN" sz="1400" kern="100" dirty="0">
                  <a:cs typeface="Times New Roman" panose="02020603050405020304" pitchFamily="18" charset="0"/>
                </a:endParaRPr>
              </a:p>
              <a:p>
                <a:pPr marL="742950" lvl="1" indent="-285750" algn="just">
                  <a:lnSpc>
                    <a:spcPct val="125000"/>
                  </a:lnSpc>
                  <a:spcAft>
                    <a:spcPts val="0"/>
                  </a:spcAft>
                  <a:buFont typeface="+mj-lt"/>
                  <a:buAutoNum type="alphaLcParenR"/>
                </a:pP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𝛼</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𝑥</m:t>
                        </m:r>
                      </m:e>
                    </m:d>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𝛼</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𝑓</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e>
                    </m:d>
                    <m:r>
                      <a:rPr lang="en-US" altLang="zh-CN" sz="1400" i="1" kern="100">
                        <a:solidFill>
                          <a:srgbClr val="000000"/>
                        </a:solidFill>
                        <a:latin typeface="Cambria Math" panose="02040503050406030204" pitchFamily="18" charset="0"/>
                        <a:cs typeface="Times New Roman" panose="02020603050405020304" pitchFamily="18" charset="0"/>
                      </a:rPr>
                      <m:t> </m:t>
                    </m:r>
                    <m:r>
                      <a:rPr lang="zh-CN"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oMath>
                </a14:m>
                <a:r>
                  <a:rPr lang="zh-CN" altLang="zh-CN" sz="1400" kern="100" dirty="0">
                    <a:solidFill>
                      <a:srgbClr val="000000"/>
                    </a:solidFill>
                    <a:cs typeface="Times New Roman" panose="02020603050405020304" pitchFamily="18" charset="0"/>
                  </a:rPr>
                  <a:t>；</a:t>
                </a:r>
                <a:endParaRPr lang="zh-CN" altLang="zh-CN" sz="1400" kern="100" dirty="0">
                  <a:cs typeface="Times New Roman" panose="02020603050405020304" pitchFamily="18" charset="0"/>
                </a:endParaRPr>
              </a:p>
              <a:p>
                <a:pPr marL="742950" lvl="1" indent="-285750" algn="just">
                  <a:lnSpc>
                    <a:spcPct val="125000"/>
                  </a:lnSpc>
                  <a:spcAft>
                    <a:spcPts val="0"/>
                  </a:spcAft>
                  <a:buFont typeface="+mj-lt"/>
                  <a:buAutoNum type="alphaLcParenR"/>
                </a:pP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𝛽</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𝑦</m:t>
                        </m:r>
                        <m:r>
                          <a:rPr lang="en-US" altLang="zh-CN" sz="1400" i="1" kern="100">
                            <a:solidFill>
                              <a:srgbClr val="000000"/>
                            </a:solidFill>
                            <a:latin typeface="Cambria Math" panose="02040503050406030204" pitchFamily="18" charset="0"/>
                            <a:cs typeface="Times New Roman" panose="02020603050405020304" pitchFamily="18" charset="0"/>
                          </a:rPr>
                          <m:t>)</m:t>
                        </m:r>
                      </m:e>
                    </m:d>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𝛽</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𝑓</m:t>
                        </m:r>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𝑥</m:t>
                            </m:r>
                          </m:e>
                        </m:d>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𝑓</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𝑦</m:t>
                        </m:r>
                        <m:r>
                          <a:rPr lang="en-US" altLang="zh-CN" sz="1400" i="1" kern="100">
                            <a:solidFill>
                              <a:srgbClr val="000000"/>
                            </a:solidFill>
                            <a:latin typeface="Cambria Math" panose="02040503050406030204" pitchFamily="18" charset="0"/>
                            <a:cs typeface="Times New Roman" panose="02020603050405020304" pitchFamily="18" charset="0"/>
                          </a:rPr>
                          <m:t>)</m:t>
                        </m:r>
                      </m:e>
                    </m:d>
                    <m:r>
                      <a:rPr lang="en-US" altLang="zh-CN" sz="1400" i="1" kern="100">
                        <a:solidFill>
                          <a:srgbClr val="000000"/>
                        </a:solidFill>
                        <a:latin typeface="Cambria Math" panose="02040503050406030204" pitchFamily="18" charset="0"/>
                        <a:cs typeface="Times New Roman" panose="02020603050405020304" pitchFamily="18" charset="0"/>
                      </a:rPr>
                      <m:t> </m:t>
                    </m:r>
                    <m:r>
                      <a:rPr lang="zh-CN"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𝑦</m:t>
                    </m:r>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𝐸</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oMath>
                </a14:m>
                <a:r>
                  <a:rPr lang="zh-CN" altLang="zh-CN" sz="1400" kern="100" dirty="0">
                    <a:solidFill>
                      <a:srgbClr val="000000"/>
                    </a:solidFill>
                    <a:cs typeface="Times New Roman" panose="02020603050405020304" pitchFamily="18" charset="0"/>
                  </a:rPr>
                  <a:t>。</a:t>
                </a:r>
                <a:endParaRPr lang="zh-CN" altLang="zh-CN" sz="1400" kern="100" dirty="0">
                  <a:cs typeface="Times New Roman" panose="02020603050405020304" pitchFamily="18" charset="0"/>
                </a:endParaRPr>
              </a:p>
              <a:p>
                <a:pPr marL="266700" algn="just">
                  <a:lnSpc>
                    <a:spcPct val="125000"/>
                  </a:lnSpc>
                  <a:spcAft>
                    <a:spcPts val="0"/>
                  </a:spcAft>
                </a:pPr>
                <a:r>
                  <a:rPr lang="zh-CN" altLang="zh-CN" sz="1400" kern="100" dirty="0">
                    <a:solidFill>
                      <a:srgbClr val="000000"/>
                    </a:solidFill>
                    <a:cs typeface="Times New Roman" panose="02020603050405020304" pitchFamily="18" charset="0"/>
                  </a:rPr>
                  <a:t>这样的函数</a:t>
                </a:r>
                <a14:m>
                  <m:oMath xmlns:m="http://schemas.openxmlformats.org/officeDocument/2006/math">
                    <m:r>
                      <a:rPr lang="zh-CN" altLang="zh-CN" sz="1400"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也称为图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与</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的图同构</a:t>
                </a:r>
                <a:r>
                  <a:rPr lang="zh-CN" altLang="zh-CN" sz="1400" kern="100" dirty="0" smtClean="0">
                    <a:solidFill>
                      <a:srgbClr val="000000"/>
                    </a:solidFill>
                    <a:cs typeface="Times New Roman" panose="02020603050405020304" pitchFamily="18" charset="0"/>
                  </a:rPr>
                  <a:t>。</a:t>
                </a:r>
                <a:endParaRPr lang="zh-CN" altLang="zh-CN" sz="1400" kern="100" dirty="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4724400" y="4248148"/>
                <a:ext cx="3900985" cy="1971309"/>
              </a:xfrm>
              <a:prstGeom prst="rect">
                <a:avLst/>
              </a:prstGeom>
              <a:blipFill rotWithShape="0">
                <a:blip r:embed="rId5"/>
                <a:stretch>
                  <a:fillRect l="-469" r="-469" b="-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724400" y="1801287"/>
                <a:ext cx="3797300" cy="2223366"/>
              </a:xfrm>
              <a:prstGeom prst="rect">
                <a:avLst/>
              </a:prstGeom>
            </p:spPr>
            <p:txBody>
              <a:bodyPr wrap="square">
                <a:spAutoFit/>
              </a:bodyPr>
              <a:lstStyle/>
              <a:p>
                <a:pPr indent="267970" algn="just">
                  <a:lnSpc>
                    <a:spcPct val="125000"/>
                  </a:lnSpc>
                  <a:spcAft>
                    <a:spcPts val="0"/>
                  </a:spcAft>
                </a:pPr>
                <a:r>
                  <a:rPr lang="zh-CN" altLang="zh-CN" sz="1400" b="1" kern="100" dirty="0" smtClean="0">
                    <a:effectLst/>
                    <a:cs typeface="Times New Roman" panose="02020603050405020304" pitchFamily="18" charset="0"/>
                  </a:rPr>
                  <a:t>子图：</a:t>
                </a:r>
                <a:r>
                  <a:rPr lang="zh-CN" altLang="zh-CN" sz="1400" kern="100" dirty="0">
                    <a:solidFill>
                      <a:srgbClr val="000000"/>
                    </a:solidFill>
                    <a:cs typeface="Times New Roman" panose="02020603050405020304" pitchFamily="18" charset="0"/>
                  </a:rPr>
                  <a:t>一个图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E</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α</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β</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e>
                    </m:d>
                  </m:oMath>
                </a14:m>
                <a:r>
                  <a:rPr lang="en-US" altLang="zh-CN" sz="1400" kern="100" dirty="0">
                    <a:solidFill>
                      <a:srgbClr val="000000"/>
                    </a:solidFill>
                    <a:cs typeface="Times New Roman" panose="02020603050405020304" pitchFamily="18" charset="0"/>
                  </a:rPr>
                  <a:t> </a:t>
                </a:r>
                <a:r>
                  <a:rPr lang="zh-CN" altLang="zh-CN" sz="1400" kern="100" dirty="0">
                    <a:solidFill>
                      <a:srgbClr val="000000"/>
                    </a:solidFill>
                    <a:cs typeface="Times New Roman" panose="02020603050405020304" pitchFamily="18" charset="0"/>
                  </a:rPr>
                  <a:t>为图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E</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α</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solidFill>
                                  <a:srgbClr val="000000"/>
                                </a:solidFill>
                                <a:latin typeface="Cambria Math" panose="02040503050406030204" pitchFamily="18" charset="0"/>
                                <a:cs typeface="Times New Roman" panose="02020603050405020304" pitchFamily="18" charset="0"/>
                              </a:rPr>
                              <m:t>β</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e>
                    </m:d>
                    <m:r>
                      <a:rPr lang="en-US" altLang="zh-CN" sz="1400"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的一个子图，记为</a:t>
                </a:r>
                <a14:m>
                  <m:oMath xmlns:m="http://schemas.openxmlformats.org/officeDocument/2006/math">
                    <m:r>
                      <a:rPr lang="zh-CN" altLang="zh-CN" sz="1400"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，如果有：</a:t>
                </a:r>
                <a:endParaRPr lang="zh-CN" altLang="zh-CN" sz="1400" kern="100" dirty="0">
                  <a:effectLst/>
                  <a:cs typeface="Times New Roman" panose="02020603050405020304" pitchFamily="18" charset="0"/>
                </a:endParaRPr>
              </a:p>
              <a:p>
                <a:pPr marL="342900" lvl="0" indent="-342900" algn="just">
                  <a:lnSpc>
                    <a:spcPct val="125000"/>
                  </a:lnSpc>
                  <a:spcAft>
                    <a:spcPts val="0"/>
                  </a:spcAft>
                  <a:buFont typeface="+mj-lt"/>
                  <a:buAutoNum type="arabicParenR"/>
                </a:pP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oMath>
                </a14:m>
                <a:r>
                  <a:rPr lang="zh-CN" altLang="zh-CN" sz="1400" kern="100" dirty="0">
                    <a:solidFill>
                      <a:srgbClr val="000000"/>
                    </a:solidFill>
                    <a:cs typeface="Times New Roman" panose="02020603050405020304" pitchFamily="18" charset="0"/>
                  </a:rPr>
                  <a:t>；</a:t>
                </a:r>
                <a:endParaRPr lang="zh-CN" altLang="zh-CN" sz="1400" kern="100" dirty="0">
                  <a:effectLst/>
                  <a:cs typeface="Times New Roman" panose="02020603050405020304" pitchFamily="18" charset="0"/>
                </a:endParaRPr>
              </a:p>
              <a:p>
                <a:pPr marL="342900" lvl="0" indent="-342900" algn="just">
                  <a:lnSpc>
                    <a:spcPct val="125000"/>
                  </a:lnSpc>
                  <a:spcAft>
                    <a:spcPts val="0"/>
                  </a:spcAft>
                  <a:buFont typeface="+mj-lt"/>
                  <a:buAutoNum type="arabicParenR"/>
                </a:pP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𝐸</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𝐸</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oMath>
                </a14:m>
                <a:r>
                  <a:rPr lang="en-US" altLang="zh-CN" sz="1400" kern="100" dirty="0">
                    <a:solidFill>
                      <a:srgbClr val="000000"/>
                    </a:solidFill>
                    <a:cs typeface="Times New Roman" panose="02020603050405020304" pitchFamily="18" charset="0"/>
                  </a:rPr>
                  <a:t>)</a:t>
                </a:r>
                <a:r>
                  <a:rPr lang="zh-CN" altLang="zh-CN" sz="1400" kern="100" dirty="0">
                    <a:solidFill>
                      <a:srgbClr val="000000"/>
                    </a:solidFill>
                    <a:cs typeface="Times New Roman" panose="02020603050405020304" pitchFamily="18" charset="0"/>
                  </a:rPr>
                  <a:t>；</a:t>
                </a:r>
                <a:endParaRPr lang="zh-CN" altLang="zh-CN" sz="1400" kern="100" dirty="0">
                  <a:effectLst/>
                  <a:cs typeface="Times New Roman" panose="02020603050405020304" pitchFamily="18" charset="0"/>
                </a:endParaRPr>
              </a:p>
              <a:p>
                <a:pPr marL="342900" lvl="0" indent="-342900" algn="just">
                  <a:lnSpc>
                    <a:spcPct val="125000"/>
                  </a:lnSpc>
                  <a:spcAft>
                    <a:spcPts val="0"/>
                  </a:spcAft>
                  <a:buFont typeface="+mj-lt"/>
                  <a:buAutoNum type="arabicParenR"/>
                </a:pP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𝛼</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𝑥</m:t>
                        </m:r>
                      </m:e>
                    </m:d>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𝛼</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𝑥</m:t>
                        </m:r>
                      </m:e>
                    </m:d>
                    <m:r>
                      <a:rPr lang="en-US" altLang="zh-CN" sz="1400" i="1" kern="100">
                        <a:solidFill>
                          <a:srgbClr val="000000"/>
                        </a:solidFill>
                        <a:latin typeface="Cambria Math" panose="02040503050406030204" pitchFamily="18" charset="0"/>
                        <a:cs typeface="Times New Roman" panose="02020603050405020304" pitchFamily="18" charset="0"/>
                      </a:rPr>
                      <m:t> </m:t>
                    </m:r>
                    <m:r>
                      <a:rPr lang="zh-CN"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𝑉</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oMath>
                </a14:m>
                <a:r>
                  <a:rPr lang="zh-CN" altLang="zh-CN" sz="1400" kern="100" dirty="0">
                    <a:solidFill>
                      <a:srgbClr val="000000"/>
                    </a:solidFill>
                    <a:cs typeface="Times New Roman" panose="02020603050405020304" pitchFamily="18" charset="0"/>
                  </a:rPr>
                  <a:t>；</a:t>
                </a:r>
                <a:endParaRPr lang="zh-CN" altLang="zh-CN" sz="1400" kern="100" dirty="0">
                  <a:effectLst/>
                  <a:cs typeface="Times New Roman" panose="02020603050405020304" pitchFamily="18" charset="0"/>
                </a:endParaRPr>
              </a:p>
              <a:p>
                <a:pPr marL="342900" lvl="0" indent="-342900" algn="just">
                  <a:lnSpc>
                    <a:spcPct val="125000"/>
                  </a:lnSpc>
                  <a:spcAft>
                    <a:spcPts val="0"/>
                  </a:spcAft>
                  <a:buFont typeface="+mj-lt"/>
                  <a:buAutoNum type="arabicParenR"/>
                </a:pP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𝛽</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𝑦</m:t>
                        </m:r>
                        <m:r>
                          <a:rPr lang="en-US" altLang="zh-CN" sz="1400" i="1" kern="100">
                            <a:solidFill>
                              <a:srgbClr val="000000"/>
                            </a:solidFill>
                            <a:latin typeface="Cambria Math" panose="02040503050406030204" pitchFamily="18" charset="0"/>
                            <a:cs typeface="Times New Roman" panose="02020603050405020304" pitchFamily="18" charset="0"/>
                          </a:rPr>
                          <m:t>)</m:t>
                        </m:r>
                      </m:e>
                    </m:d>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𝛽</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𝑦</m:t>
                        </m:r>
                        <m:r>
                          <a:rPr lang="en-US" altLang="zh-CN" sz="1400" i="1" kern="100">
                            <a:solidFill>
                              <a:srgbClr val="000000"/>
                            </a:solidFill>
                            <a:latin typeface="Cambria Math" panose="02040503050406030204" pitchFamily="18" charset="0"/>
                            <a:cs typeface="Times New Roman" panose="02020603050405020304" pitchFamily="18" charset="0"/>
                          </a:rPr>
                          <m:t>)</m:t>
                        </m:r>
                      </m:e>
                    </m:d>
                    <m:r>
                      <a:rPr lang="en-US" altLang="zh-CN" sz="1400" i="1" kern="100">
                        <a:solidFill>
                          <a:srgbClr val="000000"/>
                        </a:solidFill>
                        <a:latin typeface="Cambria Math" panose="02040503050406030204" pitchFamily="18" charset="0"/>
                        <a:cs typeface="Times New Roman" panose="02020603050405020304" pitchFamily="18" charset="0"/>
                      </a:rPr>
                      <m:t> </m:t>
                    </m:r>
                    <m:r>
                      <a:rPr lang="zh-CN"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𝑥</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𝑦</m:t>
                    </m:r>
                    <m:r>
                      <a:rPr lang="en-US" altLang="zh-CN" sz="1400" i="1" kern="100">
                        <a:solidFill>
                          <a:srgbClr val="000000"/>
                        </a:solidFill>
                        <a:latin typeface="Cambria Math" panose="02040503050406030204" pitchFamily="18" charset="0"/>
                        <a:cs typeface="Times New Roman" panose="02020603050405020304" pitchFamily="18" charset="0"/>
                      </a:rPr>
                      <m:t>)∈</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𝐸</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oMath>
                </a14:m>
                <a:r>
                  <a:rPr lang="zh-CN" altLang="zh-CN" sz="1400" kern="100" dirty="0">
                    <a:solidFill>
                      <a:srgbClr val="000000"/>
                    </a:solidFill>
                    <a:cs typeface="Times New Roman" panose="02020603050405020304" pitchFamily="18" charset="0"/>
                  </a:rPr>
                  <a:t>。</a:t>
                </a:r>
                <a:endParaRPr lang="zh-CN" altLang="zh-CN" sz="1400" kern="100" dirty="0">
                  <a:effectLst/>
                  <a:cs typeface="Times New Roman" panose="02020603050405020304" pitchFamily="18" charset="0"/>
                </a:endParaRPr>
              </a:p>
              <a:p>
                <a:pPr marL="266700" algn="just">
                  <a:lnSpc>
                    <a:spcPct val="125000"/>
                  </a:lnSpc>
                  <a:spcAft>
                    <a:spcPts val="0"/>
                  </a:spcAft>
                </a:pPr>
                <a:r>
                  <a:rPr lang="zh-CN" altLang="zh-CN" sz="1400" kern="100" dirty="0">
                    <a:solidFill>
                      <a:srgbClr val="000000"/>
                    </a:solidFill>
                    <a:cs typeface="Times New Roman" panose="02020603050405020304" pitchFamily="18" charset="0"/>
                  </a:rPr>
                  <a:t>此时，我们也称图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2</m:t>
                        </m:r>
                      </m:sub>
                    </m:sSub>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为图</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cs typeface="Times New Roman" panose="02020603050405020304" pitchFamily="18" charset="0"/>
                          </a:rPr>
                          <m:t> </m:t>
                        </m:r>
                        <m:r>
                          <a:rPr lang="en-US" altLang="zh-CN" sz="1400" i="1" kern="100">
                            <a:solidFill>
                              <a:srgbClr val="000000"/>
                            </a:solidFill>
                            <a:latin typeface="Cambria Math" panose="02040503050406030204" pitchFamily="18" charset="0"/>
                            <a:cs typeface="Times New Roman" panose="02020603050405020304" pitchFamily="18" charset="0"/>
                          </a:rPr>
                          <m:t>𝐺</m:t>
                        </m:r>
                      </m:e>
                      <m:sub>
                        <m:r>
                          <a:rPr lang="en-US" altLang="zh-CN" sz="1400" i="1" kern="100">
                            <a:solidFill>
                              <a:srgbClr val="000000"/>
                            </a:solidFill>
                            <a:latin typeface="Cambria Math" panose="02040503050406030204" pitchFamily="18" charset="0"/>
                            <a:cs typeface="Times New Roman" panose="02020603050405020304" pitchFamily="18" charset="0"/>
                          </a:rPr>
                          <m:t>1</m:t>
                        </m:r>
                      </m:sub>
                    </m:sSub>
                    <m:r>
                      <a:rPr lang="en-US" altLang="zh-CN" sz="1400" i="1" kern="100">
                        <a:solidFill>
                          <a:srgbClr val="000000"/>
                        </a:solidFill>
                        <a:latin typeface="Cambria Math" panose="02040503050406030204" pitchFamily="18" charset="0"/>
                        <a:cs typeface="Times New Roman" panose="02020603050405020304" pitchFamily="18" charset="0"/>
                      </a:rPr>
                      <m:t> </m:t>
                    </m:r>
                  </m:oMath>
                </a14:m>
                <a:r>
                  <a:rPr lang="zh-CN" altLang="zh-CN" sz="1400" kern="100" dirty="0">
                    <a:solidFill>
                      <a:srgbClr val="000000"/>
                    </a:solidFill>
                    <a:cs typeface="Times New Roman" panose="02020603050405020304" pitchFamily="18" charset="0"/>
                  </a:rPr>
                  <a:t>的一个超图。</a:t>
                </a:r>
                <a:endParaRPr lang="zh-CN" altLang="zh-CN" sz="1400" kern="100" dirty="0">
                  <a:effectLst/>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724400" y="1801287"/>
                <a:ext cx="3797300" cy="2223366"/>
              </a:xfrm>
              <a:prstGeom prst="rect">
                <a:avLst/>
              </a:prstGeom>
              <a:blipFill rotWithShape="0">
                <a:blip r:embed="rId6"/>
                <a:stretch>
                  <a:fillRect l="-482" r="-5297" b="-1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4613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0" name="矩形 19"/>
          <p:cNvSpPr/>
          <p:nvPr/>
        </p:nvSpPr>
        <p:spPr>
          <a:xfrm>
            <a:off x="1031874" y="1647416"/>
            <a:ext cx="2244725" cy="369332"/>
          </a:xfrm>
          <a:prstGeom prst="rect">
            <a:avLst/>
          </a:prstGeom>
        </p:spPr>
        <p:txBody>
          <a:bodyPr wrap="square">
            <a:spAutoFit/>
          </a:bodyPr>
          <a:lstStyle/>
          <a:p>
            <a:pPr lvl="0"/>
            <a:r>
              <a:rPr lang="zh-CN" altLang="en-US" dirty="0" smtClean="0"/>
              <a:t>算法映射与子图同构</a:t>
            </a:r>
            <a:endParaRPr lang="en-US" altLang="zh-CN" dirty="0" smtClean="0"/>
          </a:p>
        </p:txBody>
      </p:sp>
      <p:pic>
        <p:nvPicPr>
          <p:cNvPr id="2" name="图片 1"/>
          <p:cNvPicPr>
            <a:picLocks noChangeAspect="1"/>
          </p:cNvPicPr>
          <p:nvPr/>
        </p:nvPicPr>
        <p:blipFill>
          <a:blip r:embed="rId2"/>
          <a:stretch>
            <a:fillRect/>
          </a:stretch>
        </p:blipFill>
        <p:spPr>
          <a:xfrm>
            <a:off x="1031875" y="2587903"/>
            <a:ext cx="5883023" cy="2946122"/>
          </a:xfrm>
          <a:prstGeom prst="rect">
            <a:avLst/>
          </a:prstGeom>
        </p:spPr>
      </p:pic>
    </p:spTree>
    <p:extLst>
      <p:ext uri="{BB962C8B-B14F-4D97-AF65-F5344CB8AC3E}">
        <p14:creationId xmlns:p14="http://schemas.microsoft.com/office/powerpoint/2010/main" val="3820768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0" name="矩形 19"/>
          <p:cNvSpPr/>
          <p:nvPr/>
        </p:nvSpPr>
        <p:spPr>
          <a:xfrm>
            <a:off x="1031874" y="1647416"/>
            <a:ext cx="2244725" cy="369332"/>
          </a:xfrm>
          <a:prstGeom prst="rect">
            <a:avLst/>
          </a:prstGeom>
        </p:spPr>
        <p:txBody>
          <a:bodyPr wrap="square">
            <a:spAutoFit/>
          </a:bodyPr>
          <a:lstStyle/>
          <a:p>
            <a:pPr lvl="0"/>
            <a:r>
              <a:rPr lang="en-US" altLang="zh-CN" dirty="0" smtClean="0"/>
              <a:t>VF2</a:t>
            </a:r>
            <a:r>
              <a:rPr lang="zh-CN" altLang="en-US" dirty="0" smtClean="0"/>
              <a:t>子图同构算法</a:t>
            </a:r>
            <a:endParaRPr lang="en-US" altLang="zh-CN" dirty="0" smtClean="0"/>
          </a:p>
        </p:txBody>
      </p:sp>
      <p:pic>
        <p:nvPicPr>
          <p:cNvPr id="5" name="图片 4"/>
          <p:cNvPicPr>
            <a:picLocks noChangeAspect="1"/>
          </p:cNvPicPr>
          <p:nvPr/>
        </p:nvPicPr>
        <p:blipFill>
          <a:blip r:embed="rId2"/>
          <a:stretch>
            <a:fillRect/>
          </a:stretch>
        </p:blipFill>
        <p:spPr>
          <a:xfrm>
            <a:off x="1313645" y="2295524"/>
            <a:ext cx="5760291" cy="4174087"/>
          </a:xfrm>
          <a:prstGeom prst="rect">
            <a:avLst/>
          </a:prstGeom>
        </p:spPr>
      </p:pic>
    </p:spTree>
    <p:extLst>
      <p:ext uri="{BB962C8B-B14F-4D97-AF65-F5344CB8AC3E}">
        <p14:creationId xmlns:p14="http://schemas.microsoft.com/office/powerpoint/2010/main" val="2111933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0" name="矩形 19"/>
          <p:cNvSpPr/>
          <p:nvPr/>
        </p:nvSpPr>
        <p:spPr>
          <a:xfrm>
            <a:off x="1031874" y="1647416"/>
            <a:ext cx="2244725" cy="369332"/>
          </a:xfrm>
          <a:prstGeom prst="rect">
            <a:avLst/>
          </a:prstGeom>
        </p:spPr>
        <p:txBody>
          <a:bodyPr wrap="square">
            <a:spAutoFit/>
          </a:bodyPr>
          <a:lstStyle/>
          <a:p>
            <a:pPr lvl="0"/>
            <a:r>
              <a:rPr lang="en-US" altLang="zh-CN" dirty="0" smtClean="0"/>
              <a:t>VF2</a:t>
            </a:r>
            <a:r>
              <a:rPr lang="zh-CN" altLang="en-US" dirty="0" smtClean="0"/>
              <a:t>子图同构算法</a:t>
            </a:r>
            <a:endParaRPr lang="en-US" altLang="zh-CN" dirty="0" smtClean="0"/>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2425953069"/>
              </p:ext>
            </p:extLst>
          </p:nvPr>
        </p:nvGraphicFramePr>
        <p:xfrm>
          <a:off x="257175" y="2209252"/>
          <a:ext cx="4457700" cy="790575"/>
        </p:xfrm>
        <a:graphic>
          <a:graphicData uri="http://schemas.openxmlformats.org/presentationml/2006/ole">
            <mc:AlternateContent xmlns:mc="http://schemas.openxmlformats.org/markup-compatibility/2006">
              <mc:Choice xmlns:v="urn:schemas-microsoft-com:vml" Requires="v">
                <p:oleObj spid="_x0000_s22642"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2209252"/>
                        <a:ext cx="44577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1098501255"/>
              </p:ext>
            </p:extLst>
          </p:nvPr>
        </p:nvGraphicFramePr>
        <p:xfrm>
          <a:off x="257175" y="3065537"/>
          <a:ext cx="4486275" cy="790575"/>
        </p:xfrm>
        <a:graphic>
          <a:graphicData uri="http://schemas.openxmlformats.org/presentationml/2006/ole">
            <mc:AlternateContent xmlns:mc="http://schemas.openxmlformats.org/markup-compatibility/2006">
              <mc:Choice xmlns:v="urn:schemas-microsoft-com:vml" Requires="v">
                <p:oleObj spid="_x0000_s22643"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 y="3065537"/>
                        <a:ext cx="44862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1248762459"/>
              </p:ext>
            </p:extLst>
          </p:nvPr>
        </p:nvGraphicFramePr>
        <p:xfrm>
          <a:off x="257175" y="3921822"/>
          <a:ext cx="4410075" cy="790575"/>
        </p:xfrm>
        <a:graphic>
          <a:graphicData uri="http://schemas.openxmlformats.org/presentationml/2006/ole">
            <mc:AlternateContent xmlns:mc="http://schemas.openxmlformats.org/markup-compatibility/2006">
              <mc:Choice xmlns:v="urn:schemas-microsoft-com:vml" Requires="v">
                <p:oleObj spid="_x0000_s22644"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5" y="3921822"/>
                        <a:ext cx="44100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104743465"/>
              </p:ext>
            </p:extLst>
          </p:nvPr>
        </p:nvGraphicFramePr>
        <p:xfrm>
          <a:off x="247650" y="4778107"/>
          <a:ext cx="4581525" cy="790575"/>
        </p:xfrm>
        <a:graphic>
          <a:graphicData uri="http://schemas.openxmlformats.org/presentationml/2006/ole">
            <mc:AlternateContent xmlns:mc="http://schemas.openxmlformats.org/markup-compatibility/2006">
              <mc:Choice xmlns:v="urn:schemas-microsoft-com:vml" Requires="v">
                <p:oleObj spid="_x0000_s22645"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650" y="4778107"/>
                        <a:ext cx="45815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3130849666"/>
              </p:ext>
            </p:extLst>
          </p:nvPr>
        </p:nvGraphicFramePr>
        <p:xfrm>
          <a:off x="257175" y="5645994"/>
          <a:ext cx="4038600" cy="838200"/>
        </p:xfrm>
        <a:graphic>
          <a:graphicData uri="http://schemas.openxmlformats.org/presentationml/2006/ole">
            <mc:AlternateContent xmlns:mc="http://schemas.openxmlformats.org/markup-compatibility/2006">
              <mc:Choice xmlns:v="urn:schemas-microsoft-com:vml" Requires="v">
                <p:oleObj spid="_x0000_s22646"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175" y="5645994"/>
                        <a:ext cx="4038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4216889857"/>
              </p:ext>
            </p:extLst>
          </p:nvPr>
        </p:nvGraphicFramePr>
        <p:xfrm>
          <a:off x="3898900" y="2754805"/>
          <a:ext cx="4800600" cy="266700"/>
        </p:xfrm>
        <a:graphic>
          <a:graphicData uri="http://schemas.openxmlformats.org/presentationml/2006/ole">
            <mc:AlternateContent xmlns:mc="http://schemas.openxmlformats.org/markup-compatibility/2006">
              <mc:Choice xmlns:v="urn:schemas-microsoft-com:vml" Requires="v">
                <p:oleObj spid="_x0000_s22647"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8900" y="2754805"/>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604962317"/>
              </p:ext>
            </p:extLst>
          </p:nvPr>
        </p:nvGraphicFramePr>
        <p:xfrm>
          <a:off x="3898900" y="3616466"/>
          <a:ext cx="4800600" cy="266700"/>
        </p:xfrm>
        <a:graphic>
          <a:graphicData uri="http://schemas.openxmlformats.org/presentationml/2006/ole">
            <mc:AlternateContent xmlns:mc="http://schemas.openxmlformats.org/markup-compatibility/2006">
              <mc:Choice xmlns:v="urn:schemas-microsoft-com:vml" Requires="v">
                <p:oleObj spid="_x0000_s22648"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98900" y="3616466"/>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40" name="对象 21539"/>
          <p:cNvGraphicFramePr>
            <a:graphicFrameLocks noChangeAspect="1"/>
          </p:cNvGraphicFramePr>
          <p:nvPr>
            <p:extLst>
              <p:ext uri="{D42A27DB-BD31-4B8C-83A1-F6EECF244321}">
                <p14:modId xmlns:p14="http://schemas.microsoft.com/office/powerpoint/2010/main" val="3574076629"/>
              </p:ext>
            </p:extLst>
          </p:nvPr>
        </p:nvGraphicFramePr>
        <p:xfrm>
          <a:off x="5251450" y="4223179"/>
          <a:ext cx="2905125" cy="228600"/>
        </p:xfrm>
        <a:graphic>
          <a:graphicData uri="http://schemas.openxmlformats.org/presentationml/2006/ole">
            <mc:AlternateContent xmlns:mc="http://schemas.openxmlformats.org/markup-compatibility/2006">
              <mc:Choice xmlns:v="urn:schemas-microsoft-com:vml" Requires="v">
                <p:oleObj spid="_x0000_s22649" r:id="rId17" imgW="2908300" imgH="228600" progId="Equation.DSMT4">
                  <p:embed/>
                </p:oleObj>
              </mc:Choice>
              <mc:Fallback>
                <p:oleObj r:id="rId17" imgW="2908300" imgH="228600" progId="Equation.DSMT4">
                  <p:embed/>
                  <p:pic>
                    <p:nvPicPr>
                      <p:cNvPr id="0" name="Object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1450" y="4223179"/>
                        <a:ext cx="29051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1" name="圆角矩形 21540"/>
          <p:cNvSpPr/>
          <p:nvPr/>
        </p:nvSpPr>
        <p:spPr>
          <a:xfrm>
            <a:off x="3898900" y="2754805"/>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835400" y="3619507"/>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a:off x="5172075" y="4193107"/>
            <a:ext cx="3095626"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0" name="矩形 19"/>
          <p:cNvSpPr/>
          <p:nvPr/>
        </p:nvSpPr>
        <p:spPr>
          <a:xfrm>
            <a:off x="1031874" y="1647416"/>
            <a:ext cx="2244725" cy="369332"/>
          </a:xfrm>
          <a:prstGeom prst="rect">
            <a:avLst/>
          </a:prstGeom>
        </p:spPr>
        <p:txBody>
          <a:bodyPr wrap="square">
            <a:spAutoFit/>
          </a:bodyPr>
          <a:lstStyle/>
          <a:p>
            <a:pPr lvl="0"/>
            <a:r>
              <a:rPr lang="en-US" altLang="zh-CN" dirty="0" smtClean="0"/>
              <a:t>VF2</a:t>
            </a:r>
            <a:r>
              <a:rPr lang="zh-CN" altLang="en-US" dirty="0" smtClean="0"/>
              <a:t>子图同构算法</a:t>
            </a:r>
            <a:endParaRPr lang="en-US" altLang="zh-CN" dirty="0" smtClean="0"/>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255577243"/>
              </p:ext>
            </p:extLst>
          </p:nvPr>
        </p:nvGraphicFramePr>
        <p:xfrm>
          <a:off x="1909763" y="2379459"/>
          <a:ext cx="1743075" cy="533400"/>
        </p:xfrm>
        <a:graphic>
          <a:graphicData uri="http://schemas.openxmlformats.org/presentationml/2006/ole">
            <mc:AlternateContent xmlns:mc="http://schemas.openxmlformats.org/markup-compatibility/2006">
              <mc:Choice xmlns:v="urn:schemas-microsoft-com:vml" Requires="v">
                <p:oleObj spid="_x0000_s2359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2379459"/>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96648351"/>
              </p:ext>
            </p:extLst>
          </p:nvPr>
        </p:nvGraphicFramePr>
        <p:xfrm>
          <a:off x="1909763" y="3095151"/>
          <a:ext cx="1724025" cy="533400"/>
        </p:xfrm>
        <a:graphic>
          <a:graphicData uri="http://schemas.openxmlformats.org/presentationml/2006/ole">
            <mc:AlternateContent xmlns:mc="http://schemas.openxmlformats.org/markup-compatibility/2006">
              <mc:Choice xmlns:v="urn:schemas-microsoft-com:vml" Requires="v">
                <p:oleObj spid="_x0000_s2359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63" y="3095151"/>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78694803"/>
              </p:ext>
            </p:extLst>
          </p:nvPr>
        </p:nvGraphicFramePr>
        <p:xfrm>
          <a:off x="1909763" y="3716411"/>
          <a:ext cx="1114425" cy="714375"/>
        </p:xfrm>
        <a:graphic>
          <a:graphicData uri="http://schemas.openxmlformats.org/presentationml/2006/ole">
            <mc:AlternateContent xmlns:mc="http://schemas.openxmlformats.org/markup-compatibility/2006">
              <mc:Choice xmlns:v="urn:schemas-microsoft-com:vml" Requires="v">
                <p:oleObj spid="_x0000_s2359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9763" y="3716411"/>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686288089"/>
              </p:ext>
            </p:extLst>
          </p:nvPr>
        </p:nvGraphicFramePr>
        <p:xfrm>
          <a:off x="1914427" y="4518646"/>
          <a:ext cx="1333500" cy="714375"/>
        </p:xfrm>
        <a:graphic>
          <a:graphicData uri="http://schemas.openxmlformats.org/presentationml/2006/ole">
            <mc:AlternateContent xmlns:mc="http://schemas.openxmlformats.org/markup-compatibility/2006">
              <mc:Choice xmlns:v="urn:schemas-microsoft-com:vml" Requires="v">
                <p:oleObj spid="_x0000_s2359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4427" y="4518646"/>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479982428"/>
              </p:ext>
            </p:extLst>
          </p:nvPr>
        </p:nvGraphicFramePr>
        <p:xfrm>
          <a:off x="1909763" y="5320881"/>
          <a:ext cx="1419225" cy="714375"/>
        </p:xfrm>
        <a:graphic>
          <a:graphicData uri="http://schemas.openxmlformats.org/presentationml/2006/ole">
            <mc:AlternateContent xmlns:mc="http://schemas.openxmlformats.org/markup-compatibility/2006">
              <mc:Choice xmlns:v="urn:schemas-microsoft-com:vml" Requires="v">
                <p:oleObj spid="_x0000_s2359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9763" y="5320881"/>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907630" y="2453874"/>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907629" y="3203204"/>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3328988" y="3956880"/>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矩形 53"/>
          <p:cNvSpPr/>
          <p:nvPr/>
        </p:nvSpPr>
        <p:spPr>
          <a:xfrm>
            <a:off x="4119216" y="4809542"/>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映射风格</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893763" y="996950"/>
            <a:ext cx="7615530" cy="5306024"/>
            <a:chOff x="0" y="0"/>
            <a:chExt cx="7615298" cy="530322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a:solidFill>
                    <a:srgbClr val="FFFFFF"/>
                  </a:solidFill>
                  <a:latin typeface="文泉驿等宽微米黑" pitchFamily="2" charset="-122"/>
                  <a:ea typeface="文泉驿等宽微米黑" pitchFamily="2" charset="-122"/>
                  <a:sym typeface="文泉驿等宽微米黑" pitchFamily="2" charset="-122"/>
                </a:rPr>
                <a:t>研究背景与意义</a:t>
              </a:r>
              <a:endParaRPr lang="zh-CN" altLang="en-US" sz="1800" dirty="0">
                <a:latin typeface="Arial" panose="020B0604020202020204" pitchFamily="34" charset="0"/>
              </a:endParaRPr>
            </a:p>
          </p:txBody>
        </p:sp>
        <p:sp>
          <p:nvSpPr>
            <p:cNvPr id="18447" name="TextBox 8"/>
            <p:cNvSpPr>
              <a:spLocks noChangeArrowheads="1"/>
            </p:cNvSpPr>
            <p:nvPr/>
          </p:nvSpPr>
          <p:spPr bwMode="auto">
            <a:xfrm>
              <a:off x="92097" y="781296"/>
              <a:ext cx="7523201" cy="452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2000" dirty="0" smtClean="0"/>
                <a:t>         随着</a:t>
              </a:r>
              <a:r>
                <a:rPr lang="zh-CN" altLang="en-US" sz="2000" dirty="0"/>
                <a:t>移动互联网的飞速发展</a:t>
              </a:r>
              <a:r>
                <a:rPr lang="zh-CN" altLang="en-US" sz="2000" dirty="0" smtClean="0"/>
                <a:t>，系统安全</a:t>
              </a:r>
              <a:r>
                <a:rPr lang="zh-CN" altLang="en-US" sz="2000" dirty="0"/>
                <a:t>性的要求也越来越迫切，同时随着互联网大数据通信时代的到来，对安全处理器的性能要求也越来越高，保障系统安全所需投入的处理资源将越来越多，安全应用的范围也会越来越广，密码算法与可重构技术的结合，可以满足性能和安全方面的需求，具体地，可重构密码系统架构在这一应用领域的优势体现在以下几</a:t>
              </a:r>
              <a:r>
                <a:rPr lang="zh-CN" altLang="en-US" sz="2000" dirty="0" smtClean="0"/>
                <a:t>点：</a:t>
              </a:r>
              <a:endParaRPr lang="zh-CN" altLang="en-US" sz="2000" dirty="0"/>
            </a:p>
            <a:p>
              <a:pPr marL="0" indent="0" eaLnBrk="1" hangingPunct="1">
                <a:lnSpc>
                  <a:spcPct val="100000"/>
                </a:lnSpc>
                <a:spcBef>
                  <a:spcPct val="0"/>
                </a:spcBef>
                <a:buNone/>
              </a:pPr>
              <a:r>
                <a:rPr lang="zh-CN" altLang="en-US" sz="1800" dirty="0"/>
                <a:t>（</a:t>
              </a:r>
              <a:r>
                <a:rPr lang="en-US" altLang="zh-CN" sz="1800" dirty="0"/>
                <a:t>1</a:t>
              </a:r>
              <a:r>
                <a:rPr lang="zh-CN" altLang="en-US" sz="1800" dirty="0"/>
                <a:t>）可重构系统可以根据实际需求实现不同的密码算法，具有很大的算法灵活性；</a:t>
              </a:r>
            </a:p>
            <a:p>
              <a:pPr marL="0" indent="0" eaLnBrk="1" hangingPunct="1">
                <a:lnSpc>
                  <a:spcPct val="100000"/>
                </a:lnSpc>
                <a:spcBef>
                  <a:spcPct val="0"/>
                </a:spcBef>
                <a:buNone/>
              </a:pPr>
              <a:r>
                <a:rPr lang="zh-CN" altLang="en-US" sz="1800" dirty="0"/>
                <a:t>（</a:t>
              </a:r>
              <a:r>
                <a:rPr lang="en-US" altLang="zh-CN" sz="1800" dirty="0"/>
                <a:t>2</a:t>
              </a:r>
              <a:r>
                <a:rPr lang="zh-CN" altLang="en-US" sz="1800" dirty="0"/>
                <a:t>）可重构系统的计算能力能够满足密码算法的高性能需求，结构能够根据特定的算法集定制硬件，使算法执行更加高效；</a:t>
              </a:r>
            </a:p>
            <a:p>
              <a:pPr marL="0" indent="0" eaLnBrk="1" hangingPunct="1">
                <a:lnSpc>
                  <a:spcPct val="100000"/>
                </a:lnSpc>
                <a:spcBef>
                  <a:spcPct val="0"/>
                </a:spcBef>
                <a:buNone/>
              </a:pPr>
              <a:r>
                <a:rPr lang="zh-CN" altLang="en-US" sz="1800" dirty="0"/>
                <a:t>（</a:t>
              </a:r>
              <a:r>
                <a:rPr lang="en-US" altLang="zh-CN" sz="1800" dirty="0"/>
                <a:t>3</a:t>
              </a:r>
              <a:r>
                <a:rPr lang="zh-CN" altLang="en-US" sz="1800" dirty="0"/>
                <a:t>）可重构系统具有扩展性，能够适应不断被提出新的更安全的算法，同时支持随时修改密钥，满足某些特殊情况下的白片需求。</a:t>
              </a:r>
              <a:endParaRPr lang="en-US" altLang="zh-CN" sz="1800" dirty="0"/>
            </a:p>
            <a:p>
              <a:pPr marL="0" indent="0" eaLnBrk="1" hangingPunct="1">
                <a:lnSpc>
                  <a:spcPct val="100000"/>
                </a:lnSpc>
                <a:spcBef>
                  <a:spcPct val="0"/>
                </a:spcBef>
                <a:buNone/>
              </a:pPr>
              <a:r>
                <a:rPr lang="zh-CN" altLang="en-US" sz="2000" dirty="0" smtClean="0"/>
                <a:t>在</a:t>
              </a:r>
              <a:r>
                <a:rPr lang="zh-CN" altLang="en-US" sz="2000" dirty="0"/>
                <a:t>这种趋势下研究高面积效率的可重构密码处理有着很大的实用意义。</a:t>
              </a:r>
            </a:p>
            <a:p>
              <a:pPr marL="0" indent="0" eaLnBrk="1" hangingPunct="1">
                <a:lnSpc>
                  <a:spcPct val="100000"/>
                </a:lnSpc>
                <a:spcBef>
                  <a:spcPct val="0"/>
                </a:spcBef>
                <a:buNone/>
              </a:pPr>
              <a:endParaRPr lang="zh-CN" altLang="en-US" sz="2000" dirty="0"/>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Tree>
    <p:extLst>
      <p:ext uri="{BB962C8B-B14F-4D97-AF65-F5344CB8AC3E}">
        <p14:creationId xmlns:p14="http://schemas.microsoft.com/office/powerpoint/2010/main" val="4211124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2253613" y="3385616"/>
            <a:ext cx="2113201" cy="923330"/>
          </a:xfrm>
          <a:prstGeom prst="rect">
            <a:avLst/>
          </a:prstGeom>
        </p:spPr>
        <p:txBody>
          <a:bodyPr wrap="square">
            <a:spAutoFit/>
          </a:bodyPr>
          <a:lstStyle/>
          <a:p>
            <a:r>
              <a:rPr lang="zh-CN" altLang="en-US" dirty="0" smtClean="0">
                <a:cs typeface="Times New Roman" panose="02020603050405020304" pitchFamily="18" charset="0"/>
              </a:rPr>
              <a:t>映射统计</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冗余</a:t>
            </a:r>
            <a:endParaRPr lang="en-US" altLang="zh-CN" dirty="0" smtClean="0">
              <a:cs typeface="Times New Roman" panose="02020603050405020304" pitchFamily="18" charset="0"/>
            </a:endParaRPr>
          </a:p>
          <a:p>
            <a:r>
              <a:rPr lang="zh-CN" altLang="en-US" dirty="0">
                <a:cs typeface="Times New Roman" panose="02020603050405020304" pitchFamily="18" charset="0"/>
              </a:rPr>
              <a:t>优化</a:t>
            </a:r>
            <a:endParaRPr lang="zh-CN" altLang="en-US" dirty="0"/>
          </a:p>
        </p:txBody>
      </p:sp>
      <p:pic>
        <p:nvPicPr>
          <p:cNvPr id="5" name="图片 4"/>
          <p:cNvPicPr>
            <a:picLocks noChangeAspect="1"/>
          </p:cNvPicPr>
          <p:nvPr/>
        </p:nvPicPr>
        <p:blipFill>
          <a:blip r:embed="rId2"/>
          <a:stretch>
            <a:fillRect/>
          </a:stretch>
        </p:blipFill>
        <p:spPr>
          <a:xfrm>
            <a:off x="5030309" y="911171"/>
            <a:ext cx="3942865" cy="5872221"/>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877308957"/>
              </p:ext>
            </p:extLst>
          </p:nvPr>
        </p:nvGraphicFramePr>
        <p:xfrm>
          <a:off x="422226" y="1852795"/>
          <a:ext cx="7572422" cy="2391657"/>
        </p:xfrm>
        <a:graphic>
          <a:graphicData uri="http://schemas.openxmlformats.org/drawingml/2006/table">
            <a:tbl>
              <a:tblPr firstRow="1" firstCol="1" bandRow="1"/>
              <a:tblGrid>
                <a:gridCol w="1158378"/>
                <a:gridCol w="501032"/>
                <a:gridCol w="501032"/>
                <a:gridCol w="501032"/>
                <a:gridCol w="501032"/>
                <a:gridCol w="501032"/>
                <a:gridCol w="501032"/>
                <a:gridCol w="501032"/>
                <a:gridCol w="501032"/>
                <a:gridCol w="601447"/>
                <a:gridCol w="601447"/>
                <a:gridCol w="601447"/>
                <a:gridCol w="601447"/>
              </a:tblGrid>
              <a:tr h="667155">
                <a:tc>
                  <a:txBody>
                    <a:bodyPr/>
                    <a:lstStyle/>
                    <a:p>
                      <a:pPr algn="just">
                        <a:spcAft>
                          <a:spcPts val="0"/>
                        </a:spcAft>
                      </a:pPr>
                      <a:r>
                        <a:rPr 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770">
                <a:tc>
                  <a:txBody>
                    <a:bodyPr/>
                    <a:lstStyle/>
                    <a:p>
                      <a:pPr algn="just">
                        <a:spcAft>
                          <a:spcPts val="0"/>
                        </a:spcAft>
                      </a:pPr>
                      <a:r>
                        <a:rPr 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525215">
                <a:tc>
                  <a:txBody>
                    <a:bodyPr/>
                    <a:lstStyle/>
                    <a:p>
                      <a:pPr algn="just">
                        <a:spcAft>
                          <a:spcPts val="0"/>
                        </a:spcAft>
                      </a:pPr>
                      <a:r>
                        <a:rPr 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656517">
                <a:tc>
                  <a:txBody>
                    <a:bodyPr/>
                    <a:lstStyle/>
                    <a:p>
                      <a:pPr algn="just">
                        <a:spcAft>
                          <a:spcPts val="0"/>
                        </a:spcAft>
                      </a:pPr>
                      <a:r>
                        <a:rPr 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67942809"/>
              </p:ext>
            </p:extLst>
          </p:nvPr>
        </p:nvGraphicFramePr>
        <p:xfrm>
          <a:off x="422226" y="4363720"/>
          <a:ext cx="5140375" cy="2329180"/>
        </p:xfrm>
        <a:graphic>
          <a:graphicData uri="http://schemas.openxmlformats.org/drawingml/2006/table">
            <a:tbl>
              <a:tblPr firstRow="1" firstCol="1" bandRow="1"/>
              <a:tblGrid>
                <a:gridCol w="1214183"/>
                <a:gridCol w="981548"/>
                <a:gridCol w="981548"/>
                <a:gridCol w="981548"/>
                <a:gridCol w="981548"/>
              </a:tblGrid>
              <a:tr h="362060">
                <a:tc>
                  <a:txBody>
                    <a:bodyPr/>
                    <a:lstStyle/>
                    <a:p>
                      <a:pPr algn="just">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PE1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453">
                <a:tc>
                  <a:txBody>
                    <a:bodyPr/>
                    <a:lstStyle/>
                    <a:p>
                      <a:pPr algn="just">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62060">
                <a:tc rowSpan="2">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S</a:t>
                      </a:r>
                      <a:r>
                        <a:rPr lang="zh-CN" sz="1600" kern="100">
                          <a:effectLst/>
                          <a:latin typeface="Calibri" panose="020F0502020204030204" pitchFamily="34" charset="0"/>
                          <a:ea typeface="宋体" panose="02010600030101010101" pitchFamily="2" charset="-122"/>
                          <a:cs typeface="Times New Roman" panose="02020603050405020304" pitchFamily="18" charset="0"/>
                        </a:rPr>
                        <a:t>盒替代单元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PE8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547">
                <a:tc vMerge="1">
                  <a:txBody>
                    <a:bodyPr/>
                    <a:lstStyle/>
                    <a:p>
                      <a:endParaRPr lang="zh-CN" altLang="en-US"/>
                    </a:p>
                  </a:txBody>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060">
                <a:tc rowSpan="2">
                  <a:txBody>
                    <a:bodyPr/>
                    <a:lstStyle/>
                    <a:p>
                      <a:pPr algn="just">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000">
                <a:tc vMerge="1">
                  <a:txBody>
                    <a:bodyPr/>
                    <a:lstStyle/>
                    <a:p>
                      <a:endParaRPr lang="zh-CN" altLang="en-US"/>
                    </a:p>
                  </a:txBody>
                  <a:tcPr/>
                </a:tc>
                <a:tc>
                  <a:txBody>
                    <a:bodyPr/>
                    <a:lstStyle/>
                    <a:p>
                      <a:pPr algn="just">
                        <a:spcAft>
                          <a:spcPts val="0"/>
                        </a:spcAft>
                      </a:pPr>
                      <a:r>
                        <a:rPr 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2763837" cy="538162"/>
            <a:chOff x="0" y="0"/>
            <a:chExt cx="2671960" cy="536869"/>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2671960" cy="19005"/>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796569486"/>
              </p:ext>
            </p:extLst>
          </p:nvPr>
        </p:nvGraphicFramePr>
        <p:xfrm>
          <a:off x="3352800" y="1200217"/>
          <a:ext cx="5511799" cy="5568883"/>
        </p:xfrm>
        <a:graphic>
          <a:graphicData uri="http://schemas.openxmlformats.org/drawingml/2006/table">
            <a:tbl>
              <a:tblPr firstRow="1" firstCol="1" bandRow="1"/>
              <a:tblGrid>
                <a:gridCol w="953964"/>
                <a:gridCol w="2038601"/>
                <a:gridCol w="2519234"/>
              </a:tblGrid>
              <a:tr h="285283">
                <a:tc>
                  <a:txBody>
                    <a:bodyPr/>
                    <a:lstStyle/>
                    <a:p>
                      <a:pPr algn="just">
                        <a:spcAft>
                          <a:spcPts val="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PE</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闲置单元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低利用率单元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3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PE1_1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3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PE1_2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6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PE1_3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算术单元、</a:t>
                      </a:r>
                      <a:r>
                        <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移位单元、逻辑单元</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024">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PE1_4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算术单元、</a:t>
                      </a:r>
                      <a:r>
                        <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3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3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6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PE2_3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算术单元、移位单元、逻辑单元</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6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算术单元、移位单元、逻辑单元</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3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6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PE3_2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算术单元、置换单元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6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3_3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算术单元、逻辑单元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66">
                <a:tc>
                  <a:txBody>
                    <a:bodyPr/>
                    <a:lstStyle/>
                    <a:p>
                      <a:pPr algn="just">
                        <a:spcAft>
                          <a:spcPts val="0"/>
                        </a:spcAft>
                      </a:pP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3_4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算术单元、移位单元、逻辑单元</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无</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20694" y="1690141"/>
            <a:ext cx="2763837" cy="3293209"/>
          </a:xfrm>
          <a:prstGeom prst="rect">
            <a:avLst/>
          </a:prstGeom>
        </p:spPr>
        <p:txBody>
          <a:bodyPr wrap="square">
            <a:spAutoFit/>
          </a:bodyPr>
          <a:lstStyle/>
          <a:p>
            <a:r>
              <a:rPr lang="x-none" altLang="zh-CN" sz="1600" dirty="0">
                <a:latin typeface="Calibri" panose="020F0502020204030204" pitchFamily="34" charset="0"/>
                <a:cs typeface="Times New Roman" panose="02020603050405020304" pitchFamily="18" charset="0"/>
              </a:rPr>
              <a:t>PE</a:t>
            </a:r>
            <a:r>
              <a:rPr lang="zh-CN" altLang="zh-CN" sz="1600" dirty="0">
                <a:latin typeface="Calibri" panose="020F0502020204030204" pitchFamily="34" charset="0"/>
                <a:cs typeface="Times New Roman" panose="02020603050405020304" pitchFamily="18" charset="0"/>
              </a:rPr>
              <a:t>中的闲置单元表示在映射所有的算法后这些单元都没被使用过，这样的功能单元从架构中删除后对算法映射毫无影响；功能利用低表示在映射所有的算法后只有一两个算法使用了该功能，对于这样的功能单元可以尝试删除，如果对应的算法能从别的功能路径上映射通过，且不影响映射规模，那么该功能单元可以删除，否则即使利用率低也要保留该</a:t>
            </a:r>
            <a:r>
              <a:rPr lang="zh-CN" altLang="zh-CN" sz="1600" dirty="0" smtClean="0">
                <a:latin typeface="Calibri" panose="020F0502020204030204" pitchFamily="34" charset="0"/>
                <a:cs typeface="Times New Roman" panose="02020603050405020304" pitchFamily="18" charset="0"/>
              </a:rPr>
              <a:t>单元</a:t>
            </a:r>
            <a:endParaRPr lang="zh-CN" altLang="en-US" sz="1600" dirty="0"/>
          </a:p>
        </p:txBody>
      </p:sp>
      <p:sp>
        <p:nvSpPr>
          <p:cNvPr id="6" name="矩形 5"/>
          <p:cNvSpPr/>
          <p:nvPr/>
        </p:nvSpPr>
        <p:spPr>
          <a:xfrm>
            <a:off x="424656" y="5169652"/>
            <a:ext cx="2624137" cy="1477328"/>
          </a:xfrm>
          <a:prstGeom prst="rect">
            <a:avLst/>
          </a:prstGeom>
        </p:spPr>
        <p:txBody>
          <a:bodyPr wrap="square">
            <a:spAutoFit/>
          </a:bodyPr>
          <a:lstStyle/>
          <a:p>
            <a:r>
              <a:rPr lang="zh-CN" altLang="zh-CN" dirty="0">
                <a:solidFill>
                  <a:srgbClr val="FF0000"/>
                </a:solidFill>
                <a:latin typeface="Calibri" panose="020F0502020204030204" pitchFamily="34" charset="0"/>
                <a:cs typeface="Times New Roman" panose="02020603050405020304" pitchFamily="18" charset="0"/>
              </a:rPr>
              <a:t>相对初始</a:t>
            </a:r>
            <a:r>
              <a:rPr lang="x-none" altLang="zh-CN" dirty="0">
                <a:solidFill>
                  <a:srgbClr val="FF0000"/>
                </a:solidFill>
                <a:latin typeface="Calibri" panose="020F0502020204030204" pitchFamily="34" charset="0"/>
                <a:cs typeface="Times New Roman" panose="02020603050405020304" pitchFamily="18" charset="0"/>
              </a:rPr>
              <a:t>PE</a:t>
            </a:r>
            <a:r>
              <a:rPr lang="zh-CN" altLang="zh-CN" dirty="0">
                <a:solidFill>
                  <a:srgbClr val="FF0000"/>
                </a:solidFill>
                <a:latin typeface="Calibri" panose="020F0502020204030204" pitchFamily="34" charset="0"/>
                <a:cs typeface="Times New Roman" panose="02020603050405020304" pitchFamily="18" charset="0"/>
              </a:rPr>
              <a:t>方案，最终的优化方案减少了</a:t>
            </a:r>
            <a:r>
              <a:rPr lang="x-none" altLang="zh-CN" dirty="0">
                <a:solidFill>
                  <a:srgbClr val="FF0000"/>
                </a:solidFill>
                <a:latin typeface="Calibri" panose="020F0502020204030204" pitchFamily="34" charset="0"/>
                <a:cs typeface="Times New Roman" panose="02020603050405020304" pitchFamily="18" charset="0"/>
              </a:rPr>
              <a:t>5</a:t>
            </a:r>
            <a:r>
              <a:rPr lang="zh-CN" altLang="zh-CN" dirty="0">
                <a:solidFill>
                  <a:srgbClr val="FF0000"/>
                </a:solidFill>
                <a:latin typeface="Calibri" panose="020F0502020204030204" pitchFamily="34" charset="0"/>
                <a:cs typeface="Times New Roman" panose="02020603050405020304" pitchFamily="18" charset="0"/>
              </a:rPr>
              <a:t>个算术单元，</a:t>
            </a:r>
            <a:r>
              <a:rPr lang="x-none" altLang="zh-CN" dirty="0">
                <a:solidFill>
                  <a:srgbClr val="FF0000"/>
                </a:solidFill>
                <a:latin typeface="Calibri" panose="020F0502020204030204" pitchFamily="34" charset="0"/>
                <a:cs typeface="Times New Roman" panose="02020603050405020304" pitchFamily="18" charset="0"/>
              </a:rPr>
              <a:t>5</a:t>
            </a:r>
            <a:r>
              <a:rPr lang="zh-CN" altLang="zh-CN" dirty="0">
                <a:solidFill>
                  <a:srgbClr val="FF0000"/>
                </a:solidFill>
                <a:latin typeface="Calibri" panose="020F0502020204030204" pitchFamily="34" charset="0"/>
                <a:cs typeface="Times New Roman" panose="02020603050405020304" pitchFamily="18" charset="0"/>
              </a:rPr>
              <a:t>个移位单元，</a:t>
            </a:r>
            <a:r>
              <a:rPr lang="x-none" altLang="zh-CN" dirty="0">
                <a:solidFill>
                  <a:srgbClr val="FF0000"/>
                </a:solidFill>
                <a:latin typeface="Calibri" panose="020F0502020204030204" pitchFamily="34" charset="0"/>
                <a:cs typeface="Times New Roman" panose="02020603050405020304" pitchFamily="18" charset="0"/>
              </a:rPr>
              <a:t>6</a:t>
            </a:r>
            <a:r>
              <a:rPr lang="zh-CN" altLang="zh-CN" dirty="0">
                <a:solidFill>
                  <a:srgbClr val="FF0000"/>
                </a:solidFill>
                <a:latin typeface="Calibri" panose="020F0502020204030204" pitchFamily="34" charset="0"/>
                <a:cs typeface="Times New Roman" panose="02020603050405020304" pitchFamily="18" charset="0"/>
              </a:rPr>
              <a:t>个逻辑单元和</a:t>
            </a:r>
            <a:r>
              <a:rPr lang="x-none" altLang="zh-CN" dirty="0">
                <a:solidFill>
                  <a:srgbClr val="FF0000"/>
                </a:solidFill>
                <a:latin typeface="Calibri" panose="020F0502020204030204" pitchFamily="34" charset="0"/>
                <a:cs typeface="Times New Roman" panose="02020603050405020304" pitchFamily="18" charset="0"/>
              </a:rPr>
              <a:t>1</a:t>
            </a:r>
            <a:r>
              <a:rPr lang="zh-CN" altLang="zh-CN" dirty="0">
                <a:solidFill>
                  <a:srgbClr val="FF0000"/>
                </a:solidFill>
                <a:latin typeface="Calibri" panose="020F0502020204030204" pitchFamily="34" charset="0"/>
                <a:cs typeface="Times New Roman" panose="02020603050405020304" pitchFamily="18" charset="0"/>
              </a:rPr>
              <a:t>个置换单元。</a:t>
            </a:r>
            <a:endParaRPr lang="zh-CN" altLang="en-US" dirty="0">
              <a:solidFill>
                <a:srgbClr val="FF0000"/>
              </a:solidFill>
            </a:endParaRPr>
          </a:p>
        </p:txBody>
      </p:sp>
    </p:spTree>
    <p:extLst>
      <p:ext uri="{BB962C8B-B14F-4D97-AF65-F5344CB8AC3E}">
        <p14:creationId xmlns:p14="http://schemas.microsoft.com/office/powerpoint/2010/main" val="2707377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89997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反馈优化结果</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395974913"/>
              </p:ext>
            </p:extLst>
          </p:nvPr>
        </p:nvGraphicFramePr>
        <p:xfrm>
          <a:off x="4884027" y="2120320"/>
          <a:ext cx="4201236" cy="3168376"/>
        </p:xfrm>
        <a:graphic>
          <a:graphicData uri="http://schemas.openxmlformats.org/drawingml/2006/table">
            <a:tbl>
              <a:tblPr firstRow="1" firstCol="1" bandRow="1"/>
              <a:tblGrid>
                <a:gridCol w="877664"/>
                <a:gridCol w="1184846"/>
                <a:gridCol w="938484"/>
                <a:gridCol w="1200242"/>
              </a:tblGrid>
              <a:tr h="27432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传统的同构方案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初始设计方案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7432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8">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652">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9" name="矩形 28"/>
          <p:cNvSpPr/>
          <p:nvPr/>
        </p:nvSpPr>
        <p:spPr>
          <a:xfrm>
            <a:off x="152400" y="1541056"/>
            <a:ext cx="4859293" cy="369332"/>
          </a:xfrm>
          <a:prstGeom prst="rect">
            <a:avLst/>
          </a:prstGeom>
        </p:spPr>
        <p:txBody>
          <a:bodyPr wrap="square">
            <a:spAutoFit/>
          </a:bodyPr>
          <a:lstStyle/>
          <a:p>
            <a:r>
              <a:rPr lang="zh-CN" altLang="en-US" dirty="0" smtClean="0">
                <a:cs typeface="Times New Roman" panose="02020603050405020304" pitchFamily="18" charset="0"/>
              </a:rPr>
              <a:t>与传统同构架构对比</a:t>
            </a:r>
            <a:endParaRPr lang="en-US" altLang="zh-CN" dirty="0" smtClean="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083652718"/>
              </p:ext>
            </p:extLst>
          </p:nvPr>
        </p:nvGraphicFramePr>
        <p:xfrm>
          <a:off x="152399" y="2116931"/>
          <a:ext cx="4561788" cy="3990523"/>
        </p:xfrm>
        <a:graphic>
          <a:graphicData uri="http://schemas.openxmlformats.org/drawingml/2006/table">
            <a:tbl>
              <a:tblPr firstRow="1" firstCol="1" bandRow="1"/>
              <a:tblGrid>
                <a:gridCol w="543581"/>
                <a:gridCol w="510847"/>
                <a:gridCol w="702952"/>
                <a:gridCol w="702952"/>
                <a:gridCol w="702952"/>
                <a:gridCol w="611691"/>
                <a:gridCol w="786813"/>
              </a:tblGrid>
              <a:tr h="181266">
                <a:tc>
                  <a:txBody>
                    <a:bodyPr/>
                    <a:lstStyle/>
                    <a:p>
                      <a:pPr algn="ctr">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PE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PE1_1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PE1_2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PE1_3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PE1_4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PE2_3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PE3_2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3_3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25">
                <a:tc>
                  <a:txBody>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3_4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4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3061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437667171"/>
              </p:ext>
            </p:extLst>
          </p:nvPr>
        </p:nvGraphicFramePr>
        <p:xfrm>
          <a:off x="4083050" y="2063274"/>
          <a:ext cx="4430078" cy="3092928"/>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按字节循环移位单元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448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11150" y="1895475"/>
            <a:ext cx="3505200" cy="4062074"/>
          </a:xfrm>
          <a:prstGeom prst="rect">
            <a:avLst/>
          </a:prstGeom>
        </p:spPr>
        <p:txBody>
          <a:bodyPr wrap="square">
            <a:spAutoFit/>
          </a:bodyPr>
          <a:lstStyle/>
          <a:p>
            <a:pPr indent="266700" algn="just">
              <a:lnSpc>
                <a:spcPct val="125000"/>
              </a:lnSpc>
              <a:spcAft>
                <a:spcPts val="0"/>
              </a:spcAft>
            </a:pPr>
            <a:r>
              <a:rPr lang="zh-CN" altLang="en-US" sz="1600" kern="100" dirty="0" smtClean="0">
                <a:latin typeface="Times New Roman" panose="02020603050405020304" pitchFamily="18" charset="0"/>
              </a:rPr>
              <a:t>用</a:t>
            </a:r>
            <a:r>
              <a:rPr lang="x-none" altLang="zh-CN" sz="1600" kern="100" dirty="0" smtClean="0">
                <a:latin typeface="Times New Roman" panose="02020603050405020304" pitchFamily="18" charset="0"/>
              </a:rPr>
              <a:t>Verilog </a:t>
            </a:r>
            <a:r>
              <a:rPr lang="x-none" altLang="zh-CN" sz="1600" kern="100" dirty="0">
                <a:latin typeface="Times New Roman" panose="02020603050405020304" pitchFamily="18" charset="0"/>
              </a:rPr>
              <a:t>HDL</a:t>
            </a:r>
            <a:r>
              <a:rPr lang="x-none" altLang="zh-CN" sz="1600" kern="100" dirty="0" smtClean="0">
                <a:latin typeface="宋体" panose="02010600030101010101" pitchFamily="2" charset="-122"/>
              </a:rPr>
              <a:t>语言描述</a:t>
            </a:r>
            <a:r>
              <a:rPr lang="zh-CN" altLang="en-US" sz="1600" kern="100" dirty="0" smtClean="0">
                <a:latin typeface="Times New Roman" panose="02020603050405020304" pitchFamily="18" charset="0"/>
              </a:rPr>
              <a:t>优化后的</a:t>
            </a:r>
            <a:r>
              <a:rPr lang="en-US" altLang="zh-CN" sz="1600" kern="100" dirty="0" smtClean="0">
                <a:latin typeface="Times New Roman" panose="02020603050405020304" pitchFamily="18" charset="0"/>
              </a:rPr>
              <a:t>PE</a:t>
            </a:r>
            <a:r>
              <a:rPr lang="zh-CN" altLang="zh-CN" sz="1600" kern="100" dirty="0" smtClean="0">
                <a:latin typeface="Times New Roman" panose="02020603050405020304" pitchFamily="18" charset="0"/>
              </a:rPr>
              <a:t>方案</a:t>
            </a:r>
            <a:r>
              <a:rPr lang="zh-CN" altLang="zh-CN" sz="1600" kern="100" dirty="0">
                <a:latin typeface="Times New Roman" panose="02020603050405020304" pitchFamily="18" charset="0"/>
              </a:rPr>
              <a:t>，完成可重构</a:t>
            </a:r>
            <a:r>
              <a:rPr lang="x-none" altLang="zh-CN" sz="1600" kern="100" dirty="0">
                <a:latin typeface="Times New Roman" panose="02020603050405020304" pitchFamily="18" charset="0"/>
              </a:rPr>
              <a:t>PE</a:t>
            </a:r>
            <a:r>
              <a:rPr lang="zh-CN" altLang="zh-CN" sz="1600" kern="100" dirty="0">
                <a:latin typeface="Times New Roman" panose="02020603050405020304" pitchFamily="18" charset="0"/>
              </a:rPr>
              <a:t>阵列设计，使用</a:t>
            </a:r>
            <a:r>
              <a:rPr lang="x-none" altLang="zh-CN" sz="1600" kern="100" dirty="0">
                <a:latin typeface="Times New Roman" panose="02020603050405020304" pitchFamily="18" charset="0"/>
              </a:rPr>
              <a:t>Synopsys</a:t>
            </a:r>
            <a:r>
              <a:rPr lang="x-none" altLang="zh-CN" sz="1600" kern="100" dirty="0">
                <a:latin typeface="宋体" panose="02010600030101010101" pitchFamily="2" charset="-122"/>
              </a:rPr>
              <a:t>公司的</a:t>
            </a:r>
            <a:r>
              <a:rPr lang="x-none" altLang="zh-CN" sz="1600" kern="100" dirty="0">
                <a:latin typeface="Times New Roman" panose="02020603050405020304" pitchFamily="18" charset="0"/>
              </a:rPr>
              <a:t>Verilog Complier Simulator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VCS</a:t>
            </a:r>
            <a:r>
              <a:rPr lang="x-none" altLang="zh-CN" sz="1600" kern="100" dirty="0">
                <a:latin typeface="宋体" panose="02010600030101010101" pitchFamily="2" charset="-122"/>
              </a:rPr>
              <a:t>）工具进行功能和时序仿真，通过设计的功能验证。基于</a:t>
            </a:r>
            <a:r>
              <a:rPr lang="x-none" altLang="zh-CN" sz="1600" kern="100" dirty="0">
                <a:latin typeface="Times New Roman" panose="02020603050405020304" pitchFamily="18" charset="0"/>
              </a:rPr>
              <a:t>TSMC 40nm CMOS</a:t>
            </a:r>
            <a:r>
              <a:rPr lang="x-none" altLang="zh-CN" sz="1600" kern="100" dirty="0">
                <a:latin typeface="宋体" panose="02010600030101010101" pitchFamily="2" charset="-122"/>
              </a:rPr>
              <a:t>工艺标准单元库对</a:t>
            </a:r>
            <a:r>
              <a:rPr lang="x-none" altLang="zh-CN" sz="1600" kern="100" dirty="0">
                <a:latin typeface="Times New Roman" panose="02020603050405020304" pitchFamily="18" charset="0"/>
              </a:rPr>
              <a:t>PE</a:t>
            </a:r>
            <a:r>
              <a:rPr lang="x-none" altLang="zh-CN" sz="1600" kern="100" dirty="0">
                <a:latin typeface="宋体" panose="02010600030101010101" pitchFamily="2" charset="-122"/>
              </a:rPr>
              <a:t>设计进行逻辑综合，综合工具使用</a:t>
            </a:r>
            <a:r>
              <a:rPr lang="x-none" altLang="zh-CN" sz="1600" kern="100" dirty="0">
                <a:latin typeface="Times New Roman" panose="02020603050405020304" pitchFamily="18" charset="0"/>
              </a:rPr>
              <a:t>Synopsys</a:t>
            </a:r>
            <a:r>
              <a:rPr lang="x-none" altLang="zh-CN" sz="1600" kern="100" dirty="0">
                <a:latin typeface="宋体" panose="02010600030101010101" pitchFamily="2" charset="-122"/>
              </a:rPr>
              <a:t>公司的</a:t>
            </a:r>
            <a:r>
              <a:rPr lang="x-none" altLang="zh-CN" sz="1600" kern="100" dirty="0" smtClean="0">
                <a:latin typeface="Times New Roman" panose="02020603050405020304" pitchFamily="18" charset="0"/>
              </a:rPr>
              <a:t>Design</a:t>
            </a:r>
            <a:r>
              <a:rPr lang="en-US" altLang="zh-CN" sz="1600" kern="100" dirty="0" smtClean="0">
                <a:latin typeface="Times New Roman" panose="02020603050405020304" pitchFamily="18" charset="0"/>
              </a:rPr>
              <a:t> </a:t>
            </a:r>
            <a:r>
              <a:rPr lang="x-none" altLang="zh-CN" sz="1600" kern="100" dirty="0" smtClean="0">
                <a:latin typeface="Times New Roman" panose="02020603050405020304" pitchFamily="18" charset="0"/>
              </a:rPr>
              <a:t>Compiler</a:t>
            </a:r>
            <a:r>
              <a:rPr lang="x-none" altLang="zh-CN" sz="1600" kern="100" dirty="0" smtClean="0">
                <a:latin typeface="宋体" panose="02010600030101010101" pitchFamily="2" charset="-122"/>
              </a:rPr>
              <a:t>（</a:t>
            </a:r>
            <a:r>
              <a:rPr lang="x-none" altLang="zh-CN" sz="1600" kern="100" dirty="0" smtClean="0">
                <a:latin typeface="Times New Roman" panose="02020603050405020304" pitchFamily="18" charset="0"/>
              </a:rPr>
              <a:t>DC</a:t>
            </a:r>
            <a:r>
              <a:rPr lang="x-none" altLang="zh-CN" sz="1600" kern="100" dirty="0">
                <a:latin typeface="宋体" panose="02010600030101010101" pitchFamily="2" charset="-122"/>
              </a:rPr>
              <a:t>），生成面积、时序等参数</a:t>
            </a:r>
            <a:r>
              <a:rPr lang="zh-CN" altLang="zh-CN" sz="1600" kern="100" dirty="0">
                <a:latin typeface="Times New Roman" panose="02020603050405020304" pitchFamily="18" charset="0"/>
              </a:rPr>
              <a:t>，最终按照</a:t>
            </a:r>
            <a:r>
              <a:rPr lang="x-none" altLang="zh-CN" sz="1600" kern="100" dirty="0">
                <a:latin typeface="Times New Roman" panose="02020603050405020304" pitchFamily="18" charset="0"/>
              </a:rPr>
              <a:t>500MHz</a:t>
            </a:r>
            <a:r>
              <a:rPr lang="zh-CN" altLang="zh-CN" sz="1600" kern="100" dirty="0">
                <a:latin typeface="Times New Roman" panose="02020603050405020304" pitchFamily="18" charset="0"/>
              </a:rPr>
              <a:t>主频对硬件设计进行时序约束，整个异构组的面积为</a:t>
            </a:r>
            <a:r>
              <a:rPr lang="x-none" altLang="zh-CN" sz="1600" kern="100" dirty="0">
                <a:latin typeface="Times New Roman" panose="02020603050405020304" pitchFamily="18" charset="0"/>
              </a:rPr>
              <a:t>217797μm</a:t>
            </a:r>
            <a:r>
              <a:rPr lang="x-none" altLang="zh-CN" sz="1600" kern="100" baseline="30000" dirty="0">
                <a:latin typeface="Times New Roman" panose="02020603050405020304" pitchFamily="18" charset="0"/>
              </a:rPr>
              <a:t>2</a:t>
            </a:r>
            <a:r>
              <a:rPr lang="zh-CN" altLang="zh-CN" sz="1600" kern="100" dirty="0">
                <a:latin typeface="Times New Roman" panose="02020603050405020304" pitchFamily="18" charset="0"/>
              </a:rPr>
              <a:t>，各个功能单元的面积和延迟</a:t>
            </a:r>
            <a:r>
              <a:rPr lang="zh-CN" altLang="zh-CN" sz="1600" kern="100" dirty="0" smtClean="0">
                <a:latin typeface="Times New Roman" panose="02020603050405020304" pitchFamily="18" charset="0"/>
              </a:rPr>
              <a:t>如</a:t>
            </a:r>
            <a:r>
              <a:rPr lang="zh-CN" altLang="en-US" sz="1600" kern="100" dirty="0" smtClean="0">
                <a:latin typeface="Times New Roman" panose="02020603050405020304" pitchFamily="18" charset="0"/>
              </a:rPr>
              <a:t>右表</a:t>
            </a:r>
            <a:r>
              <a:rPr lang="zh-CN" altLang="zh-CN" sz="1600" kern="100" dirty="0" smtClean="0">
                <a:latin typeface="Times New Roman" panose="02020603050405020304" pitchFamily="18" charset="0"/>
              </a:rPr>
              <a:t>所</a:t>
            </a:r>
            <a:r>
              <a:rPr lang="zh-CN" altLang="zh-CN" sz="1600" kern="100" dirty="0">
                <a:latin typeface="Times New Roman" panose="02020603050405020304" pitchFamily="18" charset="0"/>
              </a:rPr>
              <a:t>示。</a:t>
            </a: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817439199"/>
              </p:ext>
            </p:extLst>
          </p:nvPr>
        </p:nvGraphicFramePr>
        <p:xfrm>
          <a:off x="866491" y="19146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92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512419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2589216811"/>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192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29.8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05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192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29.8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22.6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96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26.1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15.9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138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3550569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ext uri="{D42A27DB-BD31-4B8C-83A1-F6EECF244321}">
                <p14:modId xmlns:p14="http://schemas.microsoft.com/office/powerpoint/2010/main" val="3790701745"/>
              </p:ext>
            </p:extLst>
          </p:nvPr>
        </p:nvGraphicFramePr>
        <p:xfrm>
          <a:off x="445400" y="1711331"/>
          <a:ext cx="8254102" cy="5006968"/>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13.1</a:t>
                      </a: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182.1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36.4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19.6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33.6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47.4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50.5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110.2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293.9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09795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ext uri="{D42A27DB-BD31-4B8C-83A1-F6EECF244321}">
                <p14:modId xmlns:p14="http://schemas.microsoft.com/office/powerpoint/2010/main" val="2625226127"/>
              </p:ext>
            </p:extLst>
          </p:nvPr>
        </p:nvGraphicFramePr>
        <p:xfrm>
          <a:off x="152400" y="1698625"/>
          <a:ext cx="8712200" cy="5049798"/>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平均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提升倍数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31.6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33.8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5.1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dirty="0">
                          <a:solidFill>
                            <a:srgbClr val="FF0000"/>
                          </a:solidFill>
                          <a:effectLst/>
                          <a:latin typeface="Calibri" panose="020F0502020204030204" pitchFamily="34" charset="0"/>
                          <a:ea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23.6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Times New Roman" panose="02020603050405020304" pitchFamily="18" charset="0"/>
                          <a:ea typeface="宋体" panose="02010600030101010101" pitchFamily="2" charset="-122"/>
                        </a:rPr>
                        <a:t>23.8%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zh-CN" altLang="en-US" sz="1200" b="1" i="0" u="none" strike="noStrike">
                          <a:solidFill>
                            <a:srgbClr val="FF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200" b="1" i="0" u="none" strike="noStrike">
                          <a:solidFill>
                            <a:srgbClr val="FF0000"/>
                          </a:solidFill>
                          <a:effectLst/>
                          <a:latin typeface="Times New Roman" panose="02020603050405020304" pitchFamily="18" charset="0"/>
                          <a:ea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zh-CN" altLang="en-US" sz="1200" b="1" i="0" u="none" strike="noStrike" dirty="0">
                          <a:solidFill>
                            <a:srgbClr val="FF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63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893763" y="996950"/>
            <a:ext cx="4278442" cy="567395"/>
            <a:chOff x="0" y="0"/>
            <a:chExt cx="4278312" cy="567096"/>
          </a:xfrm>
        </p:grpSpPr>
        <p:sp>
          <p:nvSpPr>
            <p:cNvPr id="18446" name="TextBox 5"/>
            <p:cNvSpPr>
              <a:spLocks noChangeArrowheads="1"/>
            </p:cNvSpPr>
            <p:nvPr/>
          </p:nvSpPr>
          <p:spPr bwMode="auto">
            <a:xfrm>
              <a:off x="92097" y="0"/>
              <a:ext cx="35707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可重构密码处理阵列介绍</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34"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2531" name="文本框 12"/>
          <p:cNvSpPr>
            <a:spLocks noChangeArrowheads="1"/>
          </p:cNvSpPr>
          <p:nvPr/>
        </p:nvSpPr>
        <p:spPr bwMode="auto">
          <a:xfrm>
            <a:off x="3941763" y="2944813"/>
            <a:ext cx="4854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grpSp>
        <p:nvGrpSpPr>
          <p:cNvPr id="2" name="组合 14"/>
          <p:cNvGrpSpPr>
            <a:grpSpLocks/>
          </p:cNvGrpSpPr>
          <p:nvPr/>
        </p:nvGrpSpPr>
        <p:grpSpPr bwMode="auto">
          <a:xfrm>
            <a:off x="3887788" y="3375025"/>
            <a:ext cx="4908550" cy="107950"/>
            <a:chOff x="0" y="0"/>
            <a:chExt cx="4663440" cy="108000"/>
          </a:xfrm>
        </p:grpSpPr>
        <p:sp>
          <p:nvSpPr>
            <p:cNvPr id="39942"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44"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22536"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FOUR</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72510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filter="fade">
                                      <p:cBhvr>
                                        <p:cTn id="9" dur="500"/>
                                        <p:tgtEl>
                                          <p:spTgt spid="22530"/>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p:cTn id="15" dur="500"/>
                                        <p:tgtEl>
                                          <p:spTgt spid="22531"/>
                                        </p:tgtEl>
                                        <p:attrNameLst>
                                          <p:attrName>ppt_y</p:attrName>
                                        </p:attrNameLst>
                                      </p:cBhvr>
                                      <p:tavLst>
                                        <p:tav tm="0">
                                          <p:val>
                                            <p:strVal val="#ppt_y+#ppt_h*1.125000"/>
                                          </p:val>
                                        </p:tav>
                                        <p:tav tm="100000">
                                          <p:val>
                                            <p:strVal val="#ppt_y"/>
                                          </p:val>
                                        </p:tav>
                                      </p:tavLst>
                                    </p:anim>
                                    <p:animEffect filter="wipe(up)">
                                      <p:cBhvr>
                                        <p:cTn id="16" dur="500"/>
                                        <p:tgtEl>
                                          <p:spTgt spid="22531"/>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22536"/>
                                        </p:tgtEl>
                                        <p:attrNameLst>
                                          <p:attrName>style.visibility</p:attrName>
                                        </p:attrNameLst>
                                      </p:cBhvr>
                                      <p:to>
                                        <p:strVal val="visible"/>
                                      </p:to>
                                    </p:set>
                                    <p:animEffect filter="barn(outVertical)">
                                      <p:cBhvr>
                                        <p:cTn id="19"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p:bldP spid="22531" grpId="0" bldLvl="0"/>
      <p:bldP spid="2253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四 部分</a:t>
            </a:r>
          </a:p>
        </p:txBody>
      </p:sp>
      <p:sp>
        <p:nvSpPr>
          <p:cNvPr id="40965" name="文本框 9"/>
          <p:cNvSpPr>
            <a:spLocks noChangeArrowheads="1"/>
          </p:cNvSpPr>
          <p:nvPr/>
        </p:nvSpPr>
        <p:spPr bwMode="auto">
          <a:xfrm>
            <a:off x="2405063" y="2571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a:solidFill>
                  <a:srgbClr val="FFFFFF"/>
                </a:solidFill>
                <a:latin typeface="文泉驿等宽微米黑" pitchFamily="2" charset="-122"/>
                <a:ea typeface="文泉驿等宽微米黑" pitchFamily="2" charset="-122"/>
                <a:sym typeface="文泉驿等宽微米黑" pitchFamily="2" charset="-122"/>
              </a:rPr>
              <a:t>成果与指标</a:t>
            </a: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28638" y="1490663"/>
            <a:ext cx="83915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
              <a:defRPr/>
            </a:pPr>
            <a:r>
              <a:rPr lang="zh-CN" altLang="en-US" sz="2000" dirty="0">
                <a:solidFill>
                  <a:srgbClr val="1B2153"/>
                </a:solidFill>
                <a:latin typeface="Times New Roman" panose="02020603050405020304" pitchFamily="18" charset="0"/>
              </a:rPr>
              <a:t>成果</a:t>
            </a:r>
            <a:r>
              <a:rPr lang="zh-CN" altLang="en-US" sz="2000" dirty="0" smtClean="0">
                <a:solidFill>
                  <a:srgbClr val="1B2153"/>
                </a:solidFill>
                <a:latin typeface="Times New Roman" panose="02020603050405020304" pitchFamily="18" charset="0"/>
              </a:rPr>
              <a:t>：功能单元利用率高，面积性能比高的可重构密码阵列</a:t>
            </a:r>
            <a:r>
              <a:rPr lang="en-US" altLang="zh-CN" sz="2000" dirty="0" smtClean="0">
                <a:solidFill>
                  <a:srgbClr val="1B2153"/>
                </a:solidFill>
                <a:latin typeface="Times New Roman" panose="02020603050405020304" pitchFamily="18" charset="0"/>
              </a:rPr>
              <a:t>PE</a:t>
            </a:r>
            <a:r>
              <a:rPr lang="zh-CN" altLang="en-US" sz="2000" dirty="0" smtClean="0">
                <a:solidFill>
                  <a:srgbClr val="1B2153"/>
                </a:solidFill>
                <a:latin typeface="Times New Roman" panose="02020603050405020304" pitchFamily="18" charset="0"/>
              </a:rPr>
              <a:t>方案。</a:t>
            </a:r>
            <a:endParaRPr lang="en-US" altLang="zh-CN" sz="2000" dirty="0">
              <a:solidFill>
                <a:srgbClr val="1B2153"/>
              </a:solidFill>
              <a:latin typeface="Times New Roman" panose="02020603050405020304" pitchFamily="18" charset="0"/>
            </a:endParaRPr>
          </a:p>
          <a:p>
            <a:pPr eaLnBrk="1" hangingPunct="1">
              <a:lnSpc>
                <a:spcPct val="100000"/>
              </a:lnSpc>
              <a:spcBef>
                <a:spcPct val="0"/>
              </a:spcBef>
              <a:buFont typeface="Wingdings" panose="05000000000000000000" pitchFamily="2" charset="2"/>
              <a:buChar char="§"/>
              <a:defRPr/>
            </a:pPr>
            <a:r>
              <a:rPr lang="zh-CN" altLang="en-US" sz="2000" dirty="0" smtClean="0">
                <a:solidFill>
                  <a:srgbClr val="1B2153"/>
                </a:solidFill>
                <a:latin typeface="Times New Roman" panose="02020603050405020304" pitchFamily="18" charset="0"/>
              </a:rPr>
              <a:t>指标：</a:t>
            </a:r>
            <a:endParaRPr lang="en-US" altLang="zh-CN" sz="20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功能单元平均利用率提升百分比在</a:t>
            </a:r>
            <a:r>
              <a:rPr lang="en-US" altLang="zh-CN" sz="2000" dirty="0" smtClean="0">
                <a:solidFill>
                  <a:srgbClr val="1B2153"/>
                </a:solidFill>
                <a:latin typeface="Times New Roman" panose="02020603050405020304" pitchFamily="18" charset="0"/>
              </a:rPr>
              <a:t>110%</a:t>
            </a:r>
            <a:r>
              <a:rPr lang="zh-CN" altLang="en-US" sz="2000" dirty="0">
                <a:solidFill>
                  <a:srgbClr val="1B2153"/>
                </a:solidFill>
                <a:latin typeface="Times New Roman" panose="02020603050405020304" pitchFamily="18" charset="0"/>
              </a:rPr>
              <a:t>到</a:t>
            </a:r>
            <a:r>
              <a:rPr lang="en-US" altLang="zh-CN" sz="2000" dirty="0">
                <a:solidFill>
                  <a:srgbClr val="1B2153"/>
                </a:solidFill>
                <a:latin typeface="Times New Roman" panose="02020603050405020304" pitchFamily="18" charset="0"/>
              </a:rPr>
              <a:t>400%</a:t>
            </a:r>
            <a:r>
              <a:rPr lang="zh-CN" altLang="en-US" sz="2000" dirty="0">
                <a:solidFill>
                  <a:srgbClr val="1B2153"/>
                </a:solidFill>
                <a:latin typeface="Times New Roman" panose="02020603050405020304" pitchFamily="18" charset="0"/>
              </a:rPr>
              <a:t>之间</a:t>
            </a: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性能面积比提升在</a:t>
            </a:r>
            <a:r>
              <a:rPr lang="en-US" altLang="zh-CN" sz="2000" dirty="0">
                <a:solidFill>
                  <a:srgbClr val="1B2153"/>
                </a:solidFill>
                <a:latin typeface="Times New Roman" panose="02020603050405020304" pitchFamily="18" charset="0"/>
              </a:rPr>
              <a:t>150%</a:t>
            </a:r>
            <a:r>
              <a:rPr lang="zh-CN" altLang="en-US" sz="2000" dirty="0">
                <a:solidFill>
                  <a:srgbClr val="1B2153"/>
                </a:solidFill>
                <a:latin typeface="Times New Roman" panose="02020603050405020304" pitchFamily="18" charset="0"/>
              </a:rPr>
              <a:t>到</a:t>
            </a:r>
            <a:r>
              <a:rPr lang="en-US" altLang="zh-CN" sz="2000" dirty="0">
                <a:solidFill>
                  <a:srgbClr val="1B2153"/>
                </a:solidFill>
                <a:latin typeface="Times New Roman" panose="02020603050405020304" pitchFamily="18" charset="0"/>
              </a:rPr>
              <a:t>630%</a:t>
            </a:r>
            <a:r>
              <a:rPr lang="zh-CN" altLang="en-US" sz="2000" dirty="0">
                <a:solidFill>
                  <a:srgbClr val="1B2153"/>
                </a:solidFill>
                <a:latin typeface="Times New Roman" panose="02020603050405020304" pitchFamily="18" charset="0"/>
              </a:rPr>
              <a:t>之间</a:t>
            </a: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65208028"/>
              </p:ext>
            </p:extLst>
          </p:nvPr>
        </p:nvGraphicFramePr>
        <p:xfrm>
          <a:off x="720725" y="3231061"/>
          <a:ext cx="3024832" cy="3021330"/>
        </p:xfrm>
        <a:graphic>
          <a:graphicData uri="http://schemas.openxmlformats.org/drawingml/2006/table">
            <a:tbl>
              <a:tblPr firstRow="1" firstCol="1" bandRow="1"/>
              <a:tblGrid>
                <a:gridCol w="1693564"/>
                <a:gridCol w="665634"/>
                <a:gridCol w="665634"/>
              </a:tblGrid>
              <a:tr h="433036">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平均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提升倍数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Cyptoraptor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31.6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33.8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5.1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23.6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600" b="1" i="0" u="none" strike="noStrike">
                          <a:solidFill>
                            <a:srgbClr val="FF0000"/>
                          </a:solidFill>
                          <a:effectLst/>
                          <a:latin typeface="Times New Roman" panose="02020603050405020304" pitchFamily="18" charset="0"/>
                          <a:ea typeface="宋体" panose="02010600030101010101" pitchFamily="2" charset="-122"/>
                        </a:rPr>
                        <a:t>23.8%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zh-CN" altLang="en-US" sz="1600" b="1" i="0" u="none" strike="noStrike">
                          <a:solidFill>
                            <a:srgbClr val="FF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fontAlgn="ctr"/>
                      <a:r>
                        <a:rPr lang="en-US" altLang="zh-CN" sz="1600" b="1" i="0" u="none" strike="noStrike">
                          <a:solidFill>
                            <a:srgbClr val="FF0000"/>
                          </a:solidFill>
                          <a:effectLst/>
                          <a:latin typeface="Times New Roman" panose="02020603050405020304" pitchFamily="18" charset="0"/>
                          <a:ea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zh-CN" altLang="en-US" sz="1600" b="1" i="0" u="none" strike="noStrike" dirty="0">
                          <a:solidFill>
                            <a:srgbClr val="FF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1534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27103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83854" y="996950"/>
            <a:ext cx="4278442" cy="567395"/>
            <a:chOff x="0" y="0"/>
            <a:chExt cx="4278312" cy="567096"/>
          </a:xfrm>
        </p:grpSpPr>
        <p:sp>
          <p:nvSpPr>
            <p:cNvPr id="18446" name="TextBox 5"/>
            <p:cNvSpPr>
              <a:spLocks noChangeArrowheads="1"/>
            </p:cNvSpPr>
            <p:nvPr/>
          </p:nvSpPr>
          <p:spPr bwMode="auto">
            <a:xfrm>
              <a:off x="92098" y="0"/>
              <a:ext cx="141915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处理单元</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2"/>
          <a:stretch>
            <a:fillRect/>
          </a:stretch>
        </p:blipFill>
        <p:spPr>
          <a:xfrm>
            <a:off x="6528639" y="1656146"/>
            <a:ext cx="2109163" cy="4746938"/>
          </a:xfrm>
          <a:prstGeom prst="rect">
            <a:avLst/>
          </a:prstGeom>
        </p:spPr>
      </p:pic>
      <p:pic>
        <p:nvPicPr>
          <p:cNvPr id="15" name="图片 14"/>
          <p:cNvPicPr>
            <a:picLocks noChangeAspect="1"/>
          </p:cNvPicPr>
          <p:nvPr/>
        </p:nvPicPr>
        <p:blipFill>
          <a:blip r:embed="rId3"/>
          <a:stretch>
            <a:fillRect/>
          </a:stretch>
        </p:blipFill>
        <p:spPr>
          <a:xfrm>
            <a:off x="0" y="2498881"/>
            <a:ext cx="6258910" cy="3729693"/>
          </a:xfrm>
          <a:prstGeom prst="rect">
            <a:avLst/>
          </a:prstGeom>
        </p:spPr>
      </p:pic>
      <p:cxnSp>
        <p:nvCxnSpPr>
          <p:cNvPr id="3" name="直接箭头连接符 2"/>
          <p:cNvCxnSpPr/>
          <p:nvPr/>
        </p:nvCxnSpPr>
        <p:spPr bwMode="auto">
          <a:xfrm flipH="1">
            <a:off x="6258910" y="2498881"/>
            <a:ext cx="536028" cy="19702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6" name="直接箭头连接符 15"/>
          <p:cNvCxnSpPr/>
          <p:nvPr/>
        </p:nvCxnSpPr>
        <p:spPr bwMode="auto">
          <a:xfrm flipH="1">
            <a:off x="6258910" y="2900855"/>
            <a:ext cx="536028" cy="288509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5" name="矩形 24"/>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26" name="矩形 25"/>
          <p:cNvSpPr/>
          <p:nvPr/>
        </p:nvSpPr>
        <p:spPr>
          <a:xfrm>
            <a:off x="2460333" y="6302906"/>
            <a:ext cx="1360780" cy="369332"/>
          </a:xfrm>
          <a:prstGeom prst="rect">
            <a:avLst/>
          </a:prstGeom>
        </p:spPr>
        <p:txBody>
          <a:bodyPr wrap="square">
            <a:spAutoFit/>
          </a:bodyPr>
          <a:lstStyle/>
          <a:p>
            <a:r>
              <a:rPr lang="zh-CN" altLang="en-US" dirty="0" smtClean="0"/>
              <a:t>处理单元</a:t>
            </a:r>
            <a:endParaRPr lang="zh-CN" altLang="en-US" dirty="0"/>
          </a:p>
        </p:txBody>
      </p:sp>
    </p:spTree>
    <p:extLst>
      <p:ext uri="{BB962C8B-B14F-4D97-AF65-F5344CB8AC3E}">
        <p14:creationId xmlns:p14="http://schemas.microsoft.com/office/powerpoint/2010/main" val="113389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558483" y="1012190"/>
            <a:ext cx="4043997"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nvPr>
        </p:nvGraphicFramePr>
        <p:xfrm>
          <a:off x="342900" y="1714656"/>
          <a:ext cx="8511540" cy="4448300"/>
        </p:xfrm>
        <a:graphic>
          <a:graphicData uri="http://schemas.openxmlformats.org/drawingml/2006/table">
            <a:tbl>
              <a:tblPr firstRow="1" firstCol="1" bandRow="1"/>
              <a:tblGrid>
                <a:gridCol w="904963"/>
                <a:gridCol w="634038"/>
                <a:gridCol w="737516"/>
                <a:gridCol w="904963"/>
                <a:gridCol w="605817"/>
                <a:gridCol w="605817"/>
                <a:gridCol w="605817"/>
                <a:gridCol w="605817"/>
                <a:gridCol w="719643"/>
                <a:gridCol w="719643"/>
                <a:gridCol w="733753"/>
                <a:gridCol w="733753"/>
              </a:tblGrid>
              <a:tr h="442376">
                <a:tc rowSpan="3">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架构</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zh-CN" alt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架构类型</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PE</a:t>
                      </a:r>
                      <a:r>
                        <a:rPr lang="zh-CN" sz="1600" kern="100">
                          <a:effectLst/>
                          <a:latin typeface="Calibri" panose="020F0502020204030204" pitchFamily="34" charset="0"/>
                          <a:ea typeface="宋体" panose="02010600030101010101" pitchFamily="2" charset="-122"/>
                          <a:cs typeface="Times New Roman" panose="02020603050405020304" pitchFamily="18" charset="0"/>
                        </a:rPr>
                        <a:t>占整个架构面积比例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600" kern="100">
                          <a:effectLst/>
                          <a:latin typeface="Times New Roman" panose="02020603050405020304" pitchFamily="18" charset="0"/>
                          <a:ea typeface="宋体" panose="02010600030101010101" pitchFamily="2" charset="-122"/>
                        </a:rPr>
                        <a:t>功能单元利用率</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568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算</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186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算术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移位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置换</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逻辑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S</a:t>
                      </a:r>
                      <a:r>
                        <a:rPr lang="zh-CN" sz="1600" kern="100">
                          <a:effectLst/>
                          <a:latin typeface="Calibri" panose="020F0502020204030204" pitchFamily="34" charset="0"/>
                          <a:ea typeface="宋体" panose="02010600030101010101" pitchFamily="2" charset="-122"/>
                          <a:cs typeface="Times New Roman" panose="02020603050405020304" pitchFamily="18" charset="0"/>
                        </a:rPr>
                        <a:t>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有限域乘法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模乘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单元</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平均利用率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398">
                <a:tc rowSpan="3">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COBRA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zh-CN" alt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迭代架构</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50%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14%</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DES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RC5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7%</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012">
                <a:tc rowSpan="3">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RCPA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zh-CN" alt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阵列架构</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90%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50%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19%</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3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DES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01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RC5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1">
                <a:tc rowSpan="3">
                  <a:txBody>
                    <a:bodyPr/>
                    <a:lstStyle/>
                    <a:p>
                      <a:pPr algn="ctr">
                        <a:lnSpc>
                          <a:spcPct val="125000"/>
                        </a:lnSpc>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Cyptoraptor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zh-CN" alt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阵列架构</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50%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14%</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3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DES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01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RC5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1797448" y="6211669"/>
            <a:ext cx="1804123" cy="646331"/>
          </a:xfrm>
          <a:prstGeom prst="rect">
            <a:avLst/>
          </a:prstGeom>
        </p:spPr>
        <p:txBody>
          <a:bodyPr wrap="square">
            <a:spAutoFit/>
          </a:bodyPr>
          <a:lstStyle/>
          <a:p>
            <a:r>
              <a:rPr lang="zh-CN" altLang="en-US" dirty="0" smtClean="0">
                <a:solidFill>
                  <a:srgbClr val="FF0000"/>
                </a:solidFill>
              </a:rPr>
              <a:t>功能单元利用率低</a:t>
            </a:r>
            <a:r>
              <a:rPr lang="en-US" altLang="zh-CN" dirty="0" smtClean="0">
                <a:solidFill>
                  <a:srgbClr val="FF0000"/>
                </a:solidFill>
              </a:rPr>
              <a:t>(3%-19%)</a:t>
            </a:r>
            <a:endParaRPr lang="zh-CN" altLang="en-US" dirty="0">
              <a:solidFill>
                <a:srgbClr val="FF0000"/>
              </a:solidFill>
            </a:endParaRPr>
          </a:p>
        </p:txBody>
      </p:sp>
      <p:sp>
        <p:nvSpPr>
          <p:cNvPr id="22" name="矩形 21"/>
          <p:cNvSpPr/>
          <p:nvPr/>
        </p:nvSpPr>
        <p:spPr>
          <a:xfrm>
            <a:off x="3946062" y="6211668"/>
            <a:ext cx="1091222" cy="646331"/>
          </a:xfrm>
          <a:prstGeom prst="rect">
            <a:avLst/>
          </a:prstGeom>
        </p:spPr>
        <p:txBody>
          <a:bodyPr wrap="square">
            <a:spAutoFit/>
          </a:bodyPr>
          <a:lstStyle/>
          <a:p>
            <a:r>
              <a:rPr lang="zh-CN" altLang="en-US" dirty="0" smtClean="0">
                <a:solidFill>
                  <a:srgbClr val="FF0000"/>
                </a:solidFill>
              </a:rPr>
              <a:t>大量冗余单元</a:t>
            </a:r>
            <a:endParaRPr lang="zh-CN" altLang="en-US" dirty="0">
              <a:solidFill>
                <a:srgbClr val="FF0000"/>
              </a:solidFill>
            </a:endParaRPr>
          </a:p>
        </p:txBody>
      </p:sp>
      <p:sp>
        <p:nvSpPr>
          <p:cNvPr id="23" name="矩形 22"/>
          <p:cNvSpPr/>
          <p:nvPr/>
        </p:nvSpPr>
        <p:spPr>
          <a:xfrm>
            <a:off x="5477218" y="6211669"/>
            <a:ext cx="1959902" cy="646331"/>
          </a:xfrm>
          <a:prstGeom prst="rect">
            <a:avLst/>
          </a:prstGeom>
        </p:spPr>
        <p:txBody>
          <a:bodyPr wrap="square">
            <a:spAutoFit/>
          </a:bodyPr>
          <a:lstStyle/>
          <a:p>
            <a:r>
              <a:rPr lang="zh-CN" altLang="en-US" dirty="0" smtClean="0">
                <a:solidFill>
                  <a:srgbClr val="FF0000"/>
                </a:solidFill>
              </a:rPr>
              <a:t>架构面积效率低</a:t>
            </a:r>
            <a:r>
              <a:rPr lang="en-US" altLang="zh-CN" dirty="0" smtClean="0">
                <a:solidFill>
                  <a:srgbClr val="FF0000"/>
                </a:solidFill>
              </a:rPr>
              <a:t>(&gt;70%</a:t>
            </a:r>
            <a:r>
              <a:rPr lang="zh-CN" altLang="en-US" dirty="0" smtClean="0">
                <a:solidFill>
                  <a:srgbClr val="FF0000"/>
                </a:solidFill>
              </a:rPr>
              <a:t>面积冗余</a:t>
            </a:r>
            <a:r>
              <a:rPr lang="en-US" altLang="zh-CN" dirty="0" smtClean="0">
                <a:solidFill>
                  <a:srgbClr val="FF0000"/>
                </a:solidFill>
              </a:rPr>
              <a:t>)</a:t>
            </a:r>
            <a:endParaRPr lang="zh-CN" altLang="en-US" dirty="0">
              <a:solidFill>
                <a:srgbClr val="FF0000"/>
              </a:solidFill>
            </a:endParaRPr>
          </a:p>
        </p:txBody>
      </p:sp>
      <p:sp>
        <p:nvSpPr>
          <p:cNvPr id="7" name="右箭头 6"/>
          <p:cNvSpPr/>
          <p:nvPr/>
        </p:nvSpPr>
        <p:spPr bwMode="auto">
          <a:xfrm>
            <a:off x="5132727" y="6435773"/>
            <a:ext cx="293427" cy="198120"/>
          </a:xfrm>
          <a:prstGeom prst="rightArrow">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rgbClr val="92D050"/>
              </a:solidFill>
              <a:effectLst/>
              <a:latin typeface="Arial" pitchFamily="34" charset="0"/>
              <a:ea typeface="宋体" pitchFamily="2" charset="-122"/>
            </a:endParaRPr>
          </a:p>
        </p:txBody>
      </p:sp>
      <p:sp>
        <p:nvSpPr>
          <p:cNvPr id="8" name="右箭头 7"/>
          <p:cNvSpPr/>
          <p:nvPr/>
        </p:nvSpPr>
        <p:spPr bwMode="auto">
          <a:xfrm>
            <a:off x="3627103" y="6428153"/>
            <a:ext cx="267895" cy="186007"/>
          </a:xfrm>
          <a:prstGeom prst="rightArrow">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rgbClr val="92D050"/>
              </a:solidFill>
              <a:effectLst/>
              <a:latin typeface="Arial" pitchFamily="34" charset="0"/>
              <a:ea typeface="宋体" pitchFamily="2" charset="-122"/>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128905" y="1725837"/>
            <a:ext cx="4168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800" dirty="0" smtClean="0"/>
              <a:t>针对</a:t>
            </a:r>
            <a:r>
              <a:rPr lang="zh-CN" altLang="zh-CN" sz="1800" dirty="0"/>
              <a:t>分组密码算法的可重构实现</a:t>
            </a:r>
            <a:r>
              <a:rPr lang="zh-CN" altLang="zh-CN" sz="1800" dirty="0">
                <a:solidFill>
                  <a:srgbClr val="FF0000"/>
                </a:solidFill>
              </a:rPr>
              <a:t>提出了一套新的</a:t>
            </a:r>
            <a:r>
              <a:rPr lang="en-US" altLang="zh-CN" sz="1800" dirty="0">
                <a:solidFill>
                  <a:srgbClr val="FF0000"/>
                </a:solidFill>
              </a:rPr>
              <a:t>PE</a:t>
            </a:r>
            <a:r>
              <a:rPr lang="zh-CN" altLang="zh-CN" sz="1800" dirty="0">
                <a:solidFill>
                  <a:srgbClr val="FF0000"/>
                </a:solidFill>
              </a:rPr>
              <a:t>设计方案，用于</a:t>
            </a:r>
            <a:r>
              <a:rPr lang="zh-CN" altLang="zh-CN" sz="1800" dirty="0" smtClean="0">
                <a:solidFill>
                  <a:srgbClr val="FF0000"/>
                </a:solidFill>
              </a:rPr>
              <a:t>减</a:t>
            </a:r>
            <a:r>
              <a:rPr lang="zh-CN" altLang="en-US" sz="1800" dirty="0" smtClean="0">
                <a:solidFill>
                  <a:srgbClr val="FF0000"/>
                </a:solidFill>
              </a:rPr>
              <a:t>少冗余</a:t>
            </a:r>
            <a:r>
              <a:rPr lang="zh-CN" altLang="zh-CN" sz="1800" dirty="0" smtClean="0">
                <a:solidFill>
                  <a:srgbClr val="FF0000"/>
                </a:solidFill>
              </a:rPr>
              <a:t>功能</a:t>
            </a:r>
            <a:r>
              <a:rPr lang="zh-CN" altLang="en-US" sz="1800" dirty="0" smtClean="0">
                <a:solidFill>
                  <a:srgbClr val="FF0000"/>
                </a:solidFill>
              </a:rPr>
              <a:t>单元</a:t>
            </a:r>
            <a:r>
              <a:rPr lang="zh-CN" altLang="zh-CN" sz="1800" dirty="0" smtClean="0">
                <a:solidFill>
                  <a:srgbClr val="FF0000"/>
                </a:solidFill>
              </a:rPr>
              <a:t>，</a:t>
            </a:r>
            <a:r>
              <a:rPr lang="zh-CN" altLang="zh-CN" sz="1800" dirty="0">
                <a:solidFill>
                  <a:srgbClr val="FF0000"/>
                </a:solidFill>
              </a:rPr>
              <a:t>提高资源利用率，从而提高整个可重构平台的面积效率。</a:t>
            </a:r>
            <a:endParaRPr lang="en-US" altLang="zh-CN" sz="1800" dirty="0" smtClean="0">
              <a:solidFill>
                <a:srgbClr val="FF0000"/>
              </a:solidFill>
            </a:endParaRPr>
          </a:p>
        </p:txBody>
      </p:sp>
      <p:pic>
        <p:nvPicPr>
          <p:cNvPr id="3" name="图片 2"/>
          <p:cNvPicPr>
            <a:picLocks noChangeAspect="1"/>
          </p:cNvPicPr>
          <p:nvPr/>
        </p:nvPicPr>
        <p:blipFill>
          <a:blip r:embed="rId2"/>
          <a:stretch>
            <a:fillRect/>
          </a:stretch>
        </p:blipFill>
        <p:spPr>
          <a:xfrm>
            <a:off x="4697413" y="909796"/>
            <a:ext cx="3875087" cy="5771277"/>
          </a:xfrm>
          <a:prstGeom prst="rect">
            <a:avLst/>
          </a:prstGeom>
        </p:spPr>
      </p:pic>
      <p:sp>
        <p:nvSpPr>
          <p:cNvPr id="5" name="矩形 4"/>
          <p:cNvSpPr/>
          <p:nvPr/>
        </p:nvSpPr>
        <p:spPr>
          <a:xfrm>
            <a:off x="138113" y="3070787"/>
            <a:ext cx="4433887" cy="3139321"/>
          </a:xfrm>
          <a:prstGeom prst="rect">
            <a:avLst/>
          </a:prstGeom>
        </p:spPr>
        <p:txBody>
          <a:bodyPr wrap="square">
            <a:spAutoFit/>
          </a:bodyPr>
          <a:lstStyle/>
          <a:p>
            <a:r>
              <a:rPr lang="zh-CN" altLang="en-US" dirty="0" smtClean="0">
                <a:cs typeface="Times New Roman" panose="02020603050405020304" pitchFamily="18" charset="0"/>
              </a:rPr>
              <a:t>黑体部分描述的</a:t>
            </a:r>
            <a:r>
              <a:rPr lang="zh-CN" altLang="zh-CN" dirty="0" smtClean="0">
                <a:cs typeface="Times New Roman" panose="02020603050405020304" pitchFamily="18" charset="0"/>
              </a:rPr>
              <a:t>过程</a:t>
            </a:r>
            <a:r>
              <a:rPr lang="zh-CN" altLang="zh-CN" dirty="0">
                <a:cs typeface="Times New Roman" panose="02020603050405020304" pitchFamily="18" charset="0"/>
              </a:rPr>
              <a:t>是一般可重构密码架构研究的过程：算法选取</a:t>
            </a:r>
            <a:r>
              <a:rPr lang="en-US" altLang="zh-CN" dirty="0">
                <a:cs typeface="Times New Roman" panose="02020603050405020304" pitchFamily="18" charset="0"/>
              </a:rPr>
              <a:t>-</a:t>
            </a:r>
            <a:r>
              <a:rPr lang="zh-CN" altLang="zh-CN" dirty="0">
                <a:cs typeface="Times New Roman" panose="02020603050405020304" pitchFamily="18" charset="0"/>
              </a:rPr>
              <a:t>特征提取</a:t>
            </a:r>
            <a:r>
              <a:rPr lang="en-US" altLang="zh-CN" dirty="0">
                <a:cs typeface="Times New Roman" panose="02020603050405020304" pitchFamily="18" charset="0"/>
              </a:rPr>
              <a:t>-</a:t>
            </a:r>
            <a:r>
              <a:rPr lang="zh-CN" altLang="zh-CN" dirty="0">
                <a:cs typeface="Times New Roman" panose="02020603050405020304" pitchFamily="18" charset="0"/>
              </a:rPr>
              <a:t>确立</a:t>
            </a:r>
            <a:r>
              <a:rPr lang="zh-CN" altLang="zh-CN" dirty="0" smtClean="0">
                <a:cs typeface="Times New Roman" panose="02020603050405020304" pitchFamily="18" charset="0"/>
              </a:rPr>
              <a:t>方案。</a:t>
            </a:r>
            <a:r>
              <a:rPr lang="zh-CN" altLang="en-US" dirty="0" smtClean="0">
                <a:cs typeface="Times New Roman" panose="02020603050405020304" pitchFamily="18" charset="0"/>
              </a:rPr>
              <a:t>本文在一般的研究过程了加入了红色部分描述的</a:t>
            </a:r>
            <a:r>
              <a:rPr lang="zh-CN" altLang="zh-CN" dirty="0" smtClean="0">
                <a:cs typeface="Times New Roman" panose="02020603050405020304" pitchFamily="18" charset="0"/>
              </a:rPr>
              <a:t>算法</a:t>
            </a:r>
            <a:r>
              <a:rPr lang="zh-CN" altLang="zh-CN" dirty="0">
                <a:cs typeface="Times New Roman" panose="02020603050405020304" pitchFamily="18" charset="0"/>
              </a:rPr>
              <a:t>和架构的建模分析，开发了一系列基于所建模型的自动化分析工具，扩大目标算法集合，提取更多的算法特征；基于子图同构的映射方法可以对大量算法实施映射验证，并根据映射结果进行反馈设计，同时参数化的架构模型可以很方便地对架构进行设计调整并在自动化工具中得到验证。</a:t>
            </a:r>
            <a:endParaRPr lang="zh-CN" altLang="en-US" dirty="0"/>
          </a:p>
        </p:txBody>
      </p:sp>
    </p:spTree>
    <p:extLst>
      <p:ext uri="{BB962C8B-B14F-4D97-AF65-F5344CB8AC3E}">
        <p14:creationId xmlns:p14="http://schemas.microsoft.com/office/powerpoint/2010/main" val="2616143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相较于其它所有架构平台提高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相较于其它所有架构平台提高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30%</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4747</Words>
  <Application>Microsoft Office PowerPoint</Application>
  <PresentationFormat>全屏显示(4:3)</PresentationFormat>
  <Paragraphs>1889</Paragraphs>
  <Slides>52</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4" baseType="lpstr">
      <vt:lpstr>宋体</vt:lpstr>
      <vt:lpstr>微软雅黑</vt:lpstr>
      <vt:lpstr>文泉驿等宽微米黑</vt:lpstr>
      <vt:lpstr>Arial</vt:lpstr>
      <vt:lpstr>Calibri</vt:lpstr>
      <vt:lpstr>Calibri Light</vt:lpstr>
      <vt:lpstr>Cambria Math</vt:lpstr>
      <vt:lpstr>Times New Roman</vt:lpstr>
      <vt:lpstr>Wingdings</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WIN</cp:lastModifiedBy>
  <cp:revision>40</cp:revision>
  <dcterms:created xsi:type="dcterms:W3CDTF">2015-01-16T01:52:43Z</dcterms:created>
  <dcterms:modified xsi:type="dcterms:W3CDTF">2016-04-25T14:15:49Z</dcterms:modified>
</cp:coreProperties>
</file>