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30" r:id="rId39"/>
    <p:sldId id="334" r:id="rId40"/>
    <p:sldId id="338" r:id="rId41"/>
    <p:sldId id="339" r:id="rId42"/>
    <p:sldId id="340" r:id="rId43"/>
    <p:sldId id="341" r:id="rId44"/>
    <p:sldId id="331" r:id="rId45"/>
    <p:sldId id="332" r:id="rId46"/>
    <p:sldId id="33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52" autoAdjust="0"/>
    <p:restoredTop sz="95488" autoAdjust="0"/>
  </p:normalViewPr>
  <p:slideViewPr>
    <p:cSldViewPr snapToGrid="0">
      <p:cViewPr>
        <p:scale>
          <a:sx n="75" d="100"/>
          <a:sy n="75" d="100"/>
        </p:scale>
        <p:origin x="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2.wmf"/><Relationship Id="rId17" Type="http://schemas.openxmlformats.org/officeDocument/2006/relationships/image" Target="../media/image35.emf"/><Relationship Id="rId2" Type="http://schemas.openxmlformats.org/officeDocument/2006/relationships/slideLayout" Target="../slideLayouts/slideLayout12.xml"/><Relationship Id="rId16" Type="http://schemas.openxmlformats.org/officeDocument/2006/relationships/image" Target="../media/image34.wmf"/><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4.bin"/><Relationship Id="rId14" Type="http://schemas.openxmlformats.org/officeDocument/2006/relationships/image" Target="../media/image33.wmf"/></Relationships>
</file>

<file path=ppt/slides/_rels/slide3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0.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运算组合方式不同</a:t>
            </a:r>
          </a:p>
        </p:txBody>
      </p:sp>
      <p:sp>
        <p:nvSpPr>
          <p:cNvPr id="21" name="矩形 20"/>
          <p:cNvSpPr/>
          <p:nvPr/>
        </p:nvSpPr>
        <p:spPr>
          <a:xfrm>
            <a:off x="413083" y="4626075"/>
            <a:ext cx="6381418"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功能单元数量、分布</a:t>
            </a: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 grpId="0"/>
      <p:bldP spid="25" grpId="0"/>
      <p:bldP spid="4" grpId="0" animBg="1"/>
      <p:bldP spid="6"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06"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80951890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7670">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1505">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5340">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0348668"/>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限域乘法运算和查找表运算的后缀组合中按字节循环移位运算由比较高的组合概率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smtClean="0">
                <a:cs typeface="Times New Roman" panose="02020603050405020304" pitchFamily="18" charset="0"/>
              </a:rPr>
              <a:t>再终结操作上出现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算术操作、移位操作、逻辑操作出现的次序比较平均，无一般特征</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1902867" y="3418905"/>
            <a:ext cx="1467644" cy="646331"/>
          </a:xfrm>
          <a:prstGeom prst="rect">
            <a:avLst/>
          </a:prstGeom>
        </p:spPr>
        <p:txBody>
          <a:bodyPr wrap="square">
            <a:spAutoFit/>
          </a:bodyPr>
          <a:lstStyle/>
          <a:p>
            <a:r>
              <a:rPr lang="en-US" altLang="zh-CN" dirty="0" smtClean="0">
                <a:cs typeface="Times New Roman" panose="02020603050405020304" pitchFamily="18" charset="0"/>
              </a:rPr>
              <a:t>PE</a:t>
            </a:r>
            <a:r>
              <a:rPr lang="zh-CN" altLang="en-US" dirty="0" smtClean="0">
                <a:cs typeface="Times New Roman" panose="02020603050405020304" pitchFamily="18" charset="0"/>
              </a:rPr>
              <a:t>组重复迭代构成阵列</a:t>
            </a:r>
            <a:endParaRPr lang="en-US" altLang="zh-CN"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353599" y="1750989"/>
            <a:ext cx="3546391" cy="4791437"/>
          </a:xfrm>
          <a:prstGeom prst="rect">
            <a:avLst/>
          </a:prstGeom>
        </p:spPr>
      </p:pic>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4068586"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559855"/>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3294868"/>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53445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405051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331550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407115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800350"/>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800350"/>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60322069"/>
              </p:ext>
            </p:extLst>
          </p:nvPr>
        </p:nvGraphicFramePr>
        <p:xfrm>
          <a:off x="3181126" y="4171723"/>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2406361"/>
            <a:ext cx="5801350" cy="2816686"/>
          </a:xfrm>
          <a:prstGeom prst="rect">
            <a:avLst/>
          </a:prstGeom>
        </p:spPr>
      </p:pic>
      <p:sp>
        <p:nvSpPr>
          <p:cNvPr id="2" name="文本框 1"/>
          <p:cNvSpPr txBox="1"/>
          <p:nvPr/>
        </p:nvSpPr>
        <p:spPr>
          <a:xfrm>
            <a:off x="610910" y="2873585"/>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011"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012"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013"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014"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015"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016"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017"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83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83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83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83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83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针对冗余单元盒低利用率单元的反馈优化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矩形 19"/>
          <p:cNvSpPr/>
          <p:nvPr/>
        </p:nvSpPr>
        <p:spPr>
          <a:xfrm>
            <a:off x="422227" y="4264589"/>
            <a:ext cx="3817264" cy="2062103"/>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15628097"/>
              </p:ext>
            </p:extLst>
          </p:nvPr>
        </p:nvGraphicFramePr>
        <p:xfrm>
          <a:off x="4572000" y="4488872"/>
          <a:ext cx="2726317" cy="1612216"/>
        </p:xfrm>
        <a:graphic>
          <a:graphicData uri="http://schemas.openxmlformats.org/drawingml/2006/table">
            <a:tbl>
              <a:tblPr firstRow="1" firstCol="1" bandRow="1"/>
              <a:tblGrid>
                <a:gridCol w="1903150"/>
                <a:gridCol w="823167"/>
              </a:tblGrid>
              <a:tr h="411880">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优化单元个数</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marL="0" algn="ctr" defTabSz="914400" rtl="0" eaLnBrk="1" latinLnBrk="0" hangingPunct="1">
                        <a:spcAft>
                          <a:spcPts val="0"/>
                        </a:spcAft>
                      </a:pPr>
                      <a:r>
                        <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735522181"/>
              </p:ext>
            </p:extLst>
          </p:nvPr>
        </p:nvGraphicFramePr>
        <p:xfrm>
          <a:off x="3131116" y="2209252"/>
          <a:ext cx="4599719" cy="3058939"/>
        </p:xfrm>
        <a:graphic>
          <a:graphicData uri="http://schemas.openxmlformats.org/drawingml/2006/table">
            <a:tbl>
              <a:tblPr firstRow="1" firstCol="1" bandRow="1"/>
              <a:tblGrid>
                <a:gridCol w="960910"/>
                <a:gridCol w="1297227"/>
                <a:gridCol w="1027498"/>
                <a:gridCol w="1314084"/>
              </a:tblGrid>
              <a:tr h="29914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14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67">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76">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103780" y="3659816"/>
            <a:ext cx="1781442" cy="369332"/>
          </a:xfrm>
          <a:prstGeom prst="rect">
            <a:avLst/>
          </a:prstGeom>
        </p:spPr>
        <p:txBody>
          <a:bodyPr wrap="square">
            <a:spAutoFit/>
          </a:bodyPr>
          <a:lstStyle/>
          <a:p>
            <a:r>
              <a:rPr lang="zh-CN" altLang="en-US" dirty="0" smtClean="0">
                <a:cs typeface="Times New Roman" panose="02020603050405020304" pitchFamily="18" charset="0"/>
              </a:rPr>
              <a:t>功能单元减</a:t>
            </a:r>
            <a:r>
              <a:rPr lang="en-US" altLang="zh-CN" dirty="0" smtClean="0">
                <a:cs typeface="Times New Roman" panose="02020603050405020304" pitchFamily="18" charset="0"/>
              </a:rPr>
              <a:t>57%</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437667171"/>
              </p:ext>
            </p:extLst>
          </p:nvPr>
        </p:nvGraphicFramePr>
        <p:xfrm>
          <a:off x="4083050" y="2063274"/>
          <a:ext cx="4430078" cy="3092928"/>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按字节循环移位单元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指标</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755944"/>
            <a:ext cx="8391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a:t>
            </a:r>
            <a:r>
              <a:rPr lang="zh-CN" altLang="en-US" sz="2000" dirty="0" smtClean="0">
                <a:solidFill>
                  <a:srgbClr val="1B2153"/>
                </a:solidFill>
                <a:latin typeface="Times New Roman" panose="02020603050405020304" pitchFamily="18" charset="0"/>
              </a:rPr>
              <a:t>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80%</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50%</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885318726"/>
              </p:ext>
            </p:extLst>
          </p:nvPr>
        </p:nvGraphicFramePr>
        <p:xfrm>
          <a:off x="875765" y="2874639"/>
          <a:ext cx="6967469" cy="3706464"/>
        </p:xfrm>
        <a:graphic>
          <a:graphicData uri="http://schemas.openxmlformats.org/drawingml/2006/table">
            <a:tbl>
              <a:tblPr firstRow="1" firstCol="1" bandRow="1"/>
              <a:tblGrid>
                <a:gridCol w="1986203"/>
                <a:gridCol w="1952118"/>
                <a:gridCol w="1155564"/>
                <a:gridCol w="1873584"/>
              </a:tblGrid>
              <a:tr h="350274">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619">
                <a:tc vMerge="1">
                  <a:txBody>
                    <a:bodyPr/>
                    <a:lstStyle/>
                    <a:p>
                      <a:endParaRPr lang="zh-CN" altLang="en-US"/>
                    </a:p>
                  </a:txBody>
                  <a:tcPr/>
                </a:tc>
                <a:tc>
                  <a:txBody>
                    <a:bodyPr/>
                    <a:lstStyle/>
                    <a:p>
                      <a:pPr algn="l">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0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445060709"/>
              </p:ext>
            </p:extLst>
          </p:nvPr>
        </p:nvGraphicFramePr>
        <p:xfrm>
          <a:off x="828391" y="22194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a:t>
                      </a:r>
                      <a:r>
                        <a:rPr lang="zh-CN" sz="1200" kern="0" dirty="0" smtClean="0">
                          <a:solidFill>
                            <a:srgbClr val="000000"/>
                          </a:solidFill>
                          <a:effectLst/>
                          <a:latin typeface="Calibri" panose="020F0502020204030204" pitchFamily="34" charset="0"/>
                          <a:ea typeface="宋体" panose="02010600030101010101" pitchFamily="2" charset="-122"/>
                          <a:cs typeface="宋体" panose="02010600030101010101" pitchFamily="2" charset="-122"/>
                        </a:rPr>
                        <a:t>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19" name="TextBox 8"/>
          <p:cNvSpPr>
            <a:spLocks noChangeArrowheads="1"/>
          </p:cNvSpPr>
          <p:nvPr/>
        </p:nvSpPr>
        <p:spPr bwMode="auto">
          <a:xfrm>
            <a:off x="686700" y="1532430"/>
            <a:ext cx="7579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算法</a:t>
            </a:r>
            <a:r>
              <a:rPr lang="en-US" altLang="zh-CN" sz="1600" dirty="0" smtClean="0">
                <a:solidFill>
                  <a:srgbClr val="1B2153"/>
                </a:solidFill>
                <a:latin typeface="Times New Roman" panose="02020603050405020304" pitchFamily="18" charset="0"/>
              </a:rPr>
              <a:t>30</a:t>
            </a:r>
            <a:r>
              <a:rPr lang="zh-CN" altLang="en-US" sz="1600" dirty="0" smtClean="0">
                <a:solidFill>
                  <a:srgbClr val="1B2153"/>
                </a:solidFill>
                <a:latin typeface="Times New Roman" panose="02020603050405020304" pitchFamily="18" charset="0"/>
              </a:rPr>
              <a:t>个分组密码算法进行了映射结果对比分析</a:t>
            </a:r>
            <a:endParaRPr lang="en-US" altLang="zh-CN" sz="16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对比：功能单元利用率，综合利用率，性能面积比等</a:t>
            </a:r>
            <a:endParaRPr lang="zh-CN" altLang="en-US" sz="1600" dirty="0">
              <a:solidFill>
                <a:srgbClr val="1B2153"/>
              </a:solidFill>
              <a:latin typeface="Times New Roman" panose="02020603050405020304" pitchFamily="18" charset="0"/>
            </a:endParaRPr>
          </a:p>
        </p:txBody>
      </p:sp>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81"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13647060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97260284"/>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23156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372360467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02559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234035481"/>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423293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582453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5719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0" name="Group 23"/>
          <p:cNvGrpSpPr>
            <a:grpSpLocks/>
          </p:cNvGrpSpPr>
          <p:nvPr/>
        </p:nvGrpSpPr>
        <p:grpSpPr bwMode="auto">
          <a:xfrm>
            <a:off x="373063" y="1011238"/>
            <a:ext cx="5824537" cy="519112"/>
            <a:chOff x="0" y="0"/>
            <a:chExt cx="3119220" cy="517865"/>
          </a:xfrm>
        </p:grpSpPr>
        <p:sp>
          <p:nvSpPr>
            <p:cNvPr id="21"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2"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33537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02185772"/>
              </p:ext>
            </p:extLst>
          </p:nvPr>
        </p:nvGraphicFramePr>
        <p:xfrm>
          <a:off x="236085" y="1352915"/>
          <a:ext cx="8097426" cy="4381500"/>
        </p:xfrm>
        <a:graphic>
          <a:graphicData uri="http://schemas.openxmlformats.org/drawingml/2006/table">
            <a:tbl>
              <a:tblPr firstRow="1" firstCol="1" bandRow="1"/>
              <a:tblGrid>
                <a:gridCol w="835446"/>
                <a:gridCol w="617593"/>
                <a:gridCol w="820331"/>
                <a:gridCol w="519056"/>
                <a:gridCol w="519056"/>
                <a:gridCol w="519056"/>
                <a:gridCol w="519056"/>
                <a:gridCol w="616578"/>
                <a:gridCol w="616578"/>
                <a:gridCol w="628669"/>
                <a:gridCol w="628669"/>
                <a:gridCol w="628669"/>
                <a:gridCol w="628669"/>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a:t>
                      </a: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dirty="0"/>
                    </a:p>
                  </a:txBody>
                  <a:tcPr/>
                </a:tc>
              </a:tr>
            </a:tbl>
          </a:graphicData>
        </a:graphic>
      </p:graphicFrame>
      <p:sp>
        <p:nvSpPr>
          <p:cNvPr id="2" name="矩形 1"/>
          <p:cNvSpPr/>
          <p:nvPr/>
        </p:nvSpPr>
        <p:spPr>
          <a:xfrm>
            <a:off x="138113" y="5763446"/>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20092035"/>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%(24%)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30%(145.2)</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1167</TotalTime>
  <Words>5403</Words>
  <Application>Microsoft Office PowerPoint</Application>
  <PresentationFormat>全屏显示(4:3)</PresentationFormat>
  <Paragraphs>2328</Paragraphs>
  <Slides>46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7"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bean</cp:lastModifiedBy>
  <cp:revision>117</cp:revision>
  <dcterms:created xsi:type="dcterms:W3CDTF">2015-01-16T01:52:43Z</dcterms:created>
  <dcterms:modified xsi:type="dcterms:W3CDTF">2016-04-28T14:11:19Z</dcterms:modified>
</cp:coreProperties>
</file>