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8"/>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7" r:id="rId17"/>
    <p:sldId id="313" r:id="rId18"/>
    <p:sldId id="314" r:id="rId19"/>
    <p:sldId id="315" r:id="rId20"/>
    <p:sldId id="312" r:id="rId21"/>
    <p:sldId id="308" r:id="rId22"/>
    <p:sldId id="318" r:id="rId23"/>
    <p:sldId id="322" r:id="rId24"/>
    <p:sldId id="323" r:id="rId25"/>
    <p:sldId id="328" r:id="rId26"/>
    <p:sldId id="326" r:id="rId27"/>
    <p:sldId id="327" r:id="rId28"/>
    <p:sldId id="324" r:id="rId29"/>
    <p:sldId id="321" r:id="rId30"/>
    <p:sldId id="270" r:id="rId31"/>
    <p:sldId id="268" r:id="rId32"/>
    <p:sldId id="311" r:id="rId33"/>
    <p:sldId id="291" r:id="rId34"/>
    <p:sldId id="284" r:id="rId35"/>
    <p:sldId id="319" r:id="rId36"/>
    <p:sldId id="32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15" autoAdjust="0"/>
  </p:normalViewPr>
  <p:slideViewPr>
    <p:cSldViewPr snapToGrid="0">
      <p:cViewPr varScale="1">
        <p:scale>
          <a:sx n="81" d="100"/>
          <a:sy n="81" d="100"/>
        </p:scale>
        <p:origin x="2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294920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39860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9795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215698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69861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278542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353252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24</a:t>
            </a:fld>
            <a:endParaRPr lang="zh-CN" altLang="en-US"/>
          </a:p>
        </p:txBody>
      </p:sp>
    </p:spTree>
    <p:extLst>
      <p:ext uri="{BB962C8B-B14F-4D97-AF65-F5344CB8AC3E}">
        <p14:creationId xmlns:p14="http://schemas.microsoft.com/office/powerpoint/2010/main" val="3524226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25</a:t>
            </a:fld>
            <a:endParaRPr lang="zh-CN" altLang="en-US"/>
          </a:p>
        </p:txBody>
      </p:sp>
    </p:spTree>
    <p:extLst>
      <p:ext uri="{BB962C8B-B14F-4D97-AF65-F5344CB8AC3E}">
        <p14:creationId xmlns:p14="http://schemas.microsoft.com/office/powerpoint/2010/main" val="25715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26</a:t>
            </a:fld>
            <a:endParaRPr lang="zh-CN" altLang="en-US"/>
          </a:p>
        </p:txBody>
      </p:sp>
    </p:spTree>
    <p:extLst>
      <p:ext uri="{BB962C8B-B14F-4D97-AF65-F5344CB8AC3E}">
        <p14:creationId xmlns:p14="http://schemas.microsoft.com/office/powerpoint/2010/main" val="2275009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27</a:t>
            </a:fld>
            <a:endParaRPr lang="zh-CN" altLang="en-US"/>
          </a:p>
        </p:txBody>
      </p:sp>
    </p:spTree>
    <p:extLst>
      <p:ext uri="{BB962C8B-B14F-4D97-AF65-F5344CB8AC3E}">
        <p14:creationId xmlns:p14="http://schemas.microsoft.com/office/powerpoint/2010/main" val="44258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28</a:t>
            </a:fld>
            <a:endParaRPr lang="zh-CN" altLang="en-US"/>
          </a:p>
        </p:txBody>
      </p:sp>
    </p:spTree>
    <p:extLst>
      <p:ext uri="{BB962C8B-B14F-4D97-AF65-F5344CB8AC3E}">
        <p14:creationId xmlns:p14="http://schemas.microsoft.com/office/powerpoint/2010/main" val="880863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29</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30</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31</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32</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33</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34</a:t>
            </a:fld>
            <a:endParaRPr lang="zh-CN" altLang="en-US"/>
          </a:p>
        </p:txBody>
      </p:sp>
    </p:spTree>
    <p:extLst>
      <p:ext uri="{BB962C8B-B14F-4D97-AF65-F5344CB8AC3E}">
        <p14:creationId xmlns:p14="http://schemas.microsoft.com/office/powerpoint/2010/main" val="3816426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35</a:t>
            </a:fld>
            <a:endParaRPr lang="zh-CN" altLang="en-US"/>
          </a:p>
        </p:txBody>
      </p:sp>
    </p:spTree>
    <p:extLst>
      <p:ext uri="{BB962C8B-B14F-4D97-AF65-F5344CB8AC3E}">
        <p14:creationId xmlns:p14="http://schemas.microsoft.com/office/powerpoint/2010/main" val="391629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2015-11-20</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2015-11-20</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2015-11-20</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2015-11-20</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2015-11-20</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2015-11-20</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2015-11-20</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2015-11-20</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5.emf"/><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smtClean="0"/>
              <a:t>PE</a:t>
            </a:r>
            <a:r>
              <a:rPr lang="zh-CN" altLang="en-US" sz="3600" dirty="0" smtClean="0"/>
              <a:t>研究与</a:t>
            </a:r>
            <a:r>
              <a:rPr lang="zh-CN" altLang="en-US" sz="3600" dirty="0" smtClean="0"/>
              <a:t>设计</a:t>
            </a:r>
            <a:endParaRPr lang="zh-CN" altLang="en-US" sz="3600" dirty="0"/>
          </a:p>
        </p:txBody>
      </p:sp>
      <p:sp>
        <p:nvSpPr>
          <p:cNvPr id="14339" name="副标题 2"/>
          <p:cNvSpPr>
            <a:spLocks noGrp="1"/>
          </p:cNvSpPr>
          <p:nvPr>
            <p:ph type="subTitle" idx="1"/>
          </p:nvPr>
        </p:nvSpPr>
        <p:spPr>
          <a:xfrm>
            <a:off x="4329910" y="3660902"/>
            <a:ext cx="4229891" cy="1487208"/>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a:t>
            </a:r>
            <a:r>
              <a:rPr lang="zh-CN" altLang="en-US" sz="2800" dirty="0" smtClean="0">
                <a:solidFill>
                  <a:schemeClr val="tx1"/>
                </a:solidFill>
                <a:ea typeface="宋体" panose="02010600030101010101" pitchFamily="2" charset="-122"/>
              </a:rPr>
              <a:t>泉</a:t>
            </a:r>
            <a:endParaRPr lang="en-US" altLang="zh-CN" sz="2800" dirty="0" smtClean="0">
              <a:solidFill>
                <a:schemeClr val="tx1"/>
              </a:solidFill>
              <a:ea typeface="宋体" panose="02010600030101010101" pitchFamily="2" charset="-122"/>
            </a:endParaRPr>
          </a:p>
          <a:p>
            <a:pPr eaLnBrk="1" hangingPunct="1"/>
            <a:r>
              <a:rPr lang="zh-CN" altLang="en-US" sz="2800" dirty="0" smtClean="0">
                <a:solidFill>
                  <a:schemeClr val="tx1"/>
                </a:solidFill>
                <a:ea typeface="宋体" panose="02010600030101010101" pitchFamily="2" charset="-122"/>
              </a:rPr>
              <a:t>指导老师：曹鹏</a:t>
            </a:r>
            <a:endParaRPr lang="en-US" altLang="zh-CN" sz="2800" dirty="0" smtClean="0">
              <a:solidFill>
                <a:schemeClr val="tx1"/>
              </a:solidFill>
              <a:ea typeface="宋体" panose="02010600030101010101" pitchFamily="2" charset="-122"/>
            </a:endParaRPr>
          </a:p>
          <a:p>
            <a:pPr eaLnBrk="1" hangingPunct="1"/>
            <a:r>
              <a:rPr lang="zh-CN" altLang="en-US" sz="2800" dirty="0" smtClean="0">
                <a:solidFill>
                  <a:schemeClr val="tx1"/>
                </a:solidFill>
                <a:ea typeface="宋体" panose="02010600030101010101" pitchFamily="2" charset="-122"/>
              </a:rPr>
              <a:t>   责任导师：孙伟锋</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93990" y="5929601"/>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2015-11-20</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1800" kern="0" dirty="0"/>
              <a:t>算法特征：算法的一轮中的操作是固定的，而且一般算法的一轮会被映射到架构中的多行阵列中，同构阵列中为了通用性必须为所有的</a:t>
            </a:r>
            <a:r>
              <a:rPr lang="en-US" altLang="zh-CN" sz="1800" kern="0" dirty="0"/>
              <a:t>PE</a:t>
            </a:r>
            <a:r>
              <a:rPr lang="zh-CN" altLang="en-US" sz="1800" kern="0" dirty="0" smtClean="0"/>
              <a:t>设计算法所</a:t>
            </a:r>
            <a:r>
              <a:rPr lang="zh-CN" altLang="en-US" sz="1800" kern="0" dirty="0"/>
              <a:t>需的所有功能。</a:t>
            </a:r>
            <a:endParaRPr lang="en-US" altLang="zh-CN" sz="18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517124" y="3496444"/>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94330" y="4779358"/>
            <a:ext cx="4053640" cy="1754326"/>
          </a:xfrm>
          <a:prstGeom prst="rect">
            <a:avLst/>
          </a:prstGeom>
          <a:noFill/>
        </p:spPr>
        <p:txBody>
          <a:bodyPr wrap="square" rtlCol="0">
            <a:spAutoFit/>
          </a:bodyPr>
          <a:lstStyle/>
          <a:p>
            <a:r>
              <a:rPr lang="zh-CN" altLang="en-US" dirty="0"/>
              <a:t>同构的</a:t>
            </a:r>
            <a:r>
              <a:rPr lang="en-US" altLang="zh-CN" dirty="0"/>
              <a:t>PE</a:t>
            </a:r>
            <a:r>
              <a:rPr lang="zh-CN" altLang="en-US" dirty="0"/>
              <a:t>为实现</a:t>
            </a:r>
            <a:r>
              <a:rPr lang="zh-CN" altLang="en-US" dirty="0" smtClean="0"/>
              <a:t>算法，在</a:t>
            </a:r>
            <a:r>
              <a:rPr lang="zh-CN" altLang="en-US" dirty="0"/>
              <a:t>同一个</a:t>
            </a:r>
            <a:r>
              <a:rPr lang="en-US" altLang="zh-CN" dirty="0"/>
              <a:t>PE</a:t>
            </a:r>
            <a:r>
              <a:rPr lang="zh-CN" altLang="en-US" dirty="0"/>
              <a:t>里面堆砌算法的所有功能，这照成了很大的资源</a:t>
            </a:r>
            <a:r>
              <a:rPr lang="zh-CN" altLang="en-US" dirty="0" smtClean="0"/>
              <a:t>浪费</a:t>
            </a:r>
            <a:endParaRPr lang="en-US" altLang="zh-CN" dirty="0" smtClean="0"/>
          </a:p>
          <a:p>
            <a:r>
              <a:rPr lang="zh-CN" altLang="en-US" dirty="0" smtClean="0"/>
              <a:t>只需</a:t>
            </a:r>
            <a:r>
              <a:rPr lang="zh-CN" altLang="en-US" dirty="0"/>
              <a:t>要有正确位置的某</a:t>
            </a:r>
            <a:r>
              <a:rPr lang="zh-CN" altLang="en-US" dirty="0" smtClean="0"/>
              <a:t>一行</a:t>
            </a:r>
            <a:r>
              <a:rPr lang="en-US" altLang="zh-CN" dirty="0" smtClean="0"/>
              <a:t>PE</a:t>
            </a:r>
            <a:r>
              <a:rPr lang="zh-CN" altLang="en-US" dirty="0" smtClean="0"/>
              <a:t>提供算法所需的功能，关键问题在于在哪个位置提供那个功能。</a:t>
            </a:r>
            <a:endParaRPr lang="zh-CN" altLang="en-US" dirty="0"/>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457200" y="3027324"/>
            <a:ext cx="3532908" cy="2862322"/>
          </a:xfrm>
          <a:prstGeom prst="rect">
            <a:avLst/>
          </a:prstGeom>
        </p:spPr>
        <p:txBody>
          <a:bodyPr wrap="square">
            <a:spAutoFit/>
          </a:bodyPr>
          <a:lstStyle/>
          <a:p>
            <a:r>
              <a:rPr lang="zh-CN" altLang="en-US" dirty="0"/>
              <a:t>现有的</a:t>
            </a:r>
            <a:r>
              <a:rPr lang="zh-CN" altLang="en-US" dirty="0" smtClean="0"/>
              <a:t>架构虽然对</a:t>
            </a:r>
            <a:r>
              <a:rPr lang="zh-CN" altLang="en-US" dirty="0"/>
              <a:t>目标算法的轮函数进行了分析，提炼轮函数中的各种操作</a:t>
            </a:r>
            <a:r>
              <a:rPr lang="zh-CN" altLang="en-US" dirty="0" smtClean="0"/>
              <a:t>组合，</a:t>
            </a:r>
            <a:r>
              <a:rPr lang="zh-CN" altLang="en-US" dirty="0"/>
              <a:t>但是对于大多数</a:t>
            </a:r>
            <a:r>
              <a:rPr lang="zh-CN" altLang="en-US" dirty="0" smtClean="0"/>
              <a:t>分组加密算法来说，其</a:t>
            </a:r>
            <a:r>
              <a:rPr lang="zh-CN" altLang="en-US" dirty="0"/>
              <a:t>操作模式接近于</a:t>
            </a:r>
            <a:r>
              <a:rPr lang="zh-CN" altLang="en-US" dirty="0" smtClean="0"/>
              <a:t>如右图所示的模式</a:t>
            </a:r>
            <a:r>
              <a:rPr lang="zh-CN" altLang="en-US" dirty="0"/>
              <a:t>：</a:t>
            </a:r>
            <a:endParaRPr lang="en-US" altLang="zh-CN" dirty="0"/>
          </a:p>
          <a:p>
            <a:r>
              <a:rPr lang="zh-CN" altLang="en-US" dirty="0"/>
              <a:t>真正有价值的操作组合在每轮的首尾的位置</a:t>
            </a:r>
            <a:r>
              <a:rPr lang="zh-CN" altLang="en-US" dirty="0" smtClean="0"/>
              <a:t>，而中间</a:t>
            </a:r>
            <a:r>
              <a:rPr lang="zh-CN" altLang="en-US" dirty="0"/>
              <a:t>的位置作为关键路径不利于组合更多的</a:t>
            </a:r>
            <a:r>
              <a:rPr lang="zh-CN" altLang="en-US" dirty="0" smtClean="0"/>
              <a:t>操作，只通过顺序分析算法的单轮无法获取这些组合关系。</a:t>
            </a:r>
            <a:endParaRPr lang="zh-CN" altLang="en-US" dirty="0"/>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建立分组加密算法统一分析模型，</a:t>
            </a:r>
            <a:r>
              <a:rPr lang="zh-CN" altLang="en-US" dirty="0"/>
              <a:t>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2960116"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smtClean="0"/>
              <a:t>算法</a:t>
            </a:r>
            <a:r>
              <a:rPr lang="zh-CN" altLang="en-US" dirty="0"/>
              <a:t>特征提取</a:t>
            </a:r>
            <a:endParaRPr lang="en-US" altLang="zh-CN" dirty="0"/>
          </a:p>
          <a:p>
            <a:r>
              <a:rPr lang="zh-CN" altLang="en-US" dirty="0" smtClean="0"/>
              <a:t>算法</a:t>
            </a:r>
            <a:r>
              <a:rPr lang="zh-CN" altLang="en-US" dirty="0"/>
              <a:t>信息汇总</a:t>
            </a:r>
          </a:p>
        </p:txBody>
      </p:sp>
      <p:sp>
        <p:nvSpPr>
          <p:cNvPr id="31" name="矩形 30"/>
          <p:cNvSpPr/>
          <p:nvPr/>
        </p:nvSpPr>
        <p:spPr>
          <a:xfrm>
            <a:off x="296138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a:t>
            </a:r>
            <a:r>
              <a:rPr lang="zh-CN" altLang="en-US" dirty="0" smtClean="0"/>
              <a:t>的定义</a:t>
            </a:r>
            <a:endParaRPr lang="zh-CN" altLang="en-US" dirty="0"/>
          </a:p>
        </p:txBody>
      </p:sp>
      <p:sp>
        <p:nvSpPr>
          <p:cNvPr id="32" name="矩形 31"/>
          <p:cNvSpPr/>
          <p:nvPr/>
        </p:nvSpPr>
        <p:spPr>
          <a:xfrm>
            <a:off x="621893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6218938"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3243980"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a:t>
            </a:r>
            <a:r>
              <a:rPr lang="zh-CN" altLang="en-US" dirty="0" smtClean="0"/>
              <a:t>探索方法模型</a:t>
            </a:r>
            <a:endParaRPr lang="zh-CN" altLang="en-US" dirty="0"/>
          </a:p>
        </p:txBody>
      </p:sp>
      <p:sp>
        <p:nvSpPr>
          <p:cNvPr id="35" name="矩形 34"/>
          <p:cNvSpPr/>
          <p:nvPr/>
        </p:nvSpPr>
        <p:spPr>
          <a:xfrm>
            <a:off x="4409832" y="5874105"/>
            <a:ext cx="3062948" cy="5741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方案</a:t>
            </a:r>
            <a:r>
              <a:rPr lang="zh-CN" altLang="en-US" dirty="0" smtClean="0"/>
              <a:t>输出，</a:t>
            </a:r>
            <a:r>
              <a:rPr lang="zh-CN" altLang="en-US" dirty="0" smtClean="0"/>
              <a:t>功能</a:t>
            </a:r>
            <a:r>
              <a:rPr lang="zh-CN" altLang="en-US" dirty="0"/>
              <a:t>、主频、面积等</a:t>
            </a:r>
          </a:p>
        </p:txBody>
      </p:sp>
      <p:sp>
        <p:nvSpPr>
          <p:cNvPr id="36" name="下箭头 35"/>
          <p:cNvSpPr/>
          <p:nvPr/>
        </p:nvSpPr>
        <p:spPr>
          <a:xfrm>
            <a:off x="4031549"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7271237"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4013054"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7271237"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5723984"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1853" y="3113793"/>
            <a:ext cx="2104443" cy="2308324"/>
          </a:xfrm>
          <a:prstGeom prst="rect">
            <a:avLst/>
          </a:prstGeom>
          <a:noFill/>
        </p:spPr>
        <p:txBody>
          <a:bodyPr wrap="square" rtlCol="0">
            <a:spAutoFit/>
          </a:bodyPr>
          <a:lstStyle/>
          <a:p>
            <a:r>
              <a:rPr lang="zh-CN" altLang="en-US" dirty="0" smtClean="0"/>
              <a:t>通过对算法进行建模，对算子基本</a:t>
            </a:r>
            <a:r>
              <a:rPr lang="zh-CN" altLang="en-US" dirty="0" smtClean="0"/>
              <a:t>电路参数进行</a:t>
            </a:r>
            <a:r>
              <a:rPr lang="zh-CN" altLang="en-US" dirty="0" smtClean="0"/>
              <a:t>提取，根据前面分析的改进方案提出一种自动化的</a:t>
            </a:r>
            <a:r>
              <a:rPr lang="en-US" altLang="zh-CN" dirty="0" smtClean="0"/>
              <a:t>PE</a:t>
            </a:r>
            <a:r>
              <a:rPr lang="zh-CN" altLang="en-US" dirty="0" smtClean="0"/>
              <a:t>探索方法</a:t>
            </a:r>
            <a:r>
              <a:rPr lang="zh-CN" altLang="en-US" dirty="0" smtClean="0"/>
              <a:t>模型</a:t>
            </a:r>
            <a:r>
              <a:rPr lang="zh-CN" altLang="en-US" dirty="0" smtClean="0"/>
              <a:t>，</a:t>
            </a:r>
            <a:r>
              <a:rPr lang="zh-CN" altLang="en-US" dirty="0" smtClean="0"/>
              <a:t>并对方案的输出结果进行验证。</a:t>
            </a:r>
            <a:endParaRPr lang="zh-CN" altLang="en-US" dirty="0"/>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4" name="文本框 13"/>
          <p:cNvSpPr txBox="1"/>
          <p:nvPr/>
        </p:nvSpPr>
        <p:spPr>
          <a:xfrm>
            <a:off x="292544" y="3222145"/>
            <a:ext cx="1731447" cy="1569660"/>
          </a:xfrm>
          <a:prstGeom prst="rect">
            <a:avLst/>
          </a:prstGeom>
          <a:noFill/>
        </p:spPr>
        <p:txBody>
          <a:bodyPr wrap="square" rtlCol="0">
            <a:spAutoFit/>
          </a:bodyPr>
          <a:lstStyle/>
          <a:p>
            <a:r>
              <a:rPr lang="zh-CN" altLang="en-US" sz="1600" b="1" dirty="0" smtClean="0"/>
              <a:t>算法</a:t>
            </a:r>
            <a:r>
              <a:rPr lang="zh-CN" altLang="en-US" sz="1600" b="1" dirty="0" smtClean="0"/>
              <a:t>定义文档</a:t>
            </a:r>
            <a:r>
              <a:rPr lang="zh-CN" altLang="en-US" sz="1600" b="1" dirty="0" smtClean="0"/>
              <a:t>：</a:t>
            </a:r>
            <a:endParaRPr lang="en-US" altLang="zh-CN" sz="1600" b="1" dirty="0" smtClean="0"/>
          </a:p>
          <a:p>
            <a:r>
              <a:rPr lang="zh-CN" altLang="en-US" sz="1600" dirty="0" smtClean="0"/>
              <a:t>查找算法定义文档，整理算法的流程，完成算法的流程图</a:t>
            </a:r>
            <a:endParaRPr lang="en-US" altLang="zh-CN" sz="1600" dirty="0" smtClean="0"/>
          </a:p>
          <a:p>
            <a:endParaRPr lang="zh-CN" altLang="en-US" sz="1600" dirty="0"/>
          </a:p>
        </p:txBody>
      </p:sp>
      <p:pic>
        <p:nvPicPr>
          <p:cNvPr id="18" name="Picture 1" descr="https://nzircui.files.wordpress.com/2010/05/23.jpg?w=221&amp;h=493"/>
          <p:cNvPicPr>
            <a:picLocks noChangeAspect="1" noChangeArrowheads="1"/>
          </p:cNvPicPr>
          <p:nvPr/>
        </p:nvPicPr>
        <p:blipFill>
          <a:blip r:embed="rId4"/>
          <a:srcRect/>
          <a:stretch>
            <a:fillRect/>
          </a:stretch>
        </p:blipFill>
        <p:spPr bwMode="auto">
          <a:xfrm>
            <a:off x="2158304" y="2062974"/>
            <a:ext cx="1597104" cy="3562156"/>
          </a:xfrm>
          <a:prstGeom prst="rect">
            <a:avLst/>
          </a:prstGeom>
          <a:noFill/>
        </p:spPr>
      </p:pic>
      <p:pic>
        <p:nvPicPr>
          <p:cNvPr id="12" name="图片 11"/>
          <p:cNvPicPr>
            <a:picLocks noChangeAspect="1"/>
          </p:cNvPicPr>
          <p:nvPr/>
        </p:nvPicPr>
        <p:blipFill>
          <a:blip r:embed="rId5"/>
          <a:stretch>
            <a:fillRect/>
          </a:stretch>
        </p:blipFill>
        <p:spPr>
          <a:xfrm>
            <a:off x="3889721" y="2995471"/>
            <a:ext cx="1593157" cy="3176101"/>
          </a:xfrm>
          <a:prstGeom prst="rect">
            <a:avLst/>
          </a:prstGeom>
        </p:spPr>
      </p:pic>
    </p:spTree>
    <p:extLst>
      <p:ext uri="{BB962C8B-B14F-4D97-AF65-F5344CB8AC3E}">
        <p14:creationId xmlns:p14="http://schemas.microsoft.com/office/powerpoint/2010/main" val="28256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1" name="文本框 10"/>
          <p:cNvSpPr txBox="1"/>
          <p:nvPr/>
        </p:nvSpPr>
        <p:spPr>
          <a:xfrm>
            <a:off x="247845" y="1949978"/>
            <a:ext cx="3087329" cy="2062103"/>
          </a:xfrm>
          <a:prstGeom prst="rect">
            <a:avLst/>
          </a:prstGeom>
          <a:noFill/>
        </p:spPr>
        <p:txBody>
          <a:bodyPr wrap="square" rtlCol="0">
            <a:spAutoFit/>
          </a:bodyPr>
          <a:lstStyle/>
          <a:p>
            <a:r>
              <a:rPr lang="zh-CN" altLang="en-US" sz="1600" b="1" dirty="0" smtClean="0"/>
              <a:t>算法建模：</a:t>
            </a:r>
            <a:endParaRPr lang="zh-CN" altLang="en-US" sz="1600" b="1" dirty="0"/>
          </a:p>
          <a:p>
            <a:r>
              <a:rPr lang="zh-CN" altLang="en-US" sz="1600" dirty="0"/>
              <a:t>算法的</a:t>
            </a:r>
            <a:r>
              <a:rPr lang="zh-CN" altLang="en-US" sz="1600" dirty="0" smtClean="0"/>
              <a:t>流程图是</a:t>
            </a:r>
            <a:r>
              <a:rPr lang="zh-CN" altLang="en-US" sz="1600" dirty="0"/>
              <a:t>一个有向的无环图</a:t>
            </a:r>
            <a:r>
              <a:rPr lang="zh-CN" altLang="en-US" sz="1600" dirty="0" smtClean="0"/>
              <a:t>，就是一</a:t>
            </a:r>
            <a:r>
              <a:rPr lang="zh-CN" altLang="en-US" sz="1600" dirty="0"/>
              <a:t>个</a:t>
            </a:r>
            <a:r>
              <a:rPr lang="en-US" altLang="zh-CN" sz="1600" dirty="0"/>
              <a:t>AOV</a:t>
            </a:r>
            <a:r>
              <a:rPr lang="zh-CN" altLang="en-US" sz="1600" dirty="0"/>
              <a:t>网络，而</a:t>
            </a:r>
            <a:r>
              <a:rPr lang="zh-CN" altLang="en-US" sz="1600" dirty="0" smtClean="0"/>
              <a:t>为了获取关键路径</a:t>
            </a:r>
            <a:r>
              <a:rPr lang="zh-CN" altLang="en-US" sz="1600" dirty="0"/>
              <a:t>，把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pic>
        <p:nvPicPr>
          <p:cNvPr id="3" name="图片 2"/>
          <p:cNvPicPr>
            <a:picLocks noChangeAspect="1"/>
          </p:cNvPicPr>
          <p:nvPr/>
        </p:nvPicPr>
        <p:blipFill>
          <a:blip r:embed="rId4"/>
          <a:stretch>
            <a:fillRect/>
          </a:stretch>
        </p:blipFill>
        <p:spPr>
          <a:xfrm>
            <a:off x="3335174" y="1680338"/>
            <a:ext cx="1960949" cy="3681597"/>
          </a:xfrm>
          <a:prstGeom prst="rect">
            <a:avLst/>
          </a:prstGeom>
        </p:spPr>
      </p:pic>
      <p:pic>
        <p:nvPicPr>
          <p:cNvPr id="7" name="图片 6"/>
          <p:cNvPicPr>
            <a:picLocks noChangeAspect="1"/>
          </p:cNvPicPr>
          <p:nvPr/>
        </p:nvPicPr>
        <p:blipFill>
          <a:blip r:embed="rId5"/>
          <a:stretch>
            <a:fillRect/>
          </a:stretch>
        </p:blipFill>
        <p:spPr>
          <a:xfrm>
            <a:off x="370508" y="5040351"/>
            <a:ext cx="4294473" cy="1228788"/>
          </a:xfrm>
          <a:prstGeom prst="rect">
            <a:avLst/>
          </a:prstGeom>
        </p:spPr>
      </p:pic>
      <p:sp>
        <p:nvSpPr>
          <p:cNvPr id="8" name="椭圆 7"/>
          <p:cNvSpPr/>
          <p:nvPr/>
        </p:nvSpPr>
        <p:spPr>
          <a:xfrm>
            <a:off x="208283" y="6043962"/>
            <a:ext cx="2309461" cy="243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788890" y="6043962"/>
            <a:ext cx="1526758" cy="523220"/>
          </a:xfrm>
          <a:prstGeom prst="rect">
            <a:avLst/>
          </a:prstGeom>
          <a:noFill/>
        </p:spPr>
        <p:txBody>
          <a:bodyPr wrap="square" rtlCol="0">
            <a:spAutoFit/>
          </a:bodyPr>
          <a:lstStyle/>
          <a:p>
            <a:r>
              <a:rPr lang="zh-CN" altLang="en-US" sz="1400" dirty="0" smtClean="0"/>
              <a:t>用数据结构中的图来描述算法</a:t>
            </a:r>
            <a:endParaRPr lang="zh-CN" altLang="en-US" sz="1400" dirty="0"/>
          </a:p>
        </p:txBody>
      </p:sp>
    </p:spTree>
    <p:extLst>
      <p:ext uri="{BB962C8B-B14F-4D97-AF65-F5344CB8AC3E}">
        <p14:creationId xmlns:p14="http://schemas.microsoft.com/office/powerpoint/2010/main" val="37965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290164" y="2228632"/>
            <a:ext cx="2877015" cy="2308324"/>
          </a:xfrm>
          <a:prstGeom prst="rect">
            <a:avLst/>
          </a:prstGeom>
          <a:noFill/>
        </p:spPr>
        <p:txBody>
          <a:bodyPr wrap="square" rtlCol="0">
            <a:spAutoFit/>
          </a:bodyPr>
          <a:lstStyle/>
          <a:p>
            <a:r>
              <a:rPr lang="zh-CN" altLang="en-US" sz="1600" b="1" dirty="0" smtClean="0"/>
              <a:t>算子电路参数获取：</a:t>
            </a:r>
            <a:endParaRPr lang="en-US" altLang="zh-CN" sz="1600" b="1" dirty="0" smtClean="0"/>
          </a:p>
          <a:p>
            <a:endParaRPr lang="en-US" altLang="zh-CN" sz="1600" dirty="0" smtClean="0"/>
          </a:p>
          <a:p>
            <a:r>
              <a:rPr lang="en-US" altLang="zh-CN" sz="1600" dirty="0" smtClean="0"/>
              <a:t>PE</a:t>
            </a:r>
            <a:r>
              <a:rPr lang="zh-CN" altLang="en-US" sz="1600" dirty="0"/>
              <a:t>功能子</a:t>
            </a:r>
            <a:r>
              <a:rPr lang="zh-CN" altLang="en-US" sz="1600" dirty="0" smtClean="0"/>
              <a:t>电路是组成</a:t>
            </a:r>
            <a:r>
              <a:rPr lang="en-US" altLang="zh-CN" sz="1600" dirty="0" smtClean="0"/>
              <a:t>PE</a:t>
            </a:r>
            <a:r>
              <a:rPr lang="zh-CN" altLang="en-US" sz="1600" dirty="0" smtClean="0"/>
              <a:t>的基本元素，这些基本元素决定了</a:t>
            </a:r>
            <a:r>
              <a:rPr lang="en-US" altLang="zh-CN" sz="1600" dirty="0" smtClean="0"/>
              <a:t>PE</a:t>
            </a:r>
            <a:r>
              <a:rPr lang="zh-CN" altLang="en-US" sz="1600" dirty="0" smtClean="0"/>
              <a:t>的功能、面积、</a:t>
            </a:r>
            <a:r>
              <a:rPr lang="zh-CN" altLang="en-US" sz="1600" dirty="0" smtClean="0"/>
              <a:t>延时。</a:t>
            </a:r>
            <a:r>
              <a:rPr lang="en-US" altLang="zh-CN" sz="1600" dirty="0" smtClean="0"/>
              <a:t>PE</a:t>
            </a:r>
            <a:r>
              <a:rPr lang="zh-CN" altLang="en-US" sz="1600" dirty="0" smtClean="0"/>
              <a:t>结构探索的前提</a:t>
            </a:r>
            <a:r>
              <a:rPr lang="zh-CN" altLang="en-US" sz="1600" dirty="0" smtClean="0"/>
              <a:t>是</a:t>
            </a:r>
            <a:r>
              <a:rPr lang="zh-CN" altLang="en-US" sz="1600" dirty="0" smtClean="0"/>
              <a:t>先获取</a:t>
            </a:r>
            <a:r>
              <a:rPr lang="zh-CN" altLang="en-US" sz="1600" dirty="0" smtClean="0"/>
              <a:t>这些</a:t>
            </a:r>
            <a:r>
              <a:rPr lang="zh-CN" altLang="en-US" sz="1600" dirty="0" smtClean="0"/>
              <a:t>基本功能单元的电路参数</a:t>
            </a:r>
            <a:r>
              <a:rPr lang="zh-CN" altLang="en-US" sz="1600" dirty="0" smtClean="0"/>
              <a:t>，为</a:t>
            </a:r>
            <a:r>
              <a:rPr lang="en-US" altLang="zh-CN" sz="1600" dirty="0" smtClean="0"/>
              <a:t>PE</a:t>
            </a:r>
            <a:r>
              <a:rPr lang="zh-CN" altLang="en-US" sz="1600" dirty="0" smtClean="0"/>
              <a:t>方案的延迟和面积评估提供数据支持。</a:t>
            </a:r>
            <a:endParaRPr lang="zh-CN" altLang="en-US" sz="1600" dirty="0"/>
          </a:p>
        </p:txBody>
      </p:sp>
      <p:pic>
        <p:nvPicPr>
          <p:cNvPr id="3" name="图片 2"/>
          <p:cNvPicPr>
            <a:picLocks noChangeAspect="1"/>
          </p:cNvPicPr>
          <p:nvPr/>
        </p:nvPicPr>
        <p:blipFill>
          <a:blip r:embed="rId4"/>
          <a:stretch>
            <a:fillRect/>
          </a:stretch>
        </p:blipFill>
        <p:spPr>
          <a:xfrm>
            <a:off x="1875892" y="3438265"/>
            <a:ext cx="3427579" cy="3094212"/>
          </a:xfrm>
          <a:prstGeom prst="rect">
            <a:avLst/>
          </a:prstGeom>
        </p:spPr>
      </p:pic>
      <p:pic>
        <p:nvPicPr>
          <p:cNvPr id="8" name="图片 7"/>
          <p:cNvPicPr>
            <a:picLocks noChangeAspect="1"/>
          </p:cNvPicPr>
          <p:nvPr/>
        </p:nvPicPr>
        <p:blipFill>
          <a:blip r:embed="rId5"/>
          <a:stretch>
            <a:fillRect/>
          </a:stretch>
        </p:blipFill>
        <p:spPr>
          <a:xfrm>
            <a:off x="2656692" y="4108863"/>
            <a:ext cx="3272106" cy="2660364"/>
          </a:xfrm>
          <a:prstGeom prst="rect">
            <a:avLst/>
          </a:prstGeom>
        </p:spPr>
      </p:pic>
    </p:spTree>
    <p:extLst>
      <p:ext uri="{BB962C8B-B14F-4D97-AF65-F5344CB8AC3E}">
        <p14:creationId xmlns:p14="http://schemas.microsoft.com/office/powerpoint/2010/main" val="3029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142942" y="1910884"/>
            <a:ext cx="2877015" cy="1261884"/>
          </a:xfrm>
          <a:prstGeom prst="rect">
            <a:avLst/>
          </a:prstGeom>
          <a:noFill/>
        </p:spPr>
        <p:txBody>
          <a:bodyPr wrap="square" rtlCol="0">
            <a:spAutoFit/>
          </a:bodyPr>
          <a:lstStyle/>
          <a:p>
            <a:r>
              <a:rPr lang="zh-CN" altLang="en-US" sz="1600" b="1" dirty="0" smtClean="0"/>
              <a:t>算法类对象：</a:t>
            </a:r>
            <a:endParaRPr lang="en-US" altLang="zh-CN" sz="1600" b="1" dirty="0" smtClean="0"/>
          </a:p>
          <a:p>
            <a:endParaRPr lang="en-US" altLang="zh-CN" sz="1600" dirty="0" smtClean="0"/>
          </a:p>
          <a:p>
            <a:r>
              <a:rPr lang="zh-CN" altLang="en-US" sz="1400" dirty="0" smtClean="0"/>
              <a:t>分组算法模型包含</a:t>
            </a:r>
            <a:r>
              <a:rPr lang="zh-CN" altLang="en-US" sz="1400" dirty="0" smtClean="0"/>
              <a:t>了描述一个算法的所有</a:t>
            </a:r>
            <a:r>
              <a:rPr lang="zh-CN" altLang="en-US" sz="1400" dirty="0" smtClean="0"/>
              <a:t>信息</a:t>
            </a:r>
            <a:r>
              <a:rPr lang="zh-CN" altLang="en-US" sz="1400" dirty="0"/>
              <a:t>：</a:t>
            </a:r>
            <a:endParaRPr lang="en-US" altLang="zh-CN" sz="1400" dirty="0"/>
          </a:p>
          <a:p>
            <a:endParaRPr lang="zh-CN" altLang="en-US" sz="1600" dirty="0"/>
          </a:p>
        </p:txBody>
      </p:sp>
      <p:grpSp>
        <p:nvGrpSpPr>
          <p:cNvPr id="17" name="组合 16"/>
          <p:cNvGrpSpPr/>
          <p:nvPr/>
        </p:nvGrpSpPr>
        <p:grpSpPr>
          <a:xfrm>
            <a:off x="273132" y="2958692"/>
            <a:ext cx="6644786" cy="3573785"/>
            <a:chOff x="142942" y="2958692"/>
            <a:chExt cx="6777965" cy="3573785"/>
          </a:xfrm>
        </p:grpSpPr>
        <p:pic>
          <p:nvPicPr>
            <p:cNvPr id="8" name="图片 7"/>
            <p:cNvPicPr>
              <a:picLocks noChangeAspect="1"/>
            </p:cNvPicPr>
            <p:nvPr/>
          </p:nvPicPr>
          <p:blipFill>
            <a:blip r:embed="rId4"/>
            <a:stretch>
              <a:fillRect/>
            </a:stretch>
          </p:blipFill>
          <p:spPr>
            <a:xfrm>
              <a:off x="142942" y="2958692"/>
              <a:ext cx="5862125" cy="3573785"/>
            </a:xfrm>
            <a:prstGeom prst="rect">
              <a:avLst/>
            </a:prstGeom>
          </p:spPr>
        </p:pic>
        <p:sp>
          <p:nvSpPr>
            <p:cNvPr id="11" name="文本框 10"/>
            <p:cNvSpPr txBox="1"/>
            <p:nvPr/>
          </p:nvSpPr>
          <p:spPr>
            <a:xfrm>
              <a:off x="1341425" y="3367859"/>
              <a:ext cx="654643" cy="307777"/>
            </a:xfrm>
            <a:prstGeom prst="rect">
              <a:avLst/>
            </a:prstGeom>
            <a:noFill/>
          </p:spPr>
          <p:txBody>
            <a:bodyPr wrap="square" rtlCol="0">
              <a:spAutoFit/>
            </a:bodyPr>
            <a:lstStyle/>
            <a:p>
              <a:r>
                <a:rPr lang="zh-CN" altLang="en-US" sz="1400" b="1" dirty="0" smtClean="0">
                  <a:solidFill>
                    <a:srgbClr val="FF0000"/>
                  </a:solidFill>
                </a:rPr>
                <a:t>轮数</a:t>
              </a:r>
              <a:endParaRPr lang="zh-CN" altLang="en-US" sz="1400" b="1" dirty="0">
                <a:solidFill>
                  <a:srgbClr val="FF0000"/>
                </a:solidFill>
              </a:endParaRPr>
            </a:p>
          </p:txBody>
        </p:sp>
        <p:sp>
          <p:nvSpPr>
            <p:cNvPr id="12" name="文本框 11"/>
            <p:cNvSpPr txBox="1"/>
            <p:nvPr/>
          </p:nvSpPr>
          <p:spPr>
            <a:xfrm>
              <a:off x="1341425" y="3602894"/>
              <a:ext cx="654643" cy="307777"/>
            </a:xfrm>
            <a:prstGeom prst="rect">
              <a:avLst/>
            </a:prstGeom>
            <a:noFill/>
          </p:spPr>
          <p:txBody>
            <a:bodyPr wrap="square" rtlCol="0">
              <a:spAutoFit/>
            </a:bodyPr>
            <a:lstStyle/>
            <a:p>
              <a:r>
                <a:rPr lang="zh-CN" altLang="en-US" sz="1400" b="1" dirty="0" smtClean="0">
                  <a:solidFill>
                    <a:srgbClr val="FF0000"/>
                  </a:solidFill>
                </a:rPr>
                <a:t>位宽</a:t>
              </a:r>
              <a:endParaRPr lang="zh-CN" altLang="en-US" sz="1400" b="1" dirty="0">
                <a:solidFill>
                  <a:srgbClr val="FF0000"/>
                </a:solidFill>
              </a:endParaRPr>
            </a:p>
          </p:txBody>
        </p:sp>
        <p:sp>
          <p:nvSpPr>
            <p:cNvPr id="13" name="文本框 12"/>
            <p:cNvSpPr txBox="1"/>
            <p:nvPr/>
          </p:nvSpPr>
          <p:spPr>
            <a:xfrm>
              <a:off x="3019957" y="3675636"/>
              <a:ext cx="922272" cy="307777"/>
            </a:xfrm>
            <a:prstGeom prst="rect">
              <a:avLst/>
            </a:prstGeom>
            <a:noFill/>
          </p:spPr>
          <p:txBody>
            <a:bodyPr wrap="square" rtlCol="0">
              <a:spAutoFit/>
            </a:bodyPr>
            <a:lstStyle/>
            <a:p>
              <a:r>
                <a:rPr lang="zh-CN" altLang="en-US" sz="1400" b="1" dirty="0" smtClean="0">
                  <a:solidFill>
                    <a:srgbClr val="FF0000"/>
                  </a:solidFill>
                </a:rPr>
                <a:t>功能单元</a:t>
              </a:r>
              <a:endParaRPr lang="zh-CN" altLang="en-US" sz="1400" b="1" dirty="0">
                <a:solidFill>
                  <a:srgbClr val="FF0000"/>
                </a:solidFill>
              </a:endParaRPr>
            </a:p>
          </p:txBody>
        </p:sp>
        <p:sp>
          <p:nvSpPr>
            <p:cNvPr id="14" name="文本框 13"/>
            <p:cNvSpPr txBox="1"/>
            <p:nvPr/>
          </p:nvSpPr>
          <p:spPr>
            <a:xfrm>
              <a:off x="1996068" y="4084803"/>
              <a:ext cx="922272" cy="307777"/>
            </a:xfrm>
            <a:prstGeom prst="rect">
              <a:avLst/>
            </a:prstGeom>
            <a:noFill/>
          </p:spPr>
          <p:txBody>
            <a:bodyPr wrap="square" rtlCol="0">
              <a:spAutoFit/>
            </a:bodyPr>
            <a:lstStyle/>
            <a:p>
              <a:r>
                <a:rPr lang="zh-CN" altLang="en-US" sz="1400" b="1" dirty="0" smtClean="0">
                  <a:solidFill>
                    <a:srgbClr val="FF0000"/>
                  </a:solidFill>
                </a:rPr>
                <a:t>算法图</a:t>
              </a:r>
              <a:endParaRPr lang="zh-CN" altLang="en-US" sz="1400" b="1" dirty="0">
                <a:solidFill>
                  <a:srgbClr val="FF0000"/>
                </a:solidFill>
              </a:endParaRPr>
            </a:p>
          </p:txBody>
        </p:sp>
        <p:sp>
          <p:nvSpPr>
            <p:cNvPr id="15" name="文本框 14"/>
            <p:cNvSpPr txBox="1"/>
            <p:nvPr/>
          </p:nvSpPr>
          <p:spPr>
            <a:xfrm>
              <a:off x="2276569" y="5968553"/>
              <a:ext cx="1425636" cy="307777"/>
            </a:xfrm>
            <a:prstGeom prst="rect">
              <a:avLst/>
            </a:prstGeom>
            <a:noFill/>
          </p:spPr>
          <p:txBody>
            <a:bodyPr wrap="square" rtlCol="0">
              <a:spAutoFit/>
            </a:bodyPr>
            <a:lstStyle/>
            <a:p>
              <a:r>
                <a:rPr lang="zh-CN" altLang="en-US" sz="1400" b="1" dirty="0" smtClean="0">
                  <a:solidFill>
                    <a:srgbClr val="FF0000"/>
                  </a:solidFill>
                </a:rPr>
                <a:t>关键路径算法</a:t>
              </a:r>
              <a:endParaRPr lang="zh-CN" altLang="en-US" sz="1400" b="1" dirty="0">
                <a:solidFill>
                  <a:srgbClr val="FF0000"/>
                </a:solidFill>
              </a:endParaRPr>
            </a:p>
          </p:txBody>
        </p:sp>
        <p:sp>
          <p:nvSpPr>
            <p:cNvPr id="16" name="文本框 15"/>
            <p:cNvSpPr txBox="1"/>
            <p:nvPr/>
          </p:nvSpPr>
          <p:spPr>
            <a:xfrm>
              <a:off x="5354825" y="5798053"/>
              <a:ext cx="1566082" cy="307777"/>
            </a:xfrm>
            <a:prstGeom prst="rect">
              <a:avLst/>
            </a:prstGeom>
            <a:noFill/>
          </p:spPr>
          <p:txBody>
            <a:bodyPr wrap="square" rtlCol="0">
              <a:spAutoFit/>
            </a:bodyPr>
            <a:lstStyle/>
            <a:p>
              <a:r>
                <a:rPr lang="zh-CN" altLang="en-US" sz="1400" b="1" dirty="0" smtClean="0">
                  <a:solidFill>
                    <a:srgbClr val="FF0000"/>
                  </a:solidFill>
                </a:rPr>
                <a:t>算法的功能组合</a:t>
              </a:r>
              <a:endParaRPr lang="zh-CN" altLang="en-US" sz="1400" b="1" dirty="0">
                <a:solidFill>
                  <a:srgbClr val="FF0000"/>
                </a:solidFill>
              </a:endParaRPr>
            </a:p>
          </p:txBody>
        </p:sp>
      </p:grpSp>
    </p:spTree>
    <p:extLst>
      <p:ext uri="{BB962C8B-B14F-4D97-AF65-F5344CB8AC3E}">
        <p14:creationId xmlns:p14="http://schemas.microsoft.com/office/powerpoint/2010/main" val="6846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22" name="文本框 21"/>
          <p:cNvSpPr txBox="1"/>
          <p:nvPr/>
        </p:nvSpPr>
        <p:spPr>
          <a:xfrm>
            <a:off x="212263" y="1914886"/>
            <a:ext cx="4207789" cy="2800767"/>
          </a:xfrm>
          <a:prstGeom prst="rect">
            <a:avLst/>
          </a:prstGeom>
          <a:noFill/>
        </p:spPr>
        <p:txBody>
          <a:bodyPr wrap="square" rtlCol="0">
            <a:spAutoFit/>
          </a:bodyPr>
          <a:lstStyle/>
          <a:p>
            <a:r>
              <a:rPr lang="zh-CN" altLang="en-US" sz="1600" b="1" dirty="0" smtClean="0"/>
              <a:t>聚类</a:t>
            </a:r>
            <a:r>
              <a:rPr lang="zh-CN" altLang="en-US" sz="1600" b="1" dirty="0" smtClean="0"/>
              <a:t>：</a:t>
            </a:r>
            <a:endParaRPr lang="en-US" altLang="zh-CN" sz="1600" b="1" dirty="0"/>
          </a:p>
          <a:p>
            <a:endParaRPr lang="en-US" altLang="zh-CN" sz="1600" dirty="0" smtClean="0"/>
          </a:p>
          <a:p>
            <a:r>
              <a:rPr lang="zh-CN" altLang="en-US" sz="1600" dirty="0" smtClean="0"/>
              <a:t>关键路劲的长度决定了在电路上完成这个算法所需要的资源，这个信息在后面的架构探索中非常关键，它决定了架构的中异构</a:t>
            </a:r>
            <a:r>
              <a:rPr lang="en-US" altLang="zh-CN" sz="1600" dirty="0" smtClean="0"/>
              <a:t>PE</a:t>
            </a:r>
            <a:r>
              <a:rPr lang="zh-CN" altLang="en-US" sz="1600" dirty="0" smtClean="0"/>
              <a:t>的种类，因此在设计之初先对这些算法按照关键路径的长度进行聚类分析；</a:t>
            </a:r>
            <a:endParaRPr lang="en-US" altLang="zh-CN" sz="1600" dirty="0"/>
          </a:p>
          <a:p>
            <a:r>
              <a:rPr lang="zh-CN" altLang="en-US" sz="1600" dirty="0" smtClean="0"/>
              <a:t>试验中选择了</a:t>
            </a:r>
            <a:r>
              <a:rPr lang="en-US" altLang="zh-CN" sz="1600" dirty="0" smtClean="0"/>
              <a:t>k-means</a:t>
            </a:r>
            <a:r>
              <a:rPr lang="zh-CN" altLang="en-US" sz="1600" dirty="0"/>
              <a:t>聚类</a:t>
            </a:r>
            <a:r>
              <a:rPr lang="zh-CN" altLang="en-US" sz="1600" dirty="0" smtClean="0"/>
              <a:t>算法，这是一个很常见的聚类算法</a:t>
            </a:r>
            <a:r>
              <a:rPr lang="zh-CN" altLang="en-US" sz="1600" dirty="0"/>
              <a:t>，它算法采用误差</a:t>
            </a:r>
            <a:r>
              <a:rPr lang="zh-CN" altLang="en-US" sz="1600" dirty="0" smtClean="0"/>
              <a:t>平方准则</a:t>
            </a:r>
            <a:r>
              <a:rPr lang="zh-CN" altLang="en-US" sz="1600" dirty="0"/>
              <a:t>函数作为</a:t>
            </a:r>
            <a:r>
              <a:rPr lang="zh-CN" altLang="en-US" sz="1600" dirty="0" smtClean="0"/>
              <a:t>聚类</a:t>
            </a:r>
            <a:r>
              <a:rPr lang="zh-CN" altLang="en-US" sz="1600" dirty="0" smtClean="0"/>
              <a:t>收敛依据</a:t>
            </a:r>
            <a:r>
              <a:rPr lang="zh-CN" altLang="en-US" sz="1600" dirty="0" smtClean="0"/>
              <a:t>，</a:t>
            </a:r>
            <a:r>
              <a:rPr lang="zh-CN" altLang="en-US" sz="1600" dirty="0" smtClean="0"/>
              <a:t>也就是说它的聚点标志了一个关键路径长度的集中点。</a:t>
            </a:r>
            <a:endParaRPr lang="zh-CN" altLang="en-US" sz="1600" dirty="0"/>
          </a:p>
        </p:txBody>
      </p:sp>
      <p:pic>
        <p:nvPicPr>
          <p:cNvPr id="13" name="图片 12"/>
          <p:cNvPicPr>
            <a:picLocks noChangeAspect="1"/>
          </p:cNvPicPr>
          <p:nvPr/>
        </p:nvPicPr>
        <p:blipFill>
          <a:blip r:embed="rId3"/>
          <a:stretch>
            <a:fillRect/>
          </a:stretch>
        </p:blipFill>
        <p:spPr>
          <a:xfrm>
            <a:off x="2002274" y="2763867"/>
            <a:ext cx="4233587" cy="2266214"/>
          </a:xfrm>
          <a:prstGeom prst="rect">
            <a:avLst/>
          </a:prstGeom>
        </p:spPr>
      </p:pic>
      <p:pic>
        <p:nvPicPr>
          <p:cNvPr id="15" name="图片 14"/>
          <p:cNvPicPr>
            <a:picLocks noChangeAspect="1"/>
          </p:cNvPicPr>
          <p:nvPr/>
        </p:nvPicPr>
        <p:blipFill>
          <a:blip r:embed="rId4"/>
          <a:stretch>
            <a:fillRect/>
          </a:stretch>
        </p:blipFill>
        <p:spPr>
          <a:xfrm>
            <a:off x="1564421" y="3602582"/>
            <a:ext cx="4671440" cy="2369818"/>
          </a:xfrm>
          <a:prstGeom prst="rect">
            <a:avLst/>
          </a:prstGeom>
        </p:spPr>
      </p:pic>
      <p:pic>
        <p:nvPicPr>
          <p:cNvPr id="18" name="图片 17"/>
          <p:cNvPicPr>
            <a:picLocks noChangeAspect="1"/>
          </p:cNvPicPr>
          <p:nvPr/>
        </p:nvPicPr>
        <p:blipFill>
          <a:blip r:embed="rId5"/>
          <a:stretch>
            <a:fillRect/>
          </a:stretch>
        </p:blipFill>
        <p:spPr>
          <a:xfrm>
            <a:off x="1043500" y="4134749"/>
            <a:ext cx="4654411" cy="2573906"/>
          </a:xfrm>
          <a:prstGeom prst="rect">
            <a:avLst/>
          </a:prstGeom>
        </p:spPr>
      </p:pic>
      <p:pic>
        <p:nvPicPr>
          <p:cNvPr id="11" name="图片 10"/>
          <p:cNvPicPr>
            <a:picLocks noChangeAspect="1"/>
          </p:cNvPicPr>
          <p:nvPr/>
        </p:nvPicPr>
        <p:blipFill>
          <a:blip r:embed="rId6"/>
          <a:stretch>
            <a:fillRect/>
          </a:stretch>
        </p:blipFill>
        <p:spPr>
          <a:xfrm>
            <a:off x="5597913" y="1810812"/>
            <a:ext cx="3079344" cy="4721665"/>
          </a:xfrm>
          <a:prstGeom prst="rect">
            <a:avLst/>
          </a:prstGeom>
        </p:spPr>
      </p:pic>
    </p:spTree>
    <p:extLst>
      <p:ext uri="{BB962C8B-B14F-4D97-AF65-F5344CB8AC3E}">
        <p14:creationId xmlns:p14="http://schemas.microsoft.com/office/powerpoint/2010/main" val="32734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27517" y="19600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时间安排</a:t>
            </a:r>
            <a:endParaRPr lang="en-US" altLang="zh-CN" sz="2400" dirty="0" smtClean="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参考文献</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1" name="六边形 10"/>
          <p:cNvSpPr/>
          <p:nvPr/>
        </p:nvSpPr>
        <p:spPr>
          <a:xfrm>
            <a:off x="1384369" y="4633171"/>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5</a:t>
            </a:r>
            <a:endParaRPr lang="zh-CN" altLang="en-US" sz="2100" dirty="0">
              <a:solidFill>
                <a:schemeClr val="bg1">
                  <a:lumMod val="85000"/>
                </a:schemeClr>
              </a:solidFill>
              <a:latin typeface="Impact" pitchFamily="34" charset="0"/>
            </a:endParaRPr>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585676" y="2533785"/>
            <a:ext cx="3523186" cy="3539430"/>
          </a:xfrm>
          <a:prstGeom prst="rect">
            <a:avLst/>
          </a:prstGeom>
        </p:spPr>
        <p:txBody>
          <a:bodyPr wrap="square">
            <a:spAutoFit/>
          </a:bodyPr>
          <a:lstStyle/>
          <a:p>
            <a:r>
              <a:rPr lang="zh-CN" altLang="en-US" sz="1400" b="1" dirty="0"/>
              <a:t>关键路径切分</a:t>
            </a:r>
            <a:r>
              <a:rPr lang="zh-CN" altLang="en-US" sz="1400" b="1" dirty="0" smtClean="0"/>
              <a:t>：</a:t>
            </a:r>
            <a:endParaRPr lang="en-US" altLang="zh-CN" sz="1400" b="1" dirty="0" smtClean="0"/>
          </a:p>
          <a:p>
            <a:endParaRPr lang="zh-CN" altLang="en-US" sz="1400" b="1" dirty="0"/>
          </a:p>
          <a:p>
            <a:r>
              <a:rPr lang="zh-CN" altLang="en-US" sz="1400" dirty="0" smtClean="0"/>
              <a:t>如果目标集合中的算法都是在第一个</a:t>
            </a:r>
            <a:r>
              <a:rPr lang="zh-CN" altLang="en-US" sz="1400" dirty="0" smtClean="0"/>
              <a:t>聚类分组</a:t>
            </a:r>
            <a:r>
              <a:rPr lang="zh-CN" altLang="en-US" sz="1400" dirty="0" smtClean="0"/>
              <a:t>中，那么将关键路径进行两段式切分，</a:t>
            </a:r>
            <a:r>
              <a:rPr lang="zh-CN" altLang="en-US" sz="1400" dirty="0" smtClean="0"/>
              <a:t>将关键路径分为连续的两部分，</a:t>
            </a:r>
            <a:r>
              <a:rPr lang="zh-CN" altLang="en-US" sz="1400" dirty="0" smtClean="0"/>
              <a:t>复杂度</a:t>
            </a:r>
            <a:r>
              <a:rPr lang="en-US" altLang="zh-CN" sz="1400" dirty="0" smtClean="0"/>
              <a:t>O(N^2)</a:t>
            </a:r>
            <a:r>
              <a:rPr lang="zh-CN" altLang="en-US" sz="1400" dirty="0" smtClean="0"/>
              <a:t>。</a:t>
            </a:r>
            <a:endParaRPr lang="en-US" altLang="zh-CN" sz="1400" dirty="0" smtClean="0"/>
          </a:p>
          <a:p>
            <a:r>
              <a:rPr lang="zh-CN" altLang="en-US" sz="1400" dirty="0" smtClean="0"/>
              <a:t>如果目标集合</a:t>
            </a:r>
            <a:r>
              <a:rPr lang="zh-CN" altLang="en-US" sz="1400" dirty="0" smtClean="0"/>
              <a:t>中含有</a:t>
            </a:r>
            <a:r>
              <a:rPr lang="zh-CN" altLang="en-US" sz="1400" dirty="0" smtClean="0"/>
              <a:t>第二个</a:t>
            </a:r>
            <a:r>
              <a:rPr lang="zh-CN" altLang="en-US" sz="1400" dirty="0" smtClean="0"/>
              <a:t>聚类分组</a:t>
            </a:r>
            <a:r>
              <a:rPr lang="zh-CN" altLang="en-US" sz="1400" dirty="0" smtClean="0"/>
              <a:t>中的算法，那么就将关键路径进行三段式切分，将关机按路径分成三部分，复杂度为</a:t>
            </a:r>
            <a:r>
              <a:rPr lang="en-US" altLang="zh-CN" sz="1400" dirty="0" smtClean="0"/>
              <a:t>O(N^3)</a:t>
            </a:r>
            <a:endParaRPr lang="en-US" altLang="zh-CN" sz="1400" dirty="0"/>
          </a:p>
          <a:p>
            <a:r>
              <a:rPr lang="zh-CN" altLang="en-US" sz="1400" dirty="0"/>
              <a:t>一</a:t>
            </a:r>
            <a:r>
              <a:rPr lang="zh-CN" altLang="en-US" sz="1400" dirty="0" smtClean="0"/>
              <a:t>个划分是否有效的判断依据</a:t>
            </a:r>
            <a:r>
              <a:rPr lang="zh-CN" altLang="en-US" sz="1400" dirty="0" smtClean="0"/>
              <a:t>是：在</a:t>
            </a:r>
            <a:r>
              <a:rPr lang="zh-CN" altLang="en-US" sz="1400" dirty="0" smtClean="0"/>
              <a:t>当前划分下不会增加初始划分方案的延迟，如果所有的划分都无法满足这个条件，那么取对初始架构延迟影响最小的划分作为唯一有效划分（优先保证性能，也可根据需要进行调整以保证面积）。</a:t>
            </a:r>
            <a:endParaRPr lang="en-US" altLang="zh-CN" sz="1400" dirty="0" smtClean="0"/>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a:t>
            </a:r>
            <a:r>
              <a:rPr lang="zh-CN" altLang="en-US" sz="1200" dirty="0" smtClean="0"/>
              <a:t>后继遍历查找</a:t>
            </a:r>
            <a:r>
              <a:rPr lang="zh-CN" altLang="en-US" sz="1200" dirty="0" smtClean="0"/>
              <a:t>，如果这个图集合中能够提供所需功能，那么不用增加单元，如果不能提供，那么必须加入新的功能单元，并且需要评估加入新的功能后对整个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a:t>
            </a:r>
            <a:r>
              <a:rPr lang="zh-CN" altLang="en-US" sz="1200" dirty="0" smtClean="0"/>
              <a:t>，最优解</a:t>
            </a:r>
            <a:r>
              <a:rPr lang="zh-CN" altLang="en-US" sz="1200" dirty="0"/>
              <a:t>就是</a:t>
            </a:r>
            <a:r>
              <a:rPr lang="en-US" altLang="zh-CN" sz="1200" dirty="0" smtClean="0"/>
              <a:t>PE</a:t>
            </a:r>
            <a:r>
              <a:rPr lang="zh-CN" altLang="en-US" sz="1200" dirty="0" smtClean="0"/>
              <a:t>在支持这种新的算法时所需要</a:t>
            </a:r>
            <a:r>
              <a:rPr lang="zh-CN" altLang="en-US" sz="1200" dirty="0" smtClean="0"/>
              <a:t>增加</a:t>
            </a:r>
            <a:r>
              <a:rPr lang="zh-CN" altLang="en-US" sz="1200" dirty="0" smtClean="0"/>
              <a:t>最少</a:t>
            </a:r>
            <a:r>
              <a:rPr lang="zh-CN" altLang="en-US" sz="1200" dirty="0" smtClean="0"/>
              <a:t>功能的情况。</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spTree>
    <p:extLst>
      <p:ext uri="{BB962C8B-B14F-4D97-AF65-F5344CB8AC3E}">
        <p14:creationId xmlns:p14="http://schemas.microsoft.com/office/powerpoint/2010/main" val="21217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228884"/>
            <a:ext cx="2070500" cy="2304000"/>
          </a:xfrm>
          <a:prstGeom prst="rect">
            <a:avLst/>
          </a:prstGeom>
        </p:spPr>
      </p:pic>
      <p:pic>
        <p:nvPicPr>
          <p:cNvPr id="3" name="图片 2"/>
          <p:cNvPicPr>
            <a:picLocks noChangeAspect="1"/>
          </p:cNvPicPr>
          <p:nvPr/>
        </p:nvPicPr>
        <p:blipFill>
          <a:blip r:embed="rId4"/>
          <a:stretch>
            <a:fillRect/>
          </a:stretch>
        </p:blipFill>
        <p:spPr>
          <a:xfrm>
            <a:off x="5157126" y="2333990"/>
            <a:ext cx="440750" cy="3870720"/>
          </a:xfrm>
          <a:prstGeom prst="rect">
            <a:avLst/>
          </a:prstGeom>
        </p:spPr>
      </p:pic>
      <p:sp>
        <p:nvSpPr>
          <p:cNvPr id="7" name="文本框 6"/>
          <p:cNvSpPr txBox="1"/>
          <p:nvPr/>
        </p:nvSpPr>
        <p:spPr>
          <a:xfrm>
            <a:off x="6108018" y="2503708"/>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593764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7" name="图片 6"/>
          <p:cNvPicPr>
            <a:picLocks noChangeAspect="1"/>
          </p:cNvPicPr>
          <p:nvPr/>
        </p:nvPicPr>
        <p:blipFill>
          <a:blip r:embed="rId3"/>
          <a:stretch>
            <a:fillRect/>
          </a:stretch>
        </p:blipFill>
        <p:spPr>
          <a:xfrm>
            <a:off x="5157126" y="2333990"/>
            <a:ext cx="440750" cy="3870720"/>
          </a:xfrm>
          <a:prstGeom prst="rect">
            <a:avLst/>
          </a:prstGeom>
        </p:spPr>
      </p:pic>
      <p:pic>
        <p:nvPicPr>
          <p:cNvPr id="8" name="图片 7"/>
          <p:cNvPicPr>
            <a:picLocks noChangeAspect="1"/>
          </p:cNvPicPr>
          <p:nvPr/>
        </p:nvPicPr>
        <p:blipFill>
          <a:blip r:embed="rId4"/>
          <a:stretch>
            <a:fillRect/>
          </a:stretch>
        </p:blipFill>
        <p:spPr>
          <a:xfrm>
            <a:off x="6259185" y="2028157"/>
            <a:ext cx="2070500" cy="4608000"/>
          </a:xfrm>
          <a:prstGeom prst="rect">
            <a:avLst/>
          </a:prstGeom>
        </p:spPr>
      </p:pic>
      <p:sp>
        <p:nvSpPr>
          <p:cNvPr id="11" name="文本框 10"/>
          <p:cNvSpPr txBox="1"/>
          <p:nvPr/>
        </p:nvSpPr>
        <p:spPr>
          <a:xfrm>
            <a:off x="6131321" y="1553792"/>
            <a:ext cx="2326228" cy="369332"/>
          </a:xfrm>
          <a:prstGeom prst="rect">
            <a:avLst/>
          </a:prstGeom>
          <a:noFill/>
        </p:spPr>
        <p:txBody>
          <a:bodyPr wrap="square" rtlCol="0">
            <a:spAutoFit/>
          </a:bodyPr>
          <a:lstStyle/>
          <a:p>
            <a:r>
              <a:rPr lang="zh-CN" altLang="en-US" dirty="0" smtClean="0"/>
              <a:t>增加两个抑或单元</a:t>
            </a:r>
            <a:endParaRPr lang="zh-CN" altLang="en-US" dirty="0"/>
          </a:p>
        </p:txBody>
      </p:sp>
    </p:spTree>
    <p:extLst>
      <p:ext uri="{BB962C8B-B14F-4D97-AF65-F5344CB8AC3E}">
        <p14:creationId xmlns:p14="http://schemas.microsoft.com/office/powerpoint/2010/main" val="1096232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214120"/>
            <a:ext cx="2070500" cy="4106240"/>
          </a:xfrm>
          <a:prstGeom prst="rect">
            <a:avLst/>
          </a:prstGeom>
        </p:spPr>
      </p:pic>
      <p:sp>
        <p:nvSpPr>
          <p:cNvPr id="11" name="文本框 10"/>
          <p:cNvSpPr txBox="1"/>
          <p:nvPr/>
        </p:nvSpPr>
        <p:spPr>
          <a:xfrm>
            <a:off x="6119034" y="1672633"/>
            <a:ext cx="2326228" cy="369332"/>
          </a:xfrm>
          <a:prstGeom prst="rect">
            <a:avLst/>
          </a:prstGeom>
          <a:noFill/>
        </p:spPr>
        <p:txBody>
          <a:bodyPr wrap="square" rtlCol="0">
            <a:spAutoFit/>
          </a:bodyPr>
          <a:lstStyle/>
          <a:p>
            <a:r>
              <a:rPr lang="zh-CN" altLang="en-US" dirty="0" smtClean="0"/>
              <a:t>增加一个抑或单元</a:t>
            </a:r>
            <a:endParaRPr lang="zh-CN" altLang="en-US" dirty="0"/>
          </a:p>
        </p:txBody>
      </p:sp>
    </p:spTree>
    <p:extLst>
      <p:ext uri="{BB962C8B-B14F-4D97-AF65-F5344CB8AC3E}">
        <p14:creationId xmlns:p14="http://schemas.microsoft.com/office/powerpoint/2010/main" val="1377331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86381"/>
            <a:ext cx="2070500" cy="2304000"/>
          </a:xfrm>
          <a:prstGeom prst="rect">
            <a:avLst/>
          </a:prstGeom>
        </p:spPr>
      </p:pic>
      <p:pic>
        <p:nvPicPr>
          <p:cNvPr id="11" name="图片 10"/>
          <p:cNvPicPr>
            <a:picLocks noChangeAspect="1"/>
          </p:cNvPicPr>
          <p:nvPr/>
        </p:nvPicPr>
        <p:blipFill>
          <a:blip r:embed="rId4"/>
          <a:stretch>
            <a:fillRect/>
          </a:stretch>
        </p:blipFill>
        <p:spPr>
          <a:xfrm>
            <a:off x="5160128" y="2333990"/>
            <a:ext cx="440750" cy="3870720"/>
          </a:xfrm>
          <a:prstGeom prst="rect">
            <a:avLst/>
          </a:prstGeom>
        </p:spPr>
      </p:pic>
      <p:sp>
        <p:nvSpPr>
          <p:cNvPr id="12" name="文本框 11"/>
          <p:cNvSpPr txBox="1"/>
          <p:nvPr/>
        </p:nvSpPr>
        <p:spPr>
          <a:xfrm>
            <a:off x="6108018" y="2566396"/>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3183285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15130"/>
            <a:ext cx="2070500" cy="2304000"/>
          </a:xfrm>
          <a:prstGeom prst="rect">
            <a:avLst/>
          </a:prstGeom>
        </p:spPr>
      </p:pic>
      <p:pic>
        <p:nvPicPr>
          <p:cNvPr id="3" name="图片 2"/>
          <p:cNvPicPr>
            <a:picLocks noChangeAspect="1"/>
          </p:cNvPicPr>
          <p:nvPr/>
        </p:nvPicPr>
        <p:blipFill>
          <a:blip r:embed="rId4"/>
          <a:stretch>
            <a:fillRect/>
          </a:stretch>
        </p:blipFill>
        <p:spPr>
          <a:xfrm>
            <a:off x="5160906" y="2333990"/>
            <a:ext cx="440750" cy="3870720"/>
          </a:xfrm>
          <a:prstGeom prst="rect">
            <a:avLst/>
          </a:prstGeom>
        </p:spPr>
      </p:pic>
      <p:sp>
        <p:nvSpPr>
          <p:cNvPr id="11" name="文本框 10"/>
          <p:cNvSpPr txBox="1"/>
          <p:nvPr/>
        </p:nvSpPr>
        <p:spPr>
          <a:xfrm>
            <a:off x="6108018" y="2495145"/>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185507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344747"/>
            <a:ext cx="2070500" cy="4106240"/>
          </a:xfrm>
          <a:prstGeom prst="rect">
            <a:avLst/>
          </a:prstGeom>
        </p:spPr>
      </p:pic>
      <p:sp>
        <p:nvSpPr>
          <p:cNvPr id="11" name="文本框 10"/>
          <p:cNvSpPr txBox="1"/>
          <p:nvPr/>
        </p:nvSpPr>
        <p:spPr>
          <a:xfrm>
            <a:off x="6119034" y="1667088"/>
            <a:ext cx="2326228" cy="646331"/>
          </a:xfrm>
          <a:prstGeom prst="rect">
            <a:avLst/>
          </a:prstGeom>
          <a:noFill/>
        </p:spPr>
        <p:txBody>
          <a:bodyPr wrap="square" rtlCol="0">
            <a:spAutoFit/>
          </a:bodyPr>
          <a:lstStyle/>
          <a:p>
            <a:r>
              <a:rPr lang="zh-CN" altLang="en-US" dirty="0" smtClean="0"/>
              <a:t>最优方案以及合并功能后的新</a:t>
            </a:r>
            <a:r>
              <a:rPr lang="en-US" altLang="zh-CN" dirty="0" smtClean="0"/>
              <a:t>PEs</a:t>
            </a:r>
            <a:endParaRPr lang="zh-CN" altLang="en-US" dirty="0"/>
          </a:p>
        </p:txBody>
      </p:sp>
    </p:spTree>
    <p:extLst>
      <p:ext uri="{BB962C8B-B14F-4D97-AF65-F5344CB8AC3E}">
        <p14:creationId xmlns:p14="http://schemas.microsoft.com/office/powerpoint/2010/main" val="1910012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371605" y="3093110"/>
            <a:ext cx="1459592" cy="2339102"/>
          </a:xfrm>
          <a:prstGeom prst="rect">
            <a:avLst/>
          </a:prstGeom>
        </p:spPr>
        <p:txBody>
          <a:bodyPr wrap="square">
            <a:spAutoFit/>
          </a:bodyPr>
          <a:lstStyle/>
          <a:p>
            <a:r>
              <a:rPr lang="en-US" altLang="zh-CN" sz="1400" b="1" dirty="0" smtClean="0"/>
              <a:t>PE</a:t>
            </a:r>
            <a:r>
              <a:rPr lang="zh-CN" altLang="en-US" sz="1400" b="1" dirty="0" smtClean="0"/>
              <a:t>方案生成：</a:t>
            </a:r>
          </a:p>
          <a:p>
            <a:r>
              <a:rPr lang="zh-CN" altLang="en-US" sz="1200" dirty="0" smtClean="0"/>
              <a:t>架构的更新与算法切分评估是同步的，最佳的切分方案最终决定新的算法对架构的影响，同时这个切分方案会被保存，为后面的算法映射提供依据。迭代完所有的算法后的架构就是该算分组的最佳</a:t>
            </a:r>
            <a:r>
              <a:rPr lang="en-US" altLang="zh-CN" sz="1200" dirty="0" smtClean="0"/>
              <a:t>PE</a:t>
            </a:r>
            <a:r>
              <a:rPr lang="zh-CN" altLang="en-US" sz="1200" dirty="0" smtClean="0"/>
              <a:t>方案</a:t>
            </a:r>
            <a:endParaRPr lang="zh-CN" altLang="en-US" sz="1200" dirty="0"/>
          </a:p>
        </p:txBody>
      </p:sp>
      <p:pic>
        <p:nvPicPr>
          <p:cNvPr id="11" name="图片 10"/>
          <p:cNvPicPr>
            <a:picLocks noChangeAspect="1"/>
          </p:cNvPicPr>
          <p:nvPr/>
        </p:nvPicPr>
        <p:blipFill>
          <a:blip r:embed="rId4"/>
          <a:stretch>
            <a:fillRect/>
          </a:stretch>
        </p:blipFill>
        <p:spPr>
          <a:xfrm>
            <a:off x="1916792" y="2589420"/>
            <a:ext cx="2164359" cy="3895808"/>
          </a:xfrm>
          <a:prstGeom prst="rect">
            <a:avLst/>
          </a:prstGeom>
        </p:spPr>
      </p:pic>
    </p:spTree>
    <p:extLst>
      <p:ext uri="{BB962C8B-B14F-4D97-AF65-F5344CB8AC3E}">
        <p14:creationId xmlns:p14="http://schemas.microsoft.com/office/powerpoint/2010/main" val="3407200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1600" dirty="0"/>
              <a:t>不同的</a:t>
            </a:r>
            <a:r>
              <a:rPr lang="en-US" altLang="zh-CN" sz="1600" dirty="0"/>
              <a:t>PE</a:t>
            </a:r>
            <a:r>
              <a:rPr lang="zh-CN" altLang="en-US" sz="1600" dirty="0"/>
              <a:t>设计方案（</a:t>
            </a:r>
            <a:r>
              <a:rPr lang="en-US" altLang="zh-CN" sz="1600" dirty="0" err="1"/>
              <a:t>celator</a:t>
            </a:r>
            <a:r>
              <a:rPr lang="zh-CN" altLang="en-US" sz="1600" dirty="0"/>
              <a:t>、</a:t>
            </a:r>
            <a:r>
              <a:rPr lang="en-US" altLang="zh-CN" sz="1600" dirty="0" err="1"/>
              <a:t>cryptoraptor</a:t>
            </a:r>
            <a:r>
              <a:rPr lang="zh-CN" altLang="en-US" sz="1600" dirty="0"/>
              <a:t>、</a:t>
            </a:r>
            <a:r>
              <a:rPr lang="en-US" altLang="zh-CN" sz="1600" dirty="0" err="1"/>
              <a:t>ProDFA</a:t>
            </a:r>
            <a:r>
              <a:rPr lang="zh-CN" altLang="en-US" sz="1600" dirty="0"/>
              <a:t>、</a:t>
            </a:r>
            <a:r>
              <a:rPr lang="en-US" altLang="zh-CN" sz="1600" dirty="0"/>
              <a:t>RCPA</a:t>
            </a:r>
            <a:r>
              <a:rPr lang="zh-CN" altLang="en-US" sz="1600" dirty="0"/>
              <a:t>、课题方案 </a:t>
            </a:r>
            <a:r>
              <a:rPr lang="en-US" altLang="zh-CN" sz="1600" dirty="0"/>
              <a:t>…</a:t>
            </a:r>
            <a:r>
              <a:rPr lang="zh-CN" altLang="en-US" sz="16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dirty="0"/>
              <a:t>不同的</a:t>
            </a:r>
            <a:r>
              <a:rPr lang="en-US" altLang="zh-CN" dirty="0"/>
              <a:t>PE</a:t>
            </a:r>
            <a:r>
              <a:rPr lang="zh-CN" altLang="en-US"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文本框 16"/>
          <p:cNvSpPr txBox="1"/>
          <p:nvPr/>
        </p:nvSpPr>
        <p:spPr>
          <a:xfrm>
            <a:off x="513593" y="2367363"/>
            <a:ext cx="2974197" cy="3970318"/>
          </a:xfrm>
          <a:prstGeom prst="rect">
            <a:avLst/>
          </a:prstGeom>
          <a:noFill/>
        </p:spPr>
        <p:txBody>
          <a:bodyPr wrap="square" rtlCol="0">
            <a:spAutoFit/>
          </a:bodyPr>
          <a:lstStyle/>
          <a:p>
            <a:r>
              <a:rPr lang="zh-CN" altLang="en-US" sz="1400" b="1" dirty="0" smtClean="0"/>
              <a:t>前提：</a:t>
            </a:r>
            <a:endParaRPr lang="en-US" altLang="zh-CN" sz="1400" b="1" dirty="0" smtClean="0"/>
          </a:p>
          <a:p>
            <a:r>
              <a:rPr lang="en-US" altLang="zh-CN" sz="1400" dirty="0" smtClean="0"/>
              <a:t>1.</a:t>
            </a:r>
            <a:r>
              <a:rPr lang="zh-CN" altLang="en-US" sz="1400" dirty="0" smtClean="0"/>
              <a:t>剔除</a:t>
            </a:r>
            <a:r>
              <a:rPr lang="zh-CN" altLang="en-US" sz="1400" dirty="0"/>
              <a:t>架构中存储、配置等其它干扰</a:t>
            </a:r>
            <a:r>
              <a:rPr lang="zh-CN" altLang="en-US" sz="1400" dirty="0" smtClean="0"/>
              <a:t>因素，只考虑</a:t>
            </a:r>
            <a:r>
              <a:rPr lang="en-US" altLang="zh-CN" sz="1400" dirty="0" smtClean="0"/>
              <a:t>PE</a:t>
            </a:r>
            <a:r>
              <a:rPr lang="zh-CN" altLang="en-US" sz="1400" dirty="0" smtClean="0"/>
              <a:t>。</a:t>
            </a:r>
            <a:endParaRPr lang="en-US" altLang="zh-CN" sz="1400" dirty="0"/>
          </a:p>
          <a:p>
            <a:r>
              <a:rPr lang="en-US" altLang="zh-CN" sz="1400" dirty="0" smtClean="0"/>
              <a:t>2.</a:t>
            </a:r>
            <a:r>
              <a:rPr lang="zh-CN" altLang="en-US" sz="1400" dirty="0" smtClean="0"/>
              <a:t>在进行对比时会与其它架构中的算法支持保持</a:t>
            </a:r>
            <a:r>
              <a:rPr lang="zh-CN" altLang="en-US" sz="1400" dirty="0" smtClean="0"/>
              <a:t>一致，</a:t>
            </a:r>
            <a:r>
              <a:rPr lang="en-US" altLang="zh-CN" sz="1400" dirty="0" smtClean="0"/>
              <a:t>PE</a:t>
            </a:r>
            <a:r>
              <a:rPr lang="zh-CN" altLang="en-US" sz="1400" dirty="0" smtClean="0"/>
              <a:t>所包含的功能单元种类相同。</a:t>
            </a:r>
            <a:endParaRPr lang="en-US" altLang="zh-CN" sz="1400" dirty="0" smtClean="0"/>
          </a:p>
          <a:p>
            <a:endParaRPr lang="en-US" altLang="zh-CN" sz="1400" dirty="0" smtClean="0"/>
          </a:p>
          <a:p>
            <a:r>
              <a:rPr lang="zh-CN" altLang="en-US" sz="1400" b="1" dirty="0" smtClean="0"/>
              <a:t>评估方案：</a:t>
            </a:r>
            <a:endParaRPr lang="en-US" altLang="zh-CN" sz="1400" b="1" dirty="0" smtClean="0"/>
          </a:p>
          <a:p>
            <a:r>
              <a:rPr lang="zh-CN" altLang="en-US" sz="1400" dirty="0" smtClean="0"/>
              <a:t>原始架构的映射数据来自论文中的算法映射结果，新架构的数据来自对算法在新架构中的映射评估结果</a:t>
            </a:r>
            <a:r>
              <a:rPr lang="zh-CN" altLang="en-US" sz="1400" dirty="0" smtClean="0"/>
              <a:t>。</a:t>
            </a:r>
            <a:endParaRPr lang="en-US" altLang="zh-CN" sz="1400" dirty="0" smtClean="0"/>
          </a:p>
          <a:p>
            <a:endParaRPr lang="en-US" altLang="zh-CN" sz="1400" dirty="0" smtClean="0"/>
          </a:p>
          <a:p>
            <a:r>
              <a:rPr lang="zh-CN" altLang="en-US" sz="1400" b="1" dirty="0" smtClean="0"/>
              <a:t>指标：</a:t>
            </a:r>
            <a:endParaRPr lang="en-US" altLang="zh-CN" sz="1400" b="1" dirty="0" smtClean="0"/>
          </a:p>
          <a:p>
            <a:r>
              <a:rPr lang="zh-CN" altLang="en-US" sz="1400" dirty="0" smtClean="0"/>
              <a:t>对新旧</a:t>
            </a:r>
            <a:r>
              <a:rPr lang="zh-CN" altLang="en-US" sz="1400" dirty="0" smtClean="0"/>
              <a:t>架构</a:t>
            </a:r>
            <a:r>
              <a:rPr lang="en-US" altLang="zh-CN" sz="1400" dirty="0" smtClean="0"/>
              <a:t>PE</a:t>
            </a:r>
            <a:r>
              <a:rPr lang="zh-CN" altLang="en-US" sz="1400" dirty="0" smtClean="0"/>
              <a:t>的主频</a:t>
            </a:r>
            <a:r>
              <a:rPr lang="zh-CN" altLang="en-US" sz="1400" dirty="0" smtClean="0"/>
              <a:t>、面积、轮函数周期数、轮函数面积、映射吞吐率、性能面积比进行了对比，</a:t>
            </a:r>
            <a:r>
              <a:rPr lang="zh-CN" altLang="en-US" sz="1400" dirty="0" smtClean="0"/>
              <a:t>对</a:t>
            </a:r>
            <a:r>
              <a:rPr lang="zh-CN" altLang="en-US" sz="1400" dirty="0"/>
              <a:t>比</a:t>
            </a:r>
            <a:r>
              <a:rPr lang="zh-CN" altLang="en-US" sz="1400" dirty="0" smtClean="0"/>
              <a:t>论文</a:t>
            </a:r>
            <a:r>
              <a:rPr lang="en-US" altLang="zh-CN" sz="1400" dirty="0" smtClean="0"/>
              <a:t>PE</a:t>
            </a:r>
            <a:r>
              <a:rPr lang="zh-CN" altLang="en-US" sz="1400" dirty="0" smtClean="0"/>
              <a:t>结构的</a:t>
            </a:r>
            <a:r>
              <a:rPr lang="zh-CN" altLang="en-US" sz="1400" dirty="0" smtClean="0"/>
              <a:t>性能面积比提高</a:t>
            </a:r>
            <a:r>
              <a:rPr lang="en-US" altLang="zh-CN" sz="1400" dirty="0" smtClean="0"/>
              <a:t>30%</a:t>
            </a:r>
            <a:r>
              <a:rPr lang="zh-CN" altLang="en-US" sz="1400" dirty="0" smtClean="0"/>
              <a:t>以上。</a:t>
            </a:r>
            <a:endParaRPr lang="en-US" altLang="zh-CN" sz="1400" dirty="0" smtClean="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8" name="表格 7"/>
          <p:cNvGraphicFramePr>
            <a:graphicFrameLocks noGrp="1"/>
          </p:cNvGraphicFramePr>
          <p:nvPr>
            <p:extLst>
              <p:ext uri="{D42A27DB-BD31-4B8C-83A1-F6EECF244321}">
                <p14:modId xmlns:p14="http://schemas.microsoft.com/office/powerpoint/2010/main" val="1615303604"/>
              </p:ext>
            </p:extLst>
          </p:nvPr>
        </p:nvGraphicFramePr>
        <p:xfrm>
          <a:off x="703449" y="2613190"/>
          <a:ext cx="7594598" cy="3952875"/>
        </p:xfrm>
        <a:graphic>
          <a:graphicData uri="http://schemas.openxmlformats.org/drawingml/2006/table">
            <a:tbl>
              <a:tblPr/>
              <a:tblGrid>
                <a:gridCol w="644571"/>
                <a:gridCol w="644571"/>
                <a:gridCol w="644571"/>
                <a:gridCol w="668444"/>
                <a:gridCol w="644571"/>
                <a:gridCol w="716190"/>
                <a:gridCol w="716190"/>
                <a:gridCol w="716190"/>
                <a:gridCol w="943321"/>
                <a:gridCol w="1255979"/>
              </a:tblGrid>
              <a:tr h="247650">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架构</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PE</a:t>
                      </a:r>
                      <a:r>
                        <a:rPr lang="zh-CN" altLang="en-US" sz="1400" b="0" i="0" u="none" strike="noStrike">
                          <a:solidFill>
                            <a:srgbClr val="000000"/>
                          </a:solidFill>
                          <a:effectLst/>
                          <a:latin typeface="宋体" panose="02010600030101010101" pitchFamily="2" charset="-122"/>
                          <a:ea typeface="宋体" panose="02010600030101010101" pitchFamily="2" charset="-122"/>
                        </a:rPr>
                        <a:t>类型</a:t>
                      </a:r>
                      <a:endParaRPr lang="zh-CN" altLang="en-US" sz="1400" b="0" i="0" u="none" strike="noStrike">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主频</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MHz)</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算法映射评估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334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cycles)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Gbps)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(0.01</a:t>
                      </a:r>
                      <a:r>
                        <a:rPr lang="en-US" sz="1400" b="0" i="0" u="none" strike="noStrike">
                          <a:solidFill>
                            <a:srgbClr val="000000"/>
                          </a:solidFill>
                          <a:effectLst/>
                          <a:latin typeface="Calibri" panose="020F0502020204030204" pitchFamily="34" charset="0"/>
                          <a:ea typeface="宋体" panose="02010600030101010101" pitchFamily="2" charset="-122"/>
                        </a:rPr>
                        <a:t>Mbps/gate)</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Celator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功能并行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917.4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6.053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1839360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3.192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1</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7.869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ProDFA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功能并行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769.2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82765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1.487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3972720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1.239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2</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8" name="表格 7"/>
          <p:cNvGraphicFramePr>
            <a:graphicFrameLocks noGrp="1"/>
          </p:cNvGraphicFramePr>
          <p:nvPr>
            <p:extLst>
              <p:ext uri="{D42A27DB-BD31-4B8C-83A1-F6EECF244321}">
                <p14:modId xmlns:p14="http://schemas.microsoft.com/office/powerpoint/2010/main" val="4256456911"/>
              </p:ext>
            </p:extLst>
          </p:nvPr>
        </p:nvGraphicFramePr>
        <p:xfrm>
          <a:off x="786576" y="2474796"/>
          <a:ext cx="7594598" cy="4306428"/>
        </p:xfrm>
        <a:graphic>
          <a:graphicData uri="http://schemas.openxmlformats.org/drawingml/2006/table">
            <a:tbl>
              <a:tblPr/>
              <a:tblGrid>
                <a:gridCol w="644571"/>
                <a:gridCol w="644571"/>
                <a:gridCol w="644571"/>
                <a:gridCol w="668444"/>
                <a:gridCol w="644571"/>
                <a:gridCol w="716190"/>
                <a:gridCol w="716190"/>
                <a:gridCol w="716190"/>
                <a:gridCol w="872069"/>
                <a:gridCol w="1327231"/>
              </a:tblGrid>
              <a:tr h="239246">
                <a:tc rowSpan="3">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Cryptoraptor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功能串并组合</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rtl="0" fontAlgn="ctr"/>
                      <a:r>
                        <a:rPr lang="en-US" altLang="zh-CN" sz="1400" b="0" i="0" u="none" strike="noStrike">
                          <a:solidFill>
                            <a:srgbClr val="000000"/>
                          </a:solidFill>
                          <a:effectLst/>
                          <a:latin typeface="Arial" panose="020B0604020202020204" pitchFamily="34" charset="0"/>
                          <a:ea typeface="宋体" panose="02010600030101010101" pitchFamily="2" charset="-122"/>
                        </a:rPr>
                        <a:t>609.8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109975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5278800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3</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4.613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0.961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COBRA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功能串行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71198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4</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0.531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RCPA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功能连接可不配置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296.7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74834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7184064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5</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1.319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2" name="内容占位符 2"/>
          <p:cNvSpPr txBox="1">
            <a:spLocks/>
          </p:cNvSpPr>
          <p:nvPr/>
        </p:nvSpPr>
        <p:spPr bwMode="auto">
          <a:xfrm>
            <a:off x="571177" y="1818606"/>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[1] </a:t>
            </a:r>
            <a:r>
              <a:rPr lang="en-US" altLang="zh-CN" sz="1600" kern="0" dirty="0" err="1"/>
              <a:t>Elbirt</a:t>
            </a:r>
            <a:r>
              <a:rPr lang="en-US" altLang="zh-CN" sz="1600" kern="0" dirty="0"/>
              <a:t> A J et al. “Instruction-Level Distributed Processing for Symmetric-Key Cryptography.” Parallel and Distributed Processing Symposium. 2003. Apr. 22, 2003. pp. 78-87.</a:t>
            </a:r>
          </a:p>
          <a:p>
            <a:r>
              <a:rPr lang="en-US" altLang="zh-CN" sz="1600" kern="0" dirty="0"/>
              <a:t>[2] </a:t>
            </a:r>
            <a:r>
              <a:rPr lang="en-US" altLang="zh-CN" sz="1600" kern="0" dirty="0" err="1"/>
              <a:t>Elbirt</a:t>
            </a:r>
            <a:r>
              <a:rPr lang="en-US" altLang="zh-CN" sz="1600" kern="0" dirty="0"/>
              <a:t>, Adam J., and </a:t>
            </a:r>
            <a:r>
              <a:rPr lang="en-US" altLang="zh-CN" sz="1600" kern="0" dirty="0" err="1"/>
              <a:t>Christof</a:t>
            </a:r>
            <a:r>
              <a:rPr lang="en-US" altLang="zh-CN" sz="1600" kern="0" dirty="0"/>
              <a:t> </a:t>
            </a:r>
            <a:r>
              <a:rPr lang="en-US" altLang="zh-CN" sz="1600" kern="0" dirty="0" err="1"/>
              <a:t>Paar</a:t>
            </a:r>
            <a:r>
              <a:rPr lang="en-US" altLang="zh-CN" sz="1600" kern="0" dirty="0"/>
              <a:t>. "An instruction-level distributed processor for symmetric-key cryptography." Parallel and Distributed Systems, IEEE Transactions on 16.5 (2005): 468-480.</a:t>
            </a:r>
          </a:p>
          <a:p>
            <a:r>
              <a:rPr lang="en-US" altLang="zh-CN" sz="1600" kern="0" dirty="0"/>
              <a:t>[3]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processor[C]//Proceedings of the 2014 IEEE/ACM International Conference on Computer Aided Design. IEEE Press, 2014: 154-161.</a:t>
            </a:r>
          </a:p>
          <a:p>
            <a:r>
              <a:rPr lang="en-US" altLang="zh-CN" sz="1600" kern="0" dirty="0"/>
              <a:t>[4]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 </a:t>
            </a:r>
            <a:r>
              <a:rPr lang="en-US" altLang="zh-CN" sz="1600" kern="0" dirty="0" err="1"/>
              <a:t>cessor</a:t>
            </a:r>
            <a:r>
              <a:rPr lang="en-US" altLang="zh-CN" sz="1600" kern="0" dirty="0"/>
              <a:t> for </a:t>
            </a:r>
            <a:r>
              <a:rPr lang="en-US" altLang="zh-CN" sz="1600" kern="0" dirty="0" err="1"/>
              <a:t>Sy</a:t>
            </a:r>
            <a:r>
              <a:rPr lang="en-US" altLang="zh-CN" sz="1600" kern="0" dirty="0"/>
              <a:t> </a:t>
            </a:r>
            <a:r>
              <a:rPr lang="en-US" altLang="zh-CN" sz="1600" kern="0" dirty="0" err="1"/>
              <a:t>mmetric</a:t>
            </a:r>
            <a:r>
              <a:rPr lang="en-US" altLang="zh-CN" sz="1600" kern="0" dirty="0"/>
              <a:t> Key Encryption and Cryptographic Hash Functions [D]. The University of Texas at Austin 2014.</a:t>
            </a:r>
          </a:p>
          <a:p>
            <a:r>
              <a:rPr lang="en-US" altLang="zh-CN" sz="1600" kern="0" dirty="0"/>
              <a:t>[5] Dai, </a:t>
            </a:r>
            <a:r>
              <a:rPr lang="en-US" altLang="zh-CN" sz="1600" kern="0" dirty="0" err="1"/>
              <a:t>Zibin</a:t>
            </a:r>
            <a:r>
              <a:rPr lang="en-US" altLang="zh-CN" sz="1600" kern="0" dirty="0"/>
              <a:t>, et al. "The research and design of reconfigurable cipher processing architecture targeted at block cipher." ASIC, 2007. ASICON'07. 7th International Conference on. IEEE, 2007.</a:t>
            </a:r>
          </a:p>
          <a:p>
            <a:r>
              <a:rPr lang="en-US" altLang="zh-CN" sz="1600" kern="0" dirty="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4058316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0" name="内容占位符 2"/>
          <p:cNvSpPr txBox="1">
            <a:spLocks/>
          </p:cNvSpPr>
          <p:nvPr/>
        </p:nvSpPr>
        <p:spPr bwMode="auto">
          <a:xfrm>
            <a:off x="412429" y="1914050"/>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p:txBody>
      </p:sp>
    </p:spTree>
    <p:extLst>
      <p:ext uri="{BB962C8B-B14F-4D97-AF65-F5344CB8AC3E}">
        <p14:creationId xmlns:p14="http://schemas.microsoft.com/office/powerpoint/2010/main" val="116630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a:t>分组加密算法是被广泛使用在计算机网络的各协议中来保证网络通信的安全。</a:t>
            </a:r>
            <a:endParaRPr lang="en-US" altLang="zh-CN" dirty="0"/>
          </a:p>
          <a:p>
            <a:r>
              <a:rPr lang="zh-CN" altLang="en-US" b="1" dirty="0"/>
              <a:t>常用分组加密算法：</a:t>
            </a:r>
            <a:endParaRPr lang="en-US" altLang="zh-CN" b="1" dirty="0"/>
          </a:p>
          <a:p>
            <a:r>
              <a:rPr lang="en-US" altLang="zh-CN" dirty="0"/>
              <a:t>AES</a:t>
            </a:r>
            <a:r>
              <a:rPr lang="zh-CN" altLang="en-US" dirty="0"/>
              <a:t>、</a:t>
            </a:r>
            <a:r>
              <a:rPr lang="en-US" altLang="zh-CN" dirty="0"/>
              <a:t>Blowfish</a:t>
            </a:r>
            <a:r>
              <a:rPr lang="zh-CN" altLang="en-US" dirty="0"/>
              <a:t>、</a:t>
            </a:r>
            <a:r>
              <a:rPr lang="en-US" altLang="zh-CN" dirty="0"/>
              <a:t>DES (Internal Mechanics, Triple DES) </a:t>
            </a:r>
            <a:r>
              <a:rPr lang="zh-CN" altLang="en-US" dirty="0"/>
              <a:t>、</a:t>
            </a:r>
            <a:r>
              <a:rPr lang="en-US" altLang="zh-CN" dirty="0"/>
              <a:t>Serpent</a:t>
            </a:r>
            <a:r>
              <a:rPr lang="zh-CN" altLang="en-US" dirty="0"/>
              <a:t>、</a:t>
            </a:r>
            <a:r>
              <a:rPr lang="en-US" altLang="zh-CN" dirty="0" err="1"/>
              <a:t>Twofish</a:t>
            </a:r>
            <a:endParaRPr lang="en-US" altLang="zh-CN" dirty="0"/>
          </a:p>
          <a:p>
            <a:r>
              <a:rPr lang="zh-CN" altLang="en-US" b="1" dirty="0"/>
              <a:t>较常用分组加密算法：</a:t>
            </a:r>
            <a:endParaRPr lang="en-US" altLang="zh-CN" b="1" dirty="0"/>
          </a:p>
          <a:p>
            <a:r>
              <a:rPr lang="en-US" altLang="zh-CN" dirty="0"/>
              <a:t>Camellia</a:t>
            </a:r>
            <a:r>
              <a:rPr lang="zh-CN" altLang="en-US" dirty="0"/>
              <a:t>、</a:t>
            </a:r>
            <a:r>
              <a:rPr lang="en-US" altLang="zh-CN" dirty="0"/>
              <a:t>CAST-128</a:t>
            </a:r>
            <a:r>
              <a:rPr lang="zh-CN" altLang="en-US" dirty="0"/>
              <a:t>、</a:t>
            </a:r>
            <a:r>
              <a:rPr lang="en-US" altLang="zh-CN" dirty="0"/>
              <a:t>IDEA</a:t>
            </a:r>
            <a:r>
              <a:rPr lang="zh-CN" altLang="en-US" dirty="0"/>
              <a:t>、</a:t>
            </a:r>
            <a:r>
              <a:rPr lang="en-US" altLang="zh-CN" dirty="0"/>
              <a:t>RC2</a:t>
            </a:r>
            <a:r>
              <a:rPr lang="zh-CN" altLang="en-US" dirty="0"/>
              <a:t>、</a:t>
            </a:r>
            <a:r>
              <a:rPr lang="en-US" altLang="zh-CN" dirty="0"/>
              <a:t>RC5</a:t>
            </a:r>
            <a:r>
              <a:rPr lang="zh-CN" altLang="en-US" dirty="0"/>
              <a:t>、</a:t>
            </a:r>
            <a:r>
              <a:rPr lang="en-US" altLang="zh-CN" dirty="0"/>
              <a:t> SEED</a:t>
            </a:r>
            <a:r>
              <a:rPr lang="zh-CN" altLang="en-US" dirty="0"/>
              <a:t>、</a:t>
            </a:r>
            <a:r>
              <a:rPr lang="en-US" altLang="zh-CN" dirty="0"/>
              <a:t>ARIA</a:t>
            </a:r>
            <a:r>
              <a:rPr lang="zh-CN" altLang="en-US" dirty="0"/>
              <a:t>、</a:t>
            </a:r>
            <a:r>
              <a:rPr lang="en-US" altLang="zh-CN" dirty="0" err="1"/>
              <a:t>Skipjac</a:t>
            </a:r>
            <a:r>
              <a:rPr lang="zh-CN" altLang="en-US" dirty="0"/>
              <a:t>、</a:t>
            </a:r>
            <a:r>
              <a:rPr lang="en-US" altLang="zh-CN" dirty="0"/>
              <a:t>TEA</a:t>
            </a:r>
            <a:r>
              <a:rPr lang="zh-CN" altLang="en-US" dirty="0"/>
              <a:t>、</a:t>
            </a:r>
            <a:r>
              <a:rPr lang="en-US" altLang="zh-CN" dirty="0"/>
              <a:t>XTEA</a:t>
            </a:r>
            <a:endParaRPr lang="zh-CN" altLang="en-US" dirty="0"/>
          </a:p>
        </p:txBody>
      </p:sp>
      <p:sp>
        <p:nvSpPr>
          <p:cNvPr id="20" name="矩形 19"/>
          <p:cNvSpPr/>
          <p:nvPr/>
        </p:nvSpPr>
        <p:spPr>
          <a:xfrm>
            <a:off x="457200" y="5543334"/>
            <a:ext cx="5278582" cy="1200329"/>
          </a:xfrm>
          <a:prstGeom prst="rect">
            <a:avLst/>
          </a:prstGeom>
        </p:spPr>
        <p:txBody>
          <a:bodyPr wrap="square">
            <a:spAutoFit/>
          </a:bodyPr>
          <a:lstStyle/>
          <a:p>
            <a:r>
              <a:rPr lang="zh-CN" altLang="en-US" b="1" dirty="0"/>
              <a:t>新的挑战：</a:t>
            </a:r>
            <a:endParaRPr lang="en-US" altLang="zh-CN" b="1" dirty="0"/>
          </a:p>
          <a:p>
            <a:r>
              <a:rPr lang="zh-CN" altLang="en-US" dirty="0"/>
              <a:t>更高的吞吐率</a:t>
            </a:r>
            <a:endParaRPr lang="en-US" altLang="zh-CN" dirty="0"/>
          </a:p>
          <a:p>
            <a:r>
              <a:rPr lang="zh-CN" altLang="en-US" dirty="0"/>
              <a:t>更多的算法支持</a:t>
            </a:r>
            <a:endParaRPr lang="en-US" altLang="zh-CN" dirty="0"/>
          </a:p>
          <a:p>
            <a:r>
              <a:rPr lang="zh-CN" altLang="en-US" dirty="0"/>
              <a:t>更低的功耗和面积</a:t>
            </a:r>
            <a:endParaRPr lang="en-US" altLang="zh-CN" dirty="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013325495"/>
              </p:ext>
            </p:extLst>
          </p:nvPr>
        </p:nvGraphicFramePr>
        <p:xfrm>
          <a:off x="482819" y="2609384"/>
          <a:ext cx="7780235" cy="3502214"/>
        </p:xfrm>
        <a:graphic>
          <a:graphicData uri="http://schemas.openxmlformats.org/drawingml/2006/table">
            <a:tbl>
              <a:tblPr firstRow="1" bandRow="1">
                <a:tableStyleId>{5C22544A-7EE6-4342-B048-85BDC9FD1C3A}</a:tableStyleId>
              </a:tblPr>
              <a:tblGrid>
                <a:gridCol w="883872"/>
                <a:gridCol w="1709539"/>
                <a:gridCol w="2593412"/>
                <a:gridCol w="2593412"/>
              </a:tblGrid>
              <a:tr h="486681">
                <a:tc gridSpan="2">
                  <a:txBody>
                    <a:bodyPr/>
                    <a:lstStyle/>
                    <a:p>
                      <a:r>
                        <a:rPr lang="zh-CN" altLang="en-US" sz="1600" dirty="0" smtClean="0"/>
                        <a:t>实现方案</a:t>
                      </a:r>
                      <a:endParaRPr lang="zh-CN" altLang="en-US" sz="1600" dirty="0"/>
                    </a:p>
                  </a:txBody>
                  <a:tcPr/>
                </a:tc>
                <a:tc hMerge="1">
                  <a:txBody>
                    <a:bodyPr/>
                    <a:lstStyle/>
                    <a:p>
                      <a:endParaRPr lang="zh-CN" altLang="en-US"/>
                    </a:p>
                  </a:txBody>
                  <a:tcPr/>
                </a:tc>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486681">
                <a:tc gridSpan="2">
                  <a:txBody>
                    <a:bodyPr/>
                    <a:lstStyle/>
                    <a:p>
                      <a:r>
                        <a:rPr lang="en-US" altLang="zh-CN" sz="1600" dirty="0" smtClean="0"/>
                        <a:t>FPGA</a:t>
                      </a:r>
                      <a:endParaRPr lang="zh-CN" altLang="en-US" sz="1600" dirty="0"/>
                    </a:p>
                  </a:txBody>
                  <a:tcPr/>
                </a:tc>
                <a:tc hMerge="1">
                  <a:txBody>
                    <a:bodyPr/>
                    <a:lstStyle/>
                    <a:p>
                      <a:endParaRPr lang="zh-CN" altLang="en-US"/>
                    </a:p>
                  </a:txBody>
                  <a:tcPr/>
                </a:tc>
                <a:tc>
                  <a:txBody>
                    <a:bodyPr/>
                    <a:lstStyle/>
                    <a:p>
                      <a:r>
                        <a:rPr lang="zh-CN" altLang="en-US" sz="1600" dirty="0" smtClean="0"/>
                        <a:t>较高的吞吐率，可</a:t>
                      </a:r>
                      <a:r>
                        <a:rPr lang="zh-CN" altLang="en-US" sz="1600" dirty="0" smtClean="0"/>
                        <a:t>重用性好</a:t>
                      </a:r>
                      <a:endParaRPr lang="zh-CN" altLang="en-US" sz="1600" dirty="0"/>
                    </a:p>
                  </a:txBody>
                  <a:tcPr/>
                </a:tc>
                <a:tc>
                  <a:txBody>
                    <a:bodyPr/>
                    <a:lstStyle/>
                    <a:p>
                      <a:r>
                        <a:rPr lang="zh-CN" altLang="en-US" sz="1600" dirty="0" smtClean="0"/>
                        <a:t>面积大、功耗大</a:t>
                      </a:r>
                      <a:endParaRPr lang="zh-CN" altLang="en-US" sz="1600" dirty="0"/>
                    </a:p>
                  </a:txBody>
                  <a:tcPr/>
                </a:tc>
              </a:tr>
              <a:tr h="455213">
                <a:tc gridSpan="2">
                  <a:txBody>
                    <a:bodyPr/>
                    <a:lstStyle/>
                    <a:p>
                      <a:r>
                        <a:rPr lang="zh-CN" altLang="en-US" sz="1600" dirty="0" smtClean="0"/>
                        <a:t>特定密码算法硬件</a:t>
                      </a:r>
                      <a:endParaRPr lang="zh-CN" altLang="en-US" sz="1600" dirty="0"/>
                    </a:p>
                  </a:txBody>
                  <a:tcPr/>
                </a:tc>
                <a:tc hMerge="1">
                  <a:txBody>
                    <a:bodyPr/>
                    <a:lstStyle/>
                    <a:p>
                      <a:endParaRPr lang="zh-CN" altLang="en-US"/>
                    </a:p>
                  </a:txBody>
                  <a:tcPr/>
                </a:tc>
                <a:tc>
                  <a:txBody>
                    <a:bodyPr/>
                    <a:lstStyle/>
                    <a:p>
                      <a:r>
                        <a:rPr lang="zh-CN" altLang="en-US" sz="1600" dirty="0" smtClean="0"/>
                        <a:t>消耗资源</a:t>
                      </a:r>
                      <a:r>
                        <a:rPr lang="zh-CN" altLang="en-US" sz="1600" dirty="0" smtClean="0"/>
                        <a:t>少，吞吐率</a:t>
                      </a:r>
                      <a:r>
                        <a:rPr lang="zh-CN" altLang="en-US" sz="1600" dirty="0" smtClean="0"/>
                        <a:t>高</a:t>
                      </a:r>
                      <a:endParaRPr lang="zh-CN" altLang="en-US" sz="1600" dirty="0"/>
                    </a:p>
                  </a:txBody>
                  <a:tcPr/>
                </a:tc>
                <a:tc>
                  <a:txBody>
                    <a:bodyPr/>
                    <a:lstStyle/>
                    <a:p>
                      <a:r>
                        <a:rPr lang="zh-CN" altLang="en-US" sz="1600" dirty="0" smtClean="0"/>
                        <a:t>不同的</a:t>
                      </a:r>
                      <a:r>
                        <a:rPr lang="zh-CN" altLang="en-US" sz="1600" dirty="0" smtClean="0"/>
                        <a:t>算法需要重新</a:t>
                      </a:r>
                      <a:r>
                        <a:rPr lang="zh-CN" altLang="en-US" sz="1600" dirty="0" smtClean="0"/>
                        <a:t>设计</a:t>
                      </a:r>
                      <a:endParaRPr lang="zh-CN" altLang="en-US" sz="1600" dirty="0"/>
                    </a:p>
                  </a:txBody>
                  <a:tcPr/>
                </a:tc>
              </a:tr>
              <a:tr h="561866">
                <a:tc gridSpan="2">
                  <a:txBody>
                    <a:bodyPr/>
                    <a:lstStyle/>
                    <a:p>
                      <a:r>
                        <a:rPr lang="zh-CN" altLang="en-US" sz="1600" dirty="0" smtClean="0"/>
                        <a:t>处理器指令扩展</a:t>
                      </a:r>
                      <a:endParaRPr lang="zh-CN" altLang="en-US" sz="1600" dirty="0"/>
                    </a:p>
                  </a:txBody>
                  <a:tcPr/>
                </a:tc>
                <a:tc hMerge="1">
                  <a:txBody>
                    <a:bodyPr/>
                    <a:lstStyle/>
                    <a:p>
                      <a:endParaRPr lang="zh-CN" altLang="en-US"/>
                    </a:p>
                  </a:txBody>
                  <a:tcPr/>
                </a:tc>
                <a:tc>
                  <a:txBody>
                    <a:bodyPr/>
                    <a:lstStyle/>
                    <a:p>
                      <a:r>
                        <a:rPr lang="zh-CN" altLang="en-US" sz="1600" dirty="0" smtClean="0"/>
                        <a:t>配置依托于主处理器，易于</a:t>
                      </a:r>
                      <a:r>
                        <a:rPr lang="zh-CN" altLang="en-US" sz="1600" dirty="0" smtClean="0"/>
                        <a:t>编程，结构</a:t>
                      </a:r>
                      <a:r>
                        <a:rPr lang="zh-CN" altLang="en-US" sz="1600" dirty="0" smtClean="0"/>
                        <a:t>简单</a:t>
                      </a:r>
                      <a:endParaRPr lang="zh-CN" altLang="en-US" sz="1600" dirty="0"/>
                    </a:p>
                  </a:txBody>
                  <a:tcPr/>
                </a:tc>
                <a:tc>
                  <a:txBody>
                    <a:bodyPr/>
                    <a:lstStyle/>
                    <a:p>
                      <a:r>
                        <a:rPr lang="zh-CN" altLang="en-US" sz="1600" dirty="0" smtClean="0"/>
                        <a:t>算法支持有限</a:t>
                      </a:r>
                      <a:endParaRPr lang="zh-CN" altLang="en-US" sz="1600" dirty="0"/>
                    </a:p>
                  </a:txBody>
                  <a:tcPr/>
                </a:tc>
              </a:tr>
              <a:tr h="798441">
                <a:tc rowSpan="2">
                  <a:txBody>
                    <a:bodyPr/>
                    <a:lstStyle/>
                    <a:p>
                      <a:r>
                        <a:rPr lang="zh-CN" altLang="en-US" sz="1600" dirty="0" smtClean="0"/>
                        <a:t>可配置密码处理器</a:t>
                      </a:r>
                      <a:endParaRPr lang="zh-CN" altLang="en-US" sz="1600" dirty="0"/>
                    </a:p>
                  </a:txBody>
                  <a:tcPr/>
                </a:tc>
                <a:tc>
                  <a:txBody>
                    <a:bodyPr/>
                    <a:lstStyle/>
                    <a:p>
                      <a:r>
                        <a:rPr lang="zh-CN" altLang="en-US" sz="1600" dirty="0" smtClean="0"/>
                        <a:t>指令驱动型</a:t>
                      </a:r>
                      <a:endParaRPr lang="zh-CN" altLang="en-US" sz="1600" dirty="0"/>
                    </a:p>
                  </a:txBody>
                  <a:tcPr/>
                </a:tc>
                <a:tc>
                  <a:txBody>
                    <a:bodyPr/>
                    <a:lstStyle/>
                    <a:p>
                      <a:r>
                        <a:rPr lang="zh-CN" altLang="en-US" sz="1600" dirty="0" smtClean="0"/>
                        <a:t>可实现自动化</a:t>
                      </a:r>
                      <a:r>
                        <a:rPr lang="zh-CN" altLang="en-US" sz="1600" dirty="0" smtClean="0"/>
                        <a:t>配置，架构</a:t>
                      </a:r>
                      <a:r>
                        <a:rPr lang="zh-CN" altLang="en-US" sz="1600" dirty="0" smtClean="0"/>
                        <a:t>简单</a:t>
                      </a:r>
                      <a:endParaRPr lang="zh-CN" altLang="en-US" sz="1600" dirty="0"/>
                    </a:p>
                  </a:txBody>
                  <a:tcPr/>
                </a:tc>
                <a:tc>
                  <a:txBody>
                    <a:bodyPr/>
                    <a:lstStyle/>
                    <a:p>
                      <a:r>
                        <a:rPr lang="zh-CN" altLang="en-US" sz="1600" dirty="0" smtClean="0"/>
                        <a:t>指令逻辑</a:t>
                      </a:r>
                      <a:r>
                        <a:rPr lang="zh-CN" altLang="en-US" sz="1600" dirty="0" smtClean="0"/>
                        <a:t>复杂，占用大部分的周期</a:t>
                      </a:r>
                      <a:endParaRPr lang="en-US" altLang="zh-CN" sz="1600" dirty="0" smtClean="0"/>
                    </a:p>
                    <a:p>
                      <a:endParaRPr lang="zh-CN" altLang="en-US" sz="1600" dirty="0"/>
                    </a:p>
                  </a:txBody>
                  <a:tcPr/>
                </a:tc>
              </a:tr>
              <a:tr h="561866">
                <a:tc vMerge="1">
                  <a:txBody>
                    <a:bodyPr/>
                    <a:lstStyle/>
                    <a:p>
                      <a:endParaRPr lang="zh-CN" altLang="en-US" dirty="0"/>
                    </a:p>
                  </a:txBody>
                  <a:tcPr/>
                </a:tc>
                <a:tc>
                  <a:txBody>
                    <a:bodyPr/>
                    <a:lstStyle/>
                    <a:p>
                      <a:r>
                        <a:rPr lang="zh-CN" altLang="en-US" sz="1600" dirty="0" smtClean="0"/>
                        <a:t>数据驱动型</a:t>
                      </a:r>
                      <a:endParaRPr lang="zh-CN" altLang="en-US" sz="1600" dirty="0"/>
                    </a:p>
                  </a:txBody>
                  <a:tcPr/>
                </a:tc>
                <a:tc>
                  <a:txBody>
                    <a:bodyPr/>
                    <a:lstStyle/>
                    <a:p>
                      <a:r>
                        <a:rPr lang="zh-CN" altLang="en-US" sz="1600" dirty="0" smtClean="0"/>
                        <a:t>适合处理器阵列架构，更高的吞吐率</a:t>
                      </a:r>
                      <a:endParaRPr lang="zh-CN" altLang="en-US" sz="1600" dirty="0"/>
                    </a:p>
                  </a:txBody>
                  <a:tcPr/>
                </a:tc>
                <a:tc>
                  <a:txBody>
                    <a:bodyPr/>
                    <a:lstStyle/>
                    <a:p>
                      <a:r>
                        <a:rPr lang="zh-CN" altLang="en-US" sz="1600" dirty="0" smtClean="0"/>
                        <a:t>配置自动化困难</a:t>
                      </a:r>
                      <a:endParaRPr lang="zh-CN" altLang="en-US" sz="16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853358"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625313"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853358"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625313"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853358"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625313"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2074373" y="4207995"/>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2074373" y="502747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2074373" y="5987589"/>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631216"/>
          </a:xfrm>
          <a:prstGeom prst="rect">
            <a:avLst/>
          </a:prstGeom>
          <a:noFill/>
        </p:spPr>
        <p:txBody>
          <a:bodyPr wrap="square" rtlCol="0">
            <a:spAutoFit/>
          </a:bodyPr>
          <a:lstStyle/>
          <a:p>
            <a:r>
              <a:rPr lang="zh-CN" altLang="en-US" sz="1600" dirty="0"/>
              <a:t>分组加密算法的可重构实现主要由三部分组成：</a:t>
            </a:r>
            <a:endParaRPr lang="en-US" altLang="zh-CN" sz="1600" dirty="0"/>
          </a:p>
          <a:p>
            <a:r>
              <a:rPr lang="zh-CN" altLang="en-US" sz="1600" dirty="0" smtClean="0"/>
              <a:t>配置解析、</a:t>
            </a:r>
            <a:r>
              <a:rPr lang="zh-CN" altLang="en-US" sz="1600" dirty="0"/>
              <a:t>存储、计算阵列</a:t>
            </a:r>
            <a:endParaRPr lang="en-US" altLang="zh-CN" sz="1600" dirty="0"/>
          </a:p>
          <a:p>
            <a:r>
              <a:rPr lang="zh-CN" altLang="en-US" sz="1600" dirty="0"/>
              <a:t>其中</a:t>
            </a:r>
            <a:r>
              <a:rPr lang="zh-CN" altLang="en-US" sz="1600" dirty="0" smtClean="0"/>
              <a:t>核心是计算</a:t>
            </a:r>
            <a:r>
              <a:rPr lang="zh-CN" altLang="en-US" sz="1600" dirty="0"/>
              <a:t>阵列</a:t>
            </a:r>
            <a:r>
              <a:rPr lang="zh-CN" altLang="en-US" sz="1600" dirty="0" smtClean="0"/>
              <a:t>，阵列设计</a:t>
            </a:r>
            <a:r>
              <a:rPr lang="zh-CN" altLang="en-US" sz="1600" dirty="0"/>
              <a:t>的核心是计算单元（</a:t>
            </a:r>
            <a:r>
              <a:rPr lang="en-US" altLang="zh-CN" sz="1600" dirty="0"/>
              <a:t>PE</a:t>
            </a:r>
            <a:r>
              <a:rPr lang="zh-CN" altLang="en-US" sz="1600" dirty="0"/>
              <a:t>）的设计，阵列是</a:t>
            </a:r>
            <a:r>
              <a:rPr lang="en-US" altLang="zh-CN" sz="1600" dirty="0"/>
              <a:t>PE</a:t>
            </a:r>
            <a:r>
              <a:rPr lang="zh-CN" altLang="en-US" sz="1600" dirty="0"/>
              <a:t>在行列上的扩展。</a:t>
            </a:r>
            <a:endParaRPr lang="en-US" altLang="zh-CN" sz="1600" dirty="0"/>
          </a:p>
          <a:p>
            <a:r>
              <a:rPr lang="en-US" altLang="zh-CN" sz="1600" dirty="0"/>
              <a:t>1.PE</a:t>
            </a:r>
            <a:r>
              <a:rPr lang="zh-CN" altLang="en-US" sz="1600" dirty="0"/>
              <a:t>的</a:t>
            </a:r>
            <a:r>
              <a:rPr lang="zh-CN" altLang="en-US" sz="1600" dirty="0" smtClean="0"/>
              <a:t>主频的决定了整个阵列的主频</a:t>
            </a:r>
            <a:endParaRPr lang="en-US" altLang="zh-CN" sz="1600" dirty="0"/>
          </a:p>
          <a:p>
            <a:r>
              <a:rPr lang="en-US" altLang="zh-CN" sz="1600" dirty="0"/>
              <a:t>2.PE</a:t>
            </a:r>
            <a:r>
              <a:rPr lang="zh-CN" altLang="en-US" sz="1600" dirty="0"/>
              <a:t>的功能</a:t>
            </a:r>
            <a:r>
              <a:rPr lang="zh-CN" altLang="en-US" sz="1600" dirty="0" smtClean="0"/>
              <a:t>和灵活</a:t>
            </a:r>
            <a:r>
              <a:rPr lang="zh-CN" altLang="en-US" sz="1600" dirty="0" smtClean="0"/>
              <a:t>性决定</a:t>
            </a:r>
            <a:r>
              <a:rPr lang="zh-CN" altLang="en-US" sz="1600" dirty="0"/>
              <a:t>了</a:t>
            </a:r>
            <a:r>
              <a:rPr lang="zh-CN" altLang="en-US" sz="1600" dirty="0" smtClean="0"/>
              <a:t>阵列</a:t>
            </a:r>
            <a:r>
              <a:rPr lang="zh-CN" altLang="en-US" sz="1600" dirty="0" smtClean="0"/>
              <a:t>的功能</a:t>
            </a:r>
            <a:r>
              <a:rPr lang="zh-CN" altLang="en-US" sz="1600" dirty="0"/>
              <a:t>和灵活性</a:t>
            </a:r>
          </a:p>
        </p:txBody>
      </p:sp>
      <p:sp>
        <p:nvSpPr>
          <p:cNvPr id="9" name="矩形 8"/>
          <p:cNvSpPr/>
          <p:nvPr/>
        </p:nvSpPr>
        <p:spPr>
          <a:xfrm>
            <a:off x="4382984" y="4348754"/>
            <a:ext cx="3590138" cy="1754326"/>
          </a:xfrm>
          <a:prstGeom prst="rect">
            <a:avLst/>
          </a:prstGeom>
        </p:spPr>
        <p:txBody>
          <a:bodyPr wrap="square">
            <a:spAutoFit/>
          </a:bodyPr>
          <a:lstStyle/>
          <a:p>
            <a:r>
              <a:rPr lang="zh-CN" altLang="en-US" dirty="0"/>
              <a:t>课题会遵循这个趋势，并且通过分析现有架构中存在的缺陷，对</a:t>
            </a:r>
            <a:r>
              <a:rPr lang="en-US" altLang="zh-CN" dirty="0"/>
              <a:t>PE</a:t>
            </a:r>
            <a:r>
              <a:rPr lang="zh-CN" altLang="en-US" dirty="0"/>
              <a:t>进行优化设计，在保证</a:t>
            </a:r>
            <a:r>
              <a:rPr lang="en-US" altLang="zh-CN" dirty="0"/>
              <a:t>PE</a:t>
            </a:r>
            <a:r>
              <a:rPr lang="zh-CN" altLang="en-US" dirty="0"/>
              <a:t>低延时的前提下，提高</a:t>
            </a:r>
            <a:r>
              <a:rPr lang="en-US" altLang="zh-CN" dirty="0"/>
              <a:t>PE</a:t>
            </a:r>
            <a:r>
              <a:rPr lang="zh-CN" altLang="en-US" dirty="0"/>
              <a:t>的功能的灵活性，以及资源的利用率，</a:t>
            </a:r>
            <a:r>
              <a:rPr lang="zh-CN" altLang="en-US" dirty="0" smtClean="0"/>
              <a:t>使架构的</a:t>
            </a:r>
            <a:r>
              <a:rPr lang="zh-CN" altLang="en-US" dirty="0"/>
              <a:t>性能</a:t>
            </a:r>
            <a:r>
              <a:rPr lang="zh-CN" altLang="en-US" dirty="0" smtClean="0"/>
              <a:t>面积</a:t>
            </a:r>
            <a:r>
              <a:rPr lang="zh-CN" altLang="en-US" dirty="0"/>
              <a:t>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1911085815"/>
              </p:ext>
            </p:extLst>
          </p:nvPr>
        </p:nvGraphicFramePr>
        <p:xfrm>
          <a:off x="150743"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a:t>
                      </a:r>
                      <a:r>
                        <a:rPr lang="zh-CN" altLang="en-US" sz="1400" dirty="0" smtClean="0"/>
                        <a:t>在迭代架构中</a:t>
                      </a:r>
                      <a:r>
                        <a:rPr lang="zh-CN" altLang="en-US" sz="1400" dirty="0" smtClean="0"/>
                        <a:t>有优势</a:t>
                      </a:r>
                      <a:r>
                        <a:rPr lang="zh-CN" altLang="en-US" sz="1400" dirty="0" smtClean="0"/>
                        <a:t>但是不</a:t>
                      </a:r>
                      <a:r>
                        <a:rPr lang="zh-CN" altLang="en-US" sz="1400" dirty="0" smtClean="0"/>
                        <a:t>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a:t>
                      </a:r>
                      <a:r>
                        <a:rPr lang="zh-CN" altLang="en-US" dirty="0" smtClean="0"/>
                        <a:t>可以使</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中某一时刻只有</a:t>
                      </a:r>
                      <a:r>
                        <a:rPr lang="zh-CN" altLang="en-US" dirty="0" smtClean="0"/>
                        <a:t>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a:t>
                      </a:r>
                      <a:r>
                        <a:rPr lang="zh-CN" altLang="en-US" dirty="0" smtClean="0"/>
                        <a:t>分析，结合算法的功能特征，功能模块先串行组合再并行组合。</a:t>
                      </a:r>
                      <a:endParaRPr lang="zh-CN" altLang="en-US" dirty="0" smtClean="0"/>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a:t>
                      </a:r>
                      <a:r>
                        <a:rPr lang="zh-CN" altLang="en-US" dirty="0" smtClean="0"/>
                        <a:t>并且和</a:t>
                      </a:r>
                      <a:r>
                        <a:rPr lang="zh-CN" altLang="en-US" dirty="0" smtClean="0"/>
                        <a:t>功能并行</a:t>
                      </a:r>
                      <a:r>
                        <a:rPr lang="zh-CN" altLang="en-US" dirty="0" smtClean="0"/>
                        <a:t>结构具有相近的</a:t>
                      </a:r>
                      <a:r>
                        <a:rPr lang="zh-CN" altLang="en-US" dirty="0" smtClean="0"/>
                        <a:t>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830997"/>
          </a:xfrm>
          <a:prstGeom prst="rect">
            <a:avLst/>
          </a:prstGeom>
          <a:noFill/>
        </p:spPr>
        <p:txBody>
          <a:bodyPr wrap="square" rtlCol="0">
            <a:spAutoFit/>
          </a:bodyPr>
          <a:lstStyle/>
          <a:p>
            <a:r>
              <a:rPr lang="zh-CN" altLang="en-US" sz="1600" b="1" dirty="0"/>
              <a:t>新的要求：</a:t>
            </a:r>
            <a:endParaRPr lang="en-US" altLang="zh-CN" sz="1600" b="1" dirty="0"/>
          </a:p>
          <a:p>
            <a:r>
              <a:rPr lang="zh-CN" altLang="en-US" sz="1600" dirty="0"/>
              <a:t>引入基本的功能串并组合方案，在这个基础上对原有的方案进行改进</a:t>
            </a:r>
            <a:r>
              <a:rPr lang="zh-CN" altLang="en-US" sz="1600" dirty="0" smtClean="0"/>
              <a:t>，通过提高</a:t>
            </a:r>
            <a:r>
              <a:rPr lang="en-US" altLang="zh-CN" sz="1600" dirty="0" smtClean="0"/>
              <a:t>PE</a:t>
            </a:r>
            <a:r>
              <a:rPr lang="zh-CN" altLang="en-US" sz="1600" dirty="0" smtClean="0"/>
              <a:t>的功能灵活性来提升硬件利用率，减少硬件开销，使架构的性能面积比得到提升</a:t>
            </a:r>
            <a:endParaRPr lang="zh-CN" altLang="en-US" sz="1600" dirty="0"/>
          </a:p>
        </p:txBody>
      </p:sp>
      <p:sp>
        <p:nvSpPr>
          <p:cNvPr id="11" name="文本框 10"/>
          <p:cNvSpPr txBox="1"/>
          <p:nvPr/>
        </p:nvSpPr>
        <p:spPr>
          <a:xfrm>
            <a:off x="482197" y="2370944"/>
            <a:ext cx="7549285" cy="584775"/>
          </a:xfrm>
          <a:prstGeom prst="rect">
            <a:avLst/>
          </a:prstGeom>
          <a:noFill/>
        </p:spPr>
        <p:txBody>
          <a:bodyPr wrap="square" rtlCol="0">
            <a:spAutoFit/>
          </a:bodyPr>
          <a:lstStyle/>
          <a:p>
            <a:r>
              <a:rPr lang="zh-CN" altLang="en-US" sz="1600" b="1" dirty="0"/>
              <a:t>在归类总结了已有架构中对</a:t>
            </a:r>
            <a:r>
              <a:rPr lang="en-US" altLang="zh-CN" sz="1600" b="1" dirty="0"/>
              <a:t>PE</a:t>
            </a:r>
            <a:r>
              <a:rPr lang="zh-CN" altLang="en-US" sz="1600" b="1" dirty="0"/>
              <a:t>的设计方案和每种</a:t>
            </a:r>
            <a:r>
              <a:rPr lang="en-US" altLang="zh-CN" sz="1600" b="1" dirty="0"/>
              <a:t>PE</a:t>
            </a:r>
            <a:r>
              <a:rPr lang="zh-CN" altLang="en-US" sz="1600"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6685</TotalTime>
  <Words>4972</Words>
  <Application>Microsoft Office PowerPoint</Application>
  <PresentationFormat>全屏显示(4:3)</PresentationFormat>
  <Paragraphs>674</Paragraphs>
  <Slides>35</Slides>
  <Notes>33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面向分组加密算法的可重构阵列PE研究与设计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bean</cp:lastModifiedBy>
  <cp:revision>184</cp:revision>
  <dcterms:created xsi:type="dcterms:W3CDTF">2014-11-24T06:35:50Z</dcterms:created>
  <dcterms:modified xsi:type="dcterms:W3CDTF">2015-11-20T14:34:40Z</dcterms:modified>
</cp:coreProperties>
</file>