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5" r:id="rId2"/>
  </p:sldMasterIdLst>
  <p:notesMasterIdLst>
    <p:notesMasterId r:id="rId8"/>
  </p:notesMasterIdLst>
  <p:sldIdLst>
    <p:sldId id="311" r:id="rId3"/>
    <p:sldId id="305" r:id="rId4"/>
    <p:sldId id="312" r:id="rId5"/>
    <p:sldId id="313" r:id="rId6"/>
    <p:sldId id="314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803" autoAdjust="0"/>
    <p:restoredTop sz="89122" autoAdjust="0"/>
  </p:normalViewPr>
  <p:slideViewPr>
    <p:cSldViewPr snapToGrid="0">
      <p:cViewPr varScale="1">
        <p:scale>
          <a:sx n="56" d="100"/>
          <a:sy n="56" d="100"/>
        </p:scale>
        <p:origin x="72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2B71FE-77AD-40F4-85B5-44DD43F9AC89}" type="datetimeFigureOut">
              <a:rPr lang="zh-CN" altLang="en-US" smtClean="0"/>
              <a:t>2015-11-15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F71A6-213A-43C9-804B-30D1FA1AA9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9840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4FFC81A-A059-41F0-917D-E007308244DC}" type="slidenum">
              <a:rPr lang="zh-CN" altLang="en-US" b="0">
                <a:solidFill>
                  <a:srgbClr val="000000"/>
                </a:solidFill>
              </a:rPr>
              <a:pPr/>
              <a:t>1</a:t>
            </a:fld>
            <a:endParaRPr lang="zh-CN" altLang="en-US" b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14342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 eaLnBrk="0" hangingPunct="0">
              <a:defRPr b="1">
                <a:latin typeface="Arial" pitchFamily="34" charset="0"/>
              </a:defRPr>
            </a:lvl1pPr>
          </a:lstStyle>
          <a:p>
            <a:pPr>
              <a:defRPr/>
            </a:pPr>
            <a:fld id="{6F236F92-7CDE-4F99-A0FF-E6A75147F9DD}" type="datetime1">
              <a:rPr lang="zh-CN" altLang="en-US"/>
              <a:pPr>
                <a:defRPr/>
              </a:pPr>
              <a:t>2015-11-15</a:t>
            </a:fld>
            <a:endParaRPr lang="en-US" altLang="zh-CN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 algn="ctr" eaLnBrk="0" hangingPunct="0">
              <a:defRPr b="1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1"/>
            </a:lvl1pPr>
          </a:lstStyle>
          <a:p>
            <a:fld id="{E34629A4-0440-46B8-A6D7-D4EE4B3B5ED8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7" name="Rectangle 27"/>
          <p:cNvSpPr>
            <a:spLocks noGrp="1" noChangeArrowheads="1"/>
          </p:cNvSpPr>
          <p:nvPr>
            <p:ph type="ftr" sz="quarter" idx="13"/>
          </p:nvPr>
        </p:nvSpPr>
        <p:spPr/>
        <p:txBody>
          <a:bodyPr/>
          <a:lstStyle>
            <a:lvl1pPr eaLnBrk="0" hangingPunct="0">
              <a:defRPr>
                <a:latin typeface="Arial" pitchFamily="34" charset="0"/>
              </a:defRPr>
            </a:lvl1pPr>
          </a:lstStyle>
          <a:p>
            <a:pPr>
              <a:defRPr/>
            </a:pPr>
            <a:r>
              <a:rPr lang="zh-CN" altLang="en-US"/>
              <a:t>国家</a:t>
            </a:r>
            <a:r>
              <a:rPr lang="en-US" altLang="zh-CN" dirty="0"/>
              <a:t>ASIC</a:t>
            </a:r>
            <a:r>
              <a:rPr lang="zh-CN" altLang="en-US"/>
              <a:t>系统工程技术研究中心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31048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81004"/>
            <a:ext cx="8229600" cy="7461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533529"/>
            <a:ext cx="8229600" cy="5019675"/>
          </a:xfrm>
        </p:spPr>
        <p:txBody>
          <a:bodyPr/>
          <a:lstStyle/>
          <a:p>
            <a:pPr lvl="0"/>
            <a:r>
              <a:rPr lang="zh-CN" altLang="en-US" noProof="0" smtClean="0"/>
              <a:t>单击图标添加表格</a:t>
            </a:r>
            <a:endParaRPr lang="zh-CN" alt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 eaLnBrk="0" hangingPunct="0">
              <a:defRPr b="1">
                <a:latin typeface="Arial" pitchFamily="34" charset="0"/>
              </a:defRPr>
            </a:lvl1pPr>
          </a:lstStyle>
          <a:p>
            <a:pPr>
              <a:defRPr/>
            </a:pPr>
            <a:fld id="{7803776E-E20A-4C87-AD50-26F9FC11C11F}" type="datetime1">
              <a:rPr lang="zh-CN" altLang="en-US"/>
              <a:pPr>
                <a:defRPr/>
              </a:pPr>
              <a:t>2015-11-15</a:t>
            </a:fld>
            <a:endParaRPr lang="en-US" altLang="zh-CN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 algn="ctr" eaLnBrk="0" hangingPunct="0">
              <a:defRPr b="1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1"/>
            </a:lvl1pPr>
          </a:lstStyle>
          <a:p>
            <a:fld id="{7A84AB5A-ECE5-40D2-8BE5-1347E8F48B84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7" name="Rectangle 27"/>
          <p:cNvSpPr>
            <a:spLocks noGrp="1" noChangeArrowheads="1"/>
          </p:cNvSpPr>
          <p:nvPr>
            <p:ph type="ftr" sz="quarter" idx="13"/>
          </p:nvPr>
        </p:nvSpPr>
        <p:spPr/>
        <p:txBody>
          <a:bodyPr/>
          <a:lstStyle>
            <a:lvl1pPr eaLnBrk="0" hangingPunct="0">
              <a:defRPr>
                <a:latin typeface="Arial" pitchFamily="34" charset="0"/>
              </a:defRPr>
            </a:lvl1pPr>
          </a:lstStyle>
          <a:p>
            <a:pPr>
              <a:defRPr/>
            </a:pPr>
            <a:r>
              <a:rPr lang="zh-CN" altLang="en-US"/>
              <a:t>国家</a:t>
            </a:r>
            <a:r>
              <a:rPr lang="en-US" altLang="zh-CN" dirty="0"/>
              <a:t>ASIC</a:t>
            </a:r>
            <a:r>
              <a:rPr lang="zh-CN" altLang="en-US"/>
              <a:t>系统工程技术研究中心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34132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81004"/>
            <a:ext cx="8229600" cy="7461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表占位符 2"/>
          <p:cNvSpPr>
            <a:spLocks noGrp="1"/>
          </p:cNvSpPr>
          <p:nvPr>
            <p:ph type="chart" idx="1"/>
          </p:nvPr>
        </p:nvSpPr>
        <p:spPr>
          <a:xfrm>
            <a:off x="457200" y="1533529"/>
            <a:ext cx="8229600" cy="5019675"/>
          </a:xfrm>
        </p:spPr>
        <p:txBody>
          <a:bodyPr/>
          <a:lstStyle/>
          <a:p>
            <a:pPr lvl="0"/>
            <a:r>
              <a:rPr lang="zh-CN" altLang="en-US" noProof="0" smtClean="0"/>
              <a:t>单击图标添加图表</a:t>
            </a:r>
            <a:endParaRPr lang="zh-CN" alt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 eaLnBrk="0" hangingPunct="0">
              <a:defRPr b="1">
                <a:latin typeface="Arial" pitchFamily="34" charset="0"/>
              </a:defRPr>
            </a:lvl1pPr>
          </a:lstStyle>
          <a:p>
            <a:pPr>
              <a:defRPr/>
            </a:pPr>
            <a:fld id="{19C897F4-904D-4E22-B70B-9C00C44D62EA}" type="datetime1">
              <a:rPr lang="zh-CN" altLang="en-US"/>
              <a:pPr>
                <a:defRPr/>
              </a:pPr>
              <a:t>2015-11-15</a:t>
            </a:fld>
            <a:endParaRPr lang="en-US" altLang="zh-CN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 algn="ctr" eaLnBrk="0" hangingPunct="0">
              <a:defRPr b="1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1"/>
            </a:lvl1pPr>
          </a:lstStyle>
          <a:p>
            <a:fld id="{65129765-F8D3-4995-B5B3-3F45D3BA5AAA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7" name="Rectangle 27"/>
          <p:cNvSpPr>
            <a:spLocks noGrp="1" noChangeArrowheads="1"/>
          </p:cNvSpPr>
          <p:nvPr>
            <p:ph type="ftr" sz="quarter" idx="13"/>
          </p:nvPr>
        </p:nvSpPr>
        <p:spPr/>
        <p:txBody>
          <a:bodyPr/>
          <a:lstStyle>
            <a:lvl1pPr eaLnBrk="0" hangingPunct="0">
              <a:defRPr>
                <a:latin typeface="Arial" pitchFamily="34" charset="0"/>
              </a:defRPr>
            </a:lvl1pPr>
          </a:lstStyle>
          <a:p>
            <a:pPr>
              <a:defRPr/>
            </a:pPr>
            <a:r>
              <a:rPr lang="zh-CN" altLang="en-US"/>
              <a:t>国家</a:t>
            </a:r>
            <a:r>
              <a:rPr lang="en-US" altLang="zh-CN" dirty="0"/>
              <a:t>ASIC</a:t>
            </a:r>
            <a:r>
              <a:rPr lang="zh-CN" altLang="en-US"/>
              <a:t>系统工程技术研究中心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135438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D64D95-2C42-44F9-9CBA-BE085EC9CBAA}" type="datetimeFigureOut">
              <a:rPr lang="zh-CN" altLang="en-US"/>
              <a:pPr>
                <a:defRPr/>
              </a:pPr>
              <a:t>2015-11-15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CFFB82-6F2F-40E3-959F-5D3DFDCBB05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55343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 eaLnBrk="0" hangingPunct="0">
              <a:defRPr b="1">
                <a:latin typeface="Arial" pitchFamily="34" charset="0"/>
              </a:defRPr>
            </a:lvl1pPr>
          </a:lstStyle>
          <a:p>
            <a:pPr>
              <a:defRPr/>
            </a:pPr>
            <a:fld id="{6F236F92-7CDE-4F99-A0FF-E6A75147F9DD}" type="datetime1">
              <a:rPr lang="zh-CN" altLang="en-US"/>
              <a:pPr>
                <a:defRPr/>
              </a:pPr>
              <a:t>2015-11-15</a:t>
            </a:fld>
            <a:endParaRPr lang="en-US" altLang="zh-CN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 algn="ctr" eaLnBrk="0" hangingPunct="0">
              <a:defRPr b="1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1"/>
            </a:lvl1pPr>
          </a:lstStyle>
          <a:p>
            <a:fld id="{E34629A4-0440-46B8-A6D7-D4EE4B3B5ED8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7" name="Rectangle 27"/>
          <p:cNvSpPr>
            <a:spLocks noGrp="1" noChangeArrowheads="1"/>
          </p:cNvSpPr>
          <p:nvPr>
            <p:ph type="ftr" sz="quarter" idx="13"/>
          </p:nvPr>
        </p:nvSpPr>
        <p:spPr/>
        <p:txBody>
          <a:bodyPr/>
          <a:lstStyle>
            <a:lvl1pPr eaLnBrk="0" hangingPunct="0">
              <a:defRPr>
                <a:latin typeface="Arial" pitchFamily="34" charset="0"/>
              </a:defRPr>
            </a:lvl1pPr>
          </a:lstStyle>
          <a:p>
            <a:pPr>
              <a:defRPr/>
            </a:pPr>
            <a:r>
              <a:rPr lang="zh-CN" altLang="en-US"/>
              <a:t>国家</a:t>
            </a:r>
            <a:r>
              <a:rPr lang="en-US" altLang="zh-CN" dirty="0"/>
              <a:t>ASIC</a:t>
            </a:r>
            <a:r>
              <a:rPr lang="zh-CN" altLang="en-US"/>
              <a:t>系统工程技术研究中心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26986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 eaLnBrk="0" hangingPunct="0">
              <a:defRPr b="1">
                <a:latin typeface="Arial" pitchFamily="34" charset="0"/>
              </a:defRPr>
            </a:lvl1pPr>
          </a:lstStyle>
          <a:p>
            <a:pPr>
              <a:defRPr/>
            </a:pPr>
            <a:fld id="{F0720278-545C-4CD0-A64F-B295E7A4BBC2}" type="datetime1">
              <a:rPr lang="zh-CN" altLang="en-US"/>
              <a:pPr>
                <a:defRPr/>
              </a:pPr>
              <a:t>2015-11-15</a:t>
            </a:fld>
            <a:endParaRPr lang="en-US" altLang="zh-CN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 algn="ctr" eaLnBrk="0" hangingPunct="0">
              <a:defRPr b="1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1"/>
            </a:lvl1pPr>
          </a:lstStyle>
          <a:p>
            <a:fld id="{D5F37E7F-BA52-499B-8B41-7BB64FA24AC4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7" name="Rectangle 27"/>
          <p:cNvSpPr>
            <a:spLocks noGrp="1" noChangeArrowheads="1"/>
          </p:cNvSpPr>
          <p:nvPr>
            <p:ph type="ftr" sz="quarter" idx="13"/>
          </p:nvPr>
        </p:nvSpPr>
        <p:spPr/>
        <p:txBody>
          <a:bodyPr/>
          <a:lstStyle>
            <a:lvl1pPr eaLnBrk="0" hangingPunct="0">
              <a:defRPr>
                <a:latin typeface="Arial" pitchFamily="34" charset="0"/>
              </a:defRPr>
            </a:lvl1pPr>
          </a:lstStyle>
          <a:p>
            <a:pPr>
              <a:defRPr/>
            </a:pPr>
            <a:r>
              <a:rPr lang="zh-CN" altLang="en-US"/>
              <a:t>国家</a:t>
            </a:r>
            <a:r>
              <a:rPr lang="en-US" altLang="zh-CN" dirty="0"/>
              <a:t>ASIC</a:t>
            </a:r>
            <a:r>
              <a:rPr lang="zh-CN" altLang="en-US"/>
              <a:t>系统工程技术研究中心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14489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 eaLnBrk="0" hangingPunct="0">
              <a:defRPr b="1">
                <a:latin typeface="Arial" pitchFamily="34" charset="0"/>
              </a:defRPr>
            </a:lvl1pPr>
          </a:lstStyle>
          <a:p>
            <a:pPr>
              <a:defRPr/>
            </a:pPr>
            <a:fld id="{4DF29C52-AC03-4E8E-AD2B-657CB2902137}" type="datetime1">
              <a:rPr lang="zh-CN" altLang="en-US"/>
              <a:pPr>
                <a:defRPr/>
              </a:pPr>
              <a:t>2015-11-15</a:t>
            </a:fld>
            <a:endParaRPr lang="en-US" altLang="zh-CN" dirty="0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 algn="ctr" eaLnBrk="0" hangingPunct="0">
              <a:defRPr b="1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1"/>
            </a:lvl1pPr>
          </a:lstStyle>
          <a:p>
            <a:fld id="{60FDA777-5011-4D30-903D-5DA72242D7F8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10" name="Rectangle 27"/>
          <p:cNvSpPr>
            <a:spLocks noGrp="1" noChangeArrowheads="1"/>
          </p:cNvSpPr>
          <p:nvPr>
            <p:ph type="ftr" sz="quarter" idx="13"/>
          </p:nvPr>
        </p:nvSpPr>
        <p:spPr/>
        <p:txBody>
          <a:bodyPr/>
          <a:lstStyle>
            <a:lvl1pPr eaLnBrk="0" hangingPunct="0">
              <a:defRPr>
                <a:latin typeface="Arial" pitchFamily="34" charset="0"/>
              </a:defRPr>
            </a:lvl1pPr>
          </a:lstStyle>
          <a:p>
            <a:pPr>
              <a:defRPr/>
            </a:pPr>
            <a:r>
              <a:rPr lang="zh-CN" altLang="en-US"/>
              <a:t>国家</a:t>
            </a:r>
            <a:r>
              <a:rPr lang="en-US" altLang="zh-CN" dirty="0"/>
              <a:t>ASIC</a:t>
            </a:r>
            <a:r>
              <a:rPr lang="zh-CN" altLang="en-US"/>
              <a:t>系统工程技术研究中心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567951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 eaLnBrk="0" hangingPunct="0">
              <a:defRPr b="1">
                <a:latin typeface="Arial" pitchFamily="34" charset="0"/>
              </a:defRPr>
            </a:lvl1pPr>
          </a:lstStyle>
          <a:p>
            <a:pPr>
              <a:defRPr/>
            </a:pPr>
            <a:fld id="{1E6EB10C-2A4F-46DD-8325-9233D84C9589}" type="datetime1">
              <a:rPr lang="zh-CN" altLang="en-US"/>
              <a:pPr>
                <a:defRPr/>
              </a:pPr>
              <a:t>2015-11-15</a:t>
            </a:fld>
            <a:endParaRPr lang="en-US" altLang="zh-CN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 algn="ctr" eaLnBrk="0" hangingPunct="0">
              <a:defRPr b="1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1"/>
            </a:lvl1pPr>
          </a:lstStyle>
          <a:p>
            <a:fld id="{DD63BF24-D1D6-412A-8F6B-B71EE6446166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Rectangle 27"/>
          <p:cNvSpPr>
            <a:spLocks noGrp="1" noChangeArrowheads="1"/>
          </p:cNvSpPr>
          <p:nvPr>
            <p:ph type="ftr" sz="quarter" idx="13"/>
          </p:nvPr>
        </p:nvSpPr>
        <p:spPr/>
        <p:txBody>
          <a:bodyPr/>
          <a:lstStyle>
            <a:lvl1pPr eaLnBrk="0" hangingPunct="0">
              <a:defRPr>
                <a:latin typeface="Arial" pitchFamily="34" charset="0"/>
              </a:defRPr>
            </a:lvl1pPr>
          </a:lstStyle>
          <a:p>
            <a:pPr>
              <a:defRPr/>
            </a:pPr>
            <a:r>
              <a:rPr lang="zh-CN" altLang="en-US"/>
              <a:t>国家</a:t>
            </a:r>
            <a:r>
              <a:rPr lang="en-US" altLang="zh-CN" dirty="0"/>
              <a:t>ASIC</a:t>
            </a:r>
            <a:r>
              <a:rPr lang="zh-CN" altLang="en-US"/>
              <a:t>系统工程技术研究中心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555709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 eaLnBrk="0" hangingPunct="0">
              <a:defRPr b="1">
                <a:latin typeface="Arial" pitchFamily="34" charset="0"/>
              </a:defRPr>
            </a:lvl1pPr>
          </a:lstStyle>
          <a:p>
            <a:pPr>
              <a:defRPr/>
            </a:pPr>
            <a:fld id="{0AAF6780-0D7C-4C48-8E16-95D6B164A821}" type="datetime1">
              <a:rPr lang="zh-CN" altLang="en-US"/>
              <a:pPr>
                <a:defRPr/>
              </a:pPr>
              <a:t>2015-11-15</a:t>
            </a:fld>
            <a:endParaRPr lang="en-US" altLang="zh-CN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 algn="ctr" eaLnBrk="0" hangingPunct="0">
              <a:defRPr b="1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1"/>
            </a:lvl1pPr>
          </a:lstStyle>
          <a:p>
            <a:fld id="{26D2A0F4-1C84-464D-8929-461D5AC1988F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5" name="Rectangle 27"/>
          <p:cNvSpPr>
            <a:spLocks noGrp="1" noChangeArrowheads="1"/>
          </p:cNvSpPr>
          <p:nvPr>
            <p:ph type="ftr" sz="quarter" idx="13"/>
          </p:nvPr>
        </p:nvSpPr>
        <p:spPr/>
        <p:txBody>
          <a:bodyPr/>
          <a:lstStyle>
            <a:lvl1pPr eaLnBrk="0" hangingPunct="0">
              <a:defRPr>
                <a:latin typeface="Arial" pitchFamily="34" charset="0"/>
              </a:defRPr>
            </a:lvl1pPr>
          </a:lstStyle>
          <a:p>
            <a:pPr>
              <a:defRPr/>
            </a:pPr>
            <a:r>
              <a:rPr lang="zh-CN" altLang="en-US"/>
              <a:t>国家</a:t>
            </a:r>
            <a:r>
              <a:rPr lang="en-US" altLang="zh-CN" dirty="0"/>
              <a:t>ASIC</a:t>
            </a:r>
            <a:r>
              <a:rPr lang="zh-CN" altLang="en-US"/>
              <a:t>系统工程技术研究中心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894482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 eaLnBrk="0" hangingPunct="0">
              <a:defRPr b="1">
                <a:latin typeface="Arial" pitchFamily="34" charset="0"/>
              </a:defRPr>
            </a:lvl1pPr>
          </a:lstStyle>
          <a:p>
            <a:pPr>
              <a:defRPr/>
            </a:pPr>
            <a:fld id="{268412EB-7058-4954-BC04-09D237A15BA5}" type="datetime1">
              <a:rPr lang="zh-CN" altLang="en-US"/>
              <a:pPr>
                <a:defRPr/>
              </a:pPr>
              <a:t>2015-11-15</a:t>
            </a:fld>
            <a:endParaRPr lang="en-US" altLang="zh-CN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 algn="ctr" eaLnBrk="0" hangingPunct="0">
              <a:defRPr b="1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1"/>
            </a:lvl1pPr>
          </a:lstStyle>
          <a:p>
            <a:fld id="{B8E7C785-75F0-4334-90EA-599715909E24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8" name="Rectangle 27"/>
          <p:cNvSpPr>
            <a:spLocks noGrp="1" noChangeArrowheads="1"/>
          </p:cNvSpPr>
          <p:nvPr>
            <p:ph type="ftr" sz="quarter" idx="13"/>
          </p:nvPr>
        </p:nvSpPr>
        <p:spPr/>
        <p:txBody>
          <a:bodyPr/>
          <a:lstStyle>
            <a:lvl1pPr eaLnBrk="0" hangingPunct="0">
              <a:defRPr>
                <a:latin typeface="Arial" pitchFamily="34" charset="0"/>
              </a:defRPr>
            </a:lvl1pPr>
          </a:lstStyle>
          <a:p>
            <a:pPr>
              <a:defRPr/>
            </a:pPr>
            <a:r>
              <a:rPr lang="zh-CN" altLang="en-US"/>
              <a:t>国家</a:t>
            </a:r>
            <a:r>
              <a:rPr lang="en-US" altLang="zh-CN" dirty="0"/>
              <a:t>ASIC</a:t>
            </a:r>
            <a:r>
              <a:rPr lang="zh-CN" altLang="en-US"/>
              <a:t>系统工程技术研究中心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145582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 eaLnBrk="0" hangingPunct="0">
              <a:defRPr b="1">
                <a:latin typeface="Arial" pitchFamily="34" charset="0"/>
              </a:defRPr>
            </a:lvl1pPr>
          </a:lstStyle>
          <a:p>
            <a:pPr>
              <a:defRPr/>
            </a:pPr>
            <a:fld id="{B8372154-3AED-4CD2-B390-40C1BEF6D491}" type="datetime1">
              <a:rPr lang="zh-CN" altLang="en-US"/>
              <a:pPr>
                <a:defRPr/>
              </a:pPr>
              <a:t>2015-11-15</a:t>
            </a:fld>
            <a:endParaRPr lang="en-US" altLang="zh-CN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 algn="ctr" eaLnBrk="0" hangingPunct="0">
              <a:defRPr b="1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1"/>
            </a:lvl1pPr>
          </a:lstStyle>
          <a:p>
            <a:fld id="{348F453A-2320-4016-ABFA-77C7AEDD6823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8" name="Rectangle 27"/>
          <p:cNvSpPr>
            <a:spLocks noGrp="1" noChangeArrowheads="1"/>
          </p:cNvSpPr>
          <p:nvPr>
            <p:ph type="ftr" sz="quarter" idx="13"/>
          </p:nvPr>
        </p:nvSpPr>
        <p:spPr/>
        <p:txBody>
          <a:bodyPr/>
          <a:lstStyle>
            <a:lvl1pPr eaLnBrk="0" hangingPunct="0">
              <a:defRPr>
                <a:latin typeface="Arial" pitchFamily="34" charset="0"/>
              </a:defRPr>
            </a:lvl1pPr>
          </a:lstStyle>
          <a:p>
            <a:pPr>
              <a:defRPr/>
            </a:pPr>
            <a:r>
              <a:rPr lang="zh-CN" altLang="en-US"/>
              <a:t>国家</a:t>
            </a:r>
            <a:r>
              <a:rPr lang="en-US" altLang="zh-CN" dirty="0"/>
              <a:t>ASIC</a:t>
            </a:r>
            <a:r>
              <a:rPr lang="zh-CN" altLang="en-US"/>
              <a:t>系统工程技术研究中心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54479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 eaLnBrk="0" hangingPunct="0">
              <a:defRPr b="1">
                <a:latin typeface="Arial" pitchFamily="34" charset="0"/>
              </a:defRPr>
            </a:lvl1pPr>
          </a:lstStyle>
          <a:p>
            <a:pPr>
              <a:defRPr/>
            </a:pPr>
            <a:fld id="{F0720278-545C-4CD0-A64F-B295E7A4BBC2}" type="datetime1">
              <a:rPr lang="zh-CN" altLang="en-US"/>
              <a:pPr>
                <a:defRPr/>
              </a:pPr>
              <a:t>2015-11-15</a:t>
            </a:fld>
            <a:endParaRPr lang="en-US" altLang="zh-CN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 algn="ctr" eaLnBrk="0" hangingPunct="0">
              <a:defRPr b="1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1"/>
            </a:lvl1pPr>
          </a:lstStyle>
          <a:p>
            <a:fld id="{D5F37E7F-BA52-499B-8B41-7BB64FA24AC4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7" name="Rectangle 27"/>
          <p:cNvSpPr>
            <a:spLocks noGrp="1" noChangeArrowheads="1"/>
          </p:cNvSpPr>
          <p:nvPr>
            <p:ph type="ftr" sz="quarter" idx="13"/>
          </p:nvPr>
        </p:nvSpPr>
        <p:spPr/>
        <p:txBody>
          <a:bodyPr/>
          <a:lstStyle>
            <a:lvl1pPr eaLnBrk="0" hangingPunct="0">
              <a:defRPr>
                <a:latin typeface="Arial" pitchFamily="34" charset="0"/>
              </a:defRPr>
            </a:lvl1pPr>
          </a:lstStyle>
          <a:p>
            <a:pPr>
              <a:defRPr/>
            </a:pPr>
            <a:r>
              <a:rPr lang="zh-CN" altLang="en-US"/>
              <a:t>国家</a:t>
            </a:r>
            <a:r>
              <a:rPr lang="en-US" altLang="zh-CN" dirty="0"/>
              <a:t>ASIC</a:t>
            </a:r>
            <a:r>
              <a:rPr lang="zh-CN" altLang="en-US"/>
              <a:t>系统工程技术研究中心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860111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 eaLnBrk="0" hangingPunct="0">
              <a:defRPr b="1">
                <a:latin typeface="Arial" pitchFamily="34" charset="0"/>
              </a:defRPr>
            </a:lvl1pPr>
          </a:lstStyle>
          <a:p>
            <a:pPr>
              <a:defRPr/>
            </a:pPr>
            <a:fld id="{BE6AB3AE-693E-441C-B157-7611F24A1CFB}" type="datetime1">
              <a:rPr lang="zh-CN" altLang="en-US"/>
              <a:pPr>
                <a:defRPr/>
              </a:pPr>
              <a:t>2015-11-15</a:t>
            </a:fld>
            <a:endParaRPr lang="en-US" altLang="zh-CN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 algn="ctr" eaLnBrk="0" hangingPunct="0">
              <a:defRPr b="1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1"/>
            </a:lvl1pPr>
          </a:lstStyle>
          <a:p>
            <a:fld id="{6E8C1B29-579D-4502-9C19-C043751B0760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7" name="Rectangle 27"/>
          <p:cNvSpPr>
            <a:spLocks noGrp="1" noChangeArrowheads="1"/>
          </p:cNvSpPr>
          <p:nvPr>
            <p:ph type="ftr" sz="quarter" idx="13"/>
          </p:nvPr>
        </p:nvSpPr>
        <p:spPr/>
        <p:txBody>
          <a:bodyPr/>
          <a:lstStyle>
            <a:lvl1pPr eaLnBrk="0" hangingPunct="0">
              <a:defRPr>
                <a:latin typeface="Arial" pitchFamily="34" charset="0"/>
              </a:defRPr>
            </a:lvl1pPr>
          </a:lstStyle>
          <a:p>
            <a:pPr>
              <a:defRPr/>
            </a:pPr>
            <a:r>
              <a:rPr lang="zh-CN" altLang="en-US"/>
              <a:t>国家</a:t>
            </a:r>
            <a:r>
              <a:rPr lang="en-US" altLang="zh-CN" dirty="0"/>
              <a:t>ASIC</a:t>
            </a:r>
            <a:r>
              <a:rPr lang="zh-CN" altLang="en-US"/>
              <a:t>系统工程技术研究中心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599964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381000"/>
            <a:ext cx="2057400" cy="6172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019800" cy="6172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 eaLnBrk="0" hangingPunct="0">
              <a:defRPr b="1">
                <a:latin typeface="Arial" pitchFamily="34" charset="0"/>
              </a:defRPr>
            </a:lvl1pPr>
          </a:lstStyle>
          <a:p>
            <a:pPr>
              <a:defRPr/>
            </a:pPr>
            <a:fld id="{73E474F5-9B9C-4368-88E0-E55D05BDEBBC}" type="datetime1">
              <a:rPr lang="zh-CN" altLang="en-US"/>
              <a:pPr>
                <a:defRPr/>
              </a:pPr>
              <a:t>2015-11-15</a:t>
            </a:fld>
            <a:endParaRPr lang="en-US" altLang="zh-CN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 algn="ctr" eaLnBrk="0" hangingPunct="0">
              <a:defRPr b="1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1"/>
            </a:lvl1pPr>
          </a:lstStyle>
          <a:p>
            <a:fld id="{2E085681-D480-4527-AE5A-49D17DABAF1B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7" name="Rectangle 27"/>
          <p:cNvSpPr>
            <a:spLocks noGrp="1" noChangeArrowheads="1"/>
          </p:cNvSpPr>
          <p:nvPr>
            <p:ph type="ftr" sz="quarter" idx="13"/>
          </p:nvPr>
        </p:nvSpPr>
        <p:spPr/>
        <p:txBody>
          <a:bodyPr/>
          <a:lstStyle>
            <a:lvl1pPr eaLnBrk="0" hangingPunct="0">
              <a:defRPr>
                <a:latin typeface="Arial" pitchFamily="34" charset="0"/>
              </a:defRPr>
            </a:lvl1pPr>
          </a:lstStyle>
          <a:p>
            <a:pPr>
              <a:defRPr/>
            </a:pPr>
            <a:r>
              <a:rPr lang="zh-CN" altLang="en-US"/>
              <a:t>国家</a:t>
            </a:r>
            <a:r>
              <a:rPr lang="en-US" altLang="zh-CN" dirty="0"/>
              <a:t>ASIC</a:t>
            </a:r>
            <a:r>
              <a:rPr lang="zh-CN" altLang="en-US"/>
              <a:t>系统工程技术研究中心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393645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81004"/>
            <a:ext cx="8229600" cy="7461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533529"/>
            <a:ext cx="8229600" cy="5019675"/>
          </a:xfrm>
        </p:spPr>
        <p:txBody>
          <a:bodyPr/>
          <a:lstStyle/>
          <a:p>
            <a:pPr lvl="0"/>
            <a:r>
              <a:rPr lang="zh-CN" altLang="en-US" noProof="0" smtClean="0"/>
              <a:t>单击图标添加表格</a:t>
            </a:r>
            <a:endParaRPr lang="zh-CN" alt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 eaLnBrk="0" hangingPunct="0">
              <a:defRPr b="1">
                <a:latin typeface="Arial" pitchFamily="34" charset="0"/>
              </a:defRPr>
            </a:lvl1pPr>
          </a:lstStyle>
          <a:p>
            <a:pPr>
              <a:defRPr/>
            </a:pPr>
            <a:fld id="{7803776E-E20A-4C87-AD50-26F9FC11C11F}" type="datetime1">
              <a:rPr lang="zh-CN" altLang="en-US"/>
              <a:pPr>
                <a:defRPr/>
              </a:pPr>
              <a:t>2015-11-15</a:t>
            </a:fld>
            <a:endParaRPr lang="en-US" altLang="zh-CN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 algn="ctr" eaLnBrk="0" hangingPunct="0">
              <a:defRPr b="1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1"/>
            </a:lvl1pPr>
          </a:lstStyle>
          <a:p>
            <a:fld id="{7A84AB5A-ECE5-40D2-8BE5-1347E8F48B84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7" name="Rectangle 27"/>
          <p:cNvSpPr>
            <a:spLocks noGrp="1" noChangeArrowheads="1"/>
          </p:cNvSpPr>
          <p:nvPr>
            <p:ph type="ftr" sz="quarter" idx="13"/>
          </p:nvPr>
        </p:nvSpPr>
        <p:spPr/>
        <p:txBody>
          <a:bodyPr/>
          <a:lstStyle>
            <a:lvl1pPr eaLnBrk="0" hangingPunct="0">
              <a:defRPr>
                <a:latin typeface="Arial" pitchFamily="34" charset="0"/>
              </a:defRPr>
            </a:lvl1pPr>
          </a:lstStyle>
          <a:p>
            <a:pPr>
              <a:defRPr/>
            </a:pPr>
            <a:r>
              <a:rPr lang="zh-CN" altLang="en-US"/>
              <a:t>国家</a:t>
            </a:r>
            <a:r>
              <a:rPr lang="en-US" altLang="zh-CN" dirty="0"/>
              <a:t>ASIC</a:t>
            </a:r>
            <a:r>
              <a:rPr lang="zh-CN" altLang="en-US"/>
              <a:t>系统工程技术研究中心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1462688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81004"/>
            <a:ext cx="8229600" cy="7461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表占位符 2"/>
          <p:cNvSpPr>
            <a:spLocks noGrp="1"/>
          </p:cNvSpPr>
          <p:nvPr>
            <p:ph type="chart" idx="1"/>
          </p:nvPr>
        </p:nvSpPr>
        <p:spPr>
          <a:xfrm>
            <a:off x="457200" y="1533529"/>
            <a:ext cx="8229600" cy="5019675"/>
          </a:xfrm>
        </p:spPr>
        <p:txBody>
          <a:bodyPr/>
          <a:lstStyle/>
          <a:p>
            <a:pPr lvl="0"/>
            <a:r>
              <a:rPr lang="zh-CN" altLang="en-US" noProof="0" smtClean="0"/>
              <a:t>单击图标添加图表</a:t>
            </a:r>
            <a:endParaRPr lang="zh-CN" alt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 eaLnBrk="0" hangingPunct="0">
              <a:defRPr b="1">
                <a:latin typeface="Arial" pitchFamily="34" charset="0"/>
              </a:defRPr>
            </a:lvl1pPr>
          </a:lstStyle>
          <a:p>
            <a:pPr>
              <a:defRPr/>
            </a:pPr>
            <a:fld id="{19C897F4-904D-4E22-B70B-9C00C44D62EA}" type="datetime1">
              <a:rPr lang="zh-CN" altLang="en-US"/>
              <a:pPr>
                <a:defRPr/>
              </a:pPr>
              <a:t>2015-11-15</a:t>
            </a:fld>
            <a:endParaRPr lang="en-US" altLang="zh-CN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 algn="ctr" eaLnBrk="0" hangingPunct="0">
              <a:defRPr b="1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1"/>
            </a:lvl1pPr>
          </a:lstStyle>
          <a:p>
            <a:fld id="{65129765-F8D3-4995-B5B3-3F45D3BA5AAA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7" name="Rectangle 27"/>
          <p:cNvSpPr>
            <a:spLocks noGrp="1" noChangeArrowheads="1"/>
          </p:cNvSpPr>
          <p:nvPr>
            <p:ph type="ftr" sz="quarter" idx="13"/>
          </p:nvPr>
        </p:nvSpPr>
        <p:spPr/>
        <p:txBody>
          <a:bodyPr/>
          <a:lstStyle>
            <a:lvl1pPr eaLnBrk="0" hangingPunct="0">
              <a:defRPr>
                <a:latin typeface="Arial" pitchFamily="34" charset="0"/>
              </a:defRPr>
            </a:lvl1pPr>
          </a:lstStyle>
          <a:p>
            <a:pPr>
              <a:defRPr/>
            </a:pPr>
            <a:r>
              <a:rPr lang="zh-CN" altLang="en-US"/>
              <a:t>国家</a:t>
            </a:r>
            <a:r>
              <a:rPr lang="en-US" altLang="zh-CN" dirty="0"/>
              <a:t>ASIC</a:t>
            </a:r>
            <a:r>
              <a:rPr lang="zh-CN" altLang="en-US"/>
              <a:t>系统工程技术研究中心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5443497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D64D95-2C42-44F9-9CBA-BE085EC9CBAA}" type="datetimeFigureOut">
              <a:rPr lang="zh-CN" altLang="en-US"/>
              <a:pPr>
                <a:defRPr/>
              </a:pPr>
              <a:t>2015-11-15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CFFB82-6F2F-40E3-959F-5D3DFDCBB05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3175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 eaLnBrk="0" hangingPunct="0">
              <a:defRPr b="1">
                <a:latin typeface="Arial" pitchFamily="34" charset="0"/>
              </a:defRPr>
            </a:lvl1pPr>
          </a:lstStyle>
          <a:p>
            <a:pPr>
              <a:defRPr/>
            </a:pPr>
            <a:fld id="{4DF29C52-AC03-4E8E-AD2B-657CB2902137}" type="datetime1">
              <a:rPr lang="zh-CN" altLang="en-US"/>
              <a:pPr>
                <a:defRPr/>
              </a:pPr>
              <a:t>2015-11-15</a:t>
            </a:fld>
            <a:endParaRPr lang="en-US" altLang="zh-CN" dirty="0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 algn="ctr" eaLnBrk="0" hangingPunct="0">
              <a:defRPr b="1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1"/>
            </a:lvl1pPr>
          </a:lstStyle>
          <a:p>
            <a:fld id="{60FDA777-5011-4D30-903D-5DA72242D7F8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10" name="Rectangle 27"/>
          <p:cNvSpPr>
            <a:spLocks noGrp="1" noChangeArrowheads="1"/>
          </p:cNvSpPr>
          <p:nvPr>
            <p:ph type="ftr" sz="quarter" idx="13"/>
          </p:nvPr>
        </p:nvSpPr>
        <p:spPr/>
        <p:txBody>
          <a:bodyPr/>
          <a:lstStyle>
            <a:lvl1pPr eaLnBrk="0" hangingPunct="0">
              <a:defRPr>
                <a:latin typeface="Arial" pitchFamily="34" charset="0"/>
              </a:defRPr>
            </a:lvl1pPr>
          </a:lstStyle>
          <a:p>
            <a:pPr>
              <a:defRPr/>
            </a:pPr>
            <a:r>
              <a:rPr lang="zh-CN" altLang="en-US"/>
              <a:t>国家</a:t>
            </a:r>
            <a:r>
              <a:rPr lang="en-US" altLang="zh-CN" dirty="0"/>
              <a:t>ASIC</a:t>
            </a:r>
            <a:r>
              <a:rPr lang="zh-CN" altLang="en-US"/>
              <a:t>系统工程技术研究中心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32798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 eaLnBrk="0" hangingPunct="0">
              <a:defRPr b="1">
                <a:latin typeface="Arial" pitchFamily="34" charset="0"/>
              </a:defRPr>
            </a:lvl1pPr>
          </a:lstStyle>
          <a:p>
            <a:pPr>
              <a:defRPr/>
            </a:pPr>
            <a:fld id="{1E6EB10C-2A4F-46DD-8325-9233D84C9589}" type="datetime1">
              <a:rPr lang="zh-CN" altLang="en-US"/>
              <a:pPr>
                <a:defRPr/>
              </a:pPr>
              <a:t>2015-11-15</a:t>
            </a:fld>
            <a:endParaRPr lang="en-US" altLang="zh-CN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 algn="ctr" eaLnBrk="0" hangingPunct="0">
              <a:defRPr b="1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1"/>
            </a:lvl1pPr>
          </a:lstStyle>
          <a:p>
            <a:fld id="{DD63BF24-D1D6-412A-8F6B-B71EE6446166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Rectangle 27"/>
          <p:cNvSpPr>
            <a:spLocks noGrp="1" noChangeArrowheads="1"/>
          </p:cNvSpPr>
          <p:nvPr>
            <p:ph type="ftr" sz="quarter" idx="13"/>
          </p:nvPr>
        </p:nvSpPr>
        <p:spPr/>
        <p:txBody>
          <a:bodyPr/>
          <a:lstStyle>
            <a:lvl1pPr eaLnBrk="0" hangingPunct="0">
              <a:defRPr>
                <a:latin typeface="Arial" pitchFamily="34" charset="0"/>
              </a:defRPr>
            </a:lvl1pPr>
          </a:lstStyle>
          <a:p>
            <a:pPr>
              <a:defRPr/>
            </a:pPr>
            <a:r>
              <a:rPr lang="zh-CN" altLang="en-US"/>
              <a:t>国家</a:t>
            </a:r>
            <a:r>
              <a:rPr lang="en-US" altLang="zh-CN" dirty="0"/>
              <a:t>ASIC</a:t>
            </a:r>
            <a:r>
              <a:rPr lang="zh-CN" altLang="en-US"/>
              <a:t>系统工程技术研究中心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37445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 eaLnBrk="0" hangingPunct="0">
              <a:defRPr b="1">
                <a:latin typeface="Arial" pitchFamily="34" charset="0"/>
              </a:defRPr>
            </a:lvl1pPr>
          </a:lstStyle>
          <a:p>
            <a:pPr>
              <a:defRPr/>
            </a:pPr>
            <a:fld id="{0AAF6780-0D7C-4C48-8E16-95D6B164A821}" type="datetime1">
              <a:rPr lang="zh-CN" altLang="en-US"/>
              <a:pPr>
                <a:defRPr/>
              </a:pPr>
              <a:t>2015-11-15</a:t>
            </a:fld>
            <a:endParaRPr lang="en-US" altLang="zh-CN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 algn="ctr" eaLnBrk="0" hangingPunct="0">
              <a:defRPr b="1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1"/>
            </a:lvl1pPr>
          </a:lstStyle>
          <a:p>
            <a:fld id="{26D2A0F4-1C84-464D-8929-461D5AC1988F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5" name="Rectangle 27"/>
          <p:cNvSpPr>
            <a:spLocks noGrp="1" noChangeArrowheads="1"/>
          </p:cNvSpPr>
          <p:nvPr>
            <p:ph type="ftr" sz="quarter" idx="13"/>
          </p:nvPr>
        </p:nvSpPr>
        <p:spPr/>
        <p:txBody>
          <a:bodyPr/>
          <a:lstStyle>
            <a:lvl1pPr eaLnBrk="0" hangingPunct="0">
              <a:defRPr>
                <a:latin typeface="Arial" pitchFamily="34" charset="0"/>
              </a:defRPr>
            </a:lvl1pPr>
          </a:lstStyle>
          <a:p>
            <a:pPr>
              <a:defRPr/>
            </a:pPr>
            <a:r>
              <a:rPr lang="zh-CN" altLang="en-US"/>
              <a:t>国家</a:t>
            </a:r>
            <a:r>
              <a:rPr lang="en-US" altLang="zh-CN" dirty="0"/>
              <a:t>ASIC</a:t>
            </a:r>
            <a:r>
              <a:rPr lang="zh-CN" altLang="en-US"/>
              <a:t>系统工程技术研究中心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8101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 eaLnBrk="0" hangingPunct="0">
              <a:defRPr b="1">
                <a:latin typeface="Arial" pitchFamily="34" charset="0"/>
              </a:defRPr>
            </a:lvl1pPr>
          </a:lstStyle>
          <a:p>
            <a:pPr>
              <a:defRPr/>
            </a:pPr>
            <a:fld id="{268412EB-7058-4954-BC04-09D237A15BA5}" type="datetime1">
              <a:rPr lang="zh-CN" altLang="en-US"/>
              <a:pPr>
                <a:defRPr/>
              </a:pPr>
              <a:t>2015-11-15</a:t>
            </a:fld>
            <a:endParaRPr lang="en-US" altLang="zh-CN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 algn="ctr" eaLnBrk="0" hangingPunct="0">
              <a:defRPr b="1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1"/>
            </a:lvl1pPr>
          </a:lstStyle>
          <a:p>
            <a:fld id="{B8E7C785-75F0-4334-90EA-599715909E24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8" name="Rectangle 27"/>
          <p:cNvSpPr>
            <a:spLocks noGrp="1" noChangeArrowheads="1"/>
          </p:cNvSpPr>
          <p:nvPr>
            <p:ph type="ftr" sz="quarter" idx="13"/>
          </p:nvPr>
        </p:nvSpPr>
        <p:spPr/>
        <p:txBody>
          <a:bodyPr/>
          <a:lstStyle>
            <a:lvl1pPr eaLnBrk="0" hangingPunct="0">
              <a:defRPr>
                <a:latin typeface="Arial" pitchFamily="34" charset="0"/>
              </a:defRPr>
            </a:lvl1pPr>
          </a:lstStyle>
          <a:p>
            <a:pPr>
              <a:defRPr/>
            </a:pPr>
            <a:r>
              <a:rPr lang="zh-CN" altLang="en-US"/>
              <a:t>国家</a:t>
            </a:r>
            <a:r>
              <a:rPr lang="en-US" altLang="zh-CN" dirty="0"/>
              <a:t>ASIC</a:t>
            </a:r>
            <a:r>
              <a:rPr lang="zh-CN" altLang="en-US"/>
              <a:t>系统工程技术研究中心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9566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 eaLnBrk="0" hangingPunct="0">
              <a:defRPr b="1">
                <a:latin typeface="Arial" pitchFamily="34" charset="0"/>
              </a:defRPr>
            </a:lvl1pPr>
          </a:lstStyle>
          <a:p>
            <a:pPr>
              <a:defRPr/>
            </a:pPr>
            <a:fld id="{B8372154-3AED-4CD2-B390-40C1BEF6D491}" type="datetime1">
              <a:rPr lang="zh-CN" altLang="en-US"/>
              <a:pPr>
                <a:defRPr/>
              </a:pPr>
              <a:t>2015-11-15</a:t>
            </a:fld>
            <a:endParaRPr lang="en-US" altLang="zh-CN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 algn="ctr" eaLnBrk="0" hangingPunct="0">
              <a:defRPr b="1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1"/>
            </a:lvl1pPr>
          </a:lstStyle>
          <a:p>
            <a:fld id="{348F453A-2320-4016-ABFA-77C7AEDD6823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8" name="Rectangle 27"/>
          <p:cNvSpPr>
            <a:spLocks noGrp="1" noChangeArrowheads="1"/>
          </p:cNvSpPr>
          <p:nvPr>
            <p:ph type="ftr" sz="quarter" idx="13"/>
          </p:nvPr>
        </p:nvSpPr>
        <p:spPr/>
        <p:txBody>
          <a:bodyPr/>
          <a:lstStyle>
            <a:lvl1pPr eaLnBrk="0" hangingPunct="0">
              <a:defRPr>
                <a:latin typeface="Arial" pitchFamily="34" charset="0"/>
              </a:defRPr>
            </a:lvl1pPr>
          </a:lstStyle>
          <a:p>
            <a:pPr>
              <a:defRPr/>
            </a:pPr>
            <a:r>
              <a:rPr lang="zh-CN" altLang="en-US"/>
              <a:t>国家</a:t>
            </a:r>
            <a:r>
              <a:rPr lang="en-US" altLang="zh-CN" dirty="0"/>
              <a:t>ASIC</a:t>
            </a:r>
            <a:r>
              <a:rPr lang="zh-CN" altLang="en-US"/>
              <a:t>系统工程技术研究中心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88524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 eaLnBrk="0" hangingPunct="0">
              <a:defRPr b="1">
                <a:latin typeface="Arial" pitchFamily="34" charset="0"/>
              </a:defRPr>
            </a:lvl1pPr>
          </a:lstStyle>
          <a:p>
            <a:pPr>
              <a:defRPr/>
            </a:pPr>
            <a:fld id="{BE6AB3AE-693E-441C-B157-7611F24A1CFB}" type="datetime1">
              <a:rPr lang="zh-CN" altLang="en-US"/>
              <a:pPr>
                <a:defRPr/>
              </a:pPr>
              <a:t>2015-11-15</a:t>
            </a:fld>
            <a:endParaRPr lang="en-US" altLang="zh-CN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 algn="ctr" eaLnBrk="0" hangingPunct="0">
              <a:defRPr b="1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1"/>
            </a:lvl1pPr>
          </a:lstStyle>
          <a:p>
            <a:fld id="{6E8C1B29-579D-4502-9C19-C043751B0760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7" name="Rectangle 27"/>
          <p:cNvSpPr>
            <a:spLocks noGrp="1" noChangeArrowheads="1"/>
          </p:cNvSpPr>
          <p:nvPr>
            <p:ph type="ftr" sz="quarter" idx="13"/>
          </p:nvPr>
        </p:nvSpPr>
        <p:spPr/>
        <p:txBody>
          <a:bodyPr/>
          <a:lstStyle>
            <a:lvl1pPr eaLnBrk="0" hangingPunct="0">
              <a:defRPr>
                <a:latin typeface="Arial" pitchFamily="34" charset="0"/>
              </a:defRPr>
            </a:lvl1pPr>
          </a:lstStyle>
          <a:p>
            <a:pPr>
              <a:defRPr/>
            </a:pPr>
            <a:r>
              <a:rPr lang="zh-CN" altLang="en-US"/>
              <a:t>国家</a:t>
            </a:r>
            <a:r>
              <a:rPr lang="en-US" altLang="zh-CN" dirty="0"/>
              <a:t>ASIC</a:t>
            </a:r>
            <a:r>
              <a:rPr lang="zh-CN" altLang="en-US"/>
              <a:t>系统工程技术研究中心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1289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381000"/>
            <a:ext cx="2057400" cy="6172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019800" cy="6172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 eaLnBrk="0" hangingPunct="0">
              <a:defRPr b="1">
                <a:latin typeface="Arial" pitchFamily="34" charset="0"/>
              </a:defRPr>
            </a:lvl1pPr>
          </a:lstStyle>
          <a:p>
            <a:pPr>
              <a:defRPr/>
            </a:pPr>
            <a:fld id="{73E474F5-9B9C-4368-88E0-E55D05BDEBBC}" type="datetime1">
              <a:rPr lang="zh-CN" altLang="en-US"/>
              <a:pPr>
                <a:defRPr/>
              </a:pPr>
              <a:t>2015-11-15</a:t>
            </a:fld>
            <a:endParaRPr lang="en-US" altLang="zh-CN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 algn="ctr" eaLnBrk="0" hangingPunct="0">
              <a:defRPr b="1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1"/>
            </a:lvl1pPr>
          </a:lstStyle>
          <a:p>
            <a:fld id="{2E085681-D480-4527-AE5A-49D17DABAF1B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7" name="Rectangle 27"/>
          <p:cNvSpPr>
            <a:spLocks noGrp="1" noChangeArrowheads="1"/>
          </p:cNvSpPr>
          <p:nvPr>
            <p:ph type="ftr" sz="quarter" idx="13"/>
          </p:nvPr>
        </p:nvSpPr>
        <p:spPr/>
        <p:txBody>
          <a:bodyPr/>
          <a:lstStyle>
            <a:lvl1pPr eaLnBrk="0" hangingPunct="0">
              <a:defRPr>
                <a:latin typeface="Arial" pitchFamily="34" charset="0"/>
              </a:defRPr>
            </a:lvl1pPr>
          </a:lstStyle>
          <a:p>
            <a:pPr>
              <a:defRPr/>
            </a:pPr>
            <a:r>
              <a:rPr lang="zh-CN" altLang="en-US"/>
              <a:t>国家</a:t>
            </a:r>
            <a:r>
              <a:rPr lang="en-US" altLang="zh-CN" dirty="0"/>
              <a:t>ASIC</a:t>
            </a:r>
            <a:r>
              <a:rPr lang="zh-CN" altLang="en-US"/>
              <a:t>系统工程技术研究中心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74349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8000">
              <a:srgbClr val="F7EFB1"/>
            </a:gs>
            <a:gs pos="0">
              <a:schemeClr val="accent1">
                <a:lumMod val="60000"/>
                <a:lumOff val="40000"/>
              </a:schemeClr>
            </a:gs>
            <a:gs pos="56000">
              <a:srgbClr val="F9F2BE"/>
            </a:gs>
            <a:gs pos="28000">
              <a:srgbClr val="FBF6D4"/>
            </a:gs>
            <a:gs pos="100000">
              <a:schemeClr val="bg1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0"/>
          <p:cNvGrpSpPr>
            <a:grpSpLocks/>
          </p:cNvGrpSpPr>
          <p:nvPr/>
        </p:nvGrpSpPr>
        <p:grpSpPr bwMode="auto">
          <a:xfrm>
            <a:off x="0" y="0"/>
            <a:ext cx="9144000" cy="1447800"/>
            <a:chOff x="0" y="0"/>
            <a:chExt cx="5760" cy="912"/>
          </a:xfrm>
        </p:grpSpPr>
        <p:sp>
          <p:nvSpPr>
            <p:cNvPr id="1031" name="Rectangle 7"/>
            <p:cNvSpPr>
              <a:spLocks noChangeArrowheads="1"/>
            </p:cNvSpPr>
            <p:nvPr userDrawn="1"/>
          </p:nvSpPr>
          <p:spPr bwMode="gray">
            <a:xfrm>
              <a:off x="0" y="0"/>
              <a:ext cx="5760" cy="240"/>
            </a:xfrm>
            <a:prstGeom prst="rect">
              <a:avLst/>
            </a:prstGeom>
            <a:gradFill rotWithShape="1">
              <a:gsLst>
                <a:gs pos="0">
                  <a:schemeClr val="accent2">
                    <a:gamma/>
                    <a:tint val="28627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350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032" name="Rectangle 8"/>
            <p:cNvSpPr>
              <a:spLocks noChangeArrowheads="1"/>
            </p:cNvSpPr>
            <p:nvPr userDrawn="1"/>
          </p:nvSpPr>
          <p:spPr bwMode="gray">
            <a:xfrm>
              <a:off x="1248" y="240"/>
              <a:ext cx="4512" cy="480"/>
            </a:xfrm>
            <a:prstGeom prst="rect">
              <a:avLst/>
            </a:prstGeom>
            <a:gradFill rotWithShape="1">
              <a:gsLst>
                <a:gs pos="0">
                  <a:schemeClr val="bg1">
                    <a:gamma/>
                    <a:tint val="0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350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037" name="Rectangle 9"/>
            <p:cNvSpPr>
              <a:spLocks noChangeArrowheads="1"/>
            </p:cNvSpPr>
            <p:nvPr userDrawn="1"/>
          </p:nvSpPr>
          <p:spPr bwMode="gray">
            <a:xfrm>
              <a:off x="0" y="720"/>
              <a:ext cx="5760" cy="19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50" b="0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</p:grpSp>
      <p:pic>
        <p:nvPicPr>
          <p:cNvPr id="1027" name="Picture 26" descr="0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5250" y="77788"/>
            <a:ext cx="1066800" cy="104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81004"/>
            <a:ext cx="8229600" cy="74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smtClean="0"/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533529"/>
            <a:ext cx="8229600" cy="501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613529"/>
            <a:ext cx="2133600" cy="2444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750" b="0">
                <a:solidFill>
                  <a:srgbClr val="000000"/>
                </a:solidFill>
                <a:latin typeface="Arial" charset="0"/>
                <a:ea typeface="宋体" charset="-122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7F30C5A-FEC2-4E06-A648-0AD7AA825E18}" type="datetime1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2015-11-15</a:t>
            </a:fld>
            <a:endParaRPr lang="en-US" altLang="zh-CN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613529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750" b="0">
                <a:solidFill>
                  <a:srgbClr val="000000"/>
                </a:solidFill>
                <a:latin typeface="Arial" charset="0"/>
                <a:ea typeface="宋体" charset="-122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613529"/>
            <a:ext cx="2133600" cy="2444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750" b="0">
                <a:solidFill>
                  <a:srgbClr val="000000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9CD0C19-8229-43BB-BFE4-41D68A892D36}" type="slidenum">
              <a:rPr lang="en-US" altLang="zh-CN">
                <a:ea typeface="宋体" panose="02010600030101010101" pitchFamily="2" charset="-122"/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051" name="Rectangle 2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1143004"/>
            <a:ext cx="8458200" cy="2397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900" b="1">
                <a:solidFill>
                  <a:srgbClr val="FFFFFF"/>
                </a:solidFill>
                <a:latin typeface="Arial" charset="0"/>
                <a:ea typeface="宋体" charset="-122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/>
              <a:t>国家</a:t>
            </a:r>
            <a:r>
              <a:rPr lang="en-US" altLang="zh-CN" dirty="0"/>
              <a:t>ASIC</a:t>
            </a:r>
            <a:r>
              <a:rPr lang="zh-CN" altLang="en-US"/>
              <a:t>系统工程技术研究中心</a:t>
            </a:r>
            <a:endParaRPr lang="en-US" altLang="zh-CN" dirty="0"/>
          </a:p>
        </p:txBody>
      </p:sp>
      <p:pic>
        <p:nvPicPr>
          <p:cNvPr id="1034" name="Picture 5"/>
          <p:cNvPicPr>
            <a:picLocks noChangeAspect="1" noChangeArrowheads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2915" y="401642"/>
            <a:ext cx="719137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6063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hf sldNum="0"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黑体" pitchFamily="49" charset="-122"/>
          <a:ea typeface="黑体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黑体" pitchFamily="2" charset="-122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黑体" pitchFamily="2" charset="-122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黑体" pitchFamily="2" charset="-122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黑体" pitchFamily="2" charset="-122"/>
          <a:ea typeface="黑体" pitchFamily="2" charset="-122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Arial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Arial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Arial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Arial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50000">
              <a:schemeClr val="bg1">
                <a:gamma/>
                <a:tint val="0"/>
                <a:invGamma/>
              </a:schemeClr>
            </a:gs>
            <a:gs pos="100000">
              <a:schemeClr val="bg1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0"/>
          <p:cNvGrpSpPr>
            <a:grpSpLocks/>
          </p:cNvGrpSpPr>
          <p:nvPr/>
        </p:nvGrpSpPr>
        <p:grpSpPr bwMode="auto">
          <a:xfrm>
            <a:off x="0" y="0"/>
            <a:ext cx="9144000" cy="1447800"/>
            <a:chOff x="0" y="0"/>
            <a:chExt cx="5760" cy="912"/>
          </a:xfrm>
        </p:grpSpPr>
        <p:sp>
          <p:nvSpPr>
            <p:cNvPr id="1031" name="Rectangle 7"/>
            <p:cNvSpPr>
              <a:spLocks noChangeArrowheads="1"/>
            </p:cNvSpPr>
            <p:nvPr userDrawn="1"/>
          </p:nvSpPr>
          <p:spPr bwMode="gray">
            <a:xfrm>
              <a:off x="0" y="0"/>
              <a:ext cx="5760" cy="240"/>
            </a:xfrm>
            <a:prstGeom prst="rect">
              <a:avLst/>
            </a:prstGeom>
            <a:gradFill rotWithShape="1">
              <a:gsLst>
                <a:gs pos="0">
                  <a:schemeClr val="accent2">
                    <a:gamma/>
                    <a:tint val="28627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350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032" name="Rectangle 8"/>
            <p:cNvSpPr>
              <a:spLocks noChangeArrowheads="1"/>
            </p:cNvSpPr>
            <p:nvPr userDrawn="1"/>
          </p:nvSpPr>
          <p:spPr bwMode="gray">
            <a:xfrm>
              <a:off x="1248" y="240"/>
              <a:ext cx="4512" cy="480"/>
            </a:xfrm>
            <a:prstGeom prst="rect">
              <a:avLst/>
            </a:prstGeom>
            <a:gradFill rotWithShape="1">
              <a:gsLst>
                <a:gs pos="0">
                  <a:schemeClr val="bg1">
                    <a:gamma/>
                    <a:tint val="0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350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037" name="Rectangle 9"/>
            <p:cNvSpPr>
              <a:spLocks noChangeArrowheads="1"/>
            </p:cNvSpPr>
            <p:nvPr userDrawn="1"/>
          </p:nvSpPr>
          <p:spPr bwMode="gray">
            <a:xfrm>
              <a:off x="0" y="720"/>
              <a:ext cx="5760" cy="19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50" b="0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</p:grpSp>
      <p:pic>
        <p:nvPicPr>
          <p:cNvPr id="1027" name="Picture 26" descr="0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5250" y="77788"/>
            <a:ext cx="1066800" cy="104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81004"/>
            <a:ext cx="8229600" cy="74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smtClean="0"/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533529"/>
            <a:ext cx="8229600" cy="501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613529"/>
            <a:ext cx="2133600" cy="2444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750" b="0">
                <a:solidFill>
                  <a:srgbClr val="000000"/>
                </a:solidFill>
                <a:latin typeface="Arial" charset="0"/>
                <a:ea typeface="宋体" charset="-122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7F30C5A-FEC2-4E06-A648-0AD7AA825E18}" type="datetime1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2015-11-15</a:t>
            </a:fld>
            <a:endParaRPr lang="en-US" altLang="zh-CN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613529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750" b="0">
                <a:solidFill>
                  <a:srgbClr val="000000"/>
                </a:solidFill>
                <a:latin typeface="Arial" charset="0"/>
                <a:ea typeface="宋体" charset="-122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613529"/>
            <a:ext cx="2133600" cy="2444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750" b="0">
                <a:solidFill>
                  <a:srgbClr val="000000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9CD0C19-8229-43BB-BFE4-41D68A892D36}" type="slidenum">
              <a:rPr lang="en-US" altLang="zh-CN">
                <a:ea typeface="宋体" panose="02010600030101010101" pitchFamily="2" charset="-122"/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051" name="Rectangle 2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1143004"/>
            <a:ext cx="8458200" cy="2397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900" b="1">
                <a:solidFill>
                  <a:srgbClr val="FFFFFF"/>
                </a:solidFill>
                <a:latin typeface="Arial" charset="0"/>
                <a:ea typeface="宋体" charset="-122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/>
              <a:t>国家</a:t>
            </a:r>
            <a:r>
              <a:rPr lang="en-US" altLang="zh-CN" dirty="0"/>
              <a:t>ASIC</a:t>
            </a:r>
            <a:r>
              <a:rPr lang="zh-CN" altLang="en-US"/>
              <a:t>系统工程技术研究中心</a:t>
            </a:r>
            <a:endParaRPr lang="en-US" altLang="zh-CN" dirty="0"/>
          </a:p>
        </p:txBody>
      </p:sp>
      <p:pic>
        <p:nvPicPr>
          <p:cNvPr id="1034" name="Picture 5"/>
          <p:cNvPicPr>
            <a:picLocks noChangeAspect="1" noChangeArrowheads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2915" y="401642"/>
            <a:ext cx="719137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5156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</p:sldLayoutIdLst>
  <p:timing>
    <p:tnLst>
      <p:par>
        <p:cTn id="1" dur="indefinite" restart="never" nodeType="tmRoot"/>
      </p:par>
    </p:tnLst>
  </p:timing>
  <p:hf sldNum="0"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黑体" pitchFamily="49" charset="-122"/>
          <a:ea typeface="黑体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黑体" pitchFamily="2" charset="-122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黑体" pitchFamily="2" charset="-122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黑体" pitchFamily="2" charset="-122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黑体" pitchFamily="2" charset="-122"/>
          <a:ea typeface="黑体" pitchFamily="2" charset="-122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Arial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Arial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Arial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Arial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ctrTitle"/>
          </p:nvPr>
        </p:nvSpPr>
        <p:spPr>
          <a:xfrm>
            <a:off x="1654969" y="2185990"/>
            <a:ext cx="5829300" cy="1102519"/>
          </a:xfrm>
        </p:spPr>
        <p:txBody>
          <a:bodyPr/>
          <a:lstStyle/>
          <a:p>
            <a:pPr algn="ctr" eaLnBrk="1" hangingPunct="1"/>
            <a:r>
              <a:rPr lang="zh-CN" altLang="en-US" sz="4000" dirty="0" smtClean="0"/>
              <a:t>例会报告</a:t>
            </a:r>
            <a:endParaRPr lang="zh-CN" altLang="en-US" sz="4000" dirty="0"/>
          </a:p>
        </p:txBody>
      </p:sp>
      <p:sp>
        <p:nvSpPr>
          <p:cNvPr id="2" name="矩形 1"/>
          <p:cNvSpPr/>
          <p:nvPr/>
        </p:nvSpPr>
        <p:spPr>
          <a:xfrm>
            <a:off x="6582115" y="5148110"/>
            <a:ext cx="13217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4A09DD1F-CA7A-4AAD-A32A-97658B15FA1B}" type="datetime1">
              <a:rPr lang="zh-CN" altLang="en-US">
                <a:solidFill>
                  <a:srgbClr val="000000"/>
                </a:solidFill>
                <a:ea typeface="宋体" panose="02010600030101010101" pitchFamily="2" charset="-122"/>
              </a:rPr>
              <a:pPr/>
              <a:t>2015-11-15</a:t>
            </a:fld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5148110"/>
            <a:ext cx="6400800" cy="490690"/>
          </a:xfr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3183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"/>
          <p:cNvSpPr>
            <a:spLocks noGrp="1"/>
          </p:cNvSpPr>
          <p:nvPr>
            <p:ph type="title"/>
          </p:nvPr>
        </p:nvSpPr>
        <p:spPr>
          <a:xfrm>
            <a:off x="628650" y="474307"/>
            <a:ext cx="7886700" cy="849525"/>
          </a:xfrm>
        </p:spPr>
        <p:txBody>
          <a:bodyPr/>
          <a:lstStyle/>
          <a:p>
            <a:pPr algn="ctr"/>
            <a:r>
              <a:rPr lang="en-US" altLang="zh-CN" dirty="0" smtClean="0"/>
              <a:t>·k-means</a:t>
            </a:r>
            <a:r>
              <a:rPr lang="zh-CN" altLang="en-US" dirty="0" smtClean="0"/>
              <a:t>算法分组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628650" y="1766807"/>
            <a:ext cx="1983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个分组</a:t>
            </a:r>
            <a:endParaRPr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2550611"/>
              </p:ext>
            </p:extLst>
          </p:nvPr>
        </p:nvGraphicFramePr>
        <p:xfrm>
          <a:off x="1208686" y="2406935"/>
          <a:ext cx="6231775" cy="3333317"/>
        </p:xfrm>
        <a:graphic>
          <a:graphicData uri="http://schemas.openxmlformats.org/drawingml/2006/table">
            <a:tbl>
              <a:tblPr/>
              <a:tblGrid>
                <a:gridCol w="520199"/>
                <a:gridCol w="1295190"/>
                <a:gridCol w="946676"/>
                <a:gridCol w="3469710"/>
              </a:tblGrid>
              <a:tr h="446414">
                <a:tc>
                  <a:txBody>
                    <a:bodyPr/>
                    <a:lstStyle/>
                    <a:p>
                      <a:pPr latinLnBrk="1"/>
                      <a:r>
                        <a:rPr lang="zh-CN" altLang="en-US" sz="1350" b="1" dirty="0">
                          <a:effectLst/>
                        </a:rPr>
                        <a:t>组</a:t>
                      </a:r>
                      <a:endParaRPr lang="zh-CN" altLang="en-US" dirty="0">
                        <a:effectLst/>
                      </a:endParaRPr>
                    </a:p>
                  </a:txBody>
                  <a:tcPr marL="114300" marR="152400" marT="47625" marB="4762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zh-CN" altLang="en-US" sz="1350" b="1" dirty="0">
                          <a:effectLst/>
                        </a:rPr>
                        <a:t>延迟</a:t>
                      </a:r>
                      <a:endParaRPr lang="zh-CN" altLang="en-US" dirty="0">
                        <a:effectLst/>
                      </a:endParaRPr>
                    </a:p>
                  </a:txBody>
                  <a:tcPr marL="114300" marR="152400" marT="47625" marB="4762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zh-CN" altLang="en-US" sz="1350" b="1">
                          <a:effectLst/>
                        </a:rPr>
                        <a:t>算法那个数</a:t>
                      </a:r>
                      <a:endParaRPr lang="zh-CN" altLang="en-US">
                        <a:effectLst/>
                      </a:endParaRPr>
                    </a:p>
                  </a:txBody>
                  <a:tcPr marL="114300" marR="152400" marT="47625" marB="4762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zh-CN" altLang="en-US" sz="1350" b="1">
                          <a:effectLst/>
                        </a:rPr>
                        <a:t>算法</a:t>
                      </a:r>
                      <a:endParaRPr lang="zh-CN" altLang="en-US">
                        <a:effectLst/>
                      </a:endParaRPr>
                    </a:p>
                  </a:txBody>
                  <a:tcPr marL="114300" marR="152400" marT="47625" marB="4762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08916">
                <a:tc>
                  <a:txBody>
                    <a:bodyPr/>
                    <a:lstStyle/>
                    <a:p>
                      <a:pPr latinLnBrk="1"/>
                      <a:r>
                        <a:rPr lang="en-US" altLang="zh-CN" sz="1350"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zh-CN" altLang="en-US">
                        <a:effectLst/>
                      </a:endParaRPr>
                    </a:p>
                  </a:txBody>
                  <a:tcPr marL="114300" marR="152400" marT="47625" marB="4762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zh-CN" altLang="en-US" sz="1350"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r>
                        <a:rPr lang="en-US" altLang="zh-CN" sz="1350">
                          <a:effectLst/>
                          <a:latin typeface="Arial" panose="020B0604020202020204" pitchFamily="34" charset="0"/>
                        </a:rPr>
                        <a:t>4.972000</a:t>
                      </a:r>
                      <a:endParaRPr lang="zh-CN" altLang="en-US">
                        <a:effectLst/>
                      </a:endParaRPr>
                    </a:p>
                  </a:txBody>
                  <a:tcPr marL="114300" marR="152400" marT="47625" marB="4762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zh-CN" sz="1350">
                          <a:effectLst/>
                          <a:latin typeface="Arial" panose="020B0604020202020204" pitchFamily="34" charset="0"/>
                        </a:rPr>
                        <a:t>5</a:t>
                      </a:r>
                      <a:endParaRPr lang="zh-CN" altLang="en-US">
                        <a:effectLst/>
                      </a:endParaRPr>
                    </a:p>
                  </a:txBody>
                  <a:tcPr marL="114300" marR="152400" marT="47625" marB="4762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fr-FR" sz="1350">
                          <a:effectLst/>
                          <a:latin typeface="Arial" panose="020B0604020202020204" pitchFamily="34" charset="0"/>
                        </a:rPr>
                        <a:t>DES:3.430000         CAMELLIA:3.730000       GOST:7.130000       RC5:5.500000   </a:t>
                      </a:r>
                      <a:endParaRPr lang="fr-FR">
                        <a:effectLst/>
                      </a:endParaRPr>
                    </a:p>
                    <a:p>
                      <a:pPr latinLnBrk="1"/>
                      <a:r>
                        <a:rPr lang="fr-FR" sz="1350">
                          <a:effectLst/>
                          <a:latin typeface="Arial" panose="020B0604020202020204" pitchFamily="34" charset="0"/>
                        </a:rPr>
                        <a:t>SM4:5.070000</a:t>
                      </a:r>
                      <a:endParaRPr lang="fr-FR">
                        <a:effectLst/>
                      </a:endParaRPr>
                    </a:p>
                  </a:txBody>
                  <a:tcPr marL="114300" marR="152400" marT="47625" marB="4762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90167">
                <a:tc>
                  <a:txBody>
                    <a:bodyPr/>
                    <a:lstStyle/>
                    <a:p>
                      <a:pPr latinLnBrk="1"/>
                      <a:r>
                        <a:rPr lang="en-US" altLang="zh-CN" sz="1350"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endParaRPr lang="zh-CN" altLang="en-US">
                        <a:effectLst/>
                      </a:endParaRPr>
                    </a:p>
                  </a:txBody>
                  <a:tcPr marL="114300" marR="152400" marT="47625" marB="4762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zh-CN" sz="1350">
                          <a:effectLst/>
                          <a:latin typeface="Arial" panose="020B0604020202020204" pitchFamily="34" charset="0"/>
                        </a:rPr>
                        <a:t>9.668333</a:t>
                      </a:r>
                      <a:endParaRPr lang="zh-CN" altLang="en-US">
                        <a:effectLst/>
                      </a:endParaRPr>
                    </a:p>
                  </a:txBody>
                  <a:tcPr marL="114300" marR="152400" marT="47625" marB="4762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zh-CN" sz="1350">
                          <a:effectLst/>
                          <a:latin typeface="Arial" panose="020B0604020202020204" pitchFamily="34" charset="0"/>
                        </a:rPr>
                        <a:t>6</a:t>
                      </a:r>
                      <a:endParaRPr lang="zh-CN" altLang="en-US">
                        <a:effectLst/>
                      </a:endParaRPr>
                    </a:p>
                  </a:txBody>
                  <a:tcPr marL="114300" marR="152400" marT="47625" marB="4762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sz="1350">
                          <a:effectLst/>
                          <a:latin typeface="Arial" panose="020B0604020202020204" pitchFamily="34" charset="0"/>
                        </a:rPr>
                        <a:t>AES:7.790000        BLOWFISH:9.650000       RC6:12.330000      TEA:9.360000   </a:t>
                      </a:r>
                      <a:endParaRPr lang="en-US">
                        <a:effectLst/>
                      </a:endParaRPr>
                    </a:p>
                    <a:p>
                      <a:pPr latinLnBrk="1"/>
                      <a:r>
                        <a:rPr lang="en-US" sz="1350">
                          <a:effectLst/>
                          <a:latin typeface="Arial" panose="020B0604020202020204" pitchFamily="34" charset="0"/>
                        </a:rPr>
                        <a:t>XTEA:9.360000      SKIPJECT:9.520000</a:t>
                      </a:r>
                      <a:endParaRPr lang="en-US">
                        <a:effectLst/>
                      </a:endParaRPr>
                    </a:p>
                  </a:txBody>
                  <a:tcPr marL="114300" marR="152400" marT="47625" marB="4762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08916">
                <a:tc>
                  <a:txBody>
                    <a:bodyPr/>
                    <a:lstStyle/>
                    <a:p>
                      <a:pPr latinLnBrk="1"/>
                      <a:r>
                        <a:rPr lang="en-US" altLang="zh-CN" sz="1350">
                          <a:effectLst/>
                          <a:latin typeface="Arial" panose="020B0604020202020204" pitchFamily="34" charset="0"/>
                        </a:rPr>
                        <a:t>3</a:t>
                      </a:r>
                      <a:endParaRPr lang="zh-CN" altLang="en-US">
                        <a:effectLst/>
                      </a:endParaRPr>
                    </a:p>
                  </a:txBody>
                  <a:tcPr marL="114300" marR="152400" marT="47625" marB="4762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zh-CN" altLang="en-US" sz="1350"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r>
                        <a:rPr lang="en-US" altLang="zh-CN" sz="1350">
                          <a:effectLst/>
                          <a:latin typeface="Arial" panose="020B0604020202020204" pitchFamily="34" charset="0"/>
                        </a:rPr>
                        <a:t>17.936000</a:t>
                      </a:r>
                      <a:endParaRPr lang="zh-CN" altLang="en-US">
                        <a:effectLst/>
                      </a:endParaRPr>
                    </a:p>
                  </a:txBody>
                  <a:tcPr marL="114300" marR="152400" marT="47625" marB="4762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zh-CN" sz="1350">
                          <a:effectLst/>
                          <a:latin typeface="Arial" panose="020B0604020202020204" pitchFamily="34" charset="0"/>
                        </a:rPr>
                        <a:t>5</a:t>
                      </a:r>
                      <a:endParaRPr lang="zh-CN" altLang="en-US">
                        <a:effectLst/>
                      </a:endParaRPr>
                    </a:p>
                  </a:txBody>
                  <a:tcPr marL="114300" marR="152400" marT="47625" marB="4762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sz="1350" dirty="0">
                          <a:effectLst/>
                          <a:latin typeface="Arial" panose="020B0604020202020204" pitchFamily="34" charset="0"/>
                        </a:rPr>
                        <a:t>IDEA:21.580000           CAST128:14.550000   SEED:19.170000          TWOFISH:18.770000</a:t>
                      </a:r>
                      <a:endParaRPr lang="en-US" dirty="0">
                        <a:effectLst/>
                      </a:endParaRPr>
                    </a:p>
                    <a:p>
                      <a:pPr latinLnBrk="1"/>
                      <a:r>
                        <a:rPr lang="en-US" sz="1350" dirty="0">
                          <a:effectLst/>
                          <a:latin typeface="Arial" panose="020B0604020202020204" pitchFamily="34" charset="0"/>
                        </a:rPr>
                        <a:t>SERPENT:15.610000</a:t>
                      </a:r>
                      <a:endParaRPr lang="en-US" dirty="0">
                        <a:effectLst/>
                      </a:endParaRPr>
                    </a:p>
                  </a:txBody>
                  <a:tcPr marL="114300" marR="152400" marT="47625" marB="4762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7338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"/>
          <p:cNvSpPr>
            <a:spLocks noGrp="1"/>
          </p:cNvSpPr>
          <p:nvPr>
            <p:ph type="title"/>
          </p:nvPr>
        </p:nvSpPr>
        <p:spPr>
          <a:xfrm>
            <a:off x="628650" y="474307"/>
            <a:ext cx="7886700" cy="849525"/>
          </a:xfrm>
        </p:spPr>
        <p:txBody>
          <a:bodyPr/>
          <a:lstStyle/>
          <a:p>
            <a:pPr algn="ctr"/>
            <a:r>
              <a:rPr lang="en-US" altLang="zh-CN" dirty="0" smtClean="0"/>
              <a:t>·k-means</a:t>
            </a:r>
            <a:r>
              <a:rPr lang="zh-CN" altLang="en-US" dirty="0" smtClean="0"/>
              <a:t>算法分组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628650" y="1720312"/>
            <a:ext cx="1983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</a:t>
            </a:r>
            <a:r>
              <a:rPr lang="zh-CN" altLang="en-US" dirty="0" smtClean="0"/>
              <a:t>个分组</a:t>
            </a:r>
            <a:endParaRPr lang="zh-CN" altLang="en-US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5822668"/>
              </p:ext>
            </p:extLst>
          </p:nvPr>
        </p:nvGraphicFramePr>
        <p:xfrm>
          <a:off x="847726" y="2398585"/>
          <a:ext cx="6755574" cy="3375914"/>
        </p:xfrm>
        <a:graphic>
          <a:graphicData uri="http://schemas.openxmlformats.org/drawingml/2006/table">
            <a:tbl>
              <a:tblPr/>
              <a:tblGrid>
                <a:gridCol w="563924"/>
                <a:gridCol w="1404055"/>
                <a:gridCol w="978234"/>
                <a:gridCol w="3809361"/>
              </a:tblGrid>
              <a:tr h="520033">
                <a:tc>
                  <a:txBody>
                    <a:bodyPr/>
                    <a:lstStyle/>
                    <a:p>
                      <a:pPr latinLnBrk="1"/>
                      <a:r>
                        <a:rPr lang="zh-CN" altLang="en-US" sz="1350" b="1" dirty="0">
                          <a:effectLst/>
                        </a:rPr>
                        <a:t>组</a:t>
                      </a:r>
                      <a:endParaRPr lang="zh-CN" altLang="en-US" dirty="0">
                        <a:effectLst/>
                      </a:endParaRPr>
                    </a:p>
                  </a:txBody>
                  <a:tcPr marL="114300" marR="152400" marT="47625" marB="4762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zh-CN" altLang="en-US" sz="1350" b="1">
                          <a:effectLst/>
                        </a:rPr>
                        <a:t>延迟</a:t>
                      </a:r>
                      <a:endParaRPr lang="zh-CN" altLang="en-US">
                        <a:effectLst/>
                      </a:endParaRPr>
                    </a:p>
                  </a:txBody>
                  <a:tcPr marL="114300" marR="152400" marT="47625" marB="4762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zh-CN" altLang="en-US" sz="1350" b="1">
                          <a:effectLst/>
                        </a:rPr>
                        <a:t>算法那个数</a:t>
                      </a:r>
                      <a:endParaRPr lang="zh-CN" altLang="en-US">
                        <a:effectLst/>
                      </a:endParaRPr>
                    </a:p>
                  </a:txBody>
                  <a:tcPr marL="114300" marR="152400" marT="47625" marB="4762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zh-CN" altLang="en-US" sz="1350" b="1">
                          <a:effectLst/>
                        </a:rPr>
                        <a:t>算法</a:t>
                      </a:r>
                      <a:endParaRPr lang="zh-CN" altLang="en-US">
                        <a:effectLst/>
                      </a:endParaRPr>
                    </a:p>
                  </a:txBody>
                  <a:tcPr marL="114300" marR="152400" marT="47625" marB="4762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28143">
                <a:tc>
                  <a:txBody>
                    <a:bodyPr/>
                    <a:lstStyle/>
                    <a:p>
                      <a:pPr latinLnBrk="1"/>
                      <a:r>
                        <a:rPr lang="en-US" altLang="zh-CN" sz="1350"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zh-CN" altLang="en-US">
                        <a:effectLst/>
                      </a:endParaRPr>
                    </a:p>
                  </a:txBody>
                  <a:tcPr marL="114300" marR="152400" marT="47625" marB="4762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zh-CN" altLang="en-US" sz="1350">
                          <a:effectLst/>
                          <a:latin typeface="Arial" panose="020B0604020202020204" pitchFamily="34" charset="0"/>
                        </a:rPr>
                        <a:t>  </a:t>
                      </a:r>
                      <a:r>
                        <a:rPr lang="en-US" altLang="zh-CN" sz="1350">
                          <a:effectLst/>
                          <a:latin typeface="Arial" panose="020B0604020202020204" pitchFamily="34" charset="0"/>
                        </a:rPr>
                        <a:t>4.972000</a:t>
                      </a:r>
                      <a:endParaRPr lang="zh-CN" altLang="en-US">
                        <a:effectLst/>
                      </a:endParaRPr>
                    </a:p>
                  </a:txBody>
                  <a:tcPr marL="114300" marR="152400" marT="47625" marB="4762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zh-CN" sz="1350">
                          <a:effectLst/>
                          <a:latin typeface="Arial" panose="020B0604020202020204" pitchFamily="34" charset="0"/>
                        </a:rPr>
                        <a:t>4</a:t>
                      </a:r>
                      <a:endParaRPr lang="zh-CN" altLang="en-US">
                        <a:effectLst/>
                      </a:endParaRPr>
                    </a:p>
                  </a:txBody>
                  <a:tcPr marL="114300" marR="152400" marT="47625" marB="4762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sz="1350">
                          <a:effectLst/>
                          <a:latin typeface="Arial" panose="020B0604020202020204" pitchFamily="34" charset="0"/>
                        </a:rPr>
                        <a:t>DES:3.430000    CAMELLIA:3.730000       RC5:5.500000    SM4:5.070000</a:t>
                      </a:r>
                      <a:endParaRPr lang="en-US">
                        <a:effectLst/>
                      </a:endParaRPr>
                    </a:p>
                  </a:txBody>
                  <a:tcPr marL="114300" marR="152400" marT="47625" marB="4762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38406">
                <a:tc>
                  <a:txBody>
                    <a:bodyPr/>
                    <a:lstStyle/>
                    <a:p>
                      <a:pPr latinLnBrk="1"/>
                      <a:r>
                        <a:rPr lang="en-US" altLang="zh-CN" sz="1350"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endParaRPr lang="zh-CN" altLang="en-US">
                        <a:effectLst/>
                      </a:endParaRPr>
                    </a:p>
                  </a:txBody>
                  <a:tcPr marL="114300" marR="152400" marT="47625" marB="4762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zh-CN" sz="1350">
                          <a:effectLst/>
                          <a:latin typeface="Arial" panose="020B0604020202020204" pitchFamily="34" charset="0"/>
                        </a:rPr>
                        <a:t>9.136000</a:t>
                      </a:r>
                      <a:endParaRPr lang="zh-CN" altLang="en-US">
                        <a:effectLst/>
                      </a:endParaRPr>
                    </a:p>
                  </a:txBody>
                  <a:tcPr marL="114300" marR="152400" marT="47625" marB="4762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zh-CN" sz="1350">
                          <a:effectLst/>
                          <a:latin typeface="Arial" panose="020B0604020202020204" pitchFamily="34" charset="0"/>
                        </a:rPr>
                        <a:t>6</a:t>
                      </a:r>
                      <a:endParaRPr lang="zh-CN" altLang="en-US">
                        <a:effectLst/>
                      </a:endParaRPr>
                    </a:p>
                  </a:txBody>
                  <a:tcPr marL="114300" marR="152400" marT="47625" marB="4762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sz="1350">
                          <a:effectLst/>
                          <a:latin typeface="Arial" panose="020B0604020202020204" pitchFamily="34" charset="0"/>
                        </a:rPr>
                        <a:t>AES:7.790000     BLOWFISH:9.650000       GOST:7.130000   TEA:9.360000   </a:t>
                      </a:r>
                      <a:endParaRPr lang="en-US">
                        <a:effectLst/>
                      </a:endParaRPr>
                    </a:p>
                    <a:p>
                      <a:pPr latinLnBrk="1"/>
                      <a:r>
                        <a:rPr lang="en-US" sz="1350">
                          <a:effectLst/>
                          <a:latin typeface="Arial" panose="020B0604020202020204" pitchFamily="34" charset="0"/>
                        </a:rPr>
                        <a:t>XTEA:9.360000   SKIPJECT:9.520000</a:t>
                      </a:r>
                      <a:endParaRPr lang="en-US">
                        <a:effectLst/>
                      </a:endParaRPr>
                    </a:p>
                  </a:txBody>
                  <a:tcPr marL="114300" marR="152400" marT="47625" marB="4762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69299">
                <a:tc>
                  <a:txBody>
                    <a:bodyPr/>
                    <a:lstStyle/>
                    <a:p>
                      <a:pPr latinLnBrk="1"/>
                      <a:r>
                        <a:rPr lang="en-US" altLang="zh-CN" sz="1350">
                          <a:effectLst/>
                          <a:latin typeface="Arial" panose="020B0604020202020204" pitchFamily="34" charset="0"/>
                        </a:rPr>
                        <a:t>3</a:t>
                      </a:r>
                      <a:endParaRPr lang="zh-CN" altLang="en-US">
                        <a:effectLst/>
                      </a:endParaRPr>
                    </a:p>
                  </a:txBody>
                  <a:tcPr marL="114300" marR="152400" marT="47625" marB="4762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zh-CN" altLang="en-US" sz="1350"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r>
                        <a:rPr lang="en-US" altLang="zh-CN" sz="1350">
                          <a:effectLst/>
                          <a:latin typeface="Arial" panose="020B0604020202020204" pitchFamily="34" charset="0"/>
                        </a:rPr>
                        <a:t>9.136000</a:t>
                      </a:r>
                      <a:endParaRPr lang="zh-CN" altLang="en-US">
                        <a:effectLst/>
                      </a:endParaRPr>
                    </a:p>
                  </a:txBody>
                  <a:tcPr marL="114300" marR="152400" marT="47625" marB="4762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zh-CN" sz="1350">
                          <a:effectLst/>
                          <a:latin typeface="Arial" panose="020B0604020202020204" pitchFamily="34" charset="0"/>
                        </a:rPr>
                        <a:t>3</a:t>
                      </a:r>
                      <a:endParaRPr lang="zh-CN" altLang="en-US">
                        <a:effectLst/>
                      </a:endParaRPr>
                    </a:p>
                  </a:txBody>
                  <a:tcPr marL="114300" marR="152400" marT="47625" marB="4762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sz="1350">
                          <a:effectLst/>
                          <a:latin typeface="Arial" panose="020B0604020202020204" pitchFamily="34" charset="0"/>
                        </a:rPr>
                        <a:t>CAST128:14.550000       RC6:12.330000   SERPENT:15.610000</a:t>
                      </a:r>
                      <a:endParaRPr lang="en-US">
                        <a:effectLst/>
                      </a:endParaRPr>
                    </a:p>
                  </a:txBody>
                  <a:tcPr marL="114300" marR="152400" marT="47625" marB="4762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20033">
                <a:tc>
                  <a:txBody>
                    <a:bodyPr/>
                    <a:lstStyle/>
                    <a:p>
                      <a:pPr latinLnBrk="1"/>
                      <a:r>
                        <a:rPr lang="en-US" altLang="zh-CN" sz="1350">
                          <a:effectLst/>
                          <a:latin typeface="Arial" panose="020B0604020202020204" pitchFamily="34" charset="0"/>
                        </a:rPr>
                        <a:t>4</a:t>
                      </a:r>
                      <a:endParaRPr lang="zh-CN" altLang="en-US">
                        <a:effectLst/>
                      </a:endParaRPr>
                    </a:p>
                  </a:txBody>
                  <a:tcPr marL="114300" marR="152400" marT="47625" marB="4762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zh-CN" sz="1350" dirty="0">
                          <a:effectLst/>
                          <a:latin typeface="Arial" panose="020B0604020202020204" pitchFamily="34" charset="0"/>
                        </a:rPr>
                        <a:t>18.782500</a:t>
                      </a:r>
                      <a:endParaRPr lang="zh-CN" altLang="en-US" dirty="0">
                        <a:effectLst/>
                      </a:endParaRPr>
                    </a:p>
                  </a:txBody>
                  <a:tcPr marL="114300" marR="152400" marT="47625" marB="4762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zh-CN" sz="1350">
                          <a:effectLst/>
                          <a:latin typeface="Arial" panose="020B0604020202020204" pitchFamily="34" charset="0"/>
                        </a:rPr>
                        <a:t>3</a:t>
                      </a:r>
                      <a:endParaRPr lang="zh-CN" altLang="en-US">
                        <a:effectLst/>
                      </a:endParaRPr>
                    </a:p>
                  </a:txBody>
                  <a:tcPr marL="114300" marR="152400" marT="47625" marB="4762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sz="1350" dirty="0">
                          <a:effectLst/>
                          <a:latin typeface="Arial" panose="020B0604020202020204" pitchFamily="34" charset="0"/>
                        </a:rPr>
                        <a:t>IDEA:21.580000        SEED:19.170000  TWOFISH:18.770000</a:t>
                      </a:r>
                      <a:endParaRPr lang="en-US" dirty="0">
                        <a:effectLst/>
                      </a:endParaRPr>
                    </a:p>
                  </a:txBody>
                  <a:tcPr marL="114300" marR="152400" marT="47625" marB="4762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9317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"/>
          <p:cNvSpPr>
            <a:spLocks noGrp="1"/>
          </p:cNvSpPr>
          <p:nvPr>
            <p:ph type="title"/>
          </p:nvPr>
        </p:nvSpPr>
        <p:spPr>
          <a:xfrm>
            <a:off x="628650" y="474307"/>
            <a:ext cx="7886700" cy="849525"/>
          </a:xfrm>
        </p:spPr>
        <p:txBody>
          <a:bodyPr/>
          <a:lstStyle/>
          <a:p>
            <a:pPr algn="ctr"/>
            <a:r>
              <a:rPr lang="en-US" altLang="zh-CN" dirty="0" smtClean="0"/>
              <a:t>·k-means</a:t>
            </a:r>
            <a:r>
              <a:rPr lang="zh-CN" altLang="en-US" dirty="0" smtClean="0"/>
              <a:t>算法分组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458168" y="1565330"/>
            <a:ext cx="1983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</a:t>
            </a:r>
            <a:r>
              <a:rPr lang="zh-CN" altLang="en-US" dirty="0" smtClean="0"/>
              <a:t>个分组</a:t>
            </a:r>
            <a:endParaRPr lang="zh-CN" altLang="en-US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6373599"/>
              </p:ext>
            </p:extLst>
          </p:nvPr>
        </p:nvGraphicFramePr>
        <p:xfrm>
          <a:off x="847726" y="2113534"/>
          <a:ext cx="6981042" cy="3814744"/>
        </p:xfrm>
        <a:graphic>
          <a:graphicData uri="http://schemas.openxmlformats.org/drawingml/2006/table">
            <a:tbl>
              <a:tblPr/>
              <a:tblGrid>
                <a:gridCol w="582745"/>
                <a:gridCol w="1450915"/>
                <a:gridCol w="1010883"/>
                <a:gridCol w="3936499"/>
              </a:tblGrid>
              <a:tr h="498734">
                <a:tc>
                  <a:txBody>
                    <a:bodyPr/>
                    <a:lstStyle/>
                    <a:p>
                      <a:pPr latinLnBrk="1"/>
                      <a:r>
                        <a:rPr lang="zh-CN" altLang="en-US" sz="1350" b="1">
                          <a:effectLst/>
                        </a:rPr>
                        <a:t>组</a:t>
                      </a:r>
                      <a:endParaRPr lang="zh-CN" altLang="en-US">
                        <a:effectLst/>
                      </a:endParaRPr>
                    </a:p>
                  </a:txBody>
                  <a:tcPr marL="114300" marR="152400" marT="47625" marB="4762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zh-CN" altLang="en-US" sz="1350" b="1">
                          <a:effectLst/>
                        </a:rPr>
                        <a:t>延迟</a:t>
                      </a:r>
                      <a:endParaRPr lang="zh-CN" altLang="en-US">
                        <a:effectLst/>
                      </a:endParaRPr>
                    </a:p>
                  </a:txBody>
                  <a:tcPr marL="114300" marR="152400" marT="47625" marB="4762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zh-CN" altLang="en-US" sz="1350" b="1">
                          <a:effectLst/>
                        </a:rPr>
                        <a:t>算法那个数</a:t>
                      </a:r>
                      <a:endParaRPr lang="zh-CN" altLang="en-US">
                        <a:effectLst/>
                      </a:endParaRPr>
                    </a:p>
                  </a:txBody>
                  <a:tcPr marL="114300" marR="152400" marT="47625" marB="4762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zh-CN" altLang="en-US" sz="1350" b="1">
                          <a:effectLst/>
                        </a:rPr>
                        <a:t>算法</a:t>
                      </a:r>
                      <a:endParaRPr lang="zh-CN" altLang="en-US">
                        <a:effectLst/>
                      </a:endParaRPr>
                    </a:p>
                  </a:txBody>
                  <a:tcPr marL="114300" marR="152400" marT="47625" marB="4762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129838">
                <a:tc>
                  <a:txBody>
                    <a:bodyPr/>
                    <a:lstStyle/>
                    <a:p>
                      <a:pPr latinLnBrk="1"/>
                      <a:r>
                        <a:rPr lang="en-US" altLang="zh-CN" sz="1350"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zh-CN" altLang="en-US">
                        <a:effectLst/>
                      </a:endParaRPr>
                    </a:p>
                  </a:txBody>
                  <a:tcPr marL="114300" marR="152400" marT="47625" marB="4762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zh-CN" altLang="en-US" sz="1350"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r>
                        <a:rPr lang="en-US" altLang="zh-CN" sz="1350">
                          <a:effectLst/>
                          <a:latin typeface="Arial" panose="020B0604020202020204" pitchFamily="34" charset="0"/>
                        </a:rPr>
                        <a:t>4.972000</a:t>
                      </a:r>
                      <a:endParaRPr lang="zh-CN" altLang="en-US">
                        <a:effectLst/>
                      </a:endParaRPr>
                    </a:p>
                  </a:txBody>
                  <a:tcPr marL="114300" marR="152400" marT="47625" marB="4762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zh-CN" sz="1350">
                          <a:effectLst/>
                          <a:latin typeface="Arial" panose="020B0604020202020204" pitchFamily="34" charset="0"/>
                        </a:rPr>
                        <a:t>4</a:t>
                      </a:r>
                      <a:endParaRPr lang="zh-CN" altLang="en-US">
                        <a:effectLst/>
                      </a:endParaRPr>
                    </a:p>
                  </a:txBody>
                  <a:tcPr marL="114300" marR="152400" marT="47625" marB="4762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sz="1350">
                          <a:effectLst/>
                          <a:latin typeface="Arial" panose="020B0604020202020204" pitchFamily="34" charset="0"/>
                        </a:rPr>
                        <a:t>DES:3.430000    CAMELLIA:3.730000       RC5:5.500000    SM4:5.070000</a:t>
                      </a:r>
                      <a:endParaRPr lang="en-US">
                        <a:effectLst/>
                      </a:endParaRPr>
                    </a:p>
                  </a:txBody>
                  <a:tcPr marL="114300" marR="152400" marT="47625" marB="4762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15220">
                <a:tc>
                  <a:txBody>
                    <a:bodyPr/>
                    <a:lstStyle/>
                    <a:p>
                      <a:pPr latinLnBrk="1"/>
                      <a:r>
                        <a:rPr lang="en-US" altLang="zh-CN" sz="1350"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endParaRPr lang="zh-CN" altLang="en-US">
                        <a:effectLst/>
                      </a:endParaRPr>
                    </a:p>
                  </a:txBody>
                  <a:tcPr marL="114300" marR="152400" marT="47625" marB="4762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zh-CN" sz="1350">
                          <a:effectLst/>
                          <a:latin typeface="Arial" panose="020B0604020202020204" pitchFamily="34" charset="0"/>
                        </a:rPr>
                        <a:t>9.136000</a:t>
                      </a:r>
                      <a:endParaRPr lang="zh-CN" altLang="en-US">
                        <a:effectLst/>
                      </a:endParaRPr>
                    </a:p>
                  </a:txBody>
                  <a:tcPr marL="114300" marR="152400" marT="47625" marB="4762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zh-CN" sz="1350">
                          <a:effectLst/>
                          <a:latin typeface="Arial" panose="020B0604020202020204" pitchFamily="34" charset="0"/>
                        </a:rPr>
                        <a:t>6</a:t>
                      </a:r>
                      <a:endParaRPr lang="zh-CN" altLang="en-US">
                        <a:effectLst/>
                      </a:endParaRPr>
                    </a:p>
                  </a:txBody>
                  <a:tcPr marL="114300" marR="152400" marT="47625" marB="4762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sz="1350">
                          <a:effectLst/>
                          <a:latin typeface="Arial" panose="020B0604020202020204" pitchFamily="34" charset="0"/>
                        </a:rPr>
                        <a:t>AES:7.790000      BLOWFISH:9.650000       GOST:7.130000   TEA:9.360000   </a:t>
                      </a:r>
                      <a:endParaRPr lang="en-US">
                        <a:effectLst/>
                      </a:endParaRPr>
                    </a:p>
                    <a:p>
                      <a:pPr latinLnBrk="1"/>
                      <a:r>
                        <a:rPr lang="en-US" sz="1350">
                          <a:effectLst/>
                          <a:latin typeface="Arial" panose="020B0604020202020204" pitchFamily="34" charset="0"/>
                        </a:rPr>
                        <a:t>XTEA:9.360000   SKIPJECT:9.520000</a:t>
                      </a:r>
                      <a:endParaRPr lang="en-US">
                        <a:effectLst/>
                      </a:endParaRPr>
                    </a:p>
                  </a:txBody>
                  <a:tcPr marL="114300" marR="152400" marT="47625" marB="4762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8113">
                <a:tc>
                  <a:txBody>
                    <a:bodyPr/>
                    <a:lstStyle/>
                    <a:p>
                      <a:pPr latinLnBrk="1"/>
                      <a:r>
                        <a:rPr lang="en-US" altLang="zh-CN" sz="1350">
                          <a:effectLst/>
                          <a:latin typeface="Arial" panose="020B0604020202020204" pitchFamily="34" charset="0"/>
                        </a:rPr>
                        <a:t>3</a:t>
                      </a:r>
                      <a:endParaRPr lang="zh-CN" altLang="en-US">
                        <a:effectLst/>
                      </a:endParaRPr>
                    </a:p>
                  </a:txBody>
                  <a:tcPr marL="114300" marR="152400" marT="47625" marB="4762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zh-CN" sz="1350">
                          <a:effectLst/>
                          <a:latin typeface="Arial" panose="020B0604020202020204" pitchFamily="34" charset="0"/>
                        </a:rPr>
                        <a:t>12.330000</a:t>
                      </a:r>
                      <a:endParaRPr lang="zh-CN" altLang="en-US">
                        <a:effectLst/>
                      </a:endParaRPr>
                    </a:p>
                  </a:txBody>
                  <a:tcPr marL="114300" marR="152400" marT="47625" marB="4762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zh-CN" sz="1350"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zh-CN" altLang="en-US">
                        <a:effectLst/>
                      </a:endParaRPr>
                    </a:p>
                  </a:txBody>
                  <a:tcPr marL="114300" marR="152400" marT="47625" marB="4762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sz="1350">
                          <a:effectLst/>
                          <a:latin typeface="Arial" panose="020B0604020202020204" pitchFamily="34" charset="0"/>
                        </a:rPr>
                        <a:t>RC6:12.330000</a:t>
                      </a:r>
                      <a:endParaRPr lang="en-US">
                        <a:effectLst/>
                      </a:endParaRPr>
                    </a:p>
                  </a:txBody>
                  <a:tcPr marL="114300" marR="152400" marT="47625" marB="4762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8113">
                <a:tc>
                  <a:txBody>
                    <a:bodyPr/>
                    <a:lstStyle/>
                    <a:p>
                      <a:pPr latinLnBrk="1"/>
                      <a:r>
                        <a:rPr lang="en-US" altLang="zh-CN" sz="1350">
                          <a:effectLst/>
                          <a:latin typeface="Arial" panose="020B0604020202020204" pitchFamily="34" charset="0"/>
                        </a:rPr>
                        <a:t>4</a:t>
                      </a:r>
                      <a:endParaRPr lang="zh-CN" altLang="en-US">
                        <a:effectLst/>
                      </a:endParaRPr>
                    </a:p>
                  </a:txBody>
                  <a:tcPr marL="114300" marR="152400" marT="47625" marB="4762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zh-CN" sz="1350">
                          <a:effectLst/>
                          <a:latin typeface="Arial" panose="020B0604020202020204" pitchFamily="34" charset="0"/>
                        </a:rPr>
                        <a:t>15.080000</a:t>
                      </a:r>
                      <a:endParaRPr lang="zh-CN" altLang="en-US">
                        <a:effectLst/>
                      </a:endParaRPr>
                    </a:p>
                  </a:txBody>
                  <a:tcPr marL="114300" marR="152400" marT="47625" marB="4762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zh-CN" sz="1350"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endParaRPr lang="zh-CN" altLang="en-US">
                        <a:effectLst/>
                      </a:endParaRPr>
                    </a:p>
                  </a:txBody>
                  <a:tcPr marL="114300" marR="152400" marT="47625" marB="4762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sz="1350">
                          <a:effectLst/>
                          <a:latin typeface="Arial" panose="020B0604020202020204" pitchFamily="34" charset="0"/>
                        </a:rPr>
                        <a:t>CAST128:14.550000       SERPENT:15.610000</a:t>
                      </a:r>
                      <a:endParaRPr lang="en-US">
                        <a:effectLst/>
                      </a:endParaRPr>
                    </a:p>
                  </a:txBody>
                  <a:tcPr marL="114300" marR="152400" marT="47625" marB="4762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98734">
                <a:tc>
                  <a:txBody>
                    <a:bodyPr/>
                    <a:lstStyle/>
                    <a:p>
                      <a:pPr latinLnBrk="1"/>
                      <a:r>
                        <a:rPr lang="en-US" altLang="zh-CN" sz="1350">
                          <a:effectLst/>
                          <a:latin typeface="Arial" panose="020B0604020202020204" pitchFamily="34" charset="0"/>
                        </a:rPr>
                        <a:t>5</a:t>
                      </a:r>
                      <a:endParaRPr lang="zh-CN" altLang="en-US">
                        <a:effectLst/>
                      </a:endParaRPr>
                    </a:p>
                  </a:txBody>
                  <a:tcPr marL="114300" marR="152400" marT="47625" marB="4762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zh-CN" sz="1350">
                          <a:effectLst/>
                          <a:latin typeface="Arial" panose="020B0604020202020204" pitchFamily="34" charset="0"/>
                        </a:rPr>
                        <a:t>19.840000</a:t>
                      </a:r>
                      <a:endParaRPr lang="zh-CN" altLang="en-US">
                        <a:effectLst/>
                      </a:endParaRPr>
                    </a:p>
                  </a:txBody>
                  <a:tcPr marL="114300" marR="152400" marT="47625" marB="4762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zh-CN" sz="1350">
                          <a:effectLst/>
                          <a:latin typeface="Arial" panose="020B0604020202020204" pitchFamily="34" charset="0"/>
                        </a:rPr>
                        <a:t>3</a:t>
                      </a:r>
                      <a:endParaRPr lang="zh-CN" altLang="en-US">
                        <a:effectLst/>
                      </a:endParaRPr>
                    </a:p>
                  </a:txBody>
                  <a:tcPr marL="114300" marR="152400" marT="47625" marB="4762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sz="1350" dirty="0">
                          <a:effectLst/>
                          <a:latin typeface="Arial" panose="020B0604020202020204" pitchFamily="34" charset="0"/>
                        </a:rPr>
                        <a:t>IDEA:21.580000              SEED:19.170000  TWOFISH:18.770000</a:t>
                      </a:r>
                      <a:endParaRPr lang="en-US" dirty="0">
                        <a:effectLst/>
                      </a:endParaRPr>
                    </a:p>
                  </a:txBody>
                  <a:tcPr marL="114300" marR="152400" marT="47625" marB="47625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6227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"/>
          <p:cNvSpPr>
            <a:spLocks noGrp="1"/>
          </p:cNvSpPr>
          <p:nvPr>
            <p:ph type="title"/>
          </p:nvPr>
        </p:nvSpPr>
        <p:spPr>
          <a:xfrm>
            <a:off x="628650" y="474307"/>
            <a:ext cx="7886700" cy="849525"/>
          </a:xfrm>
        </p:spPr>
        <p:txBody>
          <a:bodyPr/>
          <a:lstStyle/>
          <a:p>
            <a:pPr algn="ctr"/>
            <a:r>
              <a:rPr lang="en-US" altLang="zh-CN" dirty="0" smtClean="0"/>
              <a:t>·k-means</a:t>
            </a:r>
            <a:r>
              <a:rPr lang="zh-CN" altLang="en-US" dirty="0" smtClean="0"/>
              <a:t>算法分组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425844" y="2495226"/>
            <a:ext cx="629231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对算法采用了</a:t>
            </a:r>
            <a:r>
              <a:rPr lang="en-US" altLang="zh-CN" sz="2000" dirty="0" smtClean="0"/>
              <a:t>3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4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5</a:t>
            </a:r>
            <a:r>
              <a:rPr lang="zh-CN" altLang="en-US" sz="2000" dirty="0" smtClean="0"/>
              <a:t>三种分组方法。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4</a:t>
            </a:r>
            <a:r>
              <a:rPr lang="zh-CN" altLang="en-US" sz="2000" dirty="0" smtClean="0"/>
              <a:t>组分法中有比较理想的分组，而且延迟的递增基本满足等差数列的规律，在设计时相当于是</a:t>
            </a:r>
            <a:r>
              <a:rPr lang="en-US" altLang="zh-CN" sz="2000" dirty="0" smtClean="0"/>
              <a:t>PE</a:t>
            </a:r>
            <a:r>
              <a:rPr lang="zh-CN" altLang="en-US" sz="2000" dirty="0" smtClean="0"/>
              <a:t>个数的等差形式的递增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629480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可重构">
  <a:themeElements>
    <a:clrScheme name="Default Design 2">
      <a:dk1>
        <a:srgbClr val="000000"/>
      </a:dk1>
      <a:lt1>
        <a:srgbClr val="F6EDA8"/>
      </a:lt1>
      <a:dk2>
        <a:srgbClr val="006600"/>
      </a:dk2>
      <a:lt2>
        <a:srgbClr val="FFFFFF"/>
      </a:lt2>
      <a:accent1>
        <a:srgbClr val="73C95B"/>
      </a:accent1>
      <a:accent2>
        <a:srgbClr val="F7C037"/>
      </a:accent2>
      <a:accent3>
        <a:srgbClr val="FAF4D1"/>
      </a:accent3>
      <a:accent4>
        <a:srgbClr val="000000"/>
      </a:accent4>
      <a:accent5>
        <a:srgbClr val="BCE1B5"/>
      </a:accent5>
      <a:accent6>
        <a:srgbClr val="E0AE31"/>
      </a:accent6>
      <a:hlink>
        <a:srgbClr val="2393CB"/>
      </a:hlink>
      <a:folHlink>
        <a:srgbClr val="CB057B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BBEAA8"/>
        </a:lt1>
        <a:dk2>
          <a:srgbClr val="063C60"/>
        </a:dk2>
        <a:lt2>
          <a:srgbClr val="FFFFFF"/>
        </a:lt2>
        <a:accent1>
          <a:srgbClr val="5598CF"/>
        </a:accent1>
        <a:accent2>
          <a:srgbClr val="AAD955"/>
        </a:accent2>
        <a:accent3>
          <a:srgbClr val="DAF3D1"/>
        </a:accent3>
        <a:accent4>
          <a:srgbClr val="000000"/>
        </a:accent4>
        <a:accent5>
          <a:srgbClr val="B4CAE4"/>
        </a:accent5>
        <a:accent6>
          <a:srgbClr val="9AC44C"/>
        </a:accent6>
        <a:hlink>
          <a:srgbClr val="C7AA6F"/>
        </a:hlink>
        <a:folHlink>
          <a:srgbClr val="9E65B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6EDA8"/>
        </a:lt1>
        <a:dk2>
          <a:srgbClr val="006600"/>
        </a:dk2>
        <a:lt2>
          <a:srgbClr val="FFFFFF"/>
        </a:lt2>
        <a:accent1>
          <a:srgbClr val="73C95B"/>
        </a:accent1>
        <a:accent2>
          <a:srgbClr val="F7C037"/>
        </a:accent2>
        <a:accent3>
          <a:srgbClr val="FAF4D1"/>
        </a:accent3>
        <a:accent4>
          <a:srgbClr val="000000"/>
        </a:accent4>
        <a:accent5>
          <a:srgbClr val="BCE1B5"/>
        </a:accent5>
        <a:accent6>
          <a:srgbClr val="E0AE31"/>
        </a:accent6>
        <a:hlink>
          <a:srgbClr val="2393CB"/>
        </a:hlink>
        <a:folHlink>
          <a:srgbClr val="CB057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CE6AE"/>
        </a:lt1>
        <a:dk2>
          <a:srgbClr val="800000"/>
        </a:dk2>
        <a:lt2>
          <a:srgbClr val="FFFFFF"/>
        </a:lt2>
        <a:accent1>
          <a:srgbClr val="F66C2E"/>
        </a:accent1>
        <a:accent2>
          <a:srgbClr val="F9DE3D"/>
        </a:accent2>
        <a:accent3>
          <a:srgbClr val="FDF0D3"/>
        </a:accent3>
        <a:accent4>
          <a:srgbClr val="000000"/>
        </a:accent4>
        <a:accent5>
          <a:srgbClr val="FABAAD"/>
        </a:accent5>
        <a:accent6>
          <a:srgbClr val="E2C936"/>
        </a:accent6>
        <a:hlink>
          <a:srgbClr val="6CCA85"/>
        </a:hlink>
        <a:folHlink>
          <a:srgbClr val="DCA44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可重构">
  <a:themeElements>
    <a:clrScheme name="Default Design 2">
      <a:dk1>
        <a:srgbClr val="000000"/>
      </a:dk1>
      <a:lt1>
        <a:srgbClr val="F6EDA8"/>
      </a:lt1>
      <a:dk2>
        <a:srgbClr val="006600"/>
      </a:dk2>
      <a:lt2>
        <a:srgbClr val="FFFFFF"/>
      </a:lt2>
      <a:accent1>
        <a:srgbClr val="73C95B"/>
      </a:accent1>
      <a:accent2>
        <a:srgbClr val="F7C037"/>
      </a:accent2>
      <a:accent3>
        <a:srgbClr val="FAF4D1"/>
      </a:accent3>
      <a:accent4>
        <a:srgbClr val="000000"/>
      </a:accent4>
      <a:accent5>
        <a:srgbClr val="BCE1B5"/>
      </a:accent5>
      <a:accent6>
        <a:srgbClr val="E0AE31"/>
      </a:accent6>
      <a:hlink>
        <a:srgbClr val="2393CB"/>
      </a:hlink>
      <a:folHlink>
        <a:srgbClr val="CB057B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BBEAA8"/>
        </a:lt1>
        <a:dk2>
          <a:srgbClr val="063C60"/>
        </a:dk2>
        <a:lt2>
          <a:srgbClr val="FFFFFF"/>
        </a:lt2>
        <a:accent1>
          <a:srgbClr val="5598CF"/>
        </a:accent1>
        <a:accent2>
          <a:srgbClr val="AAD955"/>
        </a:accent2>
        <a:accent3>
          <a:srgbClr val="DAF3D1"/>
        </a:accent3>
        <a:accent4>
          <a:srgbClr val="000000"/>
        </a:accent4>
        <a:accent5>
          <a:srgbClr val="B4CAE4"/>
        </a:accent5>
        <a:accent6>
          <a:srgbClr val="9AC44C"/>
        </a:accent6>
        <a:hlink>
          <a:srgbClr val="C7AA6F"/>
        </a:hlink>
        <a:folHlink>
          <a:srgbClr val="9E65B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6EDA8"/>
        </a:lt1>
        <a:dk2>
          <a:srgbClr val="006600"/>
        </a:dk2>
        <a:lt2>
          <a:srgbClr val="FFFFFF"/>
        </a:lt2>
        <a:accent1>
          <a:srgbClr val="73C95B"/>
        </a:accent1>
        <a:accent2>
          <a:srgbClr val="F7C037"/>
        </a:accent2>
        <a:accent3>
          <a:srgbClr val="FAF4D1"/>
        </a:accent3>
        <a:accent4>
          <a:srgbClr val="000000"/>
        </a:accent4>
        <a:accent5>
          <a:srgbClr val="BCE1B5"/>
        </a:accent5>
        <a:accent6>
          <a:srgbClr val="E0AE31"/>
        </a:accent6>
        <a:hlink>
          <a:srgbClr val="2393CB"/>
        </a:hlink>
        <a:folHlink>
          <a:srgbClr val="CB057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CE6AE"/>
        </a:lt1>
        <a:dk2>
          <a:srgbClr val="800000"/>
        </a:dk2>
        <a:lt2>
          <a:srgbClr val="FFFFFF"/>
        </a:lt2>
        <a:accent1>
          <a:srgbClr val="F66C2E"/>
        </a:accent1>
        <a:accent2>
          <a:srgbClr val="F9DE3D"/>
        </a:accent2>
        <a:accent3>
          <a:srgbClr val="FDF0D3"/>
        </a:accent3>
        <a:accent4>
          <a:srgbClr val="000000"/>
        </a:accent4>
        <a:accent5>
          <a:srgbClr val="FABAAD"/>
        </a:accent5>
        <a:accent6>
          <a:srgbClr val="E2C936"/>
        </a:accent6>
        <a:hlink>
          <a:srgbClr val="6CCA85"/>
        </a:hlink>
        <a:folHlink>
          <a:srgbClr val="DCA44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1794</TotalTime>
  <Words>136</Words>
  <Application>Microsoft Office PowerPoint</Application>
  <PresentationFormat>全屏显示(4:3)</PresentationFormat>
  <Paragraphs>78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黑体</vt:lpstr>
      <vt:lpstr>宋体</vt:lpstr>
      <vt:lpstr>Arial</vt:lpstr>
      <vt:lpstr>Calibri</vt:lpstr>
      <vt:lpstr>1_可重构</vt:lpstr>
      <vt:lpstr>2_可重构</vt:lpstr>
      <vt:lpstr>例会报告</vt:lpstr>
      <vt:lpstr>·k-means算法分组</vt:lpstr>
      <vt:lpstr>·k-means算法分组</vt:lpstr>
      <vt:lpstr>·k-means算法分组</vt:lpstr>
      <vt:lpstr>·k-means算法分组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调研整理</dc:title>
  <dc:creator>李小泉</dc:creator>
  <cp:lastModifiedBy>bean</cp:lastModifiedBy>
  <cp:revision>157</cp:revision>
  <dcterms:created xsi:type="dcterms:W3CDTF">2015-01-16T01:52:43Z</dcterms:created>
  <dcterms:modified xsi:type="dcterms:W3CDTF">2015-11-15T15:15:55Z</dcterms:modified>
</cp:coreProperties>
</file>