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3" r:id="rId2"/>
  </p:sldMasterIdLst>
  <p:notesMasterIdLst>
    <p:notesMasterId r:id="rId40"/>
  </p:notesMasterIdLst>
  <p:sldIdLst>
    <p:sldId id="259" r:id="rId3"/>
    <p:sldId id="263" r:id="rId4"/>
    <p:sldId id="266" r:id="rId5"/>
    <p:sldId id="265" r:id="rId6"/>
    <p:sldId id="273" r:id="rId7"/>
    <p:sldId id="261" r:id="rId8"/>
    <p:sldId id="264" r:id="rId9"/>
    <p:sldId id="298" r:id="rId10"/>
    <p:sldId id="280" r:id="rId11"/>
    <p:sldId id="285" r:id="rId12"/>
    <p:sldId id="304" r:id="rId13"/>
    <p:sldId id="303" r:id="rId14"/>
    <p:sldId id="286" r:id="rId15"/>
    <p:sldId id="305" r:id="rId16"/>
    <p:sldId id="307" r:id="rId17"/>
    <p:sldId id="313" r:id="rId18"/>
    <p:sldId id="314" r:id="rId19"/>
    <p:sldId id="315" r:id="rId20"/>
    <p:sldId id="312" r:id="rId21"/>
    <p:sldId id="308" r:id="rId22"/>
    <p:sldId id="330" r:id="rId23"/>
    <p:sldId id="331" r:id="rId24"/>
    <p:sldId id="322" r:id="rId25"/>
    <p:sldId id="323" r:id="rId26"/>
    <p:sldId id="328" r:id="rId27"/>
    <p:sldId id="326" r:id="rId28"/>
    <p:sldId id="327" r:id="rId29"/>
    <p:sldId id="324" r:id="rId30"/>
    <p:sldId id="332" r:id="rId31"/>
    <p:sldId id="270" r:id="rId32"/>
    <p:sldId id="268" r:id="rId33"/>
    <p:sldId id="334" r:id="rId34"/>
    <p:sldId id="333" r:id="rId35"/>
    <p:sldId id="291" r:id="rId36"/>
    <p:sldId id="284" r:id="rId37"/>
    <p:sldId id="319" r:id="rId38"/>
    <p:sldId id="320" r:id="rId39"/>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015" autoAdjust="0"/>
  </p:normalViewPr>
  <p:slideViewPr>
    <p:cSldViewPr snapToGrid="0">
      <p:cViewPr varScale="1">
        <p:scale>
          <a:sx n="107" d="100"/>
          <a:sy n="107" d="100"/>
        </p:scale>
        <p:origin x="114" y="4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theme" Target="theme/theme1.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2C162A-F3B0-40C7-8B59-018C3DD38F5E}" type="datetimeFigureOut">
              <a:rPr lang="zh-CN" altLang="en-US" smtClean="0"/>
              <a:t>2015-11-23</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CB4CE60-94C7-46F5-866C-D072F7C22DEB}" type="slidenum">
              <a:rPr lang="zh-CN" altLang="en-US" smtClean="0"/>
              <a:t>‹#›</a:t>
            </a:fld>
            <a:endParaRPr lang="zh-CN" altLang="en-US"/>
          </a:p>
        </p:txBody>
      </p:sp>
    </p:spTree>
    <p:extLst>
      <p:ext uri="{BB962C8B-B14F-4D97-AF65-F5344CB8AC3E}">
        <p14:creationId xmlns:p14="http://schemas.microsoft.com/office/powerpoint/2010/main" val="17791945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p:cNvSpPr>
            <a:spLocks noGrp="1" noRot="1" noChangeAspect="1" noTextEdit="1"/>
          </p:cNvSpPr>
          <p:nvPr>
            <p:ph type="sldImg"/>
          </p:nvPr>
        </p:nvSpPr>
        <p:spPr>
          <a:xfrm>
            <a:off x="1371600" y="1143000"/>
            <a:ext cx="4114800" cy="3086100"/>
          </a:xfrm>
          <a:ln>
            <a:solidFill>
              <a:srgbClr val="000000"/>
            </a:solidFill>
            <a:miter lim="800000"/>
            <a:headEnd/>
            <a:tailEnd/>
          </a:ln>
        </p:spPr>
      </p:sp>
      <p:sp>
        <p:nvSpPr>
          <p:cNvPr id="44035" name="备注占位符 2"/>
          <p:cNvSpPr>
            <a:spLocks noGrp="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
        <p:nvSpPr>
          <p:cNvPr id="44036"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fld id="{D4FFC81A-A059-41F0-917D-E007308244DC}" type="slidenum">
              <a:rPr lang="zh-CN" altLang="en-US" b="0">
                <a:solidFill>
                  <a:srgbClr val="000000"/>
                </a:solidFill>
              </a:rPr>
              <a:pPr eaLnBrk="1" hangingPunct="1"/>
              <a:t>1</a:t>
            </a:fld>
            <a:endParaRPr lang="zh-CN" altLang="en-US" b="0">
              <a:solidFill>
                <a:srgbClr val="000000"/>
              </a:solidFill>
            </a:endParaRPr>
          </a:p>
        </p:txBody>
      </p:sp>
    </p:spTree>
    <p:extLst>
      <p:ext uri="{BB962C8B-B14F-4D97-AF65-F5344CB8AC3E}">
        <p14:creationId xmlns:p14="http://schemas.microsoft.com/office/powerpoint/2010/main" val="12948630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CB4CE60-94C7-46F5-866C-D072F7C22DEB}" type="slidenum">
              <a:rPr lang="zh-CN" altLang="en-US" smtClean="0"/>
              <a:t>12</a:t>
            </a:fld>
            <a:endParaRPr lang="zh-CN" altLang="en-US"/>
          </a:p>
        </p:txBody>
      </p:sp>
    </p:spTree>
    <p:extLst>
      <p:ext uri="{BB962C8B-B14F-4D97-AF65-F5344CB8AC3E}">
        <p14:creationId xmlns:p14="http://schemas.microsoft.com/office/powerpoint/2010/main" val="28913160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CB4CE60-94C7-46F5-866C-D072F7C22DEB}" type="slidenum">
              <a:rPr lang="zh-CN" altLang="en-US" smtClean="0"/>
              <a:t>13</a:t>
            </a:fld>
            <a:endParaRPr lang="zh-CN" altLang="en-US"/>
          </a:p>
        </p:txBody>
      </p:sp>
    </p:spTree>
    <p:extLst>
      <p:ext uri="{BB962C8B-B14F-4D97-AF65-F5344CB8AC3E}">
        <p14:creationId xmlns:p14="http://schemas.microsoft.com/office/powerpoint/2010/main" val="1092941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CB4CE60-94C7-46F5-866C-D072F7C22DEB}" type="slidenum">
              <a:rPr lang="zh-CN" altLang="en-US" smtClean="0"/>
              <a:t>14</a:t>
            </a:fld>
            <a:endParaRPr lang="zh-CN" altLang="en-US"/>
          </a:p>
        </p:txBody>
      </p:sp>
    </p:spTree>
    <p:extLst>
      <p:ext uri="{BB962C8B-B14F-4D97-AF65-F5344CB8AC3E}">
        <p14:creationId xmlns:p14="http://schemas.microsoft.com/office/powerpoint/2010/main" val="42755654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CB4CE60-94C7-46F5-866C-D072F7C22DEB}" type="slidenum">
              <a:rPr lang="zh-CN" altLang="en-US" smtClean="0"/>
              <a:t>15</a:t>
            </a:fld>
            <a:endParaRPr lang="zh-CN" altLang="en-US"/>
          </a:p>
        </p:txBody>
      </p:sp>
    </p:spTree>
    <p:extLst>
      <p:ext uri="{BB962C8B-B14F-4D97-AF65-F5344CB8AC3E}">
        <p14:creationId xmlns:p14="http://schemas.microsoft.com/office/powerpoint/2010/main" val="3689683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CB4CE60-94C7-46F5-866C-D072F7C22DEB}" type="slidenum">
              <a:rPr lang="zh-CN" altLang="en-US" smtClean="0"/>
              <a:t>16</a:t>
            </a:fld>
            <a:endParaRPr lang="zh-CN" altLang="en-US"/>
          </a:p>
        </p:txBody>
      </p:sp>
    </p:spTree>
    <p:extLst>
      <p:ext uri="{BB962C8B-B14F-4D97-AF65-F5344CB8AC3E}">
        <p14:creationId xmlns:p14="http://schemas.microsoft.com/office/powerpoint/2010/main" val="29492052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CB4CE60-94C7-46F5-866C-D072F7C22DEB}" type="slidenum">
              <a:rPr lang="zh-CN" altLang="en-US" smtClean="0"/>
              <a:t>17</a:t>
            </a:fld>
            <a:endParaRPr lang="zh-CN" altLang="en-US"/>
          </a:p>
        </p:txBody>
      </p:sp>
    </p:spTree>
    <p:extLst>
      <p:ext uri="{BB962C8B-B14F-4D97-AF65-F5344CB8AC3E}">
        <p14:creationId xmlns:p14="http://schemas.microsoft.com/office/powerpoint/2010/main" val="398609197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CB4CE60-94C7-46F5-866C-D072F7C22DEB}" type="slidenum">
              <a:rPr lang="zh-CN" altLang="en-US" smtClean="0"/>
              <a:t>18</a:t>
            </a:fld>
            <a:endParaRPr lang="zh-CN" altLang="en-US"/>
          </a:p>
        </p:txBody>
      </p:sp>
    </p:spTree>
    <p:extLst>
      <p:ext uri="{BB962C8B-B14F-4D97-AF65-F5344CB8AC3E}">
        <p14:creationId xmlns:p14="http://schemas.microsoft.com/office/powerpoint/2010/main" val="419795104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CB4CE60-94C7-46F5-866C-D072F7C22DEB}" type="slidenum">
              <a:rPr lang="zh-CN" altLang="en-US" smtClean="0"/>
              <a:t>19</a:t>
            </a:fld>
            <a:endParaRPr lang="zh-CN" altLang="en-US"/>
          </a:p>
        </p:txBody>
      </p:sp>
    </p:spTree>
    <p:extLst>
      <p:ext uri="{BB962C8B-B14F-4D97-AF65-F5344CB8AC3E}">
        <p14:creationId xmlns:p14="http://schemas.microsoft.com/office/powerpoint/2010/main" val="215698135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CB4CE60-94C7-46F5-866C-D072F7C22DEB}" type="slidenum">
              <a:rPr lang="zh-CN" altLang="en-US" smtClean="0"/>
              <a:t>20</a:t>
            </a:fld>
            <a:endParaRPr lang="zh-CN" altLang="en-US"/>
          </a:p>
        </p:txBody>
      </p:sp>
    </p:spTree>
    <p:extLst>
      <p:ext uri="{BB962C8B-B14F-4D97-AF65-F5344CB8AC3E}">
        <p14:creationId xmlns:p14="http://schemas.microsoft.com/office/powerpoint/2010/main" val="180079172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CB4CE60-94C7-46F5-866C-D072F7C22DEB}" type="slidenum">
              <a:rPr lang="zh-CN" altLang="en-US" smtClean="0"/>
              <a:t>21</a:t>
            </a:fld>
            <a:endParaRPr lang="zh-CN" altLang="en-US"/>
          </a:p>
        </p:txBody>
      </p:sp>
    </p:spTree>
    <p:extLst>
      <p:ext uri="{BB962C8B-B14F-4D97-AF65-F5344CB8AC3E}">
        <p14:creationId xmlns:p14="http://schemas.microsoft.com/office/powerpoint/2010/main" val="31938951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F038E0B-27EC-4025-8AED-0B90BC9A406C}" type="slidenum">
              <a:rPr lang="zh-CN" altLang="en-US" smtClean="0"/>
              <a:pPr/>
              <a:t>2</a:t>
            </a:fld>
            <a:endParaRPr lang="zh-CN" altLang="en-US"/>
          </a:p>
        </p:txBody>
      </p:sp>
    </p:spTree>
    <p:extLst>
      <p:ext uri="{BB962C8B-B14F-4D97-AF65-F5344CB8AC3E}">
        <p14:creationId xmlns:p14="http://schemas.microsoft.com/office/powerpoint/2010/main" val="413580359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CB4CE60-94C7-46F5-866C-D072F7C22DEB}" type="slidenum">
              <a:rPr lang="zh-CN" altLang="en-US" smtClean="0"/>
              <a:t>22</a:t>
            </a:fld>
            <a:endParaRPr lang="zh-CN" altLang="en-US"/>
          </a:p>
        </p:txBody>
      </p:sp>
    </p:spTree>
    <p:extLst>
      <p:ext uri="{BB962C8B-B14F-4D97-AF65-F5344CB8AC3E}">
        <p14:creationId xmlns:p14="http://schemas.microsoft.com/office/powerpoint/2010/main" val="277174411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CB4CE60-94C7-46F5-866C-D072F7C22DEB}" type="slidenum">
              <a:rPr lang="zh-CN" altLang="en-US" smtClean="0"/>
              <a:t>23</a:t>
            </a:fld>
            <a:endParaRPr lang="zh-CN" altLang="en-US"/>
          </a:p>
        </p:txBody>
      </p:sp>
    </p:spTree>
    <p:extLst>
      <p:ext uri="{BB962C8B-B14F-4D97-AF65-F5344CB8AC3E}">
        <p14:creationId xmlns:p14="http://schemas.microsoft.com/office/powerpoint/2010/main" val="278542480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CB4CE60-94C7-46F5-866C-D072F7C22DEB}" type="slidenum">
              <a:rPr lang="zh-CN" altLang="en-US" smtClean="0"/>
              <a:t>24</a:t>
            </a:fld>
            <a:endParaRPr lang="zh-CN" altLang="en-US"/>
          </a:p>
        </p:txBody>
      </p:sp>
    </p:spTree>
    <p:extLst>
      <p:ext uri="{BB962C8B-B14F-4D97-AF65-F5344CB8AC3E}">
        <p14:creationId xmlns:p14="http://schemas.microsoft.com/office/powerpoint/2010/main" val="35325240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CB4CE60-94C7-46F5-866C-D072F7C22DEB}" type="slidenum">
              <a:rPr lang="zh-CN" altLang="en-US" smtClean="0"/>
              <a:t>25</a:t>
            </a:fld>
            <a:endParaRPr lang="zh-CN" altLang="en-US"/>
          </a:p>
        </p:txBody>
      </p:sp>
    </p:spTree>
    <p:extLst>
      <p:ext uri="{BB962C8B-B14F-4D97-AF65-F5344CB8AC3E}">
        <p14:creationId xmlns:p14="http://schemas.microsoft.com/office/powerpoint/2010/main" val="352422668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CB4CE60-94C7-46F5-866C-D072F7C22DEB}" type="slidenum">
              <a:rPr lang="zh-CN" altLang="en-US" smtClean="0"/>
              <a:t>26</a:t>
            </a:fld>
            <a:endParaRPr lang="zh-CN" altLang="en-US"/>
          </a:p>
        </p:txBody>
      </p:sp>
    </p:spTree>
    <p:extLst>
      <p:ext uri="{BB962C8B-B14F-4D97-AF65-F5344CB8AC3E}">
        <p14:creationId xmlns:p14="http://schemas.microsoft.com/office/powerpoint/2010/main" val="2571508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CB4CE60-94C7-46F5-866C-D072F7C22DEB}" type="slidenum">
              <a:rPr lang="zh-CN" altLang="en-US" smtClean="0"/>
              <a:t>27</a:t>
            </a:fld>
            <a:endParaRPr lang="zh-CN" altLang="en-US"/>
          </a:p>
        </p:txBody>
      </p:sp>
    </p:spTree>
    <p:extLst>
      <p:ext uri="{BB962C8B-B14F-4D97-AF65-F5344CB8AC3E}">
        <p14:creationId xmlns:p14="http://schemas.microsoft.com/office/powerpoint/2010/main" val="227500919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CB4CE60-94C7-46F5-866C-D072F7C22DEB}" type="slidenum">
              <a:rPr lang="zh-CN" altLang="en-US" smtClean="0"/>
              <a:t>28</a:t>
            </a:fld>
            <a:endParaRPr lang="zh-CN" altLang="en-US"/>
          </a:p>
        </p:txBody>
      </p:sp>
    </p:spTree>
    <p:extLst>
      <p:ext uri="{BB962C8B-B14F-4D97-AF65-F5344CB8AC3E}">
        <p14:creationId xmlns:p14="http://schemas.microsoft.com/office/powerpoint/2010/main" val="44258937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CB4CE60-94C7-46F5-866C-D072F7C22DEB}" type="slidenum">
              <a:rPr lang="zh-CN" altLang="en-US" smtClean="0"/>
              <a:t>29</a:t>
            </a:fld>
            <a:endParaRPr lang="zh-CN" altLang="en-US"/>
          </a:p>
        </p:txBody>
      </p:sp>
    </p:spTree>
    <p:extLst>
      <p:ext uri="{BB962C8B-B14F-4D97-AF65-F5344CB8AC3E}">
        <p14:creationId xmlns:p14="http://schemas.microsoft.com/office/powerpoint/2010/main" val="131124143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CB4CE60-94C7-46F5-866C-D072F7C22DEB}" type="slidenum">
              <a:rPr lang="zh-CN" altLang="en-US" smtClean="0"/>
              <a:t>30</a:t>
            </a:fld>
            <a:endParaRPr lang="zh-CN" altLang="en-US"/>
          </a:p>
        </p:txBody>
      </p:sp>
    </p:spTree>
    <p:extLst>
      <p:ext uri="{BB962C8B-B14F-4D97-AF65-F5344CB8AC3E}">
        <p14:creationId xmlns:p14="http://schemas.microsoft.com/office/powerpoint/2010/main" val="418652679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en-US" dirty="0" smtClean="0"/>
              <a:t>保证性能的前提下降低电路面积</a:t>
            </a:r>
            <a:endParaRPr lang="zh-CN" altLang="en-US" dirty="0"/>
          </a:p>
        </p:txBody>
      </p:sp>
      <p:sp>
        <p:nvSpPr>
          <p:cNvPr id="4" name="灯片编号占位符 3"/>
          <p:cNvSpPr>
            <a:spLocks noGrp="1"/>
          </p:cNvSpPr>
          <p:nvPr>
            <p:ph type="sldNum" sz="quarter" idx="10"/>
          </p:nvPr>
        </p:nvSpPr>
        <p:spPr/>
        <p:txBody>
          <a:bodyPr/>
          <a:lstStyle/>
          <a:p>
            <a:fld id="{ACB4CE60-94C7-46F5-866C-D072F7C22DEB}" type="slidenum">
              <a:rPr lang="zh-CN" altLang="en-US" smtClean="0"/>
              <a:t>31</a:t>
            </a:fld>
            <a:endParaRPr lang="zh-CN" altLang="en-US"/>
          </a:p>
        </p:txBody>
      </p:sp>
    </p:spTree>
    <p:extLst>
      <p:ext uri="{BB962C8B-B14F-4D97-AF65-F5344CB8AC3E}">
        <p14:creationId xmlns:p14="http://schemas.microsoft.com/office/powerpoint/2010/main" val="30671254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CB4CE60-94C7-46F5-866C-D072F7C22DEB}" type="slidenum">
              <a:rPr lang="zh-CN" altLang="en-US" smtClean="0"/>
              <a:t>4</a:t>
            </a:fld>
            <a:endParaRPr lang="zh-CN" altLang="en-US"/>
          </a:p>
        </p:txBody>
      </p:sp>
    </p:spTree>
    <p:extLst>
      <p:ext uri="{BB962C8B-B14F-4D97-AF65-F5344CB8AC3E}">
        <p14:creationId xmlns:p14="http://schemas.microsoft.com/office/powerpoint/2010/main" val="308109614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en-US" dirty="0" smtClean="0"/>
              <a:t>可以在相同的算法支持下进行对比（架构两两对比，这样更具可信性）</a:t>
            </a:r>
            <a:endParaRPr lang="en-US" altLang="zh-CN" dirty="0" smtClean="0"/>
          </a:p>
        </p:txBody>
      </p:sp>
      <p:sp>
        <p:nvSpPr>
          <p:cNvPr id="4" name="灯片编号占位符 3"/>
          <p:cNvSpPr>
            <a:spLocks noGrp="1"/>
          </p:cNvSpPr>
          <p:nvPr>
            <p:ph type="sldNum" sz="quarter" idx="10"/>
          </p:nvPr>
        </p:nvSpPr>
        <p:spPr/>
        <p:txBody>
          <a:bodyPr/>
          <a:lstStyle/>
          <a:p>
            <a:fld id="{ACB4CE60-94C7-46F5-866C-D072F7C22DEB}" type="slidenum">
              <a:rPr lang="zh-CN" altLang="en-US" smtClean="0"/>
              <a:t>32</a:t>
            </a:fld>
            <a:endParaRPr lang="zh-CN" altLang="en-US"/>
          </a:p>
        </p:txBody>
      </p:sp>
    </p:spTree>
    <p:extLst>
      <p:ext uri="{BB962C8B-B14F-4D97-AF65-F5344CB8AC3E}">
        <p14:creationId xmlns:p14="http://schemas.microsoft.com/office/powerpoint/2010/main" val="404376011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en-US" dirty="0" smtClean="0"/>
              <a:t>可以在相同的算法支持下进行对比（架构两两对比，这样更具可信性）</a:t>
            </a:r>
            <a:endParaRPr lang="en-US" altLang="zh-CN" dirty="0" smtClean="0"/>
          </a:p>
        </p:txBody>
      </p:sp>
      <p:sp>
        <p:nvSpPr>
          <p:cNvPr id="4" name="灯片编号占位符 3"/>
          <p:cNvSpPr>
            <a:spLocks noGrp="1"/>
          </p:cNvSpPr>
          <p:nvPr>
            <p:ph type="sldNum" sz="quarter" idx="10"/>
          </p:nvPr>
        </p:nvSpPr>
        <p:spPr/>
        <p:txBody>
          <a:bodyPr/>
          <a:lstStyle/>
          <a:p>
            <a:fld id="{ACB4CE60-94C7-46F5-866C-D072F7C22DEB}" type="slidenum">
              <a:rPr lang="zh-CN" altLang="en-US" smtClean="0"/>
              <a:t>33</a:t>
            </a:fld>
            <a:endParaRPr lang="zh-CN" altLang="en-US"/>
          </a:p>
        </p:txBody>
      </p:sp>
    </p:spTree>
    <p:extLst>
      <p:ext uri="{BB962C8B-B14F-4D97-AF65-F5344CB8AC3E}">
        <p14:creationId xmlns:p14="http://schemas.microsoft.com/office/powerpoint/2010/main" val="249621223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en-US" dirty="0" smtClean="0"/>
              <a:t>可以在相同的算法支持下进行对比（架构两两对比，这样更具可信性）</a:t>
            </a:r>
            <a:endParaRPr lang="en-US" altLang="zh-CN" dirty="0" smtClean="0"/>
          </a:p>
        </p:txBody>
      </p:sp>
      <p:sp>
        <p:nvSpPr>
          <p:cNvPr id="4" name="灯片编号占位符 3"/>
          <p:cNvSpPr>
            <a:spLocks noGrp="1"/>
          </p:cNvSpPr>
          <p:nvPr>
            <p:ph type="sldNum" sz="quarter" idx="10"/>
          </p:nvPr>
        </p:nvSpPr>
        <p:spPr/>
        <p:txBody>
          <a:bodyPr/>
          <a:lstStyle/>
          <a:p>
            <a:fld id="{ACB4CE60-94C7-46F5-866C-D072F7C22DEB}" type="slidenum">
              <a:rPr lang="zh-CN" altLang="en-US" smtClean="0"/>
              <a:t>34</a:t>
            </a:fld>
            <a:endParaRPr lang="zh-CN" altLang="en-US"/>
          </a:p>
        </p:txBody>
      </p:sp>
    </p:spTree>
    <p:extLst>
      <p:ext uri="{BB962C8B-B14F-4D97-AF65-F5344CB8AC3E}">
        <p14:creationId xmlns:p14="http://schemas.microsoft.com/office/powerpoint/2010/main" val="325344281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F038E0B-27EC-4025-8AED-0B90BC9A406C}" type="slidenum">
              <a:rPr lang="zh-CN" altLang="en-US" smtClean="0"/>
              <a:pPr/>
              <a:t>35</a:t>
            </a:fld>
            <a:endParaRPr lang="zh-CN" altLang="en-US"/>
          </a:p>
        </p:txBody>
      </p:sp>
    </p:spTree>
    <p:extLst>
      <p:ext uri="{BB962C8B-B14F-4D97-AF65-F5344CB8AC3E}">
        <p14:creationId xmlns:p14="http://schemas.microsoft.com/office/powerpoint/2010/main" val="127385021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F038E0B-27EC-4025-8AED-0B90BC9A406C}" type="slidenum">
              <a:rPr lang="zh-CN" altLang="en-US" smtClean="0"/>
              <a:pPr/>
              <a:t>36</a:t>
            </a:fld>
            <a:endParaRPr lang="zh-CN" altLang="en-US"/>
          </a:p>
        </p:txBody>
      </p:sp>
    </p:spTree>
    <p:extLst>
      <p:ext uri="{BB962C8B-B14F-4D97-AF65-F5344CB8AC3E}">
        <p14:creationId xmlns:p14="http://schemas.microsoft.com/office/powerpoint/2010/main" val="381642605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F038E0B-27EC-4025-8AED-0B90BC9A406C}" type="slidenum">
              <a:rPr lang="zh-CN" altLang="en-US" smtClean="0"/>
              <a:pPr/>
              <a:t>37</a:t>
            </a:fld>
            <a:endParaRPr lang="zh-CN" altLang="en-US"/>
          </a:p>
        </p:txBody>
      </p:sp>
    </p:spTree>
    <p:extLst>
      <p:ext uri="{BB962C8B-B14F-4D97-AF65-F5344CB8AC3E}">
        <p14:creationId xmlns:p14="http://schemas.microsoft.com/office/powerpoint/2010/main" val="39162998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CB4CE60-94C7-46F5-866C-D072F7C22DEB}" type="slidenum">
              <a:rPr lang="zh-CN" altLang="en-US" smtClean="0"/>
              <a:t>5</a:t>
            </a:fld>
            <a:endParaRPr lang="zh-CN" altLang="en-US"/>
          </a:p>
        </p:txBody>
      </p:sp>
    </p:spTree>
    <p:extLst>
      <p:ext uri="{BB962C8B-B14F-4D97-AF65-F5344CB8AC3E}">
        <p14:creationId xmlns:p14="http://schemas.microsoft.com/office/powerpoint/2010/main" val="3298694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CB4CE60-94C7-46F5-866C-D072F7C22DEB}" type="slidenum">
              <a:rPr lang="zh-CN" altLang="en-US" smtClean="0"/>
              <a:t>6</a:t>
            </a:fld>
            <a:endParaRPr lang="zh-CN" altLang="en-US"/>
          </a:p>
        </p:txBody>
      </p:sp>
    </p:spTree>
    <p:extLst>
      <p:ext uri="{BB962C8B-B14F-4D97-AF65-F5344CB8AC3E}">
        <p14:creationId xmlns:p14="http://schemas.microsoft.com/office/powerpoint/2010/main" val="28023862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CB4CE60-94C7-46F5-866C-D072F7C22DEB}" type="slidenum">
              <a:rPr lang="zh-CN" altLang="en-US" smtClean="0"/>
              <a:t>7</a:t>
            </a:fld>
            <a:endParaRPr lang="zh-CN" altLang="en-US"/>
          </a:p>
        </p:txBody>
      </p:sp>
    </p:spTree>
    <p:extLst>
      <p:ext uri="{BB962C8B-B14F-4D97-AF65-F5344CB8AC3E}">
        <p14:creationId xmlns:p14="http://schemas.microsoft.com/office/powerpoint/2010/main" val="34251827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en-US" dirty="0" smtClean="0"/>
              <a:t>前提：保证延迟（主频、性能）</a:t>
            </a:r>
            <a:endParaRPr lang="en-US" altLang="zh-CN" dirty="0" smtClean="0"/>
          </a:p>
          <a:p>
            <a:r>
              <a:rPr lang="zh-CN" altLang="en-US" dirty="0" smtClean="0"/>
              <a:t>优化点：硬件开销（功能灵活性是手段）</a:t>
            </a:r>
            <a:endParaRPr lang="zh-CN" altLang="en-US" dirty="0"/>
          </a:p>
        </p:txBody>
      </p:sp>
      <p:sp>
        <p:nvSpPr>
          <p:cNvPr id="4" name="灯片编号占位符 3"/>
          <p:cNvSpPr>
            <a:spLocks noGrp="1"/>
          </p:cNvSpPr>
          <p:nvPr>
            <p:ph type="sldNum" sz="quarter" idx="10"/>
          </p:nvPr>
        </p:nvSpPr>
        <p:spPr/>
        <p:txBody>
          <a:bodyPr/>
          <a:lstStyle/>
          <a:p>
            <a:fld id="{ACB4CE60-94C7-46F5-866C-D072F7C22DEB}" type="slidenum">
              <a:rPr lang="zh-CN" altLang="en-US" smtClean="0"/>
              <a:t>8</a:t>
            </a:fld>
            <a:endParaRPr lang="zh-CN" altLang="en-US"/>
          </a:p>
        </p:txBody>
      </p:sp>
    </p:spTree>
    <p:extLst>
      <p:ext uri="{BB962C8B-B14F-4D97-AF65-F5344CB8AC3E}">
        <p14:creationId xmlns:p14="http://schemas.microsoft.com/office/powerpoint/2010/main" val="41919555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CB4CE60-94C7-46F5-866C-D072F7C22DEB}" type="slidenum">
              <a:rPr lang="zh-CN" altLang="en-US" smtClean="0"/>
              <a:t>10</a:t>
            </a:fld>
            <a:endParaRPr lang="zh-CN" altLang="en-US"/>
          </a:p>
        </p:txBody>
      </p:sp>
    </p:spTree>
    <p:extLst>
      <p:ext uri="{BB962C8B-B14F-4D97-AF65-F5344CB8AC3E}">
        <p14:creationId xmlns:p14="http://schemas.microsoft.com/office/powerpoint/2010/main" val="25486024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CB4CE60-94C7-46F5-866C-D072F7C22DEB}" type="slidenum">
              <a:rPr lang="zh-CN" altLang="en-US" smtClean="0"/>
              <a:t>11</a:t>
            </a:fld>
            <a:endParaRPr lang="zh-CN" altLang="en-US"/>
          </a:p>
        </p:txBody>
      </p:sp>
    </p:spTree>
    <p:extLst>
      <p:ext uri="{BB962C8B-B14F-4D97-AF65-F5344CB8AC3E}">
        <p14:creationId xmlns:p14="http://schemas.microsoft.com/office/powerpoint/2010/main" val="13660454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p:txBody>
          <a:bodyPr/>
          <a:lstStyle>
            <a:lvl1pPr algn="ctr" eaLnBrk="0" hangingPunct="0">
              <a:defRPr b="1">
                <a:latin typeface="Arial" pitchFamily="34" charset="0"/>
              </a:defRPr>
            </a:lvl1pPr>
          </a:lstStyle>
          <a:p>
            <a:pPr>
              <a:defRPr/>
            </a:pPr>
            <a:fld id="{6F236F92-7CDE-4F99-A0FF-E6A75147F9DD}" type="datetime1">
              <a:rPr lang="zh-CN" altLang="en-US"/>
              <a:pPr>
                <a:defRPr/>
              </a:pPr>
              <a:t>2015-11-23</a:t>
            </a:fld>
            <a:endParaRPr lang="en-US" altLang="zh-CN" dirty="0"/>
          </a:p>
        </p:txBody>
      </p:sp>
      <p:sp>
        <p:nvSpPr>
          <p:cNvPr id="5" name="Rectangle 4"/>
          <p:cNvSpPr>
            <a:spLocks noGrp="1" noChangeArrowheads="1"/>
          </p:cNvSpPr>
          <p:nvPr>
            <p:ph type="dt" sz="half" idx="11"/>
          </p:nvPr>
        </p:nvSpPr>
        <p:spPr/>
        <p:txBody>
          <a:bodyPr/>
          <a:lstStyle>
            <a:lvl1pPr algn="ctr" eaLnBrk="0" hangingPunct="0">
              <a:defRPr b="1">
                <a:latin typeface="Arial" pitchFamily="34" charset="0"/>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eaLnBrk="0" hangingPunct="0">
              <a:defRPr b="1"/>
            </a:lvl1pPr>
          </a:lstStyle>
          <a:p>
            <a:fld id="{E34629A4-0440-46B8-A6D7-D4EE4B3B5ED8}" type="slidenum">
              <a:rPr lang="en-US" altLang="zh-CN"/>
              <a:pPr/>
              <a:t>‹#›</a:t>
            </a:fld>
            <a:endParaRPr lang="en-US" altLang="zh-CN"/>
          </a:p>
        </p:txBody>
      </p:sp>
      <p:sp>
        <p:nvSpPr>
          <p:cNvPr id="7" name="Rectangle 27"/>
          <p:cNvSpPr>
            <a:spLocks noGrp="1" noChangeArrowheads="1"/>
          </p:cNvSpPr>
          <p:nvPr>
            <p:ph type="ftr" sz="quarter" idx="13"/>
          </p:nvPr>
        </p:nvSpPr>
        <p:spPr/>
        <p:txBody>
          <a:bodyPr/>
          <a:lstStyle>
            <a:lvl1pPr eaLnBrk="0" hangingPunct="0">
              <a:defRPr>
                <a:latin typeface="Arial" pitchFamily="34" charset="0"/>
              </a:defRPr>
            </a:lvl1pPr>
          </a:lstStyle>
          <a:p>
            <a:pPr>
              <a:defRPr/>
            </a:pPr>
            <a:r>
              <a:rPr lang="zh-CN" altLang="en-US"/>
              <a:t>国家</a:t>
            </a:r>
            <a:r>
              <a:rPr lang="en-US" altLang="zh-CN" dirty="0"/>
              <a:t>ASIC</a:t>
            </a:r>
            <a:r>
              <a:rPr lang="zh-CN" altLang="en-US"/>
              <a:t>系统工程技术研究中心</a:t>
            </a:r>
            <a:endParaRPr lang="en-US" altLang="zh-CN" dirty="0"/>
          </a:p>
        </p:txBody>
      </p:sp>
    </p:spTree>
    <p:extLst>
      <p:ext uri="{BB962C8B-B14F-4D97-AF65-F5344CB8AC3E}">
        <p14:creationId xmlns:p14="http://schemas.microsoft.com/office/powerpoint/2010/main" val="17151119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0" y="381006"/>
            <a:ext cx="8229600" cy="746125"/>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457200" y="1533529"/>
            <a:ext cx="8229600" cy="5019675"/>
          </a:xfrm>
        </p:spPr>
        <p:txBody>
          <a:bodyPr/>
          <a:lstStyle/>
          <a:p>
            <a:pPr lvl="0"/>
            <a:r>
              <a:rPr lang="zh-CN" altLang="en-US" noProof="0" smtClean="0"/>
              <a:t>单击图标添加表格</a:t>
            </a:r>
            <a:endParaRPr lang="zh-CN" altLang="en-US" noProof="0"/>
          </a:p>
        </p:txBody>
      </p:sp>
      <p:sp>
        <p:nvSpPr>
          <p:cNvPr id="4" name="Rectangle 4"/>
          <p:cNvSpPr>
            <a:spLocks noGrp="1" noChangeArrowheads="1"/>
          </p:cNvSpPr>
          <p:nvPr>
            <p:ph type="dt" sz="half" idx="10"/>
          </p:nvPr>
        </p:nvSpPr>
        <p:spPr/>
        <p:txBody>
          <a:bodyPr/>
          <a:lstStyle>
            <a:lvl1pPr algn="ctr" eaLnBrk="0" hangingPunct="0">
              <a:defRPr b="1">
                <a:latin typeface="Arial" pitchFamily="34" charset="0"/>
              </a:defRPr>
            </a:lvl1pPr>
          </a:lstStyle>
          <a:p>
            <a:pPr>
              <a:defRPr/>
            </a:pPr>
            <a:fld id="{7803776E-E20A-4C87-AD50-26F9FC11C11F}" type="datetime1">
              <a:rPr lang="zh-CN" altLang="en-US"/>
              <a:pPr>
                <a:defRPr/>
              </a:pPr>
              <a:t>2015-11-23</a:t>
            </a:fld>
            <a:endParaRPr lang="en-US" altLang="zh-CN" dirty="0"/>
          </a:p>
        </p:txBody>
      </p:sp>
      <p:sp>
        <p:nvSpPr>
          <p:cNvPr id="5" name="Rectangle 4"/>
          <p:cNvSpPr>
            <a:spLocks noGrp="1" noChangeArrowheads="1"/>
          </p:cNvSpPr>
          <p:nvPr>
            <p:ph type="dt" sz="half" idx="11"/>
          </p:nvPr>
        </p:nvSpPr>
        <p:spPr/>
        <p:txBody>
          <a:bodyPr/>
          <a:lstStyle>
            <a:lvl1pPr algn="ctr" eaLnBrk="0" hangingPunct="0">
              <a:defRPr b="1">
                <a:latin typeface="Arial" pitchFamily="34" charset="0"/>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eaLnBrk="0" hangingPunct="0">
              <a:defRPr b="1"/>
            </a:lvl1pPr>
          </a:lstStyle>
          <a:p>
            <a:fld id="{7A84AB5A-ECE5-40D2-8BE5-1347E8F48B84}" type="slidenum">
              <a:rPr lang="en-US" altLang="zh-CN"/>
              <a:pPr/>
              <a:t>‹#›</a:t>
            </a:fld>
            <a:endParaRPr lang="en-US" altLang="zh-CN"/>
          </a:p>
        </p:txBody>
      </p:sp>
      <p:sp>
        <p:nvSpPr>
          <p:cNvPr id="7" name="Rectangle 27"/>
          <p:cNvSpPr>
            <a:spLocks noGrp="1" noChangeArrowheads="1"/>
          </p:cNvSpPr>
          <p:nvPr>
            <p:ph type="ftr" sz="quarter" idx="13"/>
          </p:nvPr>
        </p:nvSpPr>
        <p:spPr/>
        <p:txBody>
          <a:bodyPr/>
          <a:lstStyle>
            <a:lvl1pPr eaLnBrk="0" hangingPunct="0">
              <a:defRPr>
                <a:latin typeface="Arial" pitchFamily="34" charset="0"/>
              </a:defRPr>
            </a:lvl1pPr>
          </a:lstStyle>
          <a:p>
            <a:pPr>
              <a:defRPr/>
            </a:pPr>
            <a:r>
              <a:rPr lang="zh-CN" altLang="en-US"/>
              <a:t>国家</a:t>
            </a:r>
            <a:r>
              <a:rPr lang="en-US" altLang="zh-CN" dirty="0"/>
              <a:t>ASIC</a:t>
            </a:r>
            <a:r>
              <a:rPr lang="zh-CN" altLang="en-US"/>
              <a:t>系统工程技术研究中心</a:t>
            </a:r>
            <a:endParaRPr lang="en-US" altLang="zh-CN" dirty="0"/>
          </a:p>
        </p:txBody>
      </p:sp>
    </p:spTree>
    <p:extLst>
      <p:ext uri="{BB962C8B-B14F-4D97-AF65-F5344CB8AC3E}">
        <p14:creationId xmlns:p14="http://schemas.microsoft.com/office/powerpoint/2010/main" val="28484221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chart" preserve="1">
  <p:cSld name="标题和图表">
    <p:spTree>
      <p:nvGrpSpPr>
        <p:cNvPr id="1" name=""/>
        <p:cNvGrpSpPr/>
        <p:nvPr/>
      </p:nvGrpSpPr>
      <p:grpSpPr>
        <a:xfrm>
          <a:off x="0" y="0"/>
          <a:ext cx="0" cy="0"/>
          <a:chOff x="0" y="0"/>
          <a:chExt cx="0" cy="0"/>
        </a:xfrm>
      </p:grpSpPr>
      <p:sp>
        <p:nvSpPr>
          <p:cNvPr id="2" name="标题 1"/>
          <p:cNvSpPr>
            <a:spLocks noGrp="1"/>
          </p:cNvSpPr>
          <p:nvPr>
            <p:ph type="title"/>
          </p:nvPr>
        </p:nvSpPr>
        <p:spPr>
          <a:xfrm>
            <a:off x="457200" y="381006"/>
            <a:ext cx="8229600" cy="746125"/>
          </a:xfrm>
        </p:spPr>
        <p:txBody>
          <a:bodyPr/>
          <a:lstStyle/>
          <a:p>
            <a:r>
              <a:rPr lang="zh-CN" altLang="en-US" smtClean="0"/>
              <a:t>单击此处编辑母版标题样式</a:t>
            </a:r>
            <a:endParaRPr lang="zh-CN" altLang="en-US"/>
          </a:p>
        </p:txBody>
      </p:sp>
      <p:sp>
        <p:nvSpPr>
          <p:cNvPr id="3" name="图表占位符 2"/>
          <p:cNvSpPr>
            <a:spLocks noGrp="1"/>
          </p:cNvSpPr>
          <p:nvPr>
            <p:ph type="chart" idx="1"/>
          </p:nvPr>
        </p:nvSpPr>
        <p:spPr>
          <a:xfrm>
            <a:off x="457200" y="1533529"/>
            <a:ext cx="8229600" cy="5019675"/>
          </a:xfrm>
        </p:spPr>
        <p:txBody>
          <a:bodyPr/>
          <a:lstStyle/>
          <a:p>
            <a:pPr lvl="0"/>
            <a:r>
              <a:rPr lang="zh-CN" altLang="en-US" noProof="0" smtClean="0"/>
              <a:t>单击图标添加图表</a:t>
            </a:r>
            <a:endParaRPr lang="zh-CN" altLang="en-US" noProof="0"/>
          </a:p>
        </p:txBody>
      </p:sp>
      <p:sp>
        <p:nvSpPr>
          <p:cNvPr id="4" name="Rectangle 4"/>
          <p:cNvSpPr>
            <a:spLocks noGrp="1" noChangeArrowheads="1"/>
          </p:cNvSpPr>
          <p:nvPr>
            <p:ph type="dt" sz="half" idx="10"/>
          </p:nvPr>
        </p:nvSpPr>
        <p:spPr/>
        <p:txBody>
          <a:bodyPr/>
          <a:lstStyle>
            <a:lvl1pPr algn="ctr" eaLnBrk="0" hangingPunct="0">
              <a:defRPr b="1">
                <a:latin typeface="Arial" pitchFamily="34" charset="0"/>
              </a:defRPr>
            </a:lvl1pPr>
          </a:lstStyle>
          <a:p>
            <a:pPr>
              <a:defRPr/>
            </a:pPr>
            <a:fld id="{19C897F4-904D-4E22-B70B-9C00C44D62EA}" type="datetime1">
              <a:rPr lang="zh-CN" altLang="en-US"/>
              <a:pPr>
                <a:defRPr/>
              </a:pPr>
              <a:t>2015-11-23</a:t>
            </a:fld>
            <a:endParaRPr lang="en-US" altLang="zh-CN" dirty="0"/>
          </a:p>
        </p:txBody>
      </p:sp>
      <p:sp>
        <p:nvSpPr>
          <p:cNvPr id="5" name="Rectangle 4"/>
          <p:cNvSpPr>
            <a:spLocks noGrp="1" noChangeArrowheads="1"/>
          </p:cNvSpPr>
          <p:nvPr>
            <p:ph type="dt" sz="half" idx="11"/>
          </p:nvPr>
        </p:nvSpPr>
        <p:spPr/>
        <p:txBody>
          <a:bodyPr/>
          <a:lstStyle>
            <a:lvl1pPr algn="ctr" eaLnBrk="0" hangingPunct="0">
              <a:defRPr b="1">
                <a:latin typeface="Arial" pitchFamily="34" charset="0"/>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eaLnBrk="0" hangingPunct="0">
              <a:defRPr b="1"/>
            </a:lvl1pPr>
          </a:lstStyle>
          <a:p>
            <a:fld id="{65129765-F8D3-4995-B5B3-3F45D3BA5AAA}" type="slidenum">
              <a:rPr lang="en-US" altLang="zh-CN"/>
              <a:pPr/>
              <a:t>‹#›</a:t>
            </a:fld>
            <a:endParaRPr lang="en-US" altLang="zh-CN"/>
          </a:p>
        </p:txBody>
      </p:sp>
      <p:sp>
        <p:nvSpPr>
          <p:cNvPr id="7" name="Rectangle 27"/>
          <p:cNvSpPr>
            <a:spLocks noGrp="1" noChangeArrowheads="1"/>
          </p:cNvSpPr>
          <p:nvPr>
            <p:ph type="ftr" sz="quarter" idx="13"/>
          </p:nvPr>
        </p:nvSpPr>
        <p:spPr/>
        <p:txBody>
          <a:bodyPr/>
          <a:lstStyle>
            <a:lvl1pPr eaLnBrk="0" hangingPunct="0">
              <a:defRPr>
                <a:latin typeface="Arial" pitchFamily="34" charset="0"/>
              </a:defRPr>
            </a:lvl1pPr>
          </a:lstStyle>
          <a:p>
            <a:pPr>
              <a:defRPr/>
            </a:pPr>
            <a:r>
              <a:rPr lang="zh-CN" altLang="en-US"/>
              <a:t>国家</a:t>
            </a:r>
            <a:r>
              <a:rPr lang="en-US" altLang="zh-CN" dirty="0"/>
              <a:t>ASIC</a:t>
            </a:r>
            <a:r>
              <a:rPr lang="zh-CN" altLang="en-US"/>
              <a:t>系统工程技术研究中心</a:t>
            </a:r>
            <a:endParaRPr lang="en-US" altLang="zh-CN" dirty="0"/>
          </a:p>
        </p:txBody>
      </p:sp>
    </p:spTree>
    <p:extLst>
      <p:ext uri="{BB962C8B-B14F-4D97-AF65-F5344CB8AC3E}">
        <p14:creationId xmlns:p14="http://schemas.microsoft.com/office/powerpoint/2010/main" val="3304335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31"/>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pPr>
              <a:defRPr/>
            </a:pPr>
            <a:fld id="{7ED64D95-2C42-44F9-9CBA-BE085EC9CBAA}" type="datetimeFigureOut">
              <a:rPr lang="zh-CN" altLang="en-US"/>
              <a:pPr>
                <a:defRPr/>
              </a:pPr>
              <a:t>2015-11-23</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31CFFB82-6F2F-40E3-959F-5D3DFDCBB051}" type="slidenum">
              <a:rPr lang="zh-CN" altLang="en-US"/>
              <a:pPr/>
              <a:t>‹#›</a:t>
            </a:fld>
            <a:endParaRPr lang="zh-CN" altLang="en-US"/>
          </a:p>
        </p:txBody>
      </p:sp>
    </p:spTree>
    <p:extLst>
      <p:ext uri="{BB962C8B-B14F-4D97-AF65-F5344CB8AC3E}">
        <p14:creationId xmlns:p14="http://schemas.microsoft.com/office/powerpoint/2010/main" val="22188645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p:txBody>
          <a:bodyPr/>
          <a:lstStyle>
            <a:lvl1pPr algn="ctr" eaLnBrk="0" hangingPunct="0">
              <a:defRPr b="1">
                <a:latin typeface="Arial" pitchFamily="34" charset="0"/>
              </a:defRPr>
            </a:lvl1pPr>
          </a:lstStyle>
          <a:p>
            <a:pPr>
              <a:defRPr/>
            </a:pPr>
            <a:fld id="{6F236F92-7CDE-4F99-A0FF-E6A75147F9DD}" type="datetime1">
              <a:rPr lang="zh-CN" altLang="en-US"/>
              <a:pPr>
                <a:defRPr/>
              </a:pPr>
              <a:t>2015-11-23</a:t>
            </a:fld>
            <a:endParaRPr lang="en-US" altLang="zh-CN" dirty="0"/>
          </a:p>
        </p:txBody>
      </p:sp>
      <p:sp>
        <p:nvSpPr>
          <p:cNvPr id="5" name="Rectangle 4"/>
          <p:cNvSpPr>
            <a:spLocks noGrp="1" noChangeArrowheads="1"/>
          </p:cNvSpPr>
          <p:nvPr>
            <p:ph type="dt" sz="half" idx="11"/>
          </p:nvPr>
        </p:nvSpPr>
        <p:spPr/>
        <p:txBody>
          <a:bodyPr/>
          <a:lstStyle>
            <a:lvl1pPr algn="ctr" eaLnBrk="0" hangingPunct="0">
              <a:defRPr b="1">
                <a:latin typeface="Arial" pitchFamily="34" charset="0"/>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eaLnBrk="0" hangingPunct="0">
              <a:defRPr b="1"/>
            </a:lvl1pPr>
          </a:lstStyle>
          <a:p>
            <a:fld id="{E34629A4-0440-46B8-A6D7-D4EE4B3B5ED8}" type="slidenum">
              <a:rPr lang="en-US" altLang="zh-CN"/>
              <a:pPr/>
              <a:t>‹#›</a:t>
            </a:fld>
            <a:endParaRPr lang="en-US" altLang="zh-CN"/>
          </a:p>
        </p:txBody>
      </p:sp>
      <p:sp>
        <p:nvSpPr>
          <p:cNvPr id="7" name="Rectangle 27"/>
          <p:cNvSpPr>
            <a:spLocks noGrp="1" noChangeArrowheads="1"/>
          </p:cNvSpPr>
          <p:nvPr>
            <p:ph type="ftr" sz="quarter" idx="13"/>
          </p:nvPr>
        </p:nvSpPr>
        <p:spPr/>
        <p:txBody>
          <a:bodyPr/>
          <a:lstStyle>
            <a:lvl1pPr eaLnBrk="0" hangingPunct="0">
              <a:defRPr>
                <a:latin typeface="Arial" pitchFamily="34" charset="0"/>
              </a:defRPr>
            </a:lvl1pPr>
          </a:lstStyle>
          <a:p>
            <a:pPr>
              <a:defRPr/>
            </a:pPr>
            <a:r>
              <a:rPr lang="zh-CN" altLang="en-US"/>
              <a:t>国家</a:t>
            </a:r>
            <a:r>
              <a:rPr lang="en-US" altLang="zh-CN" dirty="0"/>
              <a:t>ASIC</a:t>
            </a:r>
            <a:r>
              <a:rPr lang="zh-CN" altLang="en-US"/>
              <a:t>系统工程技术研究中心</a:t>
            </a:r>
            <a:endParaRPr lang="en-US" altLang="zh-CN" dirty="0"/>
          </a:p>
        </p:txBody>
      </p:sp>
    </p:spTree>
    <p:extLst>
      <p:ext uri="{BB962C8B-B14F-4D97-AF65-F5344CB8AC3E}">
        <p14:creationId xmlns:p14="http://schemas.microsoft.com/office/powerpoint/2010/main" val="23461270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6"/>
            <a:ext cx="7772400" cy="1362075"/>
          </a:xfrm>
        </p:spPr>
        <p:txBody>
          <a:bodyPr anchor="t"/>
          <a:lstStyle>
            <a:lvl1pPr algn="l">
              <a:defRPr sz="3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smtClean="0"/>
              <a:t>单击此处编辑母版文本样式</a:t>
            </a:r>
          </a:p>
        </p:txBody>
      </p:sp>
      <p:sp>
        <p:nvSpPr>
          <p:cNvPr id="4" name="Rectangle 4"/>
          <p:cNvSpPr>
            <a:spLocks noGrp="1" noChangeArrowheads="1"/>
          </p:cNvSpPr>
          <p:nvPr>
            <p:ph type="dt" sz="half" idx="10"/>
          </p:nvPr>
        </p:nvSpPr>
        <p:spPr/>
        <p:txBody>
          <a:bodyPr/>
          <a:lstStyle>
            <a:lvl1pPr algn="ctr" eaLnBrk="0" hangingPunct="0">
              <a:defRPr b="1">
                <a:latin typeface="Arial" pitchFamily="34" charset="0"/>
              </a:defRPr>
            </a:lvl1pPr>
          </a:lstStyle>
          <a:p>
            <a:pPr>
              <a:defRPr/>
            </a:pPr>
            <a:fld id="{F0720278-545C-4CD0-A64F-B295E7A4BBC2}" type="datetime1">
              <a:rPr lang="zh-CN" altLang="en-US"/>
              <a:pPr>
                <a:defRPr/>
              </a:pPr>
              <a:t>2015-11-23</a:t>
            </a:fld>
            <a:endParaRPr lang="en-US" altLang="zh-CN" dirty="0"/>
          </a:p>
        </p:txBody>
      </p:sp>
      <p:sp>
        <p:nvSpPr>
          <p:cNvPr id="5" name="Rectangle 4"/>
          <p:cNvSpPr>
            <a:spLocks noGrp="1" noChangeArrowheads="1"/>
          </p:cNvSpPr>
          <p:nvPr>
            <p:ph type="dt" sz="half" idx="11"/>
          </p:nvPr>
        </p:nvSpPr>
        <p:spPr/>
        <p:txBody>
          <a:bodyPr/>
          <a:lstStyle>
            <a:lvl1pPr algn="ctr" eaLnBrk="0" hangingPunct="0">
              <a:defRPr b="1">
                <a:latin typeface="Arial" pitchFamily="34" charset="0"/>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eaLnBrk="0" hangingPunct="0">
              <a:defRPr b="1"/>
            </a:lvl1pPr>
          </a:lstStyle>
          <a:p>
            <a:fld id="{D5F37E7F-BA52-499B-8B41-7BB64FA24AC4}" type="slidenum">
              <a:rPr lang="en-US" altLang="zh-CN"/>
              <a:pPr/>
              <a:t>‹#›</a:t>
            </a:fld>
            <a:endParaRPr lang="en-US" altLang="zh-CN"/>
          </a:p>
        </p:txBody>
      </p:sp>
      <p:sp>
        <p:nvSpPr>
          <p:cNvPr id="7" name="Rectangle 27"/>
          <p:cNvSpPr>
            <a:spLocks noGrp="1" noChangeArrowheads="1"/>
          </p:cNvSpPr>
          <p:nvPr>
            <p:ph type="ftr" sz="quarter" idx="13"/>
          </p:nvPr>
        </p:nvSpPr>
        <p:spPr/>
        <p:txBody>
          <a:bodyPr/>
          <a:lstStyle>
            <a:lvl1pPr eaLnBrk="0" hangingPunct="0">
              <a:defRPr>
                <a:latin typeface="Arial" pitchFamily="34" charset="0"/>
              </a:defRPr>
            </a:lvl1pPr>
          </a:lstStyle>
          <a:p>
            <a:pPr>
              <a:defRPr/>
            </a:pPr>
            <a:r>
              <a:rPr lang="zh-CN" altLang="en-US"/>
              <a:t>国家</a:t>
            </a:r>
            <a:r>
              <a:rPr lang="en-US" altLang="zh-CN" dirty="0"/>
              <a:t>ASIC</a:t>
            </a:r>
            <a:r>
              <a:rPr lang="zh-CN" altLang="en-US"/>
              <a:t>系统工程技术研究中心</a:t>
            </a:r>
            <a:endParaRPr lang="en-US" altLang="zh-CN" dirty="0"/>
          </a:p>
        </p:txBody>
      </p:sp>
    </p:spTree>
    <p:extLst>
      <p:ext uri="{BB962C8B-B14F-4D97-AF65-F5344CB8AC3E}">
        <p14:creationId xmlns:p14="http://schemas.microsoft.com/office/powerpoint/2010/main" val="28454878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8" y="1535113"/>
            <a:ext cx="4041775"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6" name="内容占位符 5"/>
          <p:cNvSpPr>
            <a:spLocks noGrp="1"/>
          </p:cNvSpPr>
          <p:nvPr>
            <p:ph sz="quarter" idx="4"/>
          </p:nvPr>
        </p:nvSpPr>
        <p:spPr>
          <a:xfrm>
            <a:off x="4645028" y="2174875"/>
            <a:ext cx="4041775"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p:txBody>
          <a:bodyPr/>
          <a:lstStyle>
            <a:lvl1pPr algn="ctr" eaLnBrk="0" hangingPunct="0">
              <a:defRPr b="1">
                <a:latin typeface="Arial" pitchFamily="34" charset="0"/>
              </a:defRPr>
            </a:lvl1pPr>
          </a:lstStyle>
          <a:p>
            <a:pPr>
              <a:defRPr/>
            </a:pPr>
            <a:fld id="{4DF29C52-AC03-4E8E-AD2B-657CB2902137}" type="datetime1">
              <a:rPr lang="zh-CN" altLang="en-US"/>
              <a:pPr>
                <a:defRPr/>
              </a:pPr>
              <a:t>2015-11-23</a:t>
            </a:fld>
            <a:endParaRPr lang="en-US" altLang="zh-CN" dirty="0"/>
          </a:p>
        </p:txBody>
      </p:sp>
      <p:sp>
        <p:nvSpPr>
          <p:cNvPr id="8" name="Rectangle 4"/>
          <p:cNvSpPr>
            <a:spLocks noGrp="1" noChangeArrowheads="1"/>
          </p:cNvSpPr>
          <p:nvPr>
            <p:ph type="dt" sz="half" idx="11"/>
          </p:nvPr>
        </p:nvSpPr>
        <p:spPr/>
        <p:txBody>
          <a:bodyPr/>
          <a:lstStyle>
            <a:lvl1pPr algn="ctr" eaLnBrk="0" hangingPunct="0">
              <a:defRPr b="1">
                <a:latin typeface="Arial" pitchFamily="34" charset="0"/>
              </a:defRPr>
            </a:lvl1pPr>
          </a:lstStyle>
          <a:p>
            <a:pPr>
              <a:defRPr/>
            </a:pPr>
            <a:endParaRPr lang="en-US" altLang="zh-CN"/>
          </a:p>
        </p:txBody>
      </p:sp>
      <p:sp>
        <p:nvSpPr>
          <p:cNvPr id="9" name="Rectangle 6"/>
          <p:cNvSpPr>
            <a:spLocks noGrp="1" noChangeArrowheads="1"/>
          </p:cNvSpPr>
          <p:nvPr>
            <p:ph type="sldNum" sz="quarter" idx="12"/>
          </p:nvPr>
        </p:nvSpPr>
        <p:spPr/>
        <p:txBody>
          <a:bodyPr/>
          <a:lstStyle>
            <a:lvl1pPr eaLnBrk="0" hangingPunct="0">
              <a:defRPr b="1"/>
            </a:lvl1pPr>
          </a:lstStyle>
          <a:p>
            <a:fld id="{60FDA777-5011-4D30-903D-5DA72242D7F8}" type="slidenum">
              <a:rPr lang="en-US" altLang="zh-CN"/>
              <a:pPr/>
              <a:t>‹#›</a:t>
            </a:fld>
            <a:endParaRPr lang="en-US" altLang="zh-CN"/>
          </a:p>
        </p:txBody>
      </p:sp>
      <p:sp>
        <p:nvSpPr>
          <p:cNvPr id="10" name="Rectangle 27"/>
          <p:cNvSpPr>
            <a:spLocks noGrp="1" noChangeArrowheads="1"/>
          </p:cNvSpPr>
          <p:nvPr>
            <p:ph type="ftr" sz="quarter" idx="13"/>
          </p:nvPr>
        </p:nvSpPr>
        <p:spPr/>
        <p:txBody>
          <a:bodyPr/>
          <a:lstStyle>
            <a:lvl1pPr eaLnBrk="0" hangingPunct="0">
              <a:defRPr>
                <a:latin typeface="Arial" pitchFamily="34" charset="0"/>
              </a:defRPr>
            </a:lvl1pPr>
          </a:lstStyle>
          <a:p>
            <a:pPr>
              <a:defRPr/>
            </a:pPr>
            <a:r>
              <a:rPr lang="zh-CN" altLang="en-US"/>
              <a:t>国家</a:t>
            </a:r>
            <a:r>
              <a:rPr lang="en-US" altLang="zh-CN" dirty="0"/>
              <a:t>ASIC</a:t>
            </a:r>
            <a:r>
              <a:rPr lang="zh-CN" altLang="en-US"/>
              <a:t>系统工程技术研究中心</a:t>
            </a:r>
            <a:endParaRPr lang="en-US" altLang="zh-CN" dirty="0"/>
          </a:p>
        </p:txBody>
      </p:sp>
    </p:spTree>
    <p:extLst>
      <p:ext uri="{BB962C8B-B14F-4D97-AF65-F5344CB8AC3E}">
        <p14:creationId xmlns:p14="http://schemas.microsoft.com/office/powerpoint/2010/main" val="25552800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p:txBody>
          <a:bodyPr/>
          <a:lstStyle>
            <a:lvl1pPr algn="ctr" eaLnBrk="0" hangingPunct="0">
              <a:defRPr b="1">
                <a:latin typeface="Arial" pitchFamily="34" charset="0"/>
              </a:defRPr>
            </a:lvl1pPr>
          </a:lstStyle>
          <a:p>
            <a:pPr>
              <a:defRPr/>
            </a:pPr>
            <a:fld id="{1E6EB10C-2A4F-46DD-8325-9233D84C9589}" type="datetime1">
              <a:rPr lang="zh-CN" altLang="en-US"/>
              <a:pPr>
                <a:defRPr/>
              </a:pPr>
              <a:t>2015-11-23</a:t>
            </a:fld>
            <a:endParaRPr lang="en-US" altLang="zh-CN" dirty="0"/>
          </a:p>
        </p:txBody>
      </p:sp>
      <p:sp>
        <p:nvSpPr>
          <p:cNvPr id="4" name="Rectangle 4"/>
          <p:cNvSpPr>
            <a:spLocks noGrp="1" noChangeArrowheads="1"/>
          </p:cNvSpPr>
          <p:nvPr>
            <p:ph type="dt" sz="half" idx="11"/>
          </p:nvPr>
        </p:nvSpPr>
        <p:spPr/>
        <p:txBody>
          <a:bodyPr/>
          <a:lstStyle>
            <a:lvl1pPr algn="ctr" eaLnBrk="0" hangingPunct="0">
              <a:defRPr b="1">
                <a:latin typeface="Arial" pitchFamily="34" charset="0"/>
              </a:defRPr>
            </a:lvl1pPr>
          </a:lstStyle>
          <a:p>
            <a:pPr>
              <a:defRPr/>
            </a:pPr>
            <a:endParaRPr lang="en-US" altLang="zh-CN"/>
          </a:p>
        </p:txBody>
      </p:sp>
      <p:sp>
        <p:nvSpPr>
          <p:cNvPr id="5" name="Rectangle 6"/>
          <p:cNvSpPr>
            <a:spLocks noGrp="1" noChangeArrowheads="1"/>
          </p:cNvSpPr>
          <p:nvPr>
            <p:ph type="sldNum" sz="quarter" idx="12"/>
          </p:nvPr>
        </p:nvSpPr>
        <p:spPr/>
        <p:txBody>
          <a:bodyPr/>
          <a:lstStyle>
            <a:lvl1pPr eaLnBrk="0" hangingPunct="0">
              <a:defRPr b="1"/>
            </a:lvl1pPr>
          </a:lstStyle>
          <a:p>
            <a:fld id="{DD63BF24-D1D6-412A-8F6B-B71EE6446166}" type="slidenum">
              <a:rPr lang="en-US" altLang="zh-CN"/>
              <a:pPr/>
              <a:t>‹#›</a:t>
            </a:fld>
            <a:endParaRPr lang="en-US" altLang="zh-CN"/>
          </a:p>
        </p:txBody>
      </p:sp>
      <p:sp>
        <p:nvSpPr>
          <p:cNvPr id="6" name="Rectangle 27"/>
          <p:cNvSpPr>
            <a:spLocks noGrp="1" noChangeArrowheads="1"/>
          </p:cNvSpPr>
          <p:nvPr>
            <p:ph type="ftr" sz="quarter" idx="13"/>
          </p:nvPr>
        </p:nvSpPr>
        <p:spPr/>
        <p:txBody>
          <a:bodyPr/>
          <a:lstStyle>
            <a:lvl1pPr eaLnBrk="0" hangingPunct="0">
              <a:defRPr>
                <a:latin typeface="Arial" pitchFamily="34" charset="0"/>
              </a:defRPr>
            </a:lvl1pPr>
          </a:lstStyle>
          <a:p>
            <a:pPr>
              <a:defRPr/>
            </a:pPr>
            <a:r>
              <a:rPr lang="zh-CN" altLang="en-US"/>
              <a:t>国家</a:t>
            </a:r>
            <a:r>
              <a:rPr lang="en-US" altLang="zh-CN" dirty="0"/>
              <a:t>ASIC</a:t>
            </a:r>
            <a:r>
              <a:rPr lang="zh-CN" altLang="en-US"/>
              <a:t>系统工程技术研究中心</a:t>
            </a:r>
            <a:endParaRPr lang="en-US" altLang="zh-CN" dirty="0"/>
          </a:p>
        </p:txBody>
      </p:sp>
    </p:spTree>
    <p:extLst>
      <p:ext uri="{BB962C8B-B14F-4D97-AF65-F5344CB8AC3E}">
        <p14:creationId xmlns:p14="http://schemas.microsoft.com/office/powerpoint/2010/main" val="115771430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lgn="ctr" eaLnBrk="0" hangingPunct="0">
              <a:defRPr b="1">
                <a:latin typeface="Arial" pitchFamily="34" charset="0"/>
              </a:defRPr>
            </a:lvl1pPr>
          </a:lstStyle>
          <a:p>
            <a:pPr>
              <a:defRPr/>
            </a:pPr>
            <a:fld id="{0AAF6780-0D7C-4C48-8E16-95D6B164A821}" type="datetime1">
              <a:rPr lang="zh-CN" altLang="en-US"/>
              <a:pPr>
                <a:defRPr/>
              </a:pPr>
              <a:t>2015-11-23</a:t>
            </a:fld>
            <a:endParaRPr lang="en-US" altLang="zh-CN" dirty="0"/>
          </a:p>
        </p:txBody>
      </p:sp>
      <p:sp>
        <p:nvSpPr>
          <p:cNvPr id="3" name="Rectangle 4"/>
          <p:cNvSpPr>
            <a:spLocks noGrp="1" noChangeArrowheads="1"/>
          </p:cNvSpPr>
          <p:nvPr>
            <p:ph type="dt" sz="half" idx="11"/>
          </p:nvPr>
        </p:nvSpPr>
        <p:spPr/>
        <p:txBody>
          <a:bodyPr/>
          <a:lstStyle>
            <a:lvl1pPr algn="ctr" eaLnBrk="0" hangingPunct="0">
              <a:defRPr b="1">
                <a:latin typeface="Arial" pitchFamily="34" charset="0"/>
              </a:defRPr>
            </a:lvl1pPr>
          </a:lstStyle>
          <a:p>
            <a:pPr>
              <a:defRPr/>
            </a:pPr>
            <a:endParaRPr lang="en-US" altLang="zh-CN"/>
          </a:p>
        </p:txBody>
      </p:sp>
      <p:sp>
        <p:nvSpPr>
          <p:cNvPr id="4" name="Rectangle 6"/>
          <p:cNvSpPr>
            <a:spLocks noGrp="1" noChangeArrowheads="1"/>
          </p:cNvSpPr>
          <p:nvPr>
            <p:ph type="sldNum" sz="quarter" idx="12"/>
          </p:nvPr>
        </p:nvSpPr>
        <p:spPr/>
        <p:txBody>
          <a:bodyPr/>
          <a:lstStyle>
            <a:lvl1pPr eaLnBrk="0" hangingPunct="0">
              <a:defRPr b="1"/>
            </a:lvl1pPr>
          </a:lstStyle>
          <a:p>
            <a:fld id="{26D2A0F4-1C84-464D-8929-461D5AC1988F}" type="slidenum">
              <a:rPr lang="en-US" altLang="zh-CN"/>
              <a:pPr/>
              <a:t>‹#›</a:t>
            </a:fld>
            <a:endParaRPr lang="en-US" altLang="zh-CN"/>
          </a:p>
        </p:txBody>
      </p:sp>
      <p:sp>
        <p:nvSpPr>
          <p:cNvPr id="5" name="Rectangle 27"/>
          <p:cNvSpPr>
            <a:spLocks noGrp="1" noChangeArrowheads="1"/>
          </p:cNvSpPr>
          <p:nvPr>
            <p:ph type="ftr" sz="quarter" idx="13"/>
          </p:nvPr>
        </p:nvSpPr>
        <p:spPr/>
        <p:txBody>
          <a:bodyPr/>
          <a:lstStyle>
            <a:lvl1pPr eaLnBrk="0" hangingPunct="0">
              <a:defRPr>
                <a:latin typeface="Arial" pitchFamily="34" charset="0"/>
              </a:defRPr>
            </a:lvl1pPr>
          </a:lstStyle>
          <a:p>
            <a:pPr>
              <a:defRPr/>
            </a:pPr>
            <a:r>
              <a:rPr lang="zh-CN" altLang="en-US"/>
              <a:t>国家</a:t>
            </a:r>
            <a:r>
              <a:rPr lang="en-US" altLang="zh-CN" dirty="0"/>
              <a:t>ASIC</a:t>
            </a:r>
            <a:r>
              <a:rPr lang="zh-CN" altLang="en-US"/>
              <a:t>系统工程技术研究中心</a:t>
            </a:r>
            <a:endParaRPr lang="en-US" altLang="zh-CN" dirty="0"/>
          </a:p>
        </p:txBody>
      </p:sp>
    </p:spTree>
    <p:extLst>
      <p:ext uri="{BB962C8B-B14F-4D97-AF65-F5344CB8AC3E}">
        <p14:creationId xmlns:p14="http://schemas.microsoft.com/office/powerpoint/2010/main" val="101496778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2" y="273050"/>
            <a:ext cx="3008313" cy="1162050"/>
          </a:xfrm>
        </p:spPr>
        <p:txBody>
          <a:bodyPr anchor="b"/>
          <a:lstStyle>
            <a:lvl1pPr algn="l">
              <a:defRPr sz="15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6"/>
            <a:ext cx="5111750"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2" y="1435103"/>
            <a:ext cx="3008313" cy="469106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smtClean="0"/>
              <a:t>单击此处编辑母版文本样式</a:t>
            </a:r>
          </a:p>
        </p:txBody>
      </p:sp>
      <p:sp>
        <p:nvSpPr>
          <p:cNvPr id="5" name="Rectangle 4"/>
          <p:cNvSpPr>
            <a:spLocks noGrp="1" noChangeArrowheads="1"/>
          </p:cNvSpPr>
          <p:nvPr>
            <p:ph type="dt" sz="half" idx="10"/>
          </p:nvPr>
        </p:nvSpPr>
        <p:spPr/>
        <p:txBody>
          <a:bodyPr/>
          <a:lstStyle>
            <a:lvl1pPr algn="ctr" eaLnBrk="0" hangingPunct="0">
              <a:defRPr b="1">
                <a:latin typeface="Arial" pitchFamily="34" charset="0"/>
              </a:defRPr>
            </a:lvl1pPr>
          </a:lstStyle>
          <a:p>
            <a:pPr>
              <a:defRPr/>
            </a:pPr>
            <a:fld id="{268412EB-7058-4954-BC04-09D237A15BA5}" type="datetime1">
              <a:rPr lang="zh-CN" altLang="en-US"/>
              <a:pPr>
                <a:defRPr/>
              </a:pPr>
              <a:t>2015-11-23</a:t>
            </a:fld>
            <a:endParaRPr lang="en-US" altLang="zh-CN" dirty="0"/>
          </a:p>
        </p:txBody>
      </p:sp>
      <p:sp>
        <p:nvSpPr>
          <p:cNvPr id="6" name="Rectangle 4"/>
          <p:cNvSpPr>
            <a:spLocks noGrp="1" noChangeArrowheads="1"/>
          </p:cNvSpPr>
          <p:nvPr>
            <p:ph type="dt" sz="half" idx="11"/>
          </p:nvPr>
        </p:nvSpPr>
        <p:spPr/>
        <p:txBody>
          <a:bodyPr/>
          <a:lstStyle>
            <a:lvl1pPr algn="ctr" eaLnBrk="0" hangingPunct="0">
              <a:defRPr b="1">
                <a:latin typeface="Arial" pitchFamily="34" charset="0"/>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eaLnBrk="0" hangingPunct="0">
              <a:defRPr b="1"/>
            </a:lvl1pPr>
          </a:lstStyle>
          <a:p>
            <a:fld id="{B8E7C785-75F0-4334-90EA-599715909E24}" type="slidenum">
              <a:rPr lang="en-US" altLang="zh-CN"/>
              <a:pPr/>
              <a:t>‹#›</a:t>
            </a:fld>
            <a:endParaRPr lang="en-US" altLang="zh-CN"/>
          </a:p>
        </p:txBody>
      </p:sp>
      <p:sp>
        <p:nvSpPr>
          <p:cNvPr id="8" name="Rectangle 27"/>
          <p:cNvSpPr>
            <a:spLocks noGrp="1" noChangeArrowheads="1"/>
          </p:cNvSpPr>
          <p:nvPr>
            <p:ph type="ftr" sz="quarter" idx="13"/>
          </p:nvPr>
        </p:nvSpPr>
        <p:spPr/>
        <p:txBody>
          <a:bodyPr/>
          <a:lstStyle>
            <a:lvl1pPr eaLnBrk="0" hangingPunct="0">
              <a:defRPr>
                <a:latin typeface="Arial" pitchFamily="34" charset="0"/>
              </a:defRPr>
            </a:lvl1pPr>
          </a:lstStyle>
          <a:p>
            <a:pPr>
              <a:defRPr/>
            </a:pPr>
            <a:r>
              <a:rPr lang="zh-CN" altLang="en-US"/>
              <a:t>国家</a:t>
            </a:r>
            <a:r>
              <a:rPr lang="en-US" altLang="zh-CN" dirty="0"/>
              <a:t>ASIC</a:t>
            </a:r>
            <a:r>
              <a:rPr lang="zh-CN" altLang="en-US"/>
              <a:t>系统工程技术研究中心</a:t>
            </a:r>
            <a:endParaRPr lang="en-US" altLang="zh-CN" dirty="0"/>
          </a:p>
        </p:txBody>
      </p:sp>
    </p:spTree>
    <p:extLst>
      <p:ext uri="{BB962C8B-B14F-4D97-AF65-F5344CB8AC3E}">
        <p14:creationId xmlns:p14="http://schemas.microsoft.com/office/powerpoint/2010/main" val="421677716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15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zh-CN" altLang="en-US" noProof="0" smtClean="0"/>
              <a:t>单击图标添加图片</a:t>
            </a:r>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smtClean="0"/>
              <a:t>单击此处编辑母版文本样式</a:t>
            </a:r>
          </a:p>
        </p:txBody>
      </p:sp>
      <p:sp>
        <p:nvSpPr>
          <p:cNvPr id="5" name="Rectangle 4"/>
          <p:cNvSpPr>
            <a:spLocks noGrp="1" noChangeArrowheads="1"/>
          </p:cNvSpPr>
          <p:nvPr>
            <p:ph type="dt" sz="half" idx="10"/>
          </p:nvPr>
        </p:nvSpPr>
        <p:spPr/>
        <p:txBody>
          <a:bodyPr/>
          <a:lstStyle>
            <a:lvl1pPr algn="ctr" eaLnBrk="0" hangingPunct="0">
              <a:defRPr b="1">
                <a:latin typeface="Arial" pitchFamily="34" charset="0"/>
              </a:defRPr>
            </a:lvl1pPr>
          </a:lstStyle>
          <a:p>
            <a:pPr>
              <a:defRPr/>
            </a:pPr>
            <a:fld id="{B8372154-3AED-4CD2-B390-40C1BEF6D491}" type="datetime1">
              <a:rPr lang="zh-CN" altLang="en-US"/>
              <a:pPr>
                <a:defRPr/>
              </a:pPr>
              <a:t>2015-11-23</a:t>
            </a:fld>
            <a:endParaRPr lang="en-US" altLang="zh-CN" dirty="0"/>
          </a:p>
        </p:txBody>
      </p:sp>
      <p:sp>
        <p:nvSpPr>
          <p:cNvPr id="6" name="Rectangle 4"/>
          <p:cNvSpPr>
            <a:spLocks noGrp="1" noChangeArrowheads="1"/>
          </p:cNvSpPr>
          <p:nvPr>
            <p:ph type="dt" sz="half" idx="11"/>
          </p:nvPr>
        </p:nvSpPr>
        <p:spPr/>
        <p:txBody>
          <a:bodyPr/>
          <a:lstStyle>
            <a:lvl1pPr algn="ctr" eaLnBrk="0" hangingPunct="0">
              <a:defRPr b="1">
                <a:latin typeface="Arial" pitchFamily="34" charset="0"/>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eaLnBrk="0" hangingPunct="0">
              <a:defRPr b="1"/>
            </a:lvl1pPr>
          </a:lstStyle>
          <a:p>
            <a:fld id="{348F453A-2320-4016-ABFA-77C7AEDD6823}" type="slidenum">
              <a:rPr lang="en-US" altLang="zh-CN"/>
              <a:pPr/>
              <a:t>‹#›</a:t>
            </a:fld>
            <a:endParaRPr lang="en-US" altLang="zh-CN"/>
          </a:p>
        </p:txBody>
      </p:sp>
      <p:sp>
        <p:nvSpPr>
          <p:cNvPr id="8" name="Rectangle 27"/>
          <p:cNvSpPr>
            <a:spLocks noGrp="1" noChangeArrowheads="1"/>
          </p:cNvSpPr>
          <p:nvPr>
            <p:ph type="ftr" sz="quarter" idx="13"/>
          </p:nvPr>
        </p:nvSpPr>
        <p:spPr/>
        <p:txBody>
          <a:bodyPr/>
          <a:lstStyle>
            <a:lvl1pPr eaLnBrk="0" hangingPunct="0">
              <a:defRPr>
                <a:latin typeface="Arial" pitchFamily="34" charset="0"/>
              </a:defRPr>
            </a:lvl1pPr>
          </a:lstStyle>
          <a:p>
            <a:pPr>
              <a:defRPr/>
            </a:pPr>
            <a:r>
              <a:rPr lang="zh-CN" altLang="en-US"/>
              <a:t>国家</a:t>
            </a:r>
            <a:r>
              <a:rPr lang="en-US" altLang="zh-CN" dirty="0"/>
              <a:t>ASIC</a:t>
            </a:r>
            <a:r>
              <a:rPr lang="zh-CN" altLang="en-US"/>
              <a:t>系统工程技术研究中心</a:t>
            </a:r>
            <a:endParaRPr lang="en-US" altLang="zh-CN" dirty="0"/>
          </a:p>
        </p:txBody>
      </p:sp>
    </p:spTree>
    <p:extLst>
      <p:ext uri="{BB962C8B-B14F-4D97-AF65-F5344CB8AC3E}">
        <p14:creationId xmlns:p14="http://schemas.microsoft.com/office/powerpoint/2010/main" val="9881678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6"/>
            <a:ext cx="7772400" cy="1362075"/>
          </a:xfrm>
        </p:spPr>
        <p:txBody>
          <a:bodyPr anchor="t"/>
          <a:lstStyle>
            <a:lvl1pPr algn="l">
              <a:defRPr sz="3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smtClean="0"/>
              <a:t>单击此处编辑母版文本样式</a:t>
            </a:r>
          </a:p>
        </p:txBody>
      </p:sp>
      <p:sp>
        <p:nvSpPr>
          <p:cNvPr id="4" name="Rectangle 4"/>
          <p:cNvSpPr>
            <a:spLocks noGrp="1" noChangeArrowheads="1"/>
          </p:cNvSpPr>
          <p:nvPr>
            <p:ph type="dt" sz="half" idx="10"/>
          </p:nvPr>
        </p:nvSpPr>
        <p:spPr/>
        <p:txBody>
          <a:bodyPr/>
          <a:lstStyle>
            <a:lvl1pPr algn="ctr" eaLnBrk="0" hangingPunct="0">
              <a:defRPr b="1">
                <a:latin typeface="Arial" pitchFamily="34" charset="0"/>
              </a:defRPr>
            </a:lvl1pPr>
          </a:lstStyle>
          <a:p>
            <a:pPr>
              <a:defRPr/>
            </a:pPr>
            <a:fld id="{F0720278-545C-4CD0-A64F-B295E7A4BBC2}" type="datetime1">
              <a:rPr lang="zh-CN" altLang="en-US"/>
              <a:pPr>
                <a:defRPr/>
              </a:pPr>
              <a:t>2015-11-23</a:t>
            </a:fld>
            <a:endParaRPr lang="en-US" altLang="zh-CN" dirty="0"/>
          </a:p>
        </p:txBody>
      </p:sp>
      <p:sp>
        <p:nvSpPr>
          <p:cNvPr id="5" name="Rectangle 4"/>
          <p:cNvSpPr>
            <a:spLocks noGrp="1" noChangeArrowheads="1"/>
          </p:cNvSpPr>
          <p:nvPr>
            <p:ph type="dt" sz="half" idx="11"/>
          </p:nvPr>
        </p:nvSpPr>
        <p:spPr/>
        <p:txBody>
          <a:bodyPr/>
          <a:lstStyle>
            <a:lvl1pPr algn="ctr" eaLnBrk="0" hangingPunct="0">
              <a:defRPr b="1">
                <a:latin typeface="Arial" pitchFamily="34" charset="0"/>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eaLnBrk="0" hangingPunct="0">
              <a:defRPr b="1"/>
            </a:lvl1pPr>
          </a:lstStyle>
          <a:p>
            <a:fld id="{D5F37E7F-BA52-499B-8B41-7BB64FA24AC4}" type="slidenum">
              <a:rPr lang="en-US" altLang="zh-CN"/>
              <a:pPr/>
              <a:t>‹#›</a:t>
            </a:fld>
            <a:endParaRPr lang="en-US" altLang="zh-CN"/>
          </a:p>
        </p:txBody>
      </p:sp>
      <p:sp>
        <p:nvSpPr>
          <p:cNvPr id="7" name="Rectangle 27"/>
          <p:cNvSpPr>
            <a:spLocks noGrp="1" noChangeArrowheads="1"/>
          </p:cNvSpPr>
          <p:nvPr>
            <p:ph type="ftr" sz="quarter" idx="13"/>
          </p:nvPr>
        </p:nvSpPr>
        <p:spPr/>
        <p:txBody>
          <a:bodyPr/>
          <a:lstStyle>
            <a:lvl1pPr eaLnBrk="0" hangingPunct="0">
              <a:defRPr>
                <a:latin typeface="Arial" pitchFamily="34" charset="0"/>
              </a:defRPr>
            </a:lvl1pPr>
          </a:lstStyle>
          <a:p>
            <a:pPr>
              <a:defRPr/>
            </a:pPr>
            <a:r>
              <a:rPr lang="zh-CN" altLang="en-US"/>
              <a:t>国家</a:t>
            </a:r>
            <a:r>
              <a:rPr lang="en-US" altLang="zh-CN" dirty="0"/>
              <a:t>ASIC</a:t>
            </a:r>
            <a:r>
              <a:rPr lang="zh-CN" altLang="en-US"/>
              <a:t>系统工程技术研究中心</a:t>
            </a:r>
            <a:endParaRPr lang="en-US" altLang="zh-CN" dirty="0"/>
          </a:p>
        </p:txBody>
      </p:sp>
    </p:spTree>
    <p:extLst>
      <p:ext uri="{BB962C8B-B14F-4D97-AF65-F5344CB8AC3E}">
        <p14:creationId xmlns:p14="http://schemas.microsoft.com/office/powerpoint/2010/main" val="215607468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p:txBody>
          <a:bodyPr/>
          <a:lstStyle>
            <a:lvl1pPr algn="ctr" eaLnBrk="0" hangingPunct="0">
              <a:defRPr b="1">
                <a:latin typeface="Arial" pitchFamily="34" charset="0"/>
              </a:defRPr>
            </a:lvl1pPr>
          </a:lstStyle>
          <a:p>
            <a:pPr>
              <a:defRPr/>
            </a:pPr>
            <a:fld id="{BE6AB3AE-693E-441C-B157-7611F24A1CFB}" type="datetime1">
              <a:rPr lang="zh-CN" altLang="en-US"/>
              <a:pPr>
                <a:defRPr/>
              </a:pPr>
              <a:t>2015-11-23</a:t>
            </a:fld>
            <a:endParaRPr lang="en-US" altLang="zh-CN" dirty="0"/>
          </a:p>
        </p:txBody>
      </p:sp>
      <p:sp>
        <p:nvSpPr>
          <p:cNvPr id="5" name="Rectangle 4"/>
          <p:cNvSpPr>
            <a:spLocks noGrp="1" noChangeArrowheads="1"/>
          </p:cNvSpPr>
          <p:nvPr>
            <p:ph type="dt" sz="half" idx="11"/>
          </p:nvPr>
        </p:nvSpPr>
        <p:spPr/>
        <p:txBody>
          <a:bodyPr/>
          <a:lstStyle>
            <a:lvl1pPr algn="ctr" eaLnBrk="0" hangingPunct="0">
              <a:defRPr b="1">
                <a:latin typeface="Arial" pitchFamily="34" charset="0"/>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eaLnBrk="0" hangingPunct="0">
              <a:defRPr b="1"/>
            </a:lvl1pPr>
          </a:lstStyle>
          <a:p>
            <a:fld id="{6E8C1B29-579D-4502-9C19-C043751B0760}" type="slidenum">
              <a:rPr lang="en-US" altLang="zh-CN"/>
              <a:pPr/>
              <a:t>‹#›</a:t>
            </a:fld>
            <a:endParaRPr lang="en-US" altLang="zh-CN"/>
          </a:p>
        </p:txBody>
      </p:sp>
      <p:sp>
        <p:nvSpPr>
          <p:cNvPr id="7" name="Rectangle 27"/>
          <p:cNvSpPr>
            <a:spLocks noGrp="1" noChangeArrowheads="1"/>
          </p:cNvSpPr>
          <p:nvPr>
            <p:ph type="ftr" sz="quarter" idx="13"/>
          </p:nvPr>
        </p:nvSpPr>
        <p:spPr/>
        <p:txBody>
          <a:bodyPr/>
          <a:lstStyle>
            <a:lvl1pPr eaLnBrk="0" hangingPunct="0">
              <a:defRPr>
                <a:latin typeface="Arial" pitchFamily="34" charset="0"/>
              </a:defRPr>
            </a:lvl1pPr>
          </a:lstStyle>
          <a:p>
            <a:pPr>
              <a:defRPr/>
            </a:pPr>
            <a:r>
              <a:rPr lang="zh-CN" altLang="en-US"/>
              <a:t>国家</a:t>
            </a:r>
            <a:r>
              <a:rPr lang="en-US" altLang="zh-CN" dirty="0"/>
              <a:t>ASIC</a:t>
            </a:r>
            <a:r>
              <a:rPr lang="zh-CN" altLang="en-US"/>
              <a:t>系统工程技术研究中心</a:t>
            </a:r>
            <a:endParaRPr lang="en-US" altLang="zh-CN" dirty="0"/>
          </a:p>
        </p:txBody>
      </p:sp>
    </p:spTree>
    <p:extLst>
      <p:ext uri="{BB962C8B-B14F-4D97-AF65-F5344CB8AC3E}">
        <p14:creationId xmlns:p14="http://schemas.microsoft.com/office/powerpoint/2010/main" val="157291948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381000"/>
            <a:ext cx="2057400" cy="61722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381000"/>
            <a:ext cx="6019800" cy="61722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p:txBody>
          <a:bodyPr/>
          <a:lstStyle>
            <a:lvl1pPr algn="ctr" eaLnBrk="0" hangingPunct="0">
              <a:defRPr b="1">
                <a:latin typeface="Arial" pitchFamily="34" charset="0"/>
              </a:defRPr>
            </a:lvl1pPr>
          </a:lstStyle>
          <a:p>
            <a:pPr>
              <a:defRPr/>
            </a:pPr>
            <a:fld id="{73E474F5-9B9C-4368-88E0-E55D05BDEBBC}" type="datetime1">
              <a:rPr lang="zh-CN" altLang="en-US"/>
              <a:pPr>
                <a:defRPr/>
              </a:pPr>
              <a:t>2015-11-23</a:t>
            </a:fld>
            <a:endParaRPr lang="en-US" altLang="zh-CN" dirty="0"/>
          </a:p>
        </p:txBody>
      </p:sp>
      <p:sp>
        <p:nvSpPr>
          <p:cNvPr id="5" name="Rectangle 4"/>
          <p:cNvSpPr>
            <a:spLocks noGrp="1" noChangeArrowheads="1"/>
          </p:cNvSpPr>
          <p:nvPr>
            <p:ph type="dt" sz="half" idx="11"/>
          </p:nvPr>
        </p:nvSpPr>
        <p:spPr/>
        <p:txBody>
          <a:bodyPr/>
          <a:lstStyle>
            <a:lvl1pPr algn="ctr" eaLnBrk="0" hangingPunct="0">
              <a:defRPr b="1">
                <a:latin typeface="Arial" pitchFamily="34" charset="0"/>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eaLnBrk="0" hangingPunct="0">
              <a:defRPr b="1"/>
            </a:lvl1pPr>
          </a:lstStyle>
          <a:p>
            <a:fld id="{2E085681-D480-4527-AE5A-49D17DABAF1B}" type="slidenum">
              <a:rPr lang="en-US" altLang="zh-CN"/>
              <a:pPr/>
              <a:t>‹#›</a:t>
            </a:fld>
            <a:endParaRPr lang="en-US" altLang="zh-CN"/>
          </a:p>
        </p:txBody>
      </p:sp>
      <p:sp>
        <p:nvSpPr>
          <p:cNvPr id="7" name="Rectangle 27"/>
          <p:cNvSpPr>
            <a:spLocks noGrp="1" noChangeArrowheads="1"/>
          </p:cNvSpPr>
          <p:nvPr>
            <p:ph type="ftr" sz="quarter" idx="13"/>
          </p:nvPr>
        </p:nvSpPr>
        <p:spPr/>
        <p:txBody>
          <a:bodyPr/>
          <a:lstStyle>
            <a:lvl1pPr eaLnBrk="0" hangingPunct="0">
              <a:defRPr>
                <a:latin typeface="Arial" pitchFamily="34" charset="0"/>
              </a:defRPr>
            </a:lvl1pPr>
          </a:lstStyle>
          <a:p>
            <a:pPr>
              <a:defRPr/>
            </a:pPr>
            <a:r>
              <a:rPr lang="zh-CN" altLang="en-US"/>
              <a:t>国家</a:t>
            </a:r>
            <a:r>
              <a:rPr lang="en-US" altLang="zh-CN" dirty="0"/>
              <a:t>ASIC</a:t>
            </a:r>
            <a:r>
              <a:rPr lang="zh-CN" altLang="en-US"/>
              <a:t>系统工程技术研究中心</a:t>
            </a:r>
            <a:endParaRPr lang="en-US" altLang="zh-CN" dirty="0"/>
          </a:p>
        </p:txBody>
      </p:sp>
    </p:spTree>
    <p:extLst>
      <p:ext uri="{BB962C8B-B14F-4D97-AF65-F5344CB8AC3E}">
        <p14:creationId xmlns:p14="http://schemas.microsoft.com/office/powerpoint/2010/main" val="316740403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0" y="381006"/>
            <a:ext cx="8229600" cy="746125"/>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457200" y="1533529"/>
            <a:ext cx="8229600" cy="5019675"/>
          </a:xfrm>
        </p:spPr>
        <p:txBody>
          <a:bodyPr/>
          <a:lstStyle/>
          <a:p>
            <a:pPr lvl="0"/>
            <a:r>
              <a:rPr lang="zh-CN" altLang="en-US" noProof="0" smtClean="0"/>
              <a:t>单击图标添加表格</a:t>
            </a:r>
            <a:endParaRPr lang="zh-CN" altLang="en-US" noProof="0"/>
          </a:p>
        </p:txBody>
      </p:sp>
      <p:sp>
        <p:nvSpPr>
          <p:cNvPr id="4" name="Rectangle 4"/>
          <p:cNvSpPr>
            <a:spLocks noGrp="1" noChangeArrowheads="1"/>
          </p:cNvSpPr>
          <p:nvPr>
            <p:ph type="dt" sz="half" idx="10"/>
          </p:nvPr>
        </p:nvSpPr>
        <p:spPr/>
        <p:txBody>
          <a:bodyPr/>
          <a:lstStyle>
            <a:lvl1pPr algn="ctr" eaLnBrk="0" hangingPunct="0">
              <a:defRPr b="1">
                <a:latin typeface="Arial" pitchFamily="34" charset="0"/>
              </a:defRPr>
            </a:lvl1pPr>
          </a:lstStyle>
          <a:p>
            <a:pPr>
              <a:defRPr/>
            </a:pPr>
            <a:fld id="{7803776E-E20A-4C87-AD50-26F9FC11C11F}" type="datetime1">
              <a:rPr lang="zh-CN" altLang="en-US"/>
              <a:pPr>
                <a:defRPr/>
              </a:pPr>
              <a:t>2015-11-23</a:t>
            </a:fld>
            <a:endParaRPr lang="en-US" altLang="zh-CN" dirty="0"/>
          </a:p>
        </p:txBody>
      </p:sp>
      <p:sp>
        <p:nvSpPr>
          <p:cNvPr id="5" name="Rectangle 4"/>
          <p:cNvSpPr>
            <a:spLocks noGrp="1" noChangeArrowheads="1"/>
          </p:cNvSpPr>
          <p:nvPr>
            <p:ph type="dt" sz="half" idx="11"/>
          </p:nvPr>
        </p:nvSpPr>
        <p:spPr/>
        <p:txBody>
          <a:bodyPr/>
          <a:lstStyle>
            <a:lvl1pPr algn="ctr" eaLnBrk="0" hangingPunct="0">
              <a:defRPr b="1">
                <a:latin typeface="Arial" pitchFamily="34" charset="0"/>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eaLnBrk="0" hangingPunct="0">
              <a:defRPr b="1"/>
            </a:lvl1pPr>
          </a:lstStyle>
          <a:p>
            <a:fld id="{7A84AB5A-ECE5-40D2-8BE5-1347E8F48B84}" type="slidenum">
              <a:rPr lang="en-US" altLang="zh-CN"/>
              <a:pPr/>
              <a:t>‹#›</a:t>
            </a:fld>
            <a:endParaRPr lang="en-US" altLang="zh-CN"/>
          </a:p>
        </p:txBody>
      </p:sp>
      <p:sp>
        <p:nvSpPr>
          <p:cNvPr id="7" name="Rectangle 27"/>
          <p:cNvSpPr>
            <a:spLocks noGrp="1" noChangeArrowheads="1"/>
          </p:cNvSpPr>
          <p:nvPr>
            <p:ph type="ftr" sz="quarter" idx="13"/>
          </p:nvPr>
        </p:nvSpPr>
        <p:spPr/>
        <p:txBody>
          <a:bodyPr/>
          <a:lstStyle>
            <a:lvl1pPr eaLnBrk="0" hangingPunct="0">
              <a:defRPr>
                <a:latin typeface="Arial" pitchFamily="34" charset="0"/>
              </a:defRPr>
            </a:lvl1pPr>
          </a:lstStyle>
          <a:p>
            <a:pPr>
              <a:defRPr/>
            </a:pPr>
            <a:r>
              <a:rPr lang="zh-CN" altLang="en-US"/>
              <a:t>国家</a:t>
            </a:r>
            <a:r>
              <a:rPr lang="en-US" altLang="zh-CN" dirty="0"/>
              <a:t>ASIC</a:t>
            </a:r>
            <a:r>
              <a:rPr lang="zh-CN" altLang="en-US"/>
              <a:t>系统工程技术研究中心</a:t>
            </a:r>
            <a:endParaRPr lang="en-US" altLang="zh-CN" dirty="0"/>
          </a:p>
        </p:txBody>
      </p:sp>
    </p:spTree>
    <p:extLst>
      <p:ext uri="{BB962C8B-B14F-4D97-AF65-F5344CB8AC3E}">
        <p14:creationId xmlns:p14="http://schemas.microsoft.com/office/powerpoint/2010/main" val="403753926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chart" preserve="1">
  <p:cSld name="标题和图表">
    <p:spTree>
      <p:nvGrpSpPr>
        <p:cNvPr id="1" name=""/>
        <p:cNvGrpSpPr/>
        <p:nvPr/>
      </p:nvGrpSpPr>
      <p:grpSpPr>
        <a:xfrm>
          <a:off x="0" y="0"/>
          <a:ext cx="0" cy="0"/>
          <a:chOff x="0" y="0"/>
          <a:chExt cx="0" cy="0"/>
        </a:xfrm>
      </p:grpSpPr>
      <p:sp>
        <p:nvSpPr>
          <p:cNvPr id="2" name="标题 1"/>
          <p:cNvSpPr>
            <a:spLocks noGrp="1"/>
          </p:cNvSpPr>
          <p:nvPr>
            <p:ph type="title"/>
          </p:nvPr>
        </p:nvSpPr>
        <p:spPr>
          <a:xfrm>
            <a:off x="457200" y="381006"/>
            <a:ext cx="8229600" cy="746125"/>
          </a:xfrm>
        </p:spPr>
        <p:txBody>
          <a:bodyPr/>
          <a:lstStyle/>
          <a:p>
            <a:r>
              <a:rPr lang="zh-CN" altLang="en-US" smtClean="0"/>
              <a:t>单击此处编辑母版标题样式</a:t>
            </a:r>
            <a:endParaRPr lang="zh-CN" altLang="en-US"/>
          </a:p>
        </p:txBody>
      </p:sp>
      <p:sp>
        <p:nvSpPr>
          <p:cNvPr id="3" name="图表占位符 2"/>
          <p:cNvSpPr>
            <a:spLocks noGrp="1"/>
          </p:cNvSpPr>
          <p:nvPr>
            <p:ph type="chart" idx="1"/>
          </p:nvPr>
        </p:nvSpPr>
        <p:spPr>
          <a:xfrm>
            <a:off x="457200" y="1533529"/>
            <a:ext cx="8229600" cy="5019675"/>
          </a:xfrm>
        </p:spPr>
        <p:txBody>
          <a:bodyPr/>
          <a:lstStyle/>
          <a:p>
            <a:pPr lvl="0"/>
            <a:r>
              <a:rPr lang="zh-CN" altLang="en-US" noProof="0" smtClean="0"/>
              <a:t>单击图标添加图表</a:t>
            </a:r>
            <a:endParaRPr lang="zh-CN" altLang="en-US" noProof="0"/>
          </a:p>
        </p:txBody>
      </p:sp>
      <p:sp>
        <p:nvSpPr>
          <p:cNvPr id="4" name="Rectangle 4"/>
          <p:cNvSpPr>
            <a:spLocks noGrp="1" noChangeArrowheads="1"/>
          </p:cNvSpPr>
          <p:nvPr>
            <p:ph type="dt" sz="half" idx="10"/>
          </p:nvPr>
        </p:nvSpPr>
        <p:spPr/>
        <p:txBody>
          <a:bodyPr/>
          <a:lstStyle>
            <a:lvl1pPr algn="ctr" eaLnBrk="0" hangingPunct="0">
              <a:defRPr b="1">
                <a:latin typeface="Arial" pitchFamily="34" charset="0"/>
              </a:defRPr>
            </a:lvl1pPr>
          </a:lstStyle>
          <a:p>
            <a:pPr>
              <a:defRPr/>
            </a:pPr>
            <a:fld id="{19C897F4-904D-4E22-B70B-9C00C44D62EA}" type="datetime1">
              <a:rPr lang="zh-CN" altLang="en-US"/>
              <a:pPr>
                <a:defRPr/>
              </a:pPr>
              <a:t>2015-11-23</a:t>
            </a:fld>
            <a:endParaRPr lang="en-US" altLang="zh-CN" dirty="0"/>
          </a:p>
        </p:txBody>
      </p:sp>
      <p:sp>
        <p:nvSpPr>
          <p:cNvPr id="5" name="Rectangle 4"/>
          <p:cNvSpPr>
            <a:spLocks noGrp="1" noChangeArrowheads="1"/>
          </p:cNvSpPr>
          <p:nvPr>
            <p:ph type="dt" sz="half" idx="11"/>
          </p:nvPr>
        </p:nvSpPr>
        <p:spPr/>
        <p:txBody>
          <a:bodyPr/>
          <a:lstStyle>
            <a:lvl1pPr algn="ctr" eaLnBrk="0" hangingPunct="0">
              <a:defRPr b="1">
                <a:latin typeface="Arial" pitchFamily="34" charset="0"/>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eaLnBrk="0" hangingPunct="0">
              <a:defRPr b="1"/>
            </a:lvl1pPr>
          </a:lstStyle>
          <a:p>
            <a:fld id="{65129765-F8D3-4995-B5B3-3F45D3BA5AAA}" type="slidenum">
              <a:rPr lang="en-US" altLang="zh-CN"/>
              <a:pPr/>
              <a:t>‹#›</a:t>
            </a:fld>
            <a:endParaRPr lang="en-US" altLang="zh-CN"/>
          </a:p>
        </p:txBody>
      </p:sp>
      <p:sp>
        <p:nvSpPr>
          <p:cNvPr id="7" name="Rectangle 27"/>
          <p:cNvSpPr>
            <a:spLocks noGrp="1" noChangeArrowheads="1"/>
          </p:cNvSpPr>
          <p:nvPr>
            <p:ph type="ftr" sz="quarter" idx="13"/>
          </p:nvPr>
        </p:nvSpPr>
        <p:spPr/>
        <p:txBody>
          <a:bodyPr/>
          <a:lstStyle>
            <a:lvl1pPr eaLnBrk="0" hangingPunct="0">
              <a:defRPr>
                <a:latin typeface="Arial" pitchFamily="34" charset="0"/>
              </a:defRPr>
            </a:lvl1pPr>
          </a:lstStyle>
          <a:p>
            <a:pPr>
              <a:defRPr/>
            </a:pPr>
            <a:r>
              <a:rPr lang="zh-CN" altLang="en-US"/>
              <a:t>国家</a:t>
            </a:r>
            <a:r>
              <a:rPr lang="en-US" altLang="zh-CN" dirty="0"/>
              <a:t>ASIC</a:t>
            </a:r>
            <a:r>
              <a:rPr lang="zh-CN" altLang="en-US"/>
              <a:t>系统工程技术研究中心</a:t>
            </a:r>
            <a:endParaRPr lang="en-US" altLang="zh-CN" dirty="0"/>
          </a:p>
        </p:txBody>
      </p:sp>
    </p:spTree>
    <p:extLst>
      <p:ext uri="{BB962C8B-B14F-4D97-AF65-F5344CB8AC3E}">
        <p14:creationId xmlns:p14="http://schemas.microsoft.com/office/powerpoint/2010/main" val="197828461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31"/>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pPr>
              <a:defRPr/>
            </a:pPr>
            <a:fld id="{7ED64D95-2C42-44F9-9CBA-BE085EC9CBAA}" type="datetimeFigureOut">
              <a:rPr lang="zh-CN" altLang="en-US"/>
              <a:pPr>
                <a:defRPr/>
              </a:pPr>
              <a:t>2015-11-23</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31CFFB82-6F2F-40E3-959F-5D3DFDCBB051}" type="slidenum">
              <a:rPr lang="zh-CN" altLang="en-US"/>
              <a:pPr/>
              <a:t>‹#›</a:t>
            </a:fld>
            <a:endParaRPr lang="zh-CN" altLang="en-US"/>
          </a:p>
        </p:txBody>
      </p:sp>
    </p:spTree>
    <p:extLst>
      <p:ext uri="{BB962C8B-B14F-4D97-AF65-F5344CB8AC3E}">
        <p14:creationId xmlns:p14="http://schemas.microsoft.com/office/powerpoint/2010/main" val="33212798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8" y="1535113"/>
            <a:ext cx="4041775"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6" name="内容占位符 5"/>
          <p:cNvSpPr>
            <a:spLocks noGrp="1"/>
          </p:cNvSpPr>
          <p:nvPr>
            <p:ph sz="quarter" idx="4"/>
          </p:nvPr>
        </p:nvSpPr>
        <p:spPr>
          <a:xfrm>
            <a:off x="4645028" y="2174875"/>
            <a:ext cx="4041775"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p:txBody>
          <a:bodyPr/>
          <a:lstStyle>
            <a:lvl1pPr algn="ctr" eaLnBrk="0" hangingPunct="0">
              <a:defRPr b="1">
                <a:latin typeface="Arial" pitchFamily="34" charset="0"/>
              </a:defRPr>
            </a:lvl1pPr>
          </a:lstStyle>
          <a:p>
            <a:pPr>
              <a:defRPr/>
            </a:pPr>
            <a:fld id="{4DF29C52-AC03-4E8E-AD2B-657CB2902137}" type="datetime1">
              <a:rPr lang="zh-CN" altLang="en-US"/>
              <a:pPr>
                <a:defRPr/>
              </a:pPr>
              <a:t>2015-11-23</a:t>
            </a:fld>
            <a:endParaRPr lang="en-US" altLang="zh-CN" dirty="0"/>
          </a:p>
        </p:txBody>
      </p:sp>
      <p:sp>
        <p:nvSpPr>
          <p:cNvPr id="8" name="Rectangle 4"/>
          <p:cNvSpPr>
            <a:spLocks noGrp="1" noChangeArrowheads="1"/>
          </p:cNvSpPr>
          <p:nvPr>
            <p:ph type="dt" sz="half" idx="11"/>
          </p:nvPr>
        </p:nvSpPr>
        <p:spPr/>
        <p:txBody>
          <a:bodyPr/>
          <a:lstStyle>
            <a:lvl1pPr algn="ctr" eaLnBrk="0" hangingPunct="0">
              <a:defRPr b="1">
                <a:latin typeface="Arial" pitchFamily="34" charset="0"/>
              </a:defRPr>
            </a:lvl1pPr>
          </a:lstStyle>
          <a:p>
            <a:pPr>
              <a:defRPr/>
            </a:pPr>
            <a:endParaRPr lang="en-US" altLang="zh-CN"/>
          </a:p>
        </p:txBody>
      </p:sp>
      <p:sp>
        <p:nvSpPr>
          <p:cNvPr id="9" name="Rectangle 6"/>
          <p:cNvSpPr>
            <a:spLocks noGrp="1" noChangeArrowheads="1"/>
          </p:cNvSpPr>
          <p:nvPr>
            <p:ph type="sldNum" sz="quarter" idx="12"/>
          </p:nvPr>
        </p:nvSpPr>
        <p:spPr/>
        <p:txBody>
          <a:bodyPr/>
          <a:lstStyle>
            <a:lvl1pPr eaLnBrk="0" hangingPunct="0">
              <a:defRPr b="1"/>
            </a:lvl1pPr>
          </a:lstStyle>
          <a:p>
            <a:fld id="{60FDA777-5011-4D30-903D-5DA72242D7F8}" type="slidenum">
              <a:rPr lang="en-US" altLang="zh-CN"/>
              <a:pPr/>
              <a:t>‹#›</a:t>
            </a:fld>
            <a:endParaRPr lang="en-US" altLang="zh-CN"/>
          </a:p>
        </p:txBody>
      </p:sp>
      <p:sp>
        <p:nvSpPr>
          <p:cNvPr id="10" name="Rectangle 27"/>
          <p:cNvSpPr>
            <a:spLocks noGrp="1" noChangeArrowheads="1"/>
          </p:cNvSpPr>
          <p:nvPr>
            <p:ph type="ftr" sz="quarter" idx="13"/>
          </p:nvPr>
        </p:nvSpPr>
        <p:spPr/>
        <p:txBody>
          <a:bodyPr/>
          <a:lstStyle>
            <a:lvl1pPr eaLnBrk="0" hangingPunct="0">
              <a:defRPr>
                <a:latin typeface="Arial" pitchFamily="34" charset="0"/>
              </a:defRPr>
            </a:lvl1pPr>
          </a:lstStyle>
          <a:p>
            <a:pPr>
              <a:defRPr/>
            </a:pPr>
            <a:r>
              <a:rPr lang="zh-CN" altLang="en-US"/>
              <a:t>国家</a:t>
            </a:r>
            <a:r>
              <a:rPr lang="en-US" altLang="zh-CN" dirty="0"/>
              <a:t>ASIC</a:t>
            </a:r>
            <a:r>
              <a:rPr lang="zh-CN" altLang="en-US"/>
              <a:t>系统工程技术研究中心</a:t>
            </a:r>
            <a:endParaRPr lang="en-US" altLang="zh-CN" dirty="0"/>
          </a:p>
        </p:txBody>
      </p:sp>
    </p:spTree>
    <p:extLst>
      <p:ext uri="{BB962C8B-B14F-4D97-AF65-F5344CB8AC3E}">
        <p14:creationId xmlns:p14="http://schemas.microsoft.com/office/powerpoint/2010/main" val="21196066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p:txBody>
          <a:bodyPr/>
          <a:lstStyle>
            <a:lvl1pPr algn="ctr" eaLnBrk="0" hangingPunct="0">
              <a:defRPr b="1">
                <a:latin typeface="Arial" pitchFamily="34" charset="0"/>
              </a:defRPr>
            </a:lvl1pPr>
          </a:lstStyle>
          <a:p>
            <a:pPr>
              <a:defRPr/>
            </a:pPr>
            <a:fld id="{1E6EB10C-2A4F-46DD-8325-9233D84C9589}" type="datetime1">
              <a:rPr lang="zh-CN" altLang="en-US"/>
              <a:pPr>
                <a:defRPr/>
              </a:pPr>
              <a:t>2015-11-23</a:t>
            </a:fld>
            <a:endParaRPr lang="en-US" altLang="zh-CN" dirty="0"/>
          </a:p>
        </p:txBody>
      </p:sp>
      <p:sp>
        <p:nvSpPr>
          <p:cNvPr id="4" name="Rectangle 4"/>
          <p:cNvSpPr>
            <a:spLocks noGrp="1" noChangeArrowheads="1"/>
          </p:cNvSpPr>
          <p:nvPr>
            <p:ph type="dt" sz="half" idx="11"/>
          </p:nvPr>
        </p:nvSpPr>
        <p:spPr/>
        <p:txBody>
          <a:bodyPr/>
          <a:lstStyle>
            <a:lvl1pPr algn="ctr" eaLnBrk="0" hangingPunct="0">
              <a:defRPr b="1">
                <a:latin typeface="Arial" pitchFamily="34" charset="0"/>
              </a:defRPr>
            </a:lvl1pPr>
          </a:lstStyle>
          <a:p>
            <a:pPr>
              <a:defRPr/>
            </a:pPr>
            <a:endParaRPr lang="en-US" altLang="zh-CN"/>
          </a:p>
        </p:txBody>
      </p:sp>
      <p:sp>
        <p:nvSpPr>
          <p:cNvPr id="5" name="Rectangle 6"/>
          <p:cNvSpPr>
            <a:spLocks noGrp="1" noChangeArrowheads="1"/>
          </p:cNvSpPr>
          <p:nvPr>
            <p:ph type="sldNum" sz="quarter" idx="12"/>
          </p:nvPr>
        </p:nvSpPr>
        <p:spPr/>
        <p:txBody>
          <a:bodyPr/>
          <a:lstStyle>
            <a:lvl1pPr eaLnBrk="0" hangingPunct="0">
              <a:defRPr b="1"/>
            </a:lvl1pPr>
          </a:lstStyle>
          <a:p>
            <a:fld id="{DD63BF24-D1D6-412A-8F6B-B71EE6446166}" type="slidenum">
              <a:rPr lang="en-US" altLang="zh-CN"/>
              <a:pPr/>
              <a:t>‹#›</a:t>
            </a:fld>
            <a:endParaRPr lang="en-US" altLang="zh-CN"/>
          </a:p>
        </p:txBody>
      </p:sp>
      <p:sp>
        <p:nvSpPr>
          <p:cNvPr id="6" name="Rectangle 27"/>
          <p:cNvSpPr>
            <a:spLocks noGrp="1" noChangeArrowheads="1"/>
          </p:cNvSpPr>
          <p:nvPr>
            <p:ph type="ftr" sz="quarter" idx="13"/>
          </p:nvPr>
        </p:nvSpPr>
        <p:spPr/>
        <p:txBody>
          <a:bodyPr/>
          <a:lstStyle>
            <a:lvl1pPr eaLnBrk="0" hangingPunct="0">
              <a:defRPr>
                <a:latin typeface="Arial" pitchFamily="34" charset="0"/>
              </a:defRPr>
            </a:lvl1pPr>
          </a:lstStyle>
          <a:p>
            <a:pPr>
              <a:defRPr/>
            </a:pPr>
            <a:r>
              <a:rPr lang="zh-CN" altLang="en-US"/>
              <a:t>国家</a:t>
            </a:r>
            <a:r>
              <a:rPr lang="en-US" altLang="zh-CN" dirty="0"/>
              <a:t>ASIC</a:t>
            </a:r>
            <a:r>
              <a:rPr lang="zh-CN" altLang="en-US"/>
              <a:t>系统工程技术研究中心</a:t>
            </a:r>
            <a:endParaRPr lang="en-US" altLang="zh-CN" dirty="0"/>
          </a:p>
        </p:txBody>
      </p:sp>
    </p:spTree>
    <p:extLst>
      <p:ext uri="{BB962C8B-B14F-4D97-AF65-F5344CB8AC3E}">
        <p14:creationId xmlns:p14="http://schemas.microsoft.com/office/powerpoint/2010/main" val="36452525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lgn="ctr" eaLnBrk="0" hangingPunct="0">
              <a:defRPr b="1">
                <a:latin typeface="Arial" pitchFamily="34" charset="0"/>
              </a:defRPr>
            </a:lvl1pPr>
          </a:lstStyle>
          <a:p>
            <a:pPr>
              <a:defRPr/>
            </a:pPr>
            <a:fld id="{0AAF6780-0D7C-4C48-8E16-95D6B164A821}" type="datetime1">
              <a:rPr lang="zh-CN" altLang="en-US"/>
              <a:pPr>
                <a:defRPr/>
              </a:pPr>
              <a:t>2015-11-23</a:t>
            </a:fld>
            <a:endParaRPr lang="en-US" altLang="zh-CN" dirty="0"/>
          </a:p>
        </p:txBody>
      </p:sp>
      <p:sp>
        <p:nvSpPr>
          <p:cNvPr id="3" name="Rectangle 4"/>
          <p:cNvSpPr>
            <a:spLocks noGrp="1" noChangeArrowheads="1"/>
          </p:cNvSpPr>
          <p:nvPr>
            <p:ph type="dt" sz="half" idx="11"/>
          </p:nvPr>
        </p:nvSpPr>
        <p:spPr/>
        <p:txBody>
          <a:bodyPr/>
          <a:lstStyle>
            <a:lvl1pPr algn="ctr" eaLnBrk="0" hangingPunct="0">
              <a:defRPr b="1">
                <a:latin typeface="Arial" pitchFamily="34" charset="0"/>
              </a:defRPr>
            </a:lvl1pPr>
          </a:lstStyle>
          <a:p>
            <a:pPr>
              <a:defRPr/>
            </a:pPr>
            <a:endParaRPr lang="en-US" altLang="zh-CN"/>
          </a:p>
        </p:txBody>
      </p:sp>
      <p:sp>
        <p:nvSpPr>
          <p:cNvPr id="4" name="Rectangle 6"/>
          <p:cNvSpPr>
            <a:spLocks noGrp="1" noChangeArrowheads="1"/>
          </p:cNvSpPr>
          <p:nvPr>
            <p:ph type="sldNum" sz="quarter" idx="12"/>
          </p:nvPr>
        </p:nvSpPr>
        <p:spPr/>
        <p:txBody>
          <a:bodyPr/>
          <a:lstStyle>
            <a:lvl1pPr eaLnBrk="0" hangingPunct="0">
              <a:defRPr b="1"/>
            </a:lvl1pPr>
          </a:lstStyle>
          <a:p>
            <a:fld id="{26D2A0F4-1C84-464D-8929-461D5AC1988F}" type="slidenum">
              <a:rPr lang="en-US" altLang="zh-CN"/>
              <a:pPr/>
              <a:t>‹#›</a:t>
            </a:fld>
            <a:endParaRPr lang="en-US" altLang="zh-CN"/>
          </a:p>
        </p:txBody>
      </p:sp>
      <p:sp>
        <p:nvSpPr>
          <p:cNvPr id="5" name="Rectangle 27"/>
          <p:cNvSpPr>
            <a:spLocks noGrp="1" noChangeArrowheads="1"/>
          </p:cNvSpPr>
          <p:nvPr>
            <p:ph type="ftr" sz="quarter" idx="13"/>
          </p:nvPr>
        </p:nvSpPr>
        <p:spPr/>
        <p:txBody>
          <a:bodyPr/>
          <a:lstStyle>
            <a:lvl1pPr eaLnBrk="0" hangingPunct="0">
              <a:defRPr>
                <a:latin typeface="Arial" pitchFamily="34" charset="0"/>
              </a:defRPr>
            </a:lvl1pPr>
          </a:lstStyle>
          <a:p>
            <a:pPr>
              <a:defRPr/>
            </a:pPr>
            <a:r>
              <a:rPr lang="zh-CN" altLang="en-US"/>
              <a:t>国家</a:t>
            </a:r>
            <a:r>
              <a:rPr lang="en-US" altLang="zh-CN" dirty="0"/>
              <a:t>ASIC</a:t>
            </a:r>
            <a:r>
              <a:rPr lang="zh-CN" altLang="en-US"/>
              <a:t>系统工程技术研究中心</a:t>
            </a:r>
            <a:endParaRPr lang="en-US" altLang="zh-CN" dirty="0"/>
          </a:p>
        </p:txBody>
      </p:sp>
    </p:spTree>
    <p:extLst>
      <p:ext uri="{BB962C8B-B14F-4D97-AF65-F5344CB8AC3E}">
        <p14:creationId xmlns:p14="http://schemas.microsoft.com/office/powerpoint/2010/main" val="16065391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2" y="273050"/>
            <a:ext cx="3008313" cy="1162050"/>
          </a:xfrm>
        </p:spPr>
        <p:txBody>
          <a:bodyPr anchor="b"/>
          <a:lstStyle>
            <a:lvl1pPr algn="l">
              <a:defRPr sz="15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6"/>
            <a:ext cx="5111750"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2" y="1435103"/>
            <a:ext cx="3008313" cy="469106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smtClean="0"/>
              <a:t>单击此处编辑母版文本样式</a:t>
            </a:r>
          </a:p>
        </p:txBody>
      </p:sp>
      <p:sp>
        <p:nvSpPr>
          <p:cNvPr id="5" name="Rectangle 4"/>
          <p:cNvSpPr>
            <a:spLocks noGrp="1" noChangeArrowheads="1"/>
          </p:cNvSpPr>
          <p:nvPr>
            <p:ph type="dt" sz="half" idx="10"/>
          </p:nvPr>
        </p:nvSpPr>
        <p:spPr/>
        <p:txBody>
          <a:bodyPr/>
          <a:lstStyle>
            <a:lvl1pPr algn="ctr" eaLnBrk="0" hangingPunct="0">
              <a:defRPr b="1">
                <a:latin typeface="Arial" pitchFamily="34" charset="0"/>
              </a:defRPr>
            </a:lvl1pPr>
          </a:lstStyle>
          <a:p>
            <a:pPr>
              <a:defRPr/>
            </a:pPr>
            <a:fld id="{268412EB-7058-4954-BC04-09D237A15BA5}" type="datetime1">
              <a:rPr lang="zh-CN" altLang="en-US"/>
              <a:pPr>
                <a:defRPr/>
              </a:pPr>
              <a:t>2015-11-23</a:t>
            </a:fld>
            <a:endParaRPr lang="en-US" altLang="zh-CN" dirty="0"/>
          </a:p>
        </p:txBody>
      </p:sp>
      <p:sp>
        <p:nvSpPr>
          <p:cNvPr id="6" name="Rectangle 4"/>
          <p:cNvSpPr>
            <a:spLocks noGrp="1" noChangeArrowheads="1"/>
          </p:cNvSpPr>
          <p:nvPr>
            <p:ph type="dt" sz="half" idx="11"/>
          </p:nvPr>
        </p:nvSpPr>
        <p:spPr/>
        <p:txBody>
          <a:bodyPr/>
          <a:lstStyle>
            <a:lvl1pPr algn="ctr" eaLnBrk="0" hangingPunct="0">
              <a:defRPr b="1">
                <a:latin typeface="Arial" pitchFamily="34" charset="0"/>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eaLnBrk="0" hangingPunct="0">
              <a:defRPr b="1"/>
            </a:lvl1pPr>
          </a:lstStyle>
          <a:p>
            <a:fld id="{B8E7C785-75F0-4334-90EA-599715909E24}" type="slidenum">
              <a:rPr lang="en-US" altLang="zh-CN"/>
              <a:pPr/>
              <a:t>‹#›</a:t>
            </a:fld>
            <a:endParaRPr lang="en-US" altLang="zh-CN"/>
          </a:p>
        </p:txBody>
      </p:sp>
      <p:sp>
        <p:nvSpPr>
          <p:cNvPr id="8" name="Rectangle 27"/>
          <p:cNvSpPr>
            <a:spLocks noGrp="1" noChangeArrowheads="1"/>
          </p:cNvSpPr>
          <p:nvPr>
            <p:ph type="ftr" sz="quarter" idx="13"/>
          </p:nvPr>
        </p:nvSpPr>
        <p:spPr/>
        <p:txBody>
          <a:bodyPr/>
          <a:lstStyle>
            <a:lvl1pPr eaLnBrk="0" hangingPunct="0">
              <a:defRPr>
                <a:latin typeface="Arial" pitchFamily="34" charset="0"/>
              </a:defRPr>
            </a:lvl1pPr>
          </a:lstStyle>
          <a:p>
            <a:pPr>
              <a:defRPr/>
            </a:pPr>
            <a:r>
              <a:rPr lang="zh-CN" altLang="en-US"/>
              <a:t>国家</a:t>
            </a:r>
            <a:r>
              <a:rPr lang="en-US" altLang="zh-CN" dirty="0"/>
              <a:t>ASIC</a:t>
            </a:r>
            <a:r>
              <a:rPr lang="zh-CN" altLang="en-US"/>
              <a:t>系统工程技术研究中心</a:t>
            </a:r>
            <a:endParaRPr lang="en-US" altLang="zh-CN" dirty="0"/>
          </a:p>
        </p:txBody>
      </p:sp>
    </p:spTree>
    <p:extLst>
      <p:ext uri="{BB962C8B-B14F-4D97-AF65-F5344CB8AC3E}">
        <p14:creationId xmlns:p14="http://schemas.microsoft.com/office/powerpoint/2010/main" val="17110205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15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zh-CN" altLang="en-US" noProof="0" smtClean="0"/>
              <a:t>单击图标添加图片</a:t>
            </a:r>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smtClean="0"/>
              <a:t>单击此处编辑母版文本样式</a:t>
            </a:r>
          </a:p>
        </p:txBody>
      </p:sp>
      <p:sp>
        <p:nvSpPr>
          <p:cNvPr id="5" name="Rectangle 4"/>
          <p:cNvSpPr>
            <a:spLocks noGrp="1" noChangeArrowheads="1"/>
          </p:cNvSpPr>
          <p:nvPr>
            <p:ph type="dt" sz="half" idx="10"/>
          </p:nvPr>
        </p:nvSpPr>
        <p:spPr/>
        <p:txBody>
          <a:bodyPr/>
          <a:lstStyle>
            <a:lvl1pPr algn="ctr" eaLnBrk="0" hangingPunct="0">
              <a:defRPr b="1">
                <a:latin typeface="Arial" pitchFamily="34" charset="0"/>
              </a:defRPr>
            </a:lvl1pPr>
          </a:lstStyle>
          <a:p>
            <a:pPr>
              <a:defRPr/>
            </a:pPr>
            <a:fld id="{B8372154-3AED-4CD2-B390-40C1BEF6D491}" type="datetime1">
              <a:rPr lang="zh-CN" altLang="en-US"/>
              <a:pPr>
                <a:defRPr/>
              </a:pPr>
              <a:t>2015-11-23</a:t>
            </a:fld>
            <a:endParaRPr lang="en-US" altLang="zh-CN" dirty="0"/>
          </a:p>
        </p:txBody>
      </p:sp>
      <p:sp>
        <p:nvSpPr>
          <p:cNvPr id="6" name="Rectangle 4"/>
          <p:cNvSpPr>
            <a:spLocks noGrp="1" noChangeArrowheads="1"/>
          </p:cNvSpPr>
          <p:nvPr>
            <p:ph type="dt" sz="half" idx="11"/>
          </p:nvPr>
        </p:nvSpPr>
        <p:spPr/>
        <p:txBody>
          <a:bodyPr/>
          <a:lstStyle>
            <a:lvl1pPr algn="ctr" eaLnBrk="0" hangingPunct="0">
              <a:defRPr b="1">
                <a:latin typeface="Arial" pitchFamily="34" charset="0"/>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eaLnBrk="0" hangingPunct="0">
              <a:defRPr b="1"/>
            </a:lvl1pPr>
          </a:lstStyle>
          <a:p>
            <a:fld id="{348F453A-2320-4016-ABFA-77C7AEDD6823}" type="slidenum">
              <a:rPr lang="en-US" altLang="zh-CN"/>
              <a:pPr/>
              <a:t>‹#›</a:t>
            </a:fld>
            <a:endParaRPr lang="en-US" altLang="zh-CN"/>
          </a:p>
        </p:txBody>
      </p:sp>
      <p:sp>
        <p:nvSpPr>
          <p:cNvPr id="8" name="Rectangle 27"/>
          <p:cNvSpPr>
            <a:spLocks noGrp="1" noChangeArrowheads="1"/>
          </p:cNvSpPr>
          <p:nvPr>
            <p:ph type="ftr" sz="quarter" idx="13"/>
          </p:nvPr>
        </p:nvSpPr>
        <p:spPr/>
        <p:txBody>
          <a:bodyPr/>
          <a:lstStyle>
            <a:lvl1pPr eaLnBrk="0" hangingPunct="0">
              <a:defRPr>
                <a:latin typeface="Arial" pitchFamily="34" charset="0"/>
              </a:defRPr>
            </a:lvl1pPr>
          </a:lstStyle>
          <a:p>
            <a:pPr>
              <a:defRPr/>
            </a:pPr>
            <a:r>
              <a:rPr lang="zh-CN" altLang="en-US"/>
              <a:t>国家</a:t>
            </a:r>
            <a:r>
              <a:rPr lang="en-US" altLang="zh-CN" dirty="0"/>
              <a:t>ASIC</a:t>
            </a:r>
            <a:r>
              <a:rPr lang="zh-CN" altLang="en-US"/>
              <a:t>系统工程技术研究中心</a:t>
            </a:r>
            <a:endParaRPr lang="en-US" altLang="zh-CN" dirty="0"/>
          </a:p>
        </p:txBody>
      </p:sp>
    </p:spTree>
    <p:extLst>
      <p:ext uri="{BB962C8B-B14F-4D97-AF65-F5344CB8AC3E}">
        <p14:creationId xmlns:p14="http://schemas.microsoft.com/office/powerpoint/2010/main" val="13867085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p:txBody>
          <a:bodyPr/>
          <a:lstStyle>
            <a:lvl1pPr algn="ctr" eaLnBrk="0" hangingPunct="0">
              <a:defRPr b="1">
                <a:latin typeface="Arial" pitchFamily="34" charset="0"/>
              </a:defRPr>
            </a:lvl1pPr>
          </a:lstStyle>
          <a:p>
            <a:pPr>
              <a:defRPr/>
            </a:pPr>
            <a:fld id="{BE6AB3AE-693E-441C-B157-7611F24A1CFB}" type="datetime1">
              <a:rPr lang="zh-CN" altLang="en-US"/>
              <a:pPr>
                <a:defRPr/>
              </a:pPr>
              <a:t>2015-11-23</a:t>
            </a:fld>
            <a:endParaRPr lang="en-US" altLang="zh-CN" dirty="0"/>
          </a:p>
        </p:txBody>
      </p:sp>
      <p:sp>
        <p:nvSpPr>
          <p:cNvPr id="5" name="Rectangle 4"/>
          <p:cNvSpPr>
            <a:spLocks noGrp="1" noChangeArrowheads="1"/>
          </p:cNvSpPr>
          <p:nvPr>
            <p:ph type="dt" sz="half" idx="11"/>
          </p:nvPr>
        </p:nvSpPr>
        <p:spPr/>
        <p:txBody>
          <a:bodyPr/>
          <a:lstStyle>
            <a:lvl1pPr algn="ctr" eaLnBrk="0" hangingPunct="0">
              <a:defRPr b="1">
                <a:latin typeface="Arial" pitchFamily="34" charset="0"/>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eaLnBrk="0" hangingPunct="0">
              <a:defRPr b="1"/>
            </a:lvl1pPr>
          </a:lstStyle>
          <a:p>
            <a:fld id="{6E8C1B29-579D-4502-9C19-C043751B0760}" type="slidenum">
              <a:rPr lang="en-US" altLang="zh-CN"/>
              <a:pPr/>
              <a:t>‹#›</a:t>
            </a:fld>
            <a:endParaRPr lang="en-US" altLang="zh-CN"/>
          </a:p>
        </p:txBody>
      </p:sp>
      <p:sp>
        <p:nvSpPr>
          <p:cNvPr id="7" name="Rectangle 27"/>
          <p:cNvSpPr>
            <a:spLocks noGrp="1" noChangeArrowheads="1"/>
          </p:cNvSpPr>
          <p:nvPr>
            <p:ph type="ftr" sz="quarter" idx="13"/>
          </p:nvPr>
        </p:nvSpPr>
        <p:spPr/>
        <p:txBody>
          <a:bodyPr/>
          <a:lstStyle>
            <a:lvl1pPr eaLnBrk="0" hangingPunct="0">
              <a:defRPr>
                <a:latin typeface="Arial" pitchFamily="34" charset="0"/>
              </a:defRPr>
            </a:lvl1pPr>
          </a:lstStyle>
          <a:p>
            <a:pPr>
              <a:defRPr/>
            </a:pPr>
            <a:r>
              <a:rPr lang="zh-CN" altLang="en-US"/>
              <a:t>国家</a:t>
            </a:r>
            <a:r>
              <a:rPr lang="en-US" altLang="zh-CN" dirty="0"/>
              <a:t>ASIC</a:t>
            </a:r>
            <a:r>
              <a:rPr lang="zh-CN" altLang="en-US"/>
              <a:t>系统工程技术研究中心</a:t>
            </a:r>
            <a:endParaRPr lang="en-US" altLang="zh-CN" dirty="0"/>
          </a:p>
        </p:txBody>
      </p:sp>
    </p:spTree>
    <p:extLst>
      <p:ext uri="{BB962C8B-B14F-4D97-AF65-F5344CB8AC3E}">
        <p14:creationId xmlns:p14="http://schemas.microsoft.com/office/powerpoint/2010/main" val="30154608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381000"/>
            <a:ext cx="2057400" cy="61722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381000"/>
            <a:ext cx="6019800" cy="61722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p:txBody>
          <a:bodyPr/>
          <a:lstStyle>
            <a:lvl1pPr algn="ctr" eaLnBrk="0" hangingPunct="0">
              <a:defRPr b="1">
                <a:latin typeface="Arial" pitchFamily="34" charset="0"/>
              </a:defRPr>
            </a:lvl1pPr>
          </a:lstStyle>
          <a:p>
            <a:pPr>
              <a:defRPr/>
            </a:pPr>
            <a:fld id="{73E474F5-9B9C-4368-88E0-E55D05BDEBBC}" type="datetime1">
              <a:rPr lang="zh-CN" altLang="en-US"/>
              <a:pPr>
                <a:defRPr/>
              </a:pPr>
              <a:t>2015-11-23</a:t>
            </a:fld>
            <a:endParaRPr lang="en-US" altLang="zh-CN" dirty="0"/>
          </a:p>
        </p:txBody>
      </p:sp>
      <p:sp>
        <p:nvSpPr>
          <p:cNvPr id="5" name="Rectangle 4"/>
          <p:cNvSpPr>
            <a:spLocks noGrp="1" noChangeArrowheads="1"/>
          </p:cNvSpPr>
          <p:nvPr>
            <p:ph type="dt" sz="half" idx="11"/>
          </p:nvPr>
        </p:nvSpPr>
        <p:spPr/>
        <p:txBody>
          <a:bodyPr/>
          <a:lstStyle>
            <a:lvl1pPr algn="ctr" eaLnBrk="0" hangingPunct="0">
              <a:defRPr b="1">
                <a:latin typeface="Arial" pitchFamily="34" charset="0"/>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eaLnBrk="0" hangingPunct="0">
              <a:defRPr b="1"/>
            </a:lvl1pPr>
          </a:lstStyle>
          <a:p>
            <a:fld id="{2E085681-D480-4527-AE5A-49D17DABAF1B}" type="slidenum">
              <a:rPr lang="en-US" altLang="zh-CN"/>
              <a:pPr/>
              <a:t>‹#›</a:t>
            </a:fld>
            <a:endParaRPr lang="en-US" altLang="zh-CN"/>
          </a:p>
        </p:txBody>
      </p:sp>
      <p:sp>
        <p:nvSpPr>
          <p:cNvPr id="7" name="Rectangle 27"/>
          <p:cNvSpPr>
            <a:spLocks noGrp="1" noChangeArrowheads="1"/>
          </p:cNvSpPr>
          <p:nvPr>
            <p:ph type="ftr" sz="quarter" idx="13"/>
          </p:nvPr>
        </p:nvSpPr>
        <p:spPr/>
        <p:txBody>
          <a:bodyPr/>
          <a:lstStyle>
            <a:lvl1pPr eaLnBrk="0" hangingPunct="0">
              <a:defRPr>
                <a:latin typeface="Arial" pitchFamily="34" charset="0"/>
              </a:defRPr>
            </a:lvl1pPr>
          </a:lstStyle>
          <a:p>
            <a:pPr>
              <a:defRPr/>
            </a:pPr>
            <a:r>
              <a:rPr lang="zh-CN" altLang="en-US"/>
              <a:t>国家</a:t>
            </a:r>
            <a:r>
              <a:rPr lang="en-US" altLang="zh-CN" dirty="0"/>
              <a:t>ASIC</a:t>
            </a:r>
            <a:r>
              <a:rPr lang="zh-CN" altLang="en-US"/>
              <a:t>系统工程技术研究中心</a:t>
            </a:r>
            <a:endParaRPr lang="en-US" altLang="zh-CN" dirty="0"/>
          </a:p>
        </p:txBody>
      </p:sp>
    </p:spTree>
    <p:extLst>
      <p:ext uri="{BB962C8B-B14F-4D97-AF65-F5344CB8AC3E}">
        <p14:creationId xmlns:p14="http://schemas.microsoft.com/office/powerpoint/2010/main" val="1761510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2.pn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78000">
              <a:srgbClr val="F7EFB1"/>
            </a:gs>
            <a:gs pos="0">
              <a:schemeClr val="accent1">
                <a:lumMod val="60000"/>
                <a:lumOff val="40000"/>
              </a:schemeClr>
            </a:gs>
            <a:gs pos="56000">
              <a:srgbClr val="F9F2BE"/>
            </a:gs>
            <a:gs pos="28000">
              <a:srgbClr val="FBF6D4"/>
            </a:gs>
            <a:gs pos="100000">
              <a:schemeClr val="bg1"/>
            </a:gs>
          </a:gsLst>
          <a:lin ang="8100000" scaled="1"/>
          <a:tileRect/>
        </a:gradFill>
        <a:effectLst/>
      </p:bgPr>
    </p:bg>
    <p:spTree>
      <p:nvGrpSpPr>
        <p:cNvPr id="1" name=""/>
        <p:cNvGrpSpPr/>
        <p:nvPr/>
      </p:nvGrpSpPr>
      <p:grpSpPr>
        <a:xfrm>
          <a:off x="0" y="0"/>
          <a:ext cx="0" cy="0"/>
          <a:chOff x="0" y="0"/>
          <a:chExt cx="0" cy="0"/>
        </a:xfrm>
      </p:grpSpPr>
      <p:grpSp>
        <p:nvGrpSpPr>
          <p:cNvPr id="1026" name="Group 20"/>
          <p:cNvGrpSpPr>
            <a:grpSpLocks/>
          </p:cNvGrpSpPr>
          <p:nvPr/>
        </p:nvGrpSpPr>
        <p:grpSpPr bwMode="auto">
          <a:xfrm>
            <a:off x="0" y="0"/>
            <a:ext cx="9144000" cy="1447800"/>
            <a:chOff x="0" y="0"/>
            <a:chExt cx="5760" cy="912"/>
          </a:xfrm>
        </p:grpSpPr>
        <p:sp>
          <p:nvSpPr>
            <p:cNvPr id="1031" name="Rectangle 7"/>
            <p:cNvSpPr>
              <a:spLocks noChangeArrowheads="1"/>
            </p:cNvSpPr>
            <p:nvPr userDrawn="1"/>
          </p:nvSpPr>
          <p:spPr bwMode="gray">
            <a:xfrm>
              <a:off x="0" y="0"/>
              <a:ext cx="5760" cy="240"/>
            </a:xfrm>
            <a:prstGeom prst="rect">
              <a:avLst/>
            </a:prstGeom>
            <a:gradFill rotWithShape="1">
              <a:gsLst>
                <a:gs pos="0">
                  <a:schemeClr val="accent2">
                    <a:gamma/>
                    <a:tint val="28627"/>
                    <a:invGamma/>
                  </a:schemeClr>
                </a:gs>
                <a:gs pos="100000">
                  <a:schemeClr val="accent2"/>
                </a:gs>
              </a:gsLst>
              <a:lin ang="0" scaled="1"/>
            </a:gradFill>
            <a:ln>
              <a:noFill/>
            </a:ln>
            <a:effectLst/>
            <a:extLst/>
          </p:spPr>
          <p:txBody>
            <a:bodyPr wrap="none" anchor="ctr"/>
            <a:lstStyle/>
            <a:p>
              <a:pPr fontAlgn="base">
                <a:spcBef>
                  <a:spcPct val="0"/>
                </a:spcBef>
                <a:spcAft>
                  <a:spcPct val="0"/>
                </a:spcAft>
                <a:defRPr/>
              </a:pPr>
              <a:endParaRPr lang="zh-CN" altLang="en-US" sz="1350">
                <a:solidFill>
                  <a:srgbClr val="000000"/>
                </a:solidFill>
                <a:ea typeface="宋体" charset="-122"/>
              </a:endParaRPr>
            </a:p>
          </p:txBody>
        </p:sp>
        <p:sp>
          <p:nvSpPr>
            <p:cNvPr id="1032" name="Rectangle 8"/>
            <p:cNvSpPr>
              <a:spLocks noChangeArrowheads="1"/>
            </p:cNvSpPr>
            <p:nvPr userDrawn="1"/>
          </p:nvSpPr>
          <p:spPr bwMode="gray">
            <a:xfrm>
              <a:off x="1248" y="240"/>
              <a:ext cx="4512" cy="480"/>
            </a:xfrm>
            <a:prstGeom prst="rect">
              <a:avLst/>
            </a:prstGeom>
            <a:gradFill rotWithShape="1">
              <a:gsLst>
                <a:gs pos="0">
                  <a:schemeClr val="bg1">
                    <a:gamma/>
                    <a:tint val="0"/>
                    <a:invGamma/>
                  </a:schemeClr>
                </a:gs>
                <a:gs pos="100000">
                  <a:schemeClr val="bg1"/>
                </a:gs>
              </a:gsLst>
              <a:lin ang="0" scaled="1"/>
            </a:gradFill>
            <a:ln>
              <a:noFill/>
            </a:ln>
            <a:effectLst/>
            <a:extLst/>
          </p:spPr>
          <p:txBody>
            <a:bodyPr wrap="none" anchor="ctr"/>
            <a:lstStyle/>
            <a:p>
              <a:pPr fontAlgn="base">
                <a:spcBef>
                  <a:spcPct val="0"/>
                </a:spcBef>
                <a:spcAft>
                  <a:spcPct val="0"/>
                </a:spcAft>
                <a:defRPr/>
              </a:pPr>
              <a:endParaRPr lang="zh-CN" altLang="en-US" sz="1350">
                <a:solidFill>
                  <a:srgbClr val="000000"/>
                </a:solidFill>
                <a:ea typeface="宋体" charset="-122"/>
              </a:endParaRPr>
            </a:p>
          </p:txBody>
        </p:sp>
        <p:sp>
          <p:nvSpPr>
            <p:cNvPr id="1037" name="Rectangle 9"/>
            <p:cNvSpPr>
              <a:spLocks noChangeArrowheads="1"/>
            </p:cNvSpPr>
            <p:nvPr userDrawn="1"/>
          </p:nvSpPr>
          <p:spPr bwMode="gray">
            <a:xfrm>
              <a:off x="0" y="720"/>
              <a:ext cx="5760" cy="192"/>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pPr>
              <a:endParaRPr lang="zh-CN" altLang="en-US" sz="1350" b="0">
                <a:solidFill>
                  <a:srgbClr val="000000"/>
                </a:solidFill>
                <a:cs typeface="Arial" panose="020B0604020202020204" pitchFamily="34" charset="0"/>
              </a:endParaRPr>
            </a:p>
          </p:txBody>
        </p:sp>
      </p:grpSp>
      <p:pic>
        <p:nvPicPr>
          <p:cNvPr id="1027" name="Picture 26" descr="0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715250" y="77788"/>
            <a:ext cx="1066800" cy="104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8" name="Rectangle 2"/>
          <p:cNvSpPr>
            <a:spLocks noGrp="1" noChangeArrowheads="1"/>
          </p:cNvSpPr>
          <p:nvPr>
            <p:ph type="title"/>
          </p:nvPr>
        </p:nvSpPr>
        <p:spPr bwMode="auto">
          <a:xfrm>
            <a:off x="457200" y="381006"/>
            <a:ext cx="8229600" cy="74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endParaRPr lang="en-US" altLang="zh-CN" smtClean="0"/>
          </a:p>
        </p:txBody>
      </p:sp>
      <p:sp>
        <p:nvSpPr>
          <p:cNvPr id="1029" name="Rectangle 3"/>
          <p:cNvSpPr>
            <a:spLocks noGrp="1" noChangeArrowheads="1"/>
          </p:cNvSpPr>
          <p:nvPr>
            <p:ph type="body" idx="1"/>
          </p:nvPr>
        </p:nvSpPr>
        <p:spPr bwMode="auto">
          <a:xfrm>
            <a:off x="457200" y="1533529"/>
            <a:ext cx="8229600" cy="5019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ltLang="zh-CN" smtClean="0"/>
          </a:p>
        </p:txBody>
      </p:sp>
      <p:sp>
        <p:nvSpPr>
          <p:cNvPr id="2" name="Rectangle 4"/>
          <p:cNvSpPr>
            <a:spLocks noGrp="1" noChangeArrowheads="1"/>
          </p:cNvSpPr>
          <p:nvPr>
            <p:ph type="dt" sz="half" idx="2"/>
          </p:nvPr>
        </p:nvSpPr>
        <p:spPr bwMode="auto">
          <a:xfrm>
            <a:off x="457200" y="6613531"/>
            <a:ext cx="2133600" cy="244475"/>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l" eaLnBrk="1" hangingPunct="1">
              <a:defRPr sz="750" b="0">
                <a:solidFill>
                  <a:srgbClr val="000000"/>
                </a:solidFill>
                <a:latin typeface="Arial" charset="0"/>
                <a:ea typeface="宋体" charset="-122"/>
                <a:cs typeface="+mn-cs"/>
              </a:defRPr>
            </a:lvl1pPr>
          </a:lstStyle>
          <a:p>
            <a:pPr fontAlgn="base">
              <a:spcBef>
                <a:spcPct val="0"/>
              </a:spcBef>
              <a:spcAft>
                <a:spcPct val="0"/>
              </a:spcAft>
              <a:defRPr/>
            </a:pPr>
            <a:fld id="{17F30C5A-FEC2-4E06-A648-0AD7AA825E18}" type="datetime1">
              <a:rPr lang="zh-CN" altLang="en-US"/>
              <a:pPr fontAlgn="base">
                <a:spcBef>
                  <a:spcPct val="0"/>
                </a:spcBef>
                <a:spcAft>
                  <a:spcPct val="0"/>
                </a:spcAft>
                <a:defRPr/>
              </a:pPr>
              <a:t>2015-11-23</a:t>
            </a:fld>
            <a:endParaRPr lang="en-US" altLang="zh-CN" dirty="0"/>
          </a:p>
        </p:txBody>
      </p:sp>
      <p:sp>
        <p:nvSpPr>
          <p:cNvPr id="3" name="Rectangle 4"/>
          <p:cNvSpPr>
            <a:spLocks noGrp="1" noChangeArrowheads="1"/>
          </p:cNvSpPr>
          <p:nvPr>
            <p:ph type="dt" sz="half" idx="2"/>
          </p:nvPr>
        </p:nvSpPr>
        <p:spPr bwMode="auto">
          <a:xfrm>
            <a:off x="457200" y="6613531"/>
            <a:ext cx="2133600" cy="2444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l" eaLnBrk="1" hangingPunct="1">
              <a:defRPr sz="750" b="0">
                <a:solidFill>
                  <a:srgbClr val="000000"/>
                </a:solidFill>
                <a:latin typeface="Arial" charset="0"/>
                <a:ea typeface="宋体" charset="-122"/>
                <a:cs typeface="+mn-cs"/>
              </a:defRPr>
            </a:lvl1pPr>
          </a:lstStyle>
          <a:p>
            <a:pPr fontAlgn="base">
              <a:spcBef>
                <a:spcPct val="0"/>
              </a:spcBef>
              <a:spcAft>
                <a:spcPct val="0"/>
              </a:spcAft>
              <a:defRPr/>
            </a:pPr>
            <a:endParaRPr lang="en-US" altLang="zh-CN"/>
          </a:p>
        </p:txBody>
      </p:sp>
      <p:sp>
        <p:nvSpPr>
          <p:cNvPr id="1030" name="Rectangle 6"/>
          <p:cNvSpPr>
            <a:spLocks noGrp="1" noChangeArrowheads="1"/>
          </p:cNvSpPr>
          <p:nvPr>
            <p:ph type="sldNum" sz="quarter" idx="4"/>
          </p:nvPr>
        </p:nvSpPr>
        <p:spPr bwMode="auto">
          <a:xfrm>
            <a:off x="6553200" y="6613531"/>
            <a:ext cx="2133600" cy="244475"/>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eaLnBrk="1" hangingPunct="1">
              <a:defRPr sz="750" b="0">
                <a:solidFill>
                  <a:srgbClr val="000000"/>
                </a:solidFill>
              </a:defRPr>
            </a:lvl1pPr>
          </a:lstStyle>
          <a:p>
            <a:pPr fontAlgn="base">
              <a:spcBef>
                <a:spcPct val="0"/>
              </a:spcBef>
              <a:spcAft>
                <a:spcPct val="0"/>
              </a:spcAft>
            </a:pPr>
            <a:fld id="{59CD0C19-8229-43BB-BFE4-41D68A892D36}" type="slidenum">
              <a:rPr lang="en-US" altLang="zh-CN">
                <a:ea typeface="宋体" panose="02010600030101010101" pitchFamily="2" charset="-122"/>
                <a:cs typeface="Arial" panose="020B0604020202020204" pitchFamily="34" charset="0"/>
              </a:rPr>
              <a:pPr fontAlgn="base">
                <a:spcBef>
                  <a:spcPct val="0"/>
                </a:spcBef>
                <a:spcAft>
                  <a:spcPct val="0"/>
                </a:spcAft>
              </a:pPr>
              <a:t>‹#›</a:t>
            </a:fld>
            <a:endParaRPr lang="en-US" altLang="zh-CN">
              <a:ea typeface="宋体" panose="02010600030101010101" pitchFamily="2" charset="-122"/>
              <a:cs typeface="Arial" panose="020B0604020202020204" pitchFamily="34" charset="0"/>
            </a:endParaRPr>
          </a:p>
        </p:txBody>
      </p:sp>
      <p:sp>
        <p:nvSpPr>
          <p:cNvPr id="1051" name="Rectangle 27"/>
          <p:cNvSpPr>
            <a:spLocks noGrp="1" noChangeArrowheads="1"/>
          </p:cNvSpPr>
          <p:nvPr>
            <p:ph type="ftr" sz="quarter" idx="3"/>
          </p:nvPr>
        </p:nvSpPr>
        <p:spPr bwMode="auto">
          <a:xfrm>
            <a:off x="457200" y="1143006"/>
            <a:ext cx="8458200" cy="239713"/>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eaLnBrk="1" hangingPunct="1">
              <a:defRPr sz="900" b="1">
                <a:solidFill>
                  <a:srgbClr val="FFFFFF"/>
                </a:solidFill>
                <a:latin typeface="Arial" charset="0"/>
                <a:ea typeface="宋体" charset="-122"/>
                <a:cs typeface="+mn-cs"/>
              </a:defRPr>
            </a:lvl1pPr>
          </a:lstStyle>
          <a:p>
            <a:pPr fontAlgn="base">
              <a:spcBef>
                <a:spcPct val="0"/>
              </a:spcBef>
              <a:spcAft>
                <a:spcPct val="0"/>
              </a:spcAft>
              <a:defRPr/>
            </a:pPr>
            <a:r>
              <a:rPr lang="zh-CN" altLang="en-US"/>
              <a:t>国家</a:t>
            </a:r>
            <a:r>
              <a:rPr lang="en-US" altLang="zh-CN" dirty="0"/>
              <a:t>ASIC</a:t>
            </a:r>
            <a:r>
              <a:rPr lang="zh-CN" altLang="en-US"/>
              <a:t>系统工程技术研究中心</a:t>
            </a:r>
            <a:endParaRPr lang="en-US" altLang="zh-CN" dirty="0"/>
          </a:p>
        </p:txBody>
      </p:sp>
      <p:pic>
        <p:nvPicPr>
          <p:cNvPr id="1034" name="Picture 5"/>
          <p:cNvPicPr>
            <a:picLocks noChangeAspect="1" noChangeArrowheads="1"/>
          </p:cNvPicPr>
          <p:nvPr/>
        </p:nvPicPr>
        <p:blipFill>
          <a:blip r:embed="rId1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062916" y="401644"/>
            <a:ext cx="719137"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7512366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iming>
    <p:tnLst>
      <p:par>
        <p:cTn id="1" dur="indefinite" restart="never" nodeType="tmRoot"/>
      </p:par>
    </p:tnLst>
  </p:timing>
  <p:hf sldNum="0" hdr="0"/>
  <p:txStyles>
    <p:titleStyle>
      <a:lvl1pPr algn="l" rtl="0" eaLnBrk="0" fontAlgn="base" hangingPunct="0">
        <a:spcBef>
          <a:spcPct val="0"/>
        </a:spcBef>
        <a:spcAft>
          <a:spcPct val="0"/>
        </a:spcAft>
        <a:defRPr sz="2700" b="1">
          <a:solidFill>
            <a:schemeClr val="tx2"/>
          </a:solidFill>
          <a:latin typeface="黑体" pitchFamily="49" charset="-122"/>
          <a:ea typeface="黑体" pitchFamily="49" charset="-122"/>
          <a:cs typeface="+mj-cs"/>
        </a:defRPr>
      </a:lvl1pPr>
      <a:lvl2pPr algn="l" rtl="0" eaLnBrk="0" fontAlgn="base" hangingPunct="0">
        <a:spcBef>
          <a:spcPct val="0"/>
        </a:spcBef>
        <a:spcAft>
          <a:spcPct val="0"/>
        </a:spcAft>
        <a:defRPr sz="2700" b="1">
          <a:solidFill>
            <a:schemeClr val="tx2"/>
          </a:solidFill>
          <a:latin typeface="黑体" pitchFamily="2" charset="-122"/>
          <a:ea typeface="黑体" pitchFamily="2" charset="-122"/>
        </a:defRPr>
      </a:lvl2pPr>
      <a:lvl3pPr algn="l" rtl="0" eaLnBrk="0" fontAlgn="base" hangingPunct="0">
        <a:spcBef>
          <a:spcPct val="0"/>
        </a:spcBef>
        <a:spcAft>
          <a:spcPct val="0"/>
        </a:spcAft>
        <a:defRPr sz="2700" b="1">
          <a:solidFill>
            <a:schemeClr val="tx2"/>
          </a:solidFill>
          <a:latin typeface="黑体" pitchFamily="2" charset="-122"/>
          <a:ea typeface="黑体" pitchFamily="2" charset="-122"/>
        </a:defRPr>
      </a:lvl3pPr>
      <a:lvl4pPr algn="l" rtl="0" eaLnBrk="0" fontAlgn="base" hangingPunct="0">
        <a:spcBef>
          <a:spcPct val="0"/>
        </a:spcBef>
        <a:spcAft>
          <a:spcPct val="0"/>
        </a:spcAft>
        <a:defRPr sz="2700" b="1">
          <a:solidFill>
            <a:schemeClr val="tx2"/>
          </a:solidFill>
          <a:latin typeface="黑体" pitchFamily="2" charset="-122"/>
          <a:ea typeface="黑体" pitchFamily="2" charset="-122"/>
        </a:defRPr>
      </a:lvl4pPr>
      <a:lvl5pPr algn="l" rtl="0" eaLnBrk="0" fontAlgn="base" hangingPunct="0">
        <a:spcBef>
          <a:spcPct val="0"/>
        </a:spcBef>
        <a:spcAft>
          <a:spcPct val="0"/>
        </a:spcAft>
        <a:defRPr sz="2700" b="1">
          <a:solidFill>
            <a:schemeClr val="tx2"/>
          </a:solidFill>
          <a:latin typeface="黑体" pitchFamily="2" charset="-122"/>
          <a:ea typeface="黑体" pitchFamily="2" charset="-122"/>
        </a:defRPr>
      </a:lvl5pPr>
      <a:lvl6pPr marL="342900" algn="l" rtl="0" eaLnBrk="1" fontAlgn="base" hangingPunct="1">
        <a:spcBef>
          <a:spcPct val="0"/>
        </a:spcBef>
        <a:spcAft>
          <a:spcPct val="0"/>
        </a:spcAft>
        <a:defRPr sz="2700" b="1">
          <a:solidFill>
            <a:schemeClr val="tx2"/>
          </a:solidFill>
          <a:latin typeface="Arial" charset="0"/>
        </a:defRPr>
      </a:lvl6pPr>
      <a:lvl7pPr marL="685800" algn="l" rtl="0" eaLnBrk="1" fontAlgn="base" hangingPunct="1">
        <a:spcBef>
          <a:spcPct val="0"/>
        </a:spcBef>
        <a:spcAft>
          <a:spcPct val="0"/>
        </a:spcAft>
        <a:defRPr sz="2700" b="1">
          <a:solidFill>
            <a:schemeClr val="tx2"/>
          </a:solidFill>
          <a:latin typeface="Arial" charset="0"/>
        </a:defRPr>
      </a:lvl7pPr>
      <a:lvl8pPr marL="1028700" algn="l" rtl="0" eaLnBrk="1" fontAlgn="base" hangingPunct="1">
        <a:spcBef>
          <a:spcPct val="0"/>
        </a:spcBef>
        <a:spcAft>
          <a:spcPct val="0"/>
        </a:spcAft>
        <a:defRPr sz="2700" b="1">
          <a:solidFill>
            <a:schemeClr val="tx2"/>
          </a:solidFill>
          <a:latin typeface="Arial" charset="0"/>
        </a:defRPr>
      </a:lvl8pPr>
      <a:lvl9pPr marL="1371600" algn="l" rtl="0" eaLnBrk="1" fontAlgn="base" hangingPunct="1">
        <a:spcBef>
          <a:spcPct val="0"/>
        </a:spcBef>
        <a:spcAft>
          <a:spcPct val="0"/>
        </a:spcAft>
        <a:defRPr sz="2700" b="1">
          <a:solidFill>
            <a:schemeClr val="tx2"/>
          </a:solidFill>
          <a:latin typeface="Arial" charset="0"/>
        </a:defRPr>
      </a:lvl9pPr>
    </p:titleStyle>
    <p:bodyStyle>
      <a:lvl1pPr marL="257175" indent="-257175" algn="l" rtl="0" eaLnBrk="0" fontAlgn="base" hangingPunct="0">
        <a:spcBef>
          <a:spcPct val="20000"/>
        </a:spcBef>
        <a:spcAft>
          <a:spcPct val="0"/>
        </a:spcAft>
        <a:buChar char="•"/>
        <a:defRPr sz="2400">
          <a:solidFill>
            <a:schemeClr val="tx1"/>
          </a:solidFill>
          <a:latin typeface="+mn-lt"/>
          <a:ea typeface="+mn-ea"/>
          <a:cs typeface="+mn-cs"/>
        </a:defRPr>
      </a:lvl1pPr>
      <a:lvl2pPr marL="557213" indent="-214313" algn="l" rtl="0" eaLnBrk="0" fontAlgn="base" hangingPunct="0">
        <a:spcBef>
          <a:spcPct val="20000"/>
        </a:spcBef>
        <a:spcAft>
          <a:spcPct val="0"/>
        </a:spcAft>
        <a:buChar char="–"/>
        <a:defRPr sz="2100">
          <a:solidFill>
            <a:schemeClr val="tx1"/>
          </a:solidFill>
          <a:latin typeface="+mn-lt"/>
        </a:defRPr>
      </a:lvl2pPr>
      <a:lvl3pPr marL="857250" indent="-171450" algn="l" rtl="0" eaLnBrk="0" fontAlgn="base" hangingPunct="0">
        <a:spcBef>
          <a:spcPct val="20000"/>
        </a:spcBef>
        <a:spcAft>
          <a:spcPct val="0"/>
        </a:spcAft>
        <a:buChar char="•"/>
        <a:defRPr sz="1800">
          <a:solidFill>
            <a:schemeClr val="tx1"/>
          </a:solidFill>
          <a:latin typeface="+mn-lt"/>
        </a:defRPr>
      </a:lvl3pPr>
      <a:lvl4pPr marL="1200150" indent="-171450" algn="l" rtl="0" eaLnBrk="0" fontAlgn="base" hangingPunct="0">
        <a:spcBef>
          <a:spcPct val="20000"/>
        </a:spcBef>
        <a:spcAft>
          <a:spcPct val="0"/>
        </a:spcAft>
        <a:buChar char="–"/>
        <a:defRPr sz="1500">
          <a:solidFill>
            <a:schemeClr val="tx1"/>
          </a:solidFill>
          <a:latin typeface="+mn-lt"/>
        </a:defRPr>
      </a:lvl4pPr>
      <a:lvl5pPr marL="1543050" indent="-171450" algn="l" rtl="0" eaLnBrk="0" fontAlgn="base" hangingPunct="0">
        <a:spcBef>
          <a:spcPct val="20000"/>
        </a:spcBef>
        <a:spcAft>
          <a:spcPct val="0"/>
        </a:spcAft>
        <a:buChar char="»"/>
        <a:defRPr sz="1500">
          <a:solidFill>
            <a:schemeClr val="tx1"/>
          </a:solidFill>
          <a:latin typeface="+mn-lt"/>
        </a:defRPr>
      </a:lvl5pPr>
      <a:lvl6pPr marL="1885950" indent="-171450" algn="l" rtl="0" eaLnBrk="1" fontAlgn="base" hangingPunct="1">
        <a:spcBef>
          <a:spcPct val="20000"/>
        </a:spcBef>
        <a:spcAft>
          <a:spcPct val="0"/>
        </a:spcAft>
        <a:buChar char="»"/>
        <a:defRPr sz="1500">
          <a:solidFill>
            <a:schemeClr val="tx1"/>
          </a:solidFill>
          <a:latin typeface="+mn-lt"/>
        </a:defRPr>
      </a:lvl6pPr>
      <a:lvl7pPr marL="2228850" indent="-171450" algn="l" rtl="0" eaLnBrk="1" fontAlgn="base" hangingPunct="1">
        <a:spcBef>
          <a:spcPct val="20000"/>
        </a:spcBef>
        <a:spcAft>
          <a:spcPct val="0"/>
        </a:spcAft>
        <a:buChar char="»"/>
        <a:defRPr sz="1500">
          <a:solidFill>
            <a:schemeClr val="tx1"/>
          </a:solidFill>
          <a:latin typeface="+mn-lt"/>
        </a:defRPr>
      </a:lvl7pPr>
      <a:lvl8pPr marL="2571750" indent="-171450" algn="l" rtl="0" eaLnBrk="1" fontAlgn="base" hangingPunct="1">
        <a:spcBef>
          <a:spcPct val="20000"/>
        </a:spcBef>
        <a:spcAft>
          <a:spcPct val="0"/>
        </a:spcAft>
        <a:buChar char="»"/>
        <a:defRPr sz="1500">
          <a:solidFill>
            <a:schemeClr val="tx1"/>
          </a:solidFill>
          <a:latin typeface="+mn-lt"/>
        </a:defRPr>
      </a:lvl8pPr>
      <a:lvl9pPr marL="2914650" indent="-171450" algn="l" rtl="0" eaLnBrk="1" fontAlgn="base" hangingPunct="1">
        <a:spcBef>
          <a:spcPct val="20000"/>
        </a:spcBef>
        <a:spcAft>
          <a:spcPct val="0"/>
        </a:spcAft>
        <a:buChar char="»"/>
        <a:defRPr sz="1500">
          <a:solidFill>
            <a:schemeClr val="tx1"/>
          </a:solidFill>
          <a:latin typeface="+mn-lt"/>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s>
            <a:gs pos="50000">
              <a:schemeClr val="bg1">
                <a:gamma/>
                <a:tint val="0"/>
                <a:invGamma/>
              </a:schemeClr>
            </a:gs>
            <a:gs pos="100000">
              <a:schemeClr val="bg1"/>
            </a:gs>
          </a:gsLst>
          <a:lin ang="18900000" scaled="1"/>
        </a:gradFill>
        <a:effectLst/>
      </p:bgPr>
    </p:bg>
    <p:spTree>
      <p:nvGrpSpPr>
        <p:cNvPr id="1" name=""/>
        <p:cNvGrpSpPr/>
        <p:nvPr/>
      </p:nvGrpSpPr>
      <p:grpSpPr>
        <a:xfrm>
          <a:off x="0" y="0"/>
          <a:ext cx="0" cy="0"/>
          <a:chOff x="0" y="0"/>
          <a:chExt cx="0" cy="0"/>
        </a:xfrm>
      </p:grpSpPr>
      <p:grpSp>
        <p:nvGrpSpPr>
          <p:cNvPr id="1026" name="Group 20"/>
          <p:cNvGrpSpPr>
            <a:grpSpLocks/>
          </p:cNvGrpSpPr>
          <p:nvPr/>
        </p:nvGrpSpPr>
        <p:grpSpPr bwMode="auto">
          <a:xfrm>
            <a:off x="0" y="0"/>
            <a:ext cx="9144000" cy="1447800"/>
            <a:chOff x="0" y="0"/>
            <a:chExt cx="5760" cy="912"/>
          </a:xfrm>
        </p:grpSpPr>
        <p:sp>
          <p:nvSpPr>
            <p:cNvPr id="1031" name="Rectangle 7"/>
            <p:cNvSpPr>
              <a:spLocks noChangeArrowheads="1"/>
            </p:cNvSpPr>
            <p:nvPr userDrawn="1"/>
          </p:nvSpPr>
          <p:spPr bwMode="gray">
            <a:xfrm>
              <a:off x="0" y="0"/>
              <a:ext cx="5760" cy="240"/>
            </a:xfrm>
            <a:prstGeom prst="rect">
              <a:avLst/>
            </a:prstGeom>
            <a:gradFill rotWithShape="1">
              <a:gsLst>
                <a:gs pos="0">
                  <a:schemeClr val="accent2">
                    <a:gamma/>
                    <a:tint val="28627"/>
                    <a:invGamma/>
                  </a:schemeClr>
                </a:gs>
                <a:gs pos="100000">
                  <a:schemeClr val="accent2"/>
                </a:gs>
              </a:gsLst>
              <a:lin ang="0" scaled="1"/>
            </a:gradFill>
            <a:ln>
              <a:noFill/>
            </a:ln>
            <a:effectLst/>
            <a:extLst/>
          </p:spPr>
          <p:txBody>
            <a:bodyPr wrap="none" anchor="ctr"/>
            <a:lstStyle/>
            <a:p>
              <a:pPr fontAlgn="base">
                <a:spcBef>
                  <a:spcPct val="0"/>
                </a:spcBef>
                <a:spcAft>
                  <a:spcPct val="0"/>
                </a:spcAft>
                <a:defRPr/>
              </a:pPr>
              <a:endParaRPr lang="zh-CN" altLang="en-US" sz="1350">
                <a:solidFill>
                  <a:srgbClr val="000000"/>
                </a:solidFill>
                <a:ea typeface="宋体" charset="-122"/>
              </a:endParaRPr>
            </a:p>
          </p:txBody>
        </p:sp>
        <p:sp>
          <p:nvSpPr>
            <p:cNvPr id="1032" name="Rectangle 8"/>
            <p:cNvSpPr>
              <a:spLocks noChangeArrowheads="1"/>
            </p:cNvSpPr>
            <p:nvPr userDrawn="1"/>
          </p:nvSpPr>
          <p:spPr bwMode="gray">
            <a:xfrm>
              <a:off x="1248" y="240"/>
              <a:ext cx="4512" cy="480"/>
            </a:xfrm>
            <a:prstGeom prst="rect">
              <a:avLst/>
            </a:prstGeom>
            <a:gradFill rotWithShape="1">
              <a:gsLst>
                <a:gs pos="0">
                  <a:schemeClr val="bg1">
                    <a:gamma/>
                    <a:tint val="0"/>
                    <a:invGamma/>
                  </a:schemeClr>
                </a:gs>
                <a:gs pos="100000">
                  <a:schemeClr val="bg1"/>
                </a:gs>
              </a:gsLst>
              <a:lin ang="0" scaled="1"/>
            </a:gradFill>
            <a:ln>
              <a:noFill/>
            </a:ln>
            <a:effectLst/>
            <a:extLst/>
          </p:spPr>
          <p:txBody>
            <a:bodyPr wrap="none" anchor="ctr"/>
            <a:lstStyle/>
            <a:p>
              <a:pPr fontAlgn="base">
                <a:spcBef>
                  <a:spcPct val="0"/>
                </a:spcBef>
                <a:spcAft>
                  <a:spcPct val="0"/>
                </a:spcAft>
                <a:defRPr/>
              </a:pPr>
              <a:endParaRPr lang="zh-CN" altLang="en-US" sz="1350">
                <a:solidFill>
                  <a:srgbClr val="000000"/>
                </a:solidFill>
                <a:ea typeface="宋体" charset="-122"/>
              </a:endParaRPr>
            </a:p>
          </p:txBody>
        </p:sp>
        <p:sp>
          <p:nvSpPr>
            <p:cNvPr id="1037" name="Rectangle 9"/>
            <p:cNvSpPr>
              <a:spLocks noChangeArrowheads="1"/>
            </p:cNvSpPr>
            <p:nvPr userDrawn="1"/>
          </p:nvSpPr>
          <p:spPr bwMode="gray">
            <a:xfrm>
              <a:off x="0" y="720"/>
              <a:ext cx="5760" cy="192"/>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pPr>
              <a:endParaRPr lang="zh-CN" altLang="en-US" sz="1350" b="0">
                <a:solidFill>
                  <a:srgbClr val="000000"/>
                </a:solidFill>
                <a:cs typeface="Arial" panose="020B0604020202020204" pitchFamily="34" charset="0"/>
              </a:endParaRPr>
            </a:p>
          </p:txBody>
        </p:sp>
      </p:grpSp>
      <p:pic>
        <p:nvPicPr>
          <p:cNvPr id="1027" name="Picture 26" descr="0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715250" y="77788"/>
            <a:ext cx="1066800" cy="104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8" name="Rectangle 2"/>
          <p:cNvSpPr>
            <a:spLocks noGrp="1" noChangeArrowheads="1"/>
          </p:cNvSpPr>
          <p:nvPr>
            <p:ph type="title"/>
          </p:nvPr>
        </p:nvSpPr>
        <p:spPr bwMode="auto">
          <a:xfrm>
            <a:off x="457200" y="381006"/>
            <a:ext cx="8229600" cy="74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endParaRPr lang="en-US" altLang="zh-CN" smtClean="0"/>
          </a:p>
        </p:txBody>
      </p:sp>
      <p:sp>
        <p:nvSpPr>
          <p:cNvPr id="1029" name="Rectangle 3"/>
          <p:cNvSpPr>
            <a:spLocks noGrp="1" noChangeArrowheads="1"/>
          </p:cNvSpPr>
          <p:nvPr>
            <p:ph type="body" idx="1"/>
          </p:nvPr>
        </p:nvSpPr>
        <p:spPr bwMode="auto">
          <a:xfrm>
            <a:off x="457200" y="1533529"/>
            <a:ext cx="8229600" cy="5019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ltLang="zh-CN" smtClean="0"/>
          </a:p>
        </p:txBody>
      </p:sp>
      <p:sp>
        <p:nvSpPr>
          <p:cNvPr id="2" name="Rectangle 4"/>
          <p:cNvSpPr>
            <a:spLocks noGrp="1" noChangeArrowheads="1"/>
          </p:cNvSpPr>
          <p:nvPr>
            <p:ph type="dt" sz="half" idx="2"/>
          </p:nvPr>
        </p:nvSpPr>
        <p:spPr bwMode="auto">
          <a:xfrm>
            <a:off x="457200" y="6613531"/>
            <a:ext cx="2133600" cy="244475"/>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l" eaLnBrk="1" hangingPunct="1">
              <a:defRPr sz="750" b="0">
                <a:solidFill>
                  <a:srgbClr val="000000"/>
                </a:solidFill>
                <a:latin typeface="Arial" charset="0"/>
                <a:ea typeface="宋体" charset="-122"/>
                <a:cs typeface="+mn-cs"/>
              </a:defRPr>
            </a:lvl1pPr>
          </a:lstStyle>
          <a:p>
            <a:pPr fontAlgn="base">
              <a:spcBef>
                <a:spcPct val="0"/>
              </a:spcBef>
              <a:spcAft>
                <a:spcPct val="0"/>
              </a:spcAft>
              <a:defRPr/>
            </a:pPr>
            <a:fld id="{17F30C5A-FEC2-4E06-A648-0AD7AA825E18}" type="datetime1">
              <a:rPr lang="zh-CN" altLang="en-US"/>
              <a:pPr fontAlgn="base">
                <a:spcBef>
                  <a:spcPct val="0"/>
                </a:spcBef>
                <a:spcAft>
                  <a:spcPct val="0"/>
                </a:spcAft>
                <a:defRPr/>
              </a:pPr>
              <a:t>2015-11-23</a:t>
            </a:fld>
            <a:endParaRPr lang="en-US" altLang="zh-CN" dirty="0"/>
          </a:p>
        </p:txBody>
      </p:sp>
      <p:sp>
        <p:nvSpPr>
          <p:cNvPr id="3" name="Rectangle 4"/>
          <p:cNvSpPr>
            <a:spLocks noGrp="1" noChangeArrowheads="1"/>
          </p:cNvSpPr>
          <p:nvPr>
            <p:ph type="dt" sz="half" idx="2"/>
          </p:nvPr>
        </p:nvSpPr>
        <p:spPr bwMode="auto">
          <a:xfrm>
            <a:off x="457200" y="6613531"/>
            <a:ext cx="2133600" cy="2444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l" eaLnBrk="1" hangingPunct="1">
              <a:defRPr sz="750" b="0">
                <a:solidFill>
                  <a:srgbClr val="000000"/>
                </a:solidFill>
                <a:latin typeface="Arial" charset="0"/>
                <a:ea typeface="宋体" charset="-122"/>
                <a:cs typeface="+mn-cs"/>
              </a:defRPr>
            </a:lvl1pPr>
          </a:lstStyle>
          <a:p>
            <a:pPr fontAlgn="base">
              <a:spcBef>
                <a:spcPct val="0"/>
              </a:spcBef>
              <a:spcAft>
                <a:spcPct val="0"/>
              </a:spcAft>
              <a:defRPr/>
            </a:pPr>
            <a:endParaRPr lang="en-US" altLang="zh-CN"/>
          </a:p>
        </p:txBody>
      </p:sp>
      <p:sp>
        <p:nvSpPr>
          <p:cNvPr id="1030" name="Rectangle 6"/>
          <p:cNvSpPr>
            <a:spLocks noGrp="1" noChangeArrowheads="1"/>
          </p:cNvSpPr>
          <p:nvPr>
            <p:ph type="sldNum" sz="quarter" idx="4"/>
          </p:nvPr>
        </p:nvSpPr>
        <p:spPr bwMode="auto">
          <a:xfrm>
            <a:off x="6553200" y="6613531"/>
            <a:ext cx="2133600" cy="244475"/>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eaLnBrk="1" hangingPunct="1">
              <a:defRPr sz="750" b="0">
                <a:solidFill>
                  <a:srgbClr val="000000"/>
                </a:solidFill>
              </a:defRPr>
            </a:lvl1pPr>
          </a:lstStyle>
          <a:p>
            <a:pPr fontAlgn="base">
              <a:spcBef>
                <a:spcPct val="0"/>
              </a:spcBef>
              <a:spcAft>
                <a:spcPct val="0"/>
              </a:spcAft>
            </a:pPr>
            <a:fld id="{59CD0C19-8229-43BB-BFE4-41D68A892D36}" type="slidenum">
              <a:rPr lang="en-US" altLang="zh-CN">
                <a:ea typeface="宋体" panose="02010600030101010101" pitchFamily="2" charset="-122"/>
                <a:cs typeface="Arial" panose="020B0604020202020204" pitchFamily="34" charset="0"/>
              </a:rPr>
              <a:pPr fontAlgn="base">
                <a:spcBef>
                  <a:spcPct val="0"/>
                </a:spcBef>
                <a:spcAft>
                  <a:spcPct val="0"/>
                </a:spcAft>
              </a:pPr>
              <a:t>‹#›</a:t>
            </a:fld>
            <a:endParaRPr lang="en-US" altLang="zh-CN">
              <a:ea typeface="宋体" panose="02010600030101010101" pitchFamily="2" charset="-122"/>
              <a:cs typeface="Arial" panose="020B0604020202020204" pitchFamily="34" charset="0"/>
            </a:endParaRPr>
          </a:p>
        </p:txBody>
      </p:sp>
      <p:sp>
        <p:nvSpPr>
          <p:cNvPr id="1051" name="Rectangle 27"/>
          <p:cNvSpPr>
            <a:spLocks noGrp="1" noChangeArrowheads="1"/>
          </p:cNvSpPr>
          <p:nvPr>
            <p:ph type="ftr" sz="quarter" idx="3"/>
          </p:nvPr>
        </p:nvSpPr>
        <p:spPr bwMode="auto">
          <a:xfrm>
            <a:off x="457200" y="1143006"/>
            <a:ext cx="8458200" cy="239713"/>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eaLnBrk="1" hangingPunct="1">
              <a:defRPr sz="900" b="1">
                <a:solidFill>
                  <a:srgbClr val="FFFFFF"/>
                </a:solidFill>
                <a:latin typeface="Arial" charset="0"/>
                <a:ea typeface="宋体" charset="-122"/>
                <a:cs typeface="+mn-cs"/>
              </a:defRPr>
            </a:lvl1pPr>
          </a:lstStyle>
          <a:p>
            <a:pPr fontAlgn="base">
              <a:spcBef>
                <a:spcPct val="0"/>
              </a:spcBef>
              <a:spcAft>
                <a:spcPct val="0"/>
              </a:spcAft>
              <a:defRPr/>
            </a:pPr>
            <a:r>
              <a:rPr lang="zh-CN" altLang="en-US"/>
              <a:t>国家</a:t>
            </a:r>
            <a:r>
              <a:rPr lang="en-US" altLang="zh-CN" dirty="0"/>
              <a:t>ASIC</a:t>
            </a:r>
            <a:r>
              <a:rPr lang="zh-CN" altLang="en-US"/>
              <a:t>系统工程技术研究中心</a:t>
            </a:r>
            <a:endParaRPr lang="en-US" altLang="zh-CN" dirty="0"/>
          </a:p>
        </p:txBody>
      </p:sp>
      <p:pic>
        <p:nvPicPr>
          <p:cNvPr id="1034" name="Picture 5"/>
          <p:cNvPicPr>
            <a:picLocks noChangeAspect="1" noChangeArrowheads="1"/>
          </p:cNvPicPr>
          <p:nvPr/>
        </p:nvPicPr>
        <p:blipFill>
          <a:blip r:embed="rId1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062916" y="401644"/>
            <a:ext cx="719137"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81215731"/>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timing>
    <p:tnLst>
      <p:par>
        <p:cTn id="1" dur="indefinite" restart="never" nodeType="tmRoot"/>
      </p:par>
    </p:tnLst>
  </p:timing>
  <p:hf sldNum="0" hdr="0"/>
  <p:txStyles>
    <p:titleStyle>
      <a:lvl1pPr algn="l" rtl="0" eaLnBrk="0" fontAlgn="base" hangingPunct="0">
        <a:spcBef>
          <a:spcPct val="0"/>
        </a:spcBef>
        <a:spcAft>
          <a:spcPct val="0"/>
        </a:spcAft>
        <a:defRPr sz="2700" b="1">
          <a:solidFill>
            <a:schemeClr val="tx2"/>
          </a:solidFill>
          <a:latin typeface="黑体" pitchFamily="49" charset="-122"/>
          <a:ea typeface="黑体" pitchFamily="49" charset="-122"/>
          <a:cs typeface="+mj-cs"/>
        </a:defRPr>
      </a:lvl1pPr>
      <a:lvl2pPr algn="l" rtl="0" eaLnBrk="0" fontAlgn="base" hangingPunct="0">
        <a:spcBef>
          <a:spcPct val="0"/>
        </a:spcBef>
        <a:spcAft>
          <a:spcPct val="0"/>
        </a:spcAft>
        <a:defRPr sz="2700" b="1">
          <a:solidFill>
            <a:schemeClr val="tx2"/>
          </a:solidFill>
          <a:latin typeface="黑体" pitchFamily="2" charset="-122"/>
          <a:ea typeface="黑体" pitchFamily="2" charset="-122"/>
        </a:defRPr>
      </a:lvl2pPr>
      <a:lvl3pPr algn="l" rtl="0" eaLnBrk="0" fontAlgn="base" hangingPunct="0">
        <a:spcBef>
          <a:spcPct val="0"/>
        </a:spcBef>
        <a:spcAft>
          <a:spcPct val="0"/>
        </a:spcAft>
        <a:defRPr sz="2700" b="1">
          <a:solidFill>
            <a:schemeClr val="tx2"/>
          </a:solidFill>
          <a:latin typeface="黑体" pitchFamily="2" charset="-122"/>
          <a:ea typeface="黑体" pitchFamily="2" charset="-122"/>
        </a:defRPr>
      </a:lvl3pPr>
      <a:lvl4pPr algn="l" rtl="0" eaLnBrk="0" fontAlgn="base" hangingPunct="0">
        <a:spcBef>
          <a:spcPct val="0"/>
        </a:spcBef>
        <a:spcAft>
          <a:spcPct val="0"/>
        </a:spcAft>
        <a:defRPr sz="2700" b="1">
          <a:solidFill>
            <a:schemeClr val="tx2"/>
          </a:solidFill>
          <a:latin typeface="黑体" pitchFamily="2" charset="-122"/>
          <a:ea typeface="黑体" pitchFamily="2" charset="-122"/>
        </a:defRPr>
      </a:lvl4pPr>
      <a:lvl5pPr algn="l" rtl="0" eaLnBrk="0" fontAlgn="base" hangingPunct="0">
        <a:spcBef>
          <a:spcPct val="0"/>
        </a:spcBef>
        <a:spcAft>
          <a:spcPct val="0"/>
        </a:spcAft>
        <a:defRPr sz="2700" b="1">
          <a:solidFill>
            <a:schemeClr val="tx2"/>
          </a:solidFill>
          <a:latin typeface="黑体" pitchFamily="2" charset="-122"/>
          <a:ea typeface="黑体" pitchFamily="2" charset="-122"/>
        </a:defRPr>
      </a:lvl5pPr>
      <a:lvl6pPr marL="342900" algn="l" rtl="0" eaLnBrk="1" fontAlgn="base" hangingPunct="1">
        <a:spcBef>
          <a:spcPct val="0"/>
        </a:spcBef>
        <a:spcAft>
          <a:spcPct val="0"/>
        </a:spcAft>
        <a:defRPr sz="2700" b="1">
          <a:solidFill>
            <a:schemeClr val="tx2"/>
          </a:solidFill>
          <a:latin typeface="Arial" charset="0"/>
        </a:defRPr>
      </a:lvl6pPr>
      <a:lvl7pPr marL="685800" algn="l" rtl="0" eaLnBrk="1" fontAlgn="base" hangingPunct="1">
        <a:spcBef>
          <a:spcPct val="0"/>
        </a:spcBef>
        <a:spcAft>
          <a:spcPct val="0"/>
        </a:spcAft>
        <a:defRPr sz="2700" b="1">
          <a:solidFill>
            <a:schemeClr val="tx2"/>
          </a:solidFill>
          <a:latin typeface="Arial" charset="0"/>
        </a:defRPr>
      </a:lvl7pPr>
      <a:lvl8pPr marL="1028700" algn="l" rtl="0" eaLnBrk="1" fontAlgn="base" hangingPunct="1">
        <a:spcBef>
          <a:spcPct val="0"/>
        </a:spcBef>
        <a:spcAft>
          <a:spcPct val="0"/>
        </a:spcAft>
        <a:defRPr sz="2700" b="1">
          <a:solidFill>
            <a:schemeClr val="tx2"/>
          </a:solidFill>
          <a:latin typeface="Arial" charset="0"/>
        </a:defRPr>
      </a:lvl8pPr>
      <a:lvl9pPr marL="1371600" algn="l" rtl="0" eaLnBrk="1" fontAlgn="base" hangingPunct="1">
        <a:spcBef>
          <a:spcPct val="0"/>
        </a:spcBef>
        <a:spcAft>
          <a:spcPct val="0"/>
        </a:spcAft>
        <a:defRPr sz="2700" b="1">
          <a:solidFill>
            <a:schemeClr val="tx2"/>
          </a:solidFill>
          <a:latin typeface="Arial" charset="0"/>
        </a:defRPr>
      </a:lvl9pPr>
    </p:titleStyle>
    <p:bodyStyle>
      <a:lvl1pPr marL="257175" indent="-257175" algn="l" rtl="0" eaLnBrk="0" fontAlgn="base" hangingPunct="0">
        <a:spcBef>
          <a:spcPct val="20000"/>
        </a:spcBef>
        <a:spcAft>
          <a:spcPct val="0"/>
        </a:spcAft>
        <a:buChar char="•"/>
        <a:defRPr sz="2400">
          <a:solidFill>
            <a:schemeClr val="tx1"/>
          </a:solidFill>
          <a:latin typeface="+mn-lt"/>
          <a:ea typeface="+mn-ea"/>
          <a:cs typeface="+mn-cs"/>
        </a:defRPr>
      </a:lvl1pPr>
      <a:lvl2pPr marL="557213" indent="-214313" algn="l" rtl="0" eaLnBrk="0" fontAlgn="base" hangingPunct="0">
        <a:spcBef>
          <a:spcPct val="20000"/>
        </a:spcBef>
        <a:spcAft>
          <a:spcPct val="0"/>
        </a:spcAft>
        <a:buChar char="–"/>
        <a:defRPr sz="2100">
          <a:solidFill>
            <a:schemeClr val="tx1"/>
          </a:solidFill>
          <a:latin typeface="+mn-lt"/>
        </a:defRPr>
      </a:lvl2pPr>
      <a:lvl3pPr marL="857250" indent="-171450" algn="l" rtl="0" eaLnBrk="0" fontAlgn="base" hangingPunct="0">
        <a:spcBef>
          <a:spcPct val="20000"/>
        </a:spcBef>
        <a:spcAft>
          <a:spcPct val="0"/>
        </a:spcAft>
        <a:buChar char="•"/>
        <a:defRPr sz="1800">
          <a:solidFill>
            <a:schemeClr val="tx1"/>
          </a:solidFill>
          <a:latin typeface="+mn-lt"/>
        </a:defRPr>
      </a:lvl3pPr>
      <a:lvl4pPr marL="1200150" indent="-171450" algn="l" rtl="0" eaLnBrk="0" fontAlgn="base" hangingPunct="0">
        <a:spcBef>
          <a:spcPct val="20000"/>
        </a:spcBef>
        <a:spcAft>
          <a:spcPct val="0"/>
        </a:spcAft>
        <a:buChar char="–"/>
        <a:defRPr sz="1500">
          <a:solidFill>
            <a:schemeClr val="tx1"/>
          </a:solidFill>
          <a:latin typeface="+mn-lt"/>
        </a:defRPr>
      </a:lvl4pPr>
      <a:lvl5pPr marL="1543050" indent="-171450" algn="l" rtl="0" eaLnBrk="0" fontAlgn="base" hangingPunct="0">
        <a:spcBef>
          <a:spcPct val="20000"/>
        </a:spcBef>
        <a:spcAft>
          <a:spcPct val="0"/>
        </a:spcAft>
        <a:buChar char="»"/>
        <a:defRPr sz="1500">
          <a:solidFill>
            <a:schemeClr val="tx1"/>
          </a:solidFill>
          <a:latin typeface="+mn-lt"/>
        </a:defRPr>
      </a:lvl5pPr>
      <a:lvl6pPr marL="1885950" indent="-171450" algn="l" rtl="0" eaLnBrk="1" fontAlgn="base" hangingPunct="1">
        <a:spcBef>
          <a:spcPct val="20000"/>
        </a:spcBef>
        <a:spcAft>
          <a:spcPct val="0"/>
        </a:spcAft>
        <a:buChar char="»"/>
        <a:defRPr sz="1500">
          <a:solidFill>
            <a:schemeClr val="tx1"/>
          </a:solidFill>
          <a:latin typeface="+mn-lt"/>
        </a:defRPr>
      </a:lvl6pPr>
      <a:lvl7pPr marL="2228850" indent="-171450" algn="l" rtl="0" eaLnBrk="1" fontAlgn="base" hangingPunct="1">
        <a:spcBef>
          <a:spcPct val="20000"/>
        </a:spcBef>
        <a:spcAft>
          <a:spcPct val="0"/>
        </a:spcAft>
        <a:buChar char="»"/>
        <a:defRPr sz="1500">
          <a:solidFill>
            <a:schemeClr val="tx1"/>
          </a:solidFill>
          <a:latin typeface="+mn-lt"/>
        </a:defRPr>
      </a:lvl7pPr>
      <a:lvl8pPr marL="2571750" indent="-171450" algn="l" rtl="0" eaLnBrk="1" fontAlgn="base" hangingPunct="1">
        <a:spcBef>
          <a:spcPct val="20000"/>
        </a:spcBef>
        <a:spcAft>
          <a:spcPct val="0"/>
        </a:spcAft>
        <a:buChar char="»"/>
        <a:defRPr sz="1500">
          <a:solidFill>
            <a:schemeClr val="tx1"/>
          </a:solidFill>
          <a:latin typeface="+mn-lt"/>
        </a:defRPr>
      </a:lvl8pPr>
      <a:lvl9pPr marL="2914650" indent="-171450" algn="l" rtl="0" eaLnBrk="1" fontAlgn="base" hangingPunct="1">
        <a:spcBef>
          <a:spcPct val="20000"/>
        </a:spcBef>
        <a:spcAft>
          <a:spcPct val="0"/>
        </a:spcAft>
        <a:buChar char="»"/>
        <a:defRPr sz="1500">
          <a:solidFill>
            <a:schemeClr val="tx1"/>
          </a:solidFill>
          <a:latin typeface="+mn-lt"/>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13.xml"/><Relationship Id="rId1" Type="http://schemas.openxmlformats.org/officeDocument/2006/relationships/slideLayout" Target="../slideLayouts/slideLayout14.xml"/><Relationship Id="rId5" Type="http://schemas.openxmlformats.org/officeDocument/2006/relationships/image" Target="../media/image7.png"/><Relationship Id="rId4" Type="http://schemas.openxmlformats.org/officeDocument/2006/relationships/image" Target="../media/image6.jpeg"/></Relationships>
</file>

<file path=ppt/slides/_rels/slide16.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14.xml"/><Relationship Id="rId1" Type="http://schemas.openxmlformats.org/officeDocument/2006/relationships/slideLayout" Target="../slideLayouts/slideLayout14.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emf"/></Relationships>
</file>

<file path=ppt/slides/_rels/slide17.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15.xml"/><Relationship Id="rId1" Type="http://schemas.openxmlformats.org/officeDocument/2006/relationships/slideLayout" Target="../slideLayouts/slideLayout14.xml"/><Relationship Id="rId5" Type="http://schemas.openxmlformats.org/officeDocument/2006/relationships/image" Target="../media/image12.png"/><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16.xml"/><Relationship Id="rId1" Type="http://schemas.openxmlformats.org/officeDocument/2006/relationships/slideLayout" Target="../slideLayouts/slideLayout14.xml"/><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14.xml"/><Relationship Id="rId6" Type="http://schemas.openxmlformats.org/officeDocument/2006/relationships/image" Target="../media/image5.emf"/><Relationship Id="rId5" Type="http://schemas.openxmlformats.org/officeDocument/2006/relationships/image" Target="../media/image16.png"/><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21.xml"/><Relationship Id="rId1" Type="http://schemas.openxmlformats.org/officeDocument/2006/relationships/slideLayout" Target="../slideLayouts/slideLayout14.xml"/><Relationship Id="rId4" Type="http://schemas.openxmlformats.org/officeDocument/2006/relationships/image" Target="../media/image19.emf"/></Relationships>
</file>

<file path=ppt/slides/_rels/slide24.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22.xml"/><Relationship Id="rId1" Type="http://schemas.openxmlformats.org/officeDocument/2006/relationships/slideLayout" Target="../slideLayouts/slideLayout14.xml"/><Relationship Id="rId4" Type="http://schemas.openxmlformats.org/officeDocument/2006/relationships/image" Target="../media/image21.emf"/></Relationships>
</file>

<file path=ppt/slides/_rels/slide25.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notesSlide" Target="../notesSlides/notesSlide23.xml"/><Relationship Id="rId1" Type="http://schemas.openxmlformats.org/officeDocument/2006/relationships/slideLayout" Target="../slideLayouts/slideLayout14.xml"/><Relationship Id="rId4" Type="http://schemas.openxmlformats.org/officeDocument/2006/relationships/image" Target="../media/image23.emf"/></Relationships>
</file>

<file path=ppt/slides/_rels/slide26.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24.xml"/><Relationship Id="rId1" Type="http://schemas.openxmlformats.org/officeDocument/2006/relationships/slideLayout" Target="../slideLayouts/slideLayout14.xml"/><Relationship Id="rId4" Type="http://schemas.openxmlformats.org/officeDocument/2006/relationships/image" Target="../media/image24.emf"/></Relationships>
</file>

<file path=ppt/slides/_rels/slide27.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25.xml"/><Relationship Id="rId1" Type="http://schemas.openxmlformats.org/officeDocument/2006/relationships/slideLayout" Target="../slideLayouts/slideLayout14.xml"/><Relationship Id="rId4" Type="http://schemas.openxmlformats.org/officeDocument/2006/relationships/image" Target="../media/image25.emf"/></Relationships>
</file>

<file path=ppt/slides/_rels/slide28.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notesSlide" Target="../notesSlides/notesSlide26.xml"/><Relationship Id="rId1" Type="http://schemas.openxmlformats.org/officeDocument/2006/relationships/slideLayout" Target="../slideLayouts/slideLayout14.xml"/><Relationship Id="rId4" Type="http://schemas.openxmlformats.org/officeDocument/2006/relationships/image" Target="../media/image23.emf"/></Relationships>
</file>

<file path=ppt/slides/_rels/slide29.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27.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ctrTitle"/>
          </p:nvPr>
        </p:nvSpPr>
        <p:spPr>
          <a:xfrm>
            <a:off x="1654969" y="2185992"/>
            <a:ext cx="5829300" cy="1102519"/>
          </a:xfrm>
        </p:spPr>
        <p:txBody>
          <a:bodyPr/>
          <a:lstStyle/>
          <a:p>
            <a:pPr algn="ctr" eaLnBrk="1" hangingPunct="1"/>
            <a:r>
              <a:rPr lang="zh-CN" altLang="en-US" sz="3600" dirty="0"/>
              <a:t>面向分组加密算法的可重构</a:t>
            </a:r>
            <a:r>
              <a:rPr lang="zh-CN" altLang="en-US" sz="3600" dirty="0" smtClean="0"/>
              <a:t>阵列处理单元</a:t>
            </a:r>
            <a:r>
              <a:rPr lang="zh-CN" altLang="en-US" sz="3600" dirty="0"/>
              <a:t>优化</a:t>
            </a:r>
            <a:r>
              <a:rPr lang="zh-CN" altLang="en-US" sz="3600" dirty="0" smtClean="0"/>
              <a:t>与设计</a:t>
            </a:r>
            <a:endParaRPr lang="zh-CN" altLang="en-US" sz="3600" dirty="0"/>
          </a:p>
        </p:txBody>
      </p:sp>
      <p:sp>
        <p:nvSpPr>
          <p:cNvPr id="14339" name="副标题 2"/>
          <p:cNvSpPr>
            <a:spLocks noGrp="1"/>
          </p:cNvSpPr>
          <p:nvPr>
            <p:ph type="subTitle" idx="1"/>
          </p:nvPr>
        </p:nvSpPr>
        <p:spPr>
          <a:xfrm>
            <a:off x="4329910" y="3660902"/>
            <a:ext cx="4229891" cy="1487208"/>
          </a:xfrm>
        </p:spPr>
        <p:txBody>
          <a:bodyPr/>
          <a:lstStyle/>
          <a:p>
            <a:pPr eaLnBrk="1" hangingPunct="1"/>
            <a:r>
              <a:rPr lang="en-US" altLang="zh-CN" sz="2800" dirty="0">
                <a:solidFill>
                  <a:schemeClr val="tx1"/>
                </a:solidFill>
                <a:ea typeface="宋体" panose="02010600030101010101" pitchFamily="2" charset="-122"/>
              </a:rPr>
              <a:t>131199  </a:t>
            </a:r>
            <a:r>
              <a:rPr lang="zh-CN" altLang="en-US" sz="2800" dirty="0">
                <a:solidFill>
                  <a:schemeClr val="tx1"/>
                </a:solidFill>
                <a:ea typeface="宋体" panose="02010600030101010101" pitchFamily="2" charset="-122"/>
              </a:rPr>
              <a:t>李小</a:t>
            </a:r>
            <a:r>
              <a:rPr lang="zh-CN" altLang="en-US" sz="2800" dirty="0" smtClean="0">
                <a:solidFill>
                  <a:schemeClr val="tx1"/>
                </a:solidFill>
                <a:ea typeface="宋体" panose="02010600030101010101" pitchFamily="2" charset="-122"/>
              </a:rPr>
              <a:t>泉</a:t>
            </a:r>
            <a:endParaRPr lang="en-US" altLang="zh-CN" sz="2800" dirty="0" smtClean="0">
              <a:solidFill>
                <a:schemeClr val="tx1"/>
              </a:solidFill>
              <a:ea typeface="宋体" panose="02010600030101010101" pitchFamily="2" charset="-122"/>
            </a:endParaRPr>
          </a:p>
          <a:p>
            <a:pPr eaLnBrk="1" hangingPunct="1"/>
            <a:r>
              <a:rPr lang="zh-CN" altLang="en-US" sz="2800" dirty="0" smtClean="0">
                <a:solidFill>
                  <a:schemeClr val="tx1"/>
                </a:solidFill>
                <a:ea typeface="宋体" panose="02010600030101010101" pitchFamily="2" charset="-122"/>
              </a:rPr>
              <a:t>指导老师：曹鹏</a:t>
            </a:r>
            <a:endParaRPr lang="en-US" altLang="zh-CN" sz="2800" dirty="0" smtClean="0">
              <a:solidFill>
                <a:schemeClr val="tx1"/>
              </a:solidFill>
              <a:ea typeface="宋体" panose="02010600030101010101" pitchFamily="2" charset="-122"/>
            </a:endParaRPr>
          </a:p>
          <a:p>
            <a:pPr eaLnBrk="1" hangingPunct="1"/>
            <a:r>
              <a:rPr lang="zh-CN" altLang="en-US" sz="2800" dirty="0" smtClean="0">
                <a:solidFill>
                  <a:schemeClr val="tx1"/>
                </a:solidFill>
                <a:ea typeface="宋体" panose="02010600030101010101" pitchFamily="2" charset="-122"/>
              </a:rPr>
              <a:t>   责任导师：孙伟锋</a:t>
            </a:r>
            <a:endParaRPr lang="en-US" altLang="zh-CN" sz="2800" dirty="0">
              <a:solidFill>
                <a:schemeClr val="tx1"/>
              </a:solidFill>
              <a:ea typeface="宋体" panose="02010600030101010101" pitchFamily="2" charset="-122"/>
            </a:endParaRPr>
          </a:p>
          <a:p>
            <a:pPr eaLnBrk="1" hangingPunct="1"/>
            <a:endParaRPr lang="zh-CN" altLang="en-US" sz="3200" dirty="0">
              <a:solidFill>
                <a:schemeClr val="tx1"/>
              </a:solidFill>
              <a:ea typeface="宋体" panose="02010600030101010101" pitchFamily="2" charset="-122"/>
            </a:endParaRPr>
          </a:p>
        </p:txBody>
      </p:sp>
      <p:sp>
        <p:nvSpPr>
          <p:cNvPr id="2" name="矩形 1"/>
          <p:cNvSpPr/>
          <p:nvPr/>
        </p:nvSpPr>
        <p:spPr>
          <a:xfrm>
            <a:off x="6593990" y="5929601"/>
            <a:ext cx="1321708" cy="369332"/>
          </a:xfrm>
          <a:prstGeom prst="rect">
            <a:avLst/>
          </a:prstGeom>
        </p:spPr>
        <p:txBody>
          <a:bodyPr wrap="none">
            <a:spAutoFit/>
          </a:bodyPr>
          <a:lstStyle/>
          <a:p>
            <a:fld id="{4A09DD1F-CA7A-4AAD-A32A-97658B15FA1B}" type="datetime1">
              <a:rPr lang="zh-CN" altLang="en-US">
                <a:ea typeface="宋体" panose="02010600030101010101" pitchFamily="2" charset="-122"/>
              </a:rPr>
              <a:pPr/>
              <a:t>2015-11-23</a:t>
            </a:fld>
            <a:endParaRPr lang="zh-CN" altLang="en-US" dirty="0"/>
          </a:p>
        </p:txBody>
      </p:sp>
    </p:spTree>
    <p:extLst>
      <p:ext uri="{BB962C8B-B14F-4D97-AF65-F5344CB8AC3E}">
        <p14:creationId xmlns:p14="http://schemas.microsoft.com/office/powerpoint/2010/main" val="280815829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5"/>
          <p:cNvSpPr>
            <a:spLocks noGrp="1"/>
          </p:cNvSpPr>
          <p:nvPr>
            <p:ph type="ftr" sz="quarter" idx="13"/>
          </p:nvPr>
        </p:nvSpPr>
        <p:spPr/>
        <p:txBody>
          <a:bodyPr/>
          <a:lstStyle/>
          <a:p>
            <a:pPr>
              <a:defRPr/>
            </a:pPr>
            <a:r>
              <a:rPr lang="zh-CN" altLang="en-US" smtClean="0"/>
              <a:t>国家</a:t>
            </a:r>
            <a:r>
              <a:rPr lang="en-US" altLang="zh-CN" smtClean="0"/>
              <a:t>ASIC</a:t>
            </a:r>
            <a:r>
              <a:rPr lang="zh-CN" altLang="en-US" smtClean="0"/>
              <a:t>系统工程技术研究中心</a:t>
            </a:r>
            <a:endParaRPr lang="en-US" altLang="zh-CN" dirty="0"/>
          </a:p>
        </p:txBody>
      </p:sp>
      <p:sp>
        <p:nvSpPr>
          <p:cNvPr id="4" name="六边形 3"/>
          <p:cNvSpPr/>
          <p:nvPr/>
        </p:nvSpPr>
        <p:spPr>
          <a:xfrm>
            <a:off x="12353" y="845387"/>
            <a:ext cx="1192696" cy="972108"/>
          </a:xfrm>
          <a:prstGeom prst="hexagon">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500" dirty="0">
                <a:solidFill>
                  <a:schemeClr val="tx1"/>
                </a:solidFill>
                <a:latin typeface="Impact" pitchFamily="34" charset="0"/>
                <a:ea typeface="微软雅黑" pitchFamily="34" charset="-122"/>
              </a:rPr>
              <a:t>2.1</a:t>
            </a:r>
            <a:endParaRPr lang="zh-CN" altLang="en-US" sz="4500" dirty="0">
              <a:solidFill>
                <a:schemeClr val="tx1"/>
              </a:solidFill>
              <a:latin typeface="Impact" pitchFamily="34" charset="0"/>
              <a:ea typeface="微软雅黑" pitchFamily="34" charset="-122"/>
            </a:endParaRPr>
          </a:p>
        </p:txBody>
      </p:sp>
      <p:sp>
        <p:nvSpPr>
          <p:cNvPr id="5" name="燕尾形 4"/>
          <p:cNvSpPr/>
          <p:nvPr/>
        </p:nvSpPr>
        <p:spPr>
          <a:xfrm>
            <a:off x="1052415" y="852070"/>
            <a:ext cx="480049" cy="958742"/>
          </a:xfrm>
          <a:prstGeom prst="chevron">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矩形 8"/>
          <p:cNvSpPr/>
          <p:nvPr/>
        </p:nvSpPr>
        <p:spPr>
          <a:xfrm>
            <a:off x="1767840" y="278867"/>
            <a:ext cx="6711144" cy="1015663"/>
          </a:xfrm>
          <a:prstGeom prst="rect">
            <a:avLst/>
          </a:prstGeom>
          <a:noFill/>
        </p:spPr>
        <p:txBody>
          <a:bodyPr wrap="square" rtlCol="0">
            <a:spAutoFit/>
          </a:bodyPr>
          <a:lstStyle/>
          <a:p>
            <a:pPr marL="0" lvl="1">
              <a:lnSpc>
                <a:spcPct val="150000"/>
              </a:lnSpc>
              <a:spcBef>
                <a:spcPts val="900"/>
              </a:spcBef>
            </a:pPr>
            <a:r>
              <a:rPr lang="zh-CN" altLang="en-US" sz="4000" dirty="0">
                <a:solidFill>
                  <a:prstClr val="black"/>
                </a:solidFill>
                <a:latin typeface="华文楷体" pitchFamily="2" charset="-122"/>
                <a:ea typeface="华文楷体" pitchFamily="2" charset="-122"/>
                <a:cs typeface="Times New Roman" pitchFamily="18" charset="0"/>
              </a:rPr>
              <a:t>现有</a:t>
            </a:r>
            <a:r>
              <a:rPr lang="en-US" altLang="zh-CN" sz="4000" dirty="0">
                <a:solidFill>
                  <a:prstClr val="black"/>
                </a:solidFill>
                <a:latin typeface="华文楷体" pitchFamily="2" charset="-122"/>
                <a:ea typeface="华文楷体" pitchFamily="2" charset="-122"/>
                <a:cs typeface="Times New Roman" pitchFamily="18" charset="0"/>
              </a:rPr>
              <a:t>PE</a:t>
            </a:r>
            <a:r>
              <a:rPr lang="zh-CN" altLang="en-US" sz="4000" dirty="0">
                <a:solidFill>
                  <a:prstClr val="black"/>
                </a:solidFill>
                <a:latin typeface="华文楷体" pitchFamily="2" charset="-122"/>
                <a:ea typeface="华文楷体" pitchFamily="2" charset="-122"/>
                <a:cs typeface="Times New Roman" pitchFamily="18" charset="0"/>
              </a:rPr>
              <a:t>方案存在的问题</a:t>
            </a:r>
            <a:endParaRPr lang="en-US" altLang="zh-CN" sz="4000" dirty="0">
              <a:solidFill>
                <a:prstClr val="black"/>
              </a:solidFill>
              <a:latin typeface="华文楷体" pitchFamily="2" charset="-122"/>
              <a:ea typeface="华文楷体" pitchFamily="2" charset="-122"/>
              <a:cs typeface="Times New Roman" pitchFamily="18" charset="0"/>
            </a:endParaRPr>
          </a:p>
        </p:txBody>
      </p:sp>
      <p:sp>
        <p:nvSpPr>
          <p:cNvPr id="3" name="矩形 2"/>
          <p:cNvSpPr/>
          <p:nvPr/>
        </p:nvSpPr>
        <p:spPr>
          <a:xfrm>
            <a:off x="623942" y="2823596"/>
            <a:ext cx="6721739" cy="2382191"/>
          </a:xfrm>
          <a:prstGeom prst="rect">
            <a:avLst/>
          </a:prstGeom>
        </p:spPr>
        <p:txBody>
          <a:bodyPr wrap="square">
            <a:spAutoFit/>
          </a:bodyPr>
          <a:lstStyle/>
          <a:p>
            <a:pPr eaLnBrk="0" fontAlgn="base" hangingPunct="0">
              <a:spcBef>
                <a:spcPct val="20000"/>
              </a:spcBef>
              <a:spcAft>
                <a:spcPct val="0"/>
              </a:spcAft>
            </a:pPr>
            <a:r>
              <a:rPr lang="zh-CN" altLang="en-US" sz="2400" kern="0" dirty="0"/>
              <a:t>现有架构的功能组合的标准是在延迟不够的并行路径上加上一个延迟小的功能来平衡不同路径的延迟，比较多的情况是加抑或逻辑</a:t>
            </a:r>
            <a:r>
              <a:rPr lang="en-US" altLang="zh-CN" sz="2400" kern="0" dirty="0"/>
              <a:t>[8]</a:t>
            </a:r>
            <a:r>
              <a:rPr lang="zh-CN" altLang="en-US" sz="2400" kern="0" dirty="0"/>
              <a:t>、字节置换</a:t>
            </a:r>
            <a:r>
              <a:rPr lang="en-US" altLang="zh-CN" sz="2400" kern="0" dirty="0"/>
              <a:t>[3][4]</a:t>
            </a:r>
            <a:r>
              <a:rPr lang="zh-CN" altLang="en-US" sz="2400" kern="0" dirty="0"/>
              <a:t>和移位</a:t>
            </a:r>
            <a:r>
              <a:rPr lang="en-US" altLang="zh-CN" sz="2400" kern="0" dirty="0"/>
              <a:t>[3][8]</a:t>
            </a:r>
            <a:r>
              <a:rPr lang="zh-CN" altLang="en-US" sz="2400" kern="0" dirty="0"/>
              <a:t>。</a:t>
            </a:r>
          </a:p>
          <a:p>
            <a:pPr eaLnBrk="0" fontAlgn="base" hangingPunct="0">
              <a:spcBef>
                <a:spcPct val="20000"/>
              </a:spcBef>
              <a:spcAft>
                <a:spcPct val="0"/>
              </a:spcAft>
            </a:pPr>
            <a:r>
              <a:rPr lang="zh-CN" altLang="en-US" sz="2400" kern="0" dirty="0"/>
              <a:t>这些延迟平衡的组合缺少足够的算法分析，很多时候这些组合并不能被很多的算法所使用。</a:t>
            </a:r>
          </a:p>
        </p:txBody>
      </p:sp>
      <p:sp>
        <p:nvSpPr>
          <p:cNvPr id="13" name="矩形 12"/>
          <p:cNvSpPr/>
          <p:nvPr/>
        </p:nvSpPr>
        <p:spPr>
          <a:xfrm>
            <a:off x="19321" y="1872325"/>
            <a:ext cx="4186921" cy="461665"/>
          </a:xfrm>
          <a:prstGeom prst="rect">
            <a:avLst/>
          </a:prstGeom>
          <a:noFill/>
        </p:spPr>
        <p:txBody>
          <a:bodyPr wrap="square" rtlCol="0">
            <a:spAutoFit/>
          </a:bodyPr>
          <a:lstStyle/>
          <a:p>
            <a:pPr marL="514350" indent="-514350" algn="ctr">
              <a:buFont typeface="Wingdings" panose="05000000000000000000" pitchFamily="2" charset="2"/>
              <a:buChar char="Ø"/>
            </a:pPr>
            <a:r>
              <a:rPr lang="zh-CN" altLang="en-US" sz="2400" dirty="0">
                <a:latin typeface="华文楷体" pitchFamily="2" charset="-122"/>
                <a:ea typeface="华文楷体" pitchFamily="2" charset="-122"/>
              </a:rPr>
              <a:t>经验的、简单的功能组合</a:t>
            </a:r>
          </a:p>
        </p:txBody>
      </p:sp>
    </p:spTree>
    <p:extLst>
      <p:ext uri="{BB962C8B-B14F-4D97-AF65-F5344CB8AC3E}">
        <p14:creationId xmlns:p14="http://schemas.microsoft.com/office/powerpoint/2010/main" val="81864624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5"/>
          <p:cNvSpPr>
            <a:spLocks noGrp="1"/>
          </p:cNvSpPr>
          <p:nvPr>
            <p:ph type="ftr" sz="quarter" idx="13"/>
          </p:nvPr>
        </p:nvSpPr>
        <p:spPr/>
        <p:txBody>
          <a:bodyPr/>
          <a:lstStyle/>
          <a:p>
            <a:pPr>
              <a:defRPr/>
            </a:pPr>
            <a:r>
              <a:rPr lang="zh-CN" altLang="en-US" smtClean="0"/>
              <a:t>国家</a:t>
            </a:r>
            <a:r>
              <a:rPr lang="en-US" altLang="zh-CN" smtClean="0"/>
              <a:t>ASIC</a:t>
            </a:r>
            <a:r>
              <a:rPr lang="zh-CN" altLang="en-US" smtClean="0"/>
              <a:t>系统工程技术研究中心</a:t>
            </a:r>
            <a:endParaRPr lang="en-US" altLang="zh-CN" dirty="0"/>
          </a:p>
        </p:txBody>
      </p:sp>
      <p:sp>
        <p:nvSpPr>
          <p:cNvPr id="4" name="六边形 3"/>
          <p:cNvSpPr/>
          <p:nvPr/>
        </p:nvSpPr>
        <p:spPr>
          <a:xfrm>
            <a:off x="12353" y="845387"/>
            <a:ext cx="1192696" cy="972108"/>
          </a:xfrm>
          <a:prstGeom prst="hexagon">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500" dirty="0">
                <a:solidFill>
                  <a:schemeClr val="tx1"/>
                </a:solidFill>
                <a:latin typeface="Impact" pitchFamily="34" charset="0"/>
                <a:ea typeface="微软雅黑" pitchFamily="34" charset="-122"/>
              </a:rPr>
              <a:t>2.1</a:t>
            </a:r>
            <a:endParaRPr lang="zh-CN" altLang="en-US" sz="4500" dirty="0">
              <a:solidFill>
                <a:schemeClr val="tx1"/>
              </a:solidFill>
              <a:latin typeface="Impact" pitchFamily="34" charset="0"/>
              <a:ea typeface="微软雅黑" pitchFamily="34" charset="-122"/>
            </a:endParaRPr>
          </a:p>
        </p:txBody>
      </p:sp>
      <p:sp>
        <p:nvSpPr>
          <p:cNvPr id="5" name="燕尾形 4"/>
          <p:cNvSpPr/>
          <p:nvPr/>
        </p:nvSpPr>
        <p:spPr>
          <a:xfrm>
            <a:off x="1052415" y="852070"/>
            <a:ext cx="480049" cy="958742"/>
          </a:xfrm>
          <a:prstGeom prst="chevron">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矩形 8"/>
          <p:cNvSpPr/>
          <p:nvPr/>
        </p:nvSpPr>
        <p:spPr>
          <a:xfrm>
            <a:off x="1767840" y="278867"/>
            <a:ext cx="6711144" cy="1015663"/>
          </a:xfrm>
          <a:prstGeom prst="rect">
            <a:avLst/>
          </a:prstGeom>
          <a:noFill/>
        </p:spPr>
        <p:txBody>
          <a:bodyPr wrap="square" rtlCol="0">
            <a:spAutoFit/>
          </a:bodyPr>
          <a:lstStyle/>
          <a:p>
            <a:pPr marL="0" lvl="1">
              <a:lnSpc>
                <a:spcPct val="150000"/>
              </a:lnSpc>
              <a:spcBef>
                <a:spcPts val="900"/>
              </a:spcBef>
            </a:pPr>
            <a:r>
              <a:rPr lang="zh-CN" altLang="en-US" sz="4000" dirty="0">
                <a:solidFill>
                  <a:prstClr val="black"/>
                </a:solidFill>
                <a:latin typeface="华文楷体" pitchFamily="2" charset="-122"/>
                <a:ea typeface="华文楷体" pitchFamily="2" charset="-122"/>
                <a:cs typeface="Times New Roman" pitchFamily="18" charset="0"/>
              </a:rPr>
              <a:t>现有</a:t>
            </a:r>
            <a:r>
              <a:rPr lang="en-US" altLang="zh-CN" sz="4000" dirty="0">
                <a:solidFill>
                  <a:prstClr val="black"/>
                </a:solidFill>
                <a:latin typeface="华文楷体" pitchFamily="2" charset="-122"/>
                <a:ea typeface="华文楷体" pitchFamily="2" charset="-122"/>
                <a:cs typeface="Times New Roman" pitchFamily="18" charset="0"/>
              </a:rPr>
              <a:t>PE</a:t>
            </a:r>
            <a:r>
              <a:rPr lang="zh-CN" altLang="en-US" sz="4000" dirty="0">
                <a:solidFill>
                  <a:prstClr val="black"/>
                </a:solidFill>
                <a:latin typeface="华文楷体" pitchFamily="2" charset="-122"/>
                <a:ea typeface="华文楷体" pitchFamily="2" charset="-122"/>
                <a:cs typeface="Times New Roman" pitchFamily="18" charset="0"/>
              </a:rPr>
              <a:t>方案存在的问题</a:t>
            </a:r>
            <a:endParaRPr lang="en-US" altLang="zh-CN" sz="4000" dirty="0">
              <a:solidFill>
                <a:prstClr val="black"/>
              </a:solidFill>
              <a:latin typeface="华文楷体" pitchFamily="2" charset="-122"/>
              <a:ea typeface="华文楷体" pitchFamily="2" charset="-122"/>
              <a:cs typeface="Times New Roman" pitchFamily="18" charset="0"/>
            </a:endParaRPr>
          </a:p>
        </p:txBody>
      </p:sp>
      <p:sp>
        <p:nvSpPr>
          <p:cNvPr id="7" name="矩形 6"/>
          <p:cNvSpPr/>
          <p:nvPr/>
        </p:nvSpPr>
        <p:spPr>
          <a:xfrm>
            <a:off x="19321" y="1872325"/>
            <a:ext cx="6015721" cy="461665"/>
          </a:xfrm>
          <a:prstGeom prst="rect">
            <a:avLst/>
          </a:prstGeom>
          <a:noFill/>
        </p:spPr>
        <p:txBody>
          <a:bodyPr wrap="square" rtlCol="0">
            <a:spAutoFit/>
          </a:bodyPr>
          <a:lstStyle/>
          <a:p>
            <a:pPr marL="514350" indent="-514350" algn="ctr">
              <a:buFont typeface="Wingdings" panose="05000000000000000000" pitchFamily="2" charset="2"/>
              <a:buChar char="Ø"/>
            </a:pPr>
            <a:r>
              <a:rPr lang="zh-CN" altLang="en-US" sz="2400" dirty="0">
                <a:latin typeface="华文楷体" pitchFamily="2" charset="-122"/>
                <a:ea typeface="华文楷体" pitchFamily="2" charset="-122"/>
              </a:rPr>
              <a:t>阵列采用同构</a:t>
            </a:r>
            <a:r>
              <a:rPr lang="en-US" altLang="zh-CN" sz="2400" dirty="0">
                <a:latin typeface="华文楷体" pitchFamily="2" charset="-122"/>
                <a:ea typeface="华文楷体" pitchFamily="2" charset="-122"/>
              </a:rPr>
              <a:t>PE</a:t>
            </a:r>
            <a:r>
              <a:rPr lang="zh-CN" altLang="en-US" sz="2400" dirty="0">
                <a:latin typeface="华文楷体" pitchFamily="2" charset="-122"/>
                <a:ea typeface="华文楷体" pitchFamily="2" charset="-122"/>
              </a:rPr>
              <a:t>，功能单一，利用率低</a:t>
            </a:r>
          </a:p>
        </p:txBody>
      </p:sp>
      <p:sp>
        <p:nvSpPr>
          <p:cNvPr id="8" name="内容占位符 2"/>
          <p:cNvSpPr txBox="1">
            <a:spLocks/>
          </p:cNvSpPr>
          <p:nvPr/>
        </p:nvSpPr>
        <p:spPr bwMode="auto">
          <a:xfrm>
            <a:off x="442858" y="2519324"/>
            <a:ext cx="7886700" cy="9243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normAutofit/>
          </a:bodyPr>
          <a:lstStyle>
            <a:lvl1pPr marL="0" indent="0" algn="l" rtl="0" eaLnBrk="0" fontAlgn="base" hangingPunct="0">
              <a:spcBef>
                <a:spcPct val="20000"/>
              </a:spcBef>
              <a:spcAft>
                <a:spcPct val="0"/>
              </a:spcAft>
              <a:buNone/>
              <a:defRPr sz="1500">
                <a:solidFill>
                  <a:schemeClr val="tx1"/>
                </a:solidFill>
                <a:latin typeface="+mn-lt"/>
                <a:ea typeface="+mn-ea"/>
                <a:cs typeface="+mn-cs"/>
              </a:defRPr>
            </a:lvl1pPr>
            <a:lvl2pPr marL="342900" indent="0" algn="l" rtl="0" eaLnBrk="0" fontAlgn="base" hangingPunct="0">
              <a:spcBef>
                <a:spcPct val="20000"/>
              </a:spcBef>
              <a:spcAft>
                <a:spcPct val="0"/>
              </a:spcAft>
              <a:buNone/>
              <a:defRPr sz="1350">
                <a:solidFill>
                  <a:schemeClr val="tx1"/>
                </a:solidFill>
                <a:latin typeface="+mn-lt"/>
              </a:defRPr>
            </a:lvl2pPr>
            <a:lvl3pPr marL="685800" indent="0" algn="l" rtl="0" eaLnBrk="0" fontAlgn="base" hangingPunct="0">
              <a:spcBef>
                <a:spcPct val="20000"/>
              </a:spcBef>
              <a:spcAft>
                <a:spcPct val="0"/>
              </a:spcAft>
              <a:buNone/>
              <a:defRPr sz="1200">
                <a:solidFill>
                  <a:schemeClr val="tx1"/>
                </a:solidFill>
                <a:latin typeface="+mn-lt"/>
              </a:defRPr>
            </a:lvl3pPr>
            <a:lvl4pPr marL="1028700" indent="0" algn="l" rtl="0" eaLnBrk="0" fontAlgn="base" hangingPunct="0">
              <a:spcBef>
                <a:spcPct val="20000"/>
              </a:spcBef>
              <a:spcAft>
                <a:spcPct val="0"/>
              </a:spcAft>
              <a:buNone/>
              <a:defRPr sz="1050">
                <a:solidFill>
                  <a:schemeClr val="tx1"/>
                </a:solidFill>
                <a:latin typeface="+mn-lt"/>
              </a:defRPr>
            </a:lvl4pPr>
            <a:lvl5pPr marL="1371600" indent="0" algn="l" rtl="0" eaLnBrk="0" fontAlgn="base" hangingPunct="0">
              <a:spcBef>
                <a:spcPct val="20000"/>
              </a:spcBef>
              <a:spcAft>
                <a:spcPct val="0"/>
              </a:spcAft>
              <a:buNone/>
              <a:defRPr sz="1050">
                <a:solidFill>
                  <a:schemeClr val="tx1"/>
                </a:solidFill>
                <a:latin typeface="+mn-lt"/>
              </a:defRPr>
            </a:lvl5pPr>
            <a:lvl6pPr marL="1714500" indent="0" algn="l" rtl="0" eaLnBrk="1" fontAlgn="base" hangingPunct="1">
              <a:spcBef>
                <a:spcPct val="20000"/>
              </a:spcBef>
              <a:spcAft>
                <a:spcPct val="0"/>
              </a:spcAft>
              <a:buNone/>
              <a:defRPr sz="1050">
                <a:solidFill>
                  <a:schemeClr val="tx1"/>
                </a:solidFill>
                <a:latin typeface="+mn-lt"/>
              </a:defRPr>
            </a:lvl6pPr>
            <a:lvl7pPr marL="2057400" indent="0" algn="l" rtl="0" eaLnBrk="1" fontAlgn="base" hangingPunct="1">
              <a:spcBef>
                <a:spcPct val="20000"/>
              </a:spcBef>
              <a:spcAft>
                <a:spcPct val="0"/>
              </a:spcAft>
              <a:buNone/>
              <a:defRPr sz="1050">
                <a:solidFill>
                  <a:schemeClr val="tx1"/>
                </a:solidFill>
                <a:latin typeface="+mn-lt"/>
              </a:defRPr>
            </a:lvl7pPr>
            <a:lvl8pPr marL="2400300" indent="0" algn="l" rtl="0" eaLnBrk="1" fontAlgn="base" hangingPunct="1">
              <a:spcBef>
                <a:spcPct val="20000"/>
              </a:spcBef>
              <a:spcAft>
                <a:spcPct val="0"/>
              </a:spcAft>
              <a:buNone/>
              <a:defRPr sz="1050">
                <a:solidFill>
                  <a:schemeClr val="tx1"/>
                </a:solidFill>
                <a:latin typeface="+mn-lt"/>
              </a:defRPr>
            </a:lvl8pPr>
            <a:lvl9pPr marL="2743200" indent="0" algn="l" rtl="0" eaLnBrk="1" fontAlgn="base" hangingPunct="1">
              <a:spcBef>
                <a:spcPct val="20000"/>
              </a:spcBef>
              <a:spcAft>
                <a:spcPct val="0"/>
              </a:spcAft>
              <a:buNone/>
              <a:defRPr sz="1050">
                <a:solidFill>
                  <a:schemeClr val="tx1"/>
                </a:solidFill>
                <a:latin typeface="+mn-lt"/>
              </a:defRPr>
            </a:lvl9pPr>
          </a:lstStyle>
          <a:p>
            <a:r>
              <a:rPr lang="zh-CN" altLang="en-US" sz="1800" kern="0" dirty="0"/>
              <a:t>算法特征：算法的一轮中的操作是固定的，而且一般算法的一轮会被映射到架构中的多行阵列中，同构阵列中为了通用性必须为所有的</a:t>
            </a:r>
            <a:r>
              <a:rPr lang="en-US" altLang="zh-CN" sz="1800" kern="0" dirty="0"/>
              <a:t>PE</a:t>
            </a:r>
            <a:r>
              <a:rPr lang="zh-CN" altLang="en-US" sz="1800" kern="0" dirty="0" smtClean="0"/>
              <a:t>设计算法所</a:t>
            </a:r>
            <a:r>
              <a:rPr lang="zh-CN" altLang="en-US" sz="1800" kern="0" dirty="0"/>
              <a:t>需的所有功能。</a:t>
            </a:r>
            <a:endParaRPr lang="en-US" altLang="zh-CN" sz="1800" kern="0" dirty="0"/>
          </a:p>
        </p:txBody>
      </p:sp>
      <p:pic>
        <p:nvPicPr>
          <p:cNvPr id="10" name="图片 9"/>
          <p:cNvPicPr>
            <a:picLocks noChangeAspect="1"/>
          </p:cNvPicPr>
          <p:nvPr/>
        </p:nvPicPr>
        <p:blipFill>
          <a:blip r:embed="rId3"/>
          <a:stretch>
            <a:fillRect/>
          </a:stretch>
        </p:blipFill>
        <p:spPr>
          <a:xfrm>
            <a:off x="4419998" y="3222211"/>
            <a:ext cx="4214061" cy="3586687"/>
          </a:xfrm>
          <a:prstGeom prst="rect">
            <a:avLst/>
          </a:prstGeom>
        </p:spPr>
      </p:pic>
      <p:sp>
        <p:nvSpPr>
          <p:cNvPr id="11" name="文本框 10"/>
          <p:cNvSpPr txBox="1"/>
          <p:nvPr/>
        </p:nvSpPr>
        <p:spPr>
          <a:xfrm>
            <a:off x="517124" y="3496444"/>
            <a:ext cx="3237498" cy="1200329"/>
          </a:xfrm>
          <a:prstGeom prst="rect">
            <a:avLst/>
          </a:prstGeom>
          <a:noFill/>
        </p:spPr>
        <p:txBody>
          <a:bodyPr wrap="square" rtlCol="0">
            <a:spAutoFit/>
          </a:bodyPr>
          <a:lstStyle/>
          <a:p>
            <a:r>
              <a:rPr lang="zh-CN" altLang="en-US" dirty="0"/>
              <a:t>一轮映射</a:t>
            </a:r>
            <a:r>
              <a:rPr lang="en-US" altLang="zh-CN" dirty="0"/>
              <a:t>[4]</a:t>
            </a:r>
          </a:p>
          <a:p>
            <a:r>
              <a:rPr lang="en-US" altLang="zh-CN" dirty="0"/>
              <a:t>DES</a:t>
            </a:r>
            <a:r>
              <a:rPr lang="zh-CN" altLang="en-US" dirty="0"/>
              <a:t>：</a:t>
            </a:r>
            <a:r>
              <a:rPr lang="en-US" altLang="zh-CN" dirty="0"/>
              <a:t>3</a:t>
            </a:r>
            <a:r>
              <a:rPr lang="zh-CN" altLang="en-US" dirty="0"/>
              <a:t>行</a:t>
            </a:r>
            <a:endParaRPr lang="en-US" altLang="zh-CN" dirty="0"/>
          </a:p>
          <a:p>
            <a:r>
              <a:rPr lang="en-US" altLang="zh-CN" dirty="0"/>
              <a:t>AES</a:t>
            </a:r>
            <a:r>
              <a:rPr lang="zh-CN" altLang="en-US" dirty="0"/>
              <a:t>：</a:t>
            </a:r>
            <a:r>
              <a:rPr lang="en-US" altLang="zh-CN" dirty="0"/>
              <a:t>2</a:t>
            </a:r>
            <a:r>
              <a:rPr lang="zh-CN" altLang="en-US" dirty="0"/>
              <a:t>行</a:t>
            </a:r>
            <a:endParaRPr lang="en-US" altLang="zh-CN" dirty="0"/>
          </a:p>
          <a:p>
            <a:r>
              <a:rPr lang="en-US" altLang="zh-CN" dirty="0"/>
              <a:t>CAST128</a:t>
            </a:r>
            <a:r>
              <a:rPr lang="zh-CN" altLang="en-US" dirty="0"/>
              <a:t>：</a:t>
            </a:r>
            <a:r>
              <a:rPr lang="en-US" altLang="zh-CN" dirty="0"/>
              <a:t>5</a:t>
            </a:r>
            <a:r>
              <a:rPr lang="zh-CN" altLang="en-US" dirty="0"/>
              <a:t>行</a:t>
            </a:r>
          </a:p>
        </p:txBody>
      </p:sp>
      <p:sp>
        <p:nvSpPr>
          <p:cNvPr id="12" name="内容占位符 2"/>
          <p:cNvSpPr txBox="1">
            <a:spLocks/>
          </p:cNvSpPr>
          <p:nvPr/>
        </p:nvSpPr>
        <p:spPr>
          <a:xfrm>
            <a:off x="393633" y="3692734"/>
            <a:ext cx="3820024" cy="205656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altLang="zh-CN" dirty="0"/>
          </a:p>
          <a:p>
            <a:pPr marL="0" indent="0">
              <a:buNone/>
            </a:pPr>
            <a:endParaRPr lang="zh-CN" altLang="en-US" dirty="0"/>
          </a:p>
        </p:txBody>
      </p:sp>
      <p:sp>
        <p:nvSpPr>
          <p:cNvPr id="13" name="文本框 12"/>
          <p:cNvSpPr txBox="1"/>
          <p:nvPr/>
        </p:nvSpPr>
        <p:spPr>
          <a:xfrm>
            <a:off x="394330" y="4779358"/>
            <a:ext cx="4053640" cy="1754326"/>
          </a:xfrm>
          <a:prstGeom prst="rect">
            <a:avLst/>
          </a:prstGeom>
          <a:noFill/>
        </p:spPr>
        <p:txBody>
          <a:bodyPr wrap="square" rtlCol="0">
            <a:spAutoFit/>
          </a:bodyPr>
          <a:lstStyle/>
          <a:p>
            <a:r>
              <a:rPr lang="zh-CN" altLang="en-US" dirty="0"/>
              <a:t>同构的</a:t>
            </a:r>
            <a:r>
              <a:rPr lang="en-US" altLang="zh-CN" dirty="0"/>
              <a:t>PE</a:t>
            </a:r>
            <a:r>
              <a:rPr lang="zh-CN" altLang="en-US" dirty="0"/>
              <a:t>为实现</a:t>
            </a:r>
            <a:r>
              <a:rPr lang="zh-CN" altLang="en-US" dirty="0" smtClean="0"/>
              <a:t>算法，在</a:t>
            </a:r>
            <a:r>
              <a:rPr lang="zh-CN" altLang="en-US" dirty="0"/>
              <a:t>同一个</a:t>
            </a:r>
            <a:r>
              <a:rPr lang="en-US" altLang="zh-CN" dirty="0"/>
              <a:t>PE</a:t>
            </a:r>
            <a:r>
              <a:rPr lang="zh-CN" altLang="en-US" dirty="0"/>
              <a:t>里面堆砌算法的所有功能，这照成了很大的资源</a:t>
            </a:r>
            <a:r>
              <a:rPr lang="zh-CN" altLang="en-US" dirty="0" smtClean="0"/>
              <a:t>浪费</a:t>
            </a:r>
            <a:endParaRPr lang="en-US" altLang="zh-CN" dirty="0" smtClean="0"/>
          </a:p>
          <a:p>
            <a:r>
              <a:rPr lang="zh-CN" altLang="en-US" dirty="0" smtClean="0"/>
              <a:t>只需</a:t>
            </a:r>
            <a:r>
              <a:rPr lang="zh-CN" altLang="en-US" dirty="0"/>
              <a:t>要有正确位置的某</a:t>
            </a:r>
            <a:r>
              <a:rPr lang="zh-CN" altLang="en-US" dirty="0" smtClean="0"/>
              <a:t>一行</a:t>
            </a:r>
            <a:r>
              <a:rPr lang="en-US" altLang="zh-CN" dirty="0" smtClean="0"/>
              <a:t>PE</a:t>
            </a:r>
            <a:r>
              <a:rPr lang="zh-CN" altLang="en-US" dirty="0" smtClean="0"/>
              <a:t>提供算法所需的功能，关键问题在于在哪个位置提供那个功能。</a:t>
            </a:r>
            <a:endParaRPr lang="zh-CN" altLang="en-US" dirty="0"/>
          </a:p>
        </p:txBody>
      </p:sp>
    </p:spTree>
    <p:extLst>
      <p:ext uri="{BB962C8B-B14F-4D97-AF65-F5344CB8AC3E}">
        <p14:creationId xmlns:p14="http://schemas.microsoft.com/office/powerpoint/2010/main" val="102107968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5"/>
          <p:cNvSpPr>
            <a:spLocks noGrp="1"/>
          </p:cNvSpPr>
          <p:nvPr>
            <p:ph type="ftr" sz="quarter" idx="13"/>
          </p:nvPr>
        </p:nvSpPr>
        <p:spPr/>
        <p:txBody>
          <a:bodyPr/>
          <a:lstStyle/>
          <a:p>
            <a:pPr>
              <a:defRPr/>
            </a:pPr>
            <a:r>
              <a:rPr lang="zh-CN" altLang="en-US" smtClean="0"/>
              <a:t>国家</a:t>
            </a:r>
            <a:r>
              <a:rPr lang="en-US" altLang="zh-CN" smtClean="0"/>
              <a:t>ASIC</a:t>
            </a:r>
            <a:r>
              <a:rPr lang="zh-CN" altLang="en-US" smtClean="0"/>
              <a:t>系统工程技术研究中心</a:t>
            </a:r>
            <a:endParaRPr lang="en-US" altLang="zh-CN" dirty="0"/>
          </a:p>
        </p:txBody>
      </p:sp>
      <p:sp>
        <p:nvSpPr>
          <p:cNvPr id="4" name="六边形 3"/>
          <p:cNvSpPr/>
          <p:nvPr/>
        </p:nvSpPr>
        <p:spPr>
          <a:xfrm>
            <a:off x="12353" y="845387"/>
            <a:ext cx="1192696" cy="972108"/>
          </a:xfrm>
          <a:prstGeom prst="hexagon">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500" dirty="0">
                <a:solidFill>
                  <a:schemeClr val="tx1"/>
                </a:solidFill>
                <a:latin typeface="Impact" pitchFamily="34" charset="0"/>
                <a:ea typeface="微软雅黑" pitchFamily="34" charset="-122"/>
              </a:rPr>
              <a:t>2.1</a:t>
            </a:r>
            <a:endParaRPr lang="zh-CN" altLang="en-US" sz="4500" dirty="0">
              <a:solidFill>
                <a:schemeClr val="tx1"/>
              </a:solidFill>
              <a:latin typeface="Impact" pitchFamily="34" charset="0"/>
              <a:ea typeface="微软雅黑" pitchFamily="34" charset="-122"/>
            </a:endParaRPr>
          </a:p>
        </p:txBody>
      </p:sp>
      <p:sp>
        <p:nvSpPr>
          <p:cNvPr id="5" name="燕尾形 4"/>
          <p:cNvSpPr/>
          <p:nvPr/>
        </p:nvSpPr>
        <p:spPr>
          <a:xfrm>
            <a:off x="1052415" y="852070"/>
            <a:ext cx="480049" cy="958742"/>
          </a:xfrm>
          <a:prstGeom prst="chevron">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矩形 8"/>
          <p:cNvSpPr/>
          <p:nvPr/>
        </p:nvSpPr>
        <p:spPr>
          <a:xfrm>
            <a:off x="1767840" y="278867"/>
            <a:ext cx="6711144" cy="1015663"/>
          </a:xfrm>
          <a:prstGeom prst="rect">
            <a:avLst/>
          </a:prstGeom>
          <a:noFill/>
        </p:spPr>
        <p:txBody>
          <a:bodyPr wrap="square" rtlCol="0">
            <a:spAutoFit/>
          </a:bodyPr>
          <a:lstStyle/>
          <a:p>
            <a:pPr marL="0" lvl="1">
              <a:lnSpc>
                <a:spcPct val="150000"/>
              </a:lnSpc>
              <a:spcBef>
                <a:spcPts val="900"/>
              </a:spcBef>
            </a:pPr>
            <a:r>
              <a:rPr lang="zh-CN" altLang="en-US" sz="4000" dirty="0">
                <a:solidFill>
                  <a:prstClr val="black"/>
                </a:solidFill>
                <a:latin typeface="华文楷体" pitchFamily="2" charset="-122"/>
                <a:ea typeface="华文楷体" pitchFamily="2" charset="-122"/>
                <a:cs typeface="Times New Roman" pitchFamily="18" charset="0"/>
              </a:rPr>
              <a:t>现有</a:t>
            </a:r>
            <a:r>
              <a:rPr lang="en-US" altLang="zh-CN" sz="4000" dirty="0">
                <a:solidFill>
                  <a:prstClr val="black"/>
                </a:solidFill>
                <a:latin typeface="华文楷体" pitchFamily="2" charset="-122"/>
                <a:ea typeface="华文楷体" pitchFamily="2" charset="-122"/>
                <a:cs typeface="Times New Roman" pitchFamily="18" charset="0"/>
              </a:rPr>
              <a:t>PE</a:t>
            </a:r>
            <a:r>
              <a:rPr lang="zh-CN" altLang="en-US" sz="4000" dirty="0">
                <a:solidFill>
                  <a:prstClr val="black"/>
                </a:solidFill>
                <a:latin typeface="华文楷体" pitchFamily="2" charset="-122"/>
                <a:ea typeface="华文楷体" pitchFamily="2" charset="-122"/>
                <a:cs typeface="Times New Roman" pitchFamily="18" charset="0"/>
              </a:rPr>
              <a:t>方案存在的问题</a:t>
            </a:r>
            <a:endParaRPr lang="en-US" altLang="zh-CN" sz="4000" dirty="0">
              <a:solidFill>
                <a:prstClr val="black"/>
              </a:solidFill>
              <a:latin typeface="华文楷体" pitchFamily="2" charset="-122"/>
              <a:ea typeface="华文楷体" pitchFamily="2" charset="-122"/>
              <a:cs typeface="Times New Roman" pitchFamily="18" charset="0"/>
            </a:endParaRPr>
          </a:p>
        </p:txBody>
      </p:sp>
      <p:sp>
        <p:nvSpPr>
          <p:cNvPr id="7" name="矩形 6"/>
          <p:cNvSpPr/>
          <p:nvPr/>
        </p:nvSpPr>
        <p:spPr>
          <a:xfrm>
            <a:off x="19321" y="1872325"/>
            <a:ext cx="6930121" cy="461665"/>
          </a:xfrm>
          <a:prstGeom prst="rect">
            <a:avLst/>
          </a:prstGeom>
          <a:noFill/>
        </p:spPr>
        <p:txBody>
          <a:bodyPr wrap="square" rtlCol="0">
            <a:spAutoFit/>
          </a:bodyPr>
          <a:lstStyle/>
          <a:p>
            <a:pPr marL="514350" indent="-514350" algn="ctr">
              <a:buFont typeface="Wingdings" panose="05000000000000000000" pitchFamily="2" charset="2"/>
              <a:buChar char="Ø"/>
            </a:pPr>
            <a:r>
              <a:rPr lang="zh-CN" altLang="en-US" sz="2400" dirty="0">
                <a:latin typeface="华文楷体" pitchFamily="2" charset="-122"/>
                <a:ea typeface="华文楷体" pitchFamily="2" charset="-122"/>
              </a:rPr>
              <a:t>功能组合的依据来自一轮顺序操作，比较局限</a:t>
            </a:r>
          </a:p>
        </p:txBody>
      </p:sp>
      <p:sp>
        <p:nvSpPr>
          <p:cNvPr id="2" name="矩形 1"/>
          <p:cNvSpPr/>
          <p:nvPr/>
        </p:nvSpPr>
        <p:spPr>
          <a:xfrm>
            <a:off x="457200" y="3027324"/>
            <a:ext cx="3532908" cy="2862322"/>
          </a:xfrm>
          <a:prstGeom prst="rect">
            <a:avLst/>
          </a:prstGeom>
        </p:spPr>
        <p:txBody>
          <a:bodyPr wrap="square">
            <a:spAutoFit/>
          </a:bodyPr>
          <a:lstStyle/>
          <a:p>
            <a:r>
              <a:rPr lang="zh-CN" altLang="en-US" dirty="0"/>
              <a:t>现有的</a:t>
            </a:r>
            <a:r>
              <a:rPr lang="zh-CN" altLang="en-US" dirty="0" smtClean="0"/>
              <a:t>架构虽然对</a:t>
            </a:r>
            <a:r>
              <a:rPr lang="zh-CN" altLang="en-US" dirty="0"/>
              <a:t>目标算法的轮函数进行了分析，提炼轮函数中的各种操作</a:t>
            </a:r>
            <a:r>
              <a:rPr lang="zh-CN" altLang="en-US" dirty="0" smtClean="0"/>
              <a:t>组合，</a:t>
            </a:r>
            <a:r>
              <a:rPr lang="zh-CN" altLang="en-US" dirty="0"/>
              <a:t>但是对于大多数</a:t>
            </a:r>
            <a:r>
              <a:rPr lang="zh-CN" altLang="en-US" dirty="0" smtClean="0"/>
              <a:t>分组加密算法来说，其</a:t>
            </a:r>
            <a:r>
              <a:rPr lang="zh-CN" altLang="en-US" dirty="0"/>
              <a:t>操作模式接近于</a:t>
            </a:r>
            <a:r>
              <a:rPr lang="zh-CN" altLang="en-US" dirty="0" smtClean="0"/>
              <a:t>如右图所示的模式</a:t>
            </a:r>
            <a:r>
              <a:rPr lang="zh-CN" altLang="en-US" dirty="0"/>
              <a:t>：</a:t>
            </a:r>
            <a:endParaRPr lang="en-US" altLang="zh-CN" dirty="0"/>
          </a:p>
          <a:p>
            <a:r>
              <a:rPr lang="zh-CN" altLang="en-US" dirty="0"/>
              <a:t>真正有价值的操作组合在每轮的首尾的位置</a:t>
            </a:r>
            <a:r>
              <a:rPr lang="zh-CN" altLang="en-US" dirty="0" smtClean="0"/>
              <a:t>，而中间</a:t>
            </a:r>
            <a:r>
              <a:rPr lang="zh-CN" altLang="en-US" dirty="0"/>
              <a:t>的位置作为关键路径不利于组合更多的</a:t>
            </a:r>
            <a:r>
              <a:rPr lang="zh-CN" altLang="en-US" dirty="0" smtClean="0"/>
              <a:t>操作，只通过顺序分析算法的单轮无法获取这些组合关系。</a:t>
            </a:r>
            <a:endParaRPr lang="zh-CN" altLang="en-US" dirty="0"/>
          </a:p>
        </p:txBody>
      </p:sp>
      <p:pic>
        <p:nvPicPr>
          <p:cNvPr id="8" name="图片 7"/>
          <p:cNvPicPr>
            <a:picLocks noChangeAspect="1"/>
          </p:cNvPicPr>
          <p:nvPr/>
        </p:nvPicPr>
        <p:blipFill>
          <a:blip r:embed="rId3"/>
          <a:stretch>
            <a:fillRect/>
          </a:stretch>
        </p:blipFill>
        <p:spPr>
          <a:xfrm>
            <a:off x="4366262" y="2333988"/>
            <a:ext cx="3198375" cy="4485152"/>
          </a:xfrm>
          <a:prstGeom prst="rect">
            <a:avLst/>
          </a:prstGeom>
        </p:spPr>
      </p:pic>
    </p:spTree>
    <p:extLst>
      <p:ext uri="{BB962C8B-B14F-4D97-AF65-F5344CB8AC3E}">
        <p14:creationId xmlns:p14="http://schemas.microsoft.com/office/powerpoint/2010/main" val="393818631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5"/>
          <p:cNvSpPr>
            <a:spLocks noGrp="1"/>
          </p:cNvSpPr>
          <p:nvPr>
            <p:ph type="ftr" sz="quarter" idx="13"/>
          </p:nvPr>
        </p:nvSpPr>
        <p:spPr/>
        <p:txBody>
          <a:bodyPr/>
          <a:lstStyle/>
          <a:p>
            <a:pPr>
              <a:defRPr/>
            </a:pPr>
            <a:r>
              <a:rPr lang="zh-CN" altLang="en-US" smtClean="0"/>
              <a:t>国家</a:t>
            </a:r>
            <a:r>
              <a:rPr lang="en-US" altLang="zh-CN" smtClean="0"/>
              <a:t>ASIC</a:t>
            </a:r>
            <a:r>
              <a:rPr lang="zh-CN" altLang="en-US" smtClean="0"/>
              <a:t>系统工程技术研究中心</a:t>
            </a:r>
            <a:endParaRPr lang="en-US" altLang="zh-CN" dirty="0"/>
          </a:p>
        </p:txBody>
      </p:sp>
      <p:sp>
        <p:nvSpPr>
          <p:cNvPr id="4" name="六边形 3"/>
          <p:cNvSpPr/>
          <p:nvPr/>
        </p:nvSpPr>
        <p:spPr>
          <a:xfrm>
            <a:off x="12353" y="845387"/>
            <a:ext cx="1261276" cy="972108"/>
          </a:xfrm>
          <a:prstGeom prst="hexagon">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500" dirty="0">
                <a:solidFill>
                  <a:schemeClr val="tx1"/>
                </a:solidFill>
                <a:latin typeface="Impact" pitchFamily="34" charset="0"/>
                <a:ea typeface="微软雅黑" pitchFamily="34" charset="-122"/>
              </a:rPr>
              <a:t>2.2</a:t>
            </a:r>
            <a:endParaRPr lang="zh-CN" altLang="en-US" sz="4500" dirty="0">
              <a:solidFill>
                <a:schemeClr val="tx1"/>
              </a:solidFill>
              <a:latin typeface="Impact" pitchFamily="34" charset="0"/>
              <a:ea typeface="微软雅黑" pitchFamily="34" charset="-122"/>
            </a:endParaRPr>
          </a:p>
        </p:txBody>
      </p:sp>
      <p:sp>
        <p:nvSpPr>
          <p:cNvPr id="5" name="燕尾形 4"/>
          <p:cNvSpPr/>
          <p:nvPr/>
        </p:nvSpPr>
        <p:spPr>
          <a:xfrm>
            <a:off x="1101401" y="852070"/>
            <a:ext cx="480049" cy="958742"/>
          </a:xfrm>
          <a:prstGeom prst="chevron">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矩形 8"/>
          <p:cNvSpPr/>
          <p:nvPr/>
        </p:nvSpPr>
        <p:spPr>
          <a:xfrm>
            <a:off x="3198841" y="204862"/>
            <a:ext cx="3483528" cy="1027204"/>
          </a:xfrm>
          <a:prstGeom prst="rect">
            <a:avLst/>
          </a:prstGeom>
          <a:noFill/>
        </p:spPr>
        <p:txBody>
          <a:bodyPr wrap="square" rtlCol="0">
            <a:spAutoFit/>
          </a:bodyPr>
          <a:lstStyle/>
          <a:p>
            <a:pPr marL="0" lvl="1">
              <a:lnSpc>
                <a:spcPct val="150000"/>
              </a:lnSpc>
              <a:spcBef>
                <a:spcPts val="900"/>
              </a:spcBef>
            </a:pPr>
            <a:r>
              <a:rPr lang="zh-CN" altLang="en-US" sz="4050" dirty="0">
                <a:solidFill>
                  <a:prstClr val="black"/>
                </a:solidFill>
                <a:latin typeface="华文楷体" pitchFamily="2" charset="-122"/>
                <a:ea typeface="华文楷体" pitchFamily="2" charset="-122"/>
                <a:cs typeface="Times New Roman" pitchFamily="18" charset="0"/>
              </a:rPr>
              <a:t>技术方案</a:t>
            </a:r>
          </a:p>
        </p:txBody>
      </p:sp>
      <p:sp>
        <p:nvSpPr>
          <p:cNvPr id="8" name="矩形 7"/>
          <p:cNvSpPr/>
          <p:nvPr/>
        </p:nvSpPr>
        <p:spPr>
          <a:xfrm>
            <a:off x="19321" y="1872325"/>
            <a:ext cx="7527893" cy="461665"/>
          </a:xfrm>
          <a:prstGeom prst="rect">
            <a:avLst/>
          </a:prstGeom>
          <a:noFill/>
        </p:spPr>
        <p:txBody>
          <a:bodyPr wrap="square" rtlCol="0">
            <a:spAutoFit/>
          </a:bodyPr>
          <a:lstStyle/>
          <a:p>
            <a:pPr marL="514350" indent="-514350" algn="ctr">
              <a:buFont typeface="Wingdings" panose="05000000000000000000" pitchFamily="2" charset="2"/>
              <a:buChar char="Ø"/>
            </a:pPr>
            <a:r>
              <a:rPr lang="zh-CN" altLang="en-US" sz="2400" dirty="0">
                <a:latin typeface="华文楷体" pitchFamily="2" charset="-122"/>
                <a:ea typeface="华文楷体" pitchFamily="2" charset="-122"/>
              </a:rPr>
              <a:t>针对已有</a:t>
            </a:r>
            <a:r>
              <a:rPr lang="en-US" altLang="zh-CN" sz="2400" dirty="0">
                <a:latin typeface="华文楷体" pitchFamily="2" charset="-122"/>
                <a:ea typeface="华文楷体" pitchFamily="2" charset="-122"/>
              </a:rPr>
              <a:t>PE</a:t>
            </a:r>
            <a:r>
              <a:rPr lang="zh-CN" altLang="en-US" sz="2400" dirty="0">
                <a:latin typeface="华文楷体" pitchFamily="2" charset="-122"/>
                <a:ea typeface="华文楷体" pitchFamily="2" charset="-122"/>
              </a:rPr>
              <a:t>结构存在的问题提出了对应的改进方案</a:t>
            </a:r>
          </a:p>
        </p:txBody>
      </p:sp>
      <p:sp>
        <p:nvSpPr>
          <p:cNvPr id="10" name="矩形 9"/>
          <p:cNvSpPr/>
          <p:nvPr/>
        </p:nvSpPr>
        <p:spPr>
          <a:xfrm>
            <a:off x="1195599" y="2599131"/>
            <a:ext cx="2306342" cy="1028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经验的、简单的功能组合</a:t>
            </a:r>
          </a:p>
        </p:txBody>
      </p:sp>
      <p:sp>
        <p:nvSpPr>
          <p:cNvPr id="11" name="矩形 10"/>
          <p:cNvSpPr/>
          <p:nvPr/>
        </p:nvSpPr>
        <p:spPr>
          <a:xfrm>
            <a:off x="5030703" y="2599131"/>
            <a:ext cx="2394246" cy="10287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建立分组加密算法统一分析模型，</a:t>
            </a:r>
            <a:r>
              <a:rPr lang="zh-CN" altLang="en-US" dirty="0"/>
              <a:t>进行全面的算法分析</a:t>
            </a:r>
          </a:p>
        </p:txBody>
      </p:sp>
      <p:sp>
        <p:nvSpPr>
          <p:cNvPr id="12" name="矩形 11"/>
          <p:cNvSpPr/>
          <p:nvPr/>
        </p:nvSpPr>
        <p:spPr>
          <a:xfrm>
            <a:off x="1195599" y="4113606"/>
            <a:ext cx="2306342" cy="1028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t>同构</a:t>
            </a:r>
            <a:r>
              <a:rPr lang="en-US" altLang="zh-CN" dirty="0"/>
              <a:t>PE</a:t>
            </a:r>
            <a:r>
              <a:rPr lang="zh-CN" altLang="en-US" dirty="0"/>
              <a:t>，功能单一，利用率低</a:t>
            </a:r>
            <a:endParaRPr lang="en-US" altLang="zh-CN" dirty="0"/>
          </a:p>
        </p:txBody>
      </p:sp>
      <p:sp>
        <p:nvSpPr>
          <p:cNvPr id="13" name="矩形 12"/>
          <p:cNvSpPr/>
          <p:nvPr/>
        </p:nvSpPr>
        <p:spPr>
          <a:xfrm>
            <a:off x="5030703" y="4113606"/>
            <a:ext cx="2394246" cy="10287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t>以轮操作为目标设计行异构</a:t>
            </a:r>
            <a:r>
              <a:rPr lang="en-US" altLang="zh-CN" dirty="0"/>
              <a:t>PE</a:t>
            </a:r>
          </a:p>
        </p:txBody>
      </p:sp>
      <p:sp>
        <p:nvSpPr>
          <p:cNvPr id="14" name="矩形 13"/>
          <p:cNvSpPr/>
          <p:nvPr/>
        </p:nvSpPr>
        <p:spPr>
          <a:xfrm>
            <a:off x="1195599" y="5485206"/>
            <a:ext cx="2306342" cy="1028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t>功能组合的依据来自一轮顺序操作，比较局限</a:t>
            </a:r>
            <a:endParaRPr lang="en-US" altLang="zh-CN" dirty="0"/>
          </a:p>
        </p:txBody>
      </p:sp>
      <p:sp>
        <p:nvSpPr>
          <p:cNvPr id="15" name="矩形 14"/>
          <p:cNvSpPr/>
          <p:nvPr/>
        </p:nvSpPr>
        <p:spPr>
          <a:xfrm>
            <a:off x="5030703" y="5485206"/>
            <a:ext cx="2394246" cy="10287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t>相邻两轮错位重叠，更多有效的功能组合</a:t>
            </a:r>
            <a:endParaRPr lang="en-US" altLang="zh-CN" dirty="0"/>
          </a:p>
        </p:txBody>
      </p:sp>
      <p:sp>
        <p:nvSpPr>
          <p:cNvPr id="16" name="右箭头 15"/>
          <p:cNvSpPr/>
          <p:nvPr/>
        </p:nvSpPr>
        <p:spPr>
          <a:xfrm>
            <a:off x="3759116" y="2984896"/>
            <a:ext cx="857250" cy="314325"/>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右箭头 16"/>
          <p:cNvSpPr/>
          <p:nvPr/>
        </p:nvSpPr>
        <p:spPr>
          <a:xfrm>
            <a:off x="3759116" y="4470795"/>
            <a:ext cx="857250" cy="314325"/>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右箭头 17"/>
          <p:cNvSpPr/>
          <p:nvPr/>
        </p:nvSpPr>
        <p:spPr>
          <a:xfrm>
            <a:off x="3759116" y="5842395"/>
            <a:ext cx="857250" cy="314325"/>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0593614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3" grpId="0" animBg="1"/>
      <p:bldP spid="15" grpId="0" animBg="1"/>
      <p:bldP spid="16" grpId="0" animBg="1"/>
      <p:bldP spid="17" grpId="0" animBg="1"/>
      <p:bldP spid="18"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5"/>
          <p:cNvSpPr>
            <a:spLocks noGrp="1"/>
          </p:cNvSpPr>
          <p:nvPr>
            <p:ph type="ftr" sz="quarter" idx="13"/>
          </p:nvPr>
        </p:nvSpPr>
        <p:spPr/>
        <p:txBody>
          <a:bodyPr/>
          <a:lstStyle/>
          <a:p>
            <a:pPr>
              <a:defRPr/>
            </a:pPr>
            <a:r>
              <a:rPr lang="zh-CN" altLang="en-US" smtClean="0"/>
              <a:t>国家</a:t>
            </a:r>
            <a:r>
              <a:rPr lang="en-US" altLang="zh-CN" smtClean="0"/>
              <a:t>ASIC</a:t>
            </a:r>
            <a:r>
              <a:rPr lang="zh-CN" altLang="en-US" smtClean="0"/>
              <a:t>系统工程技术研究中心</a:t>
            </a:r>
            <a:endParaRPr lang="en-US" altLang="zh-CN" dirty="0"/>
          </a:p>
        </p:txBody>
      </p:sp>
      <p:sp>
        <p:nvSpPr>
          <p:cNvPr id="4" name="六边形 3"/>
          <p:cNvSpPr/>
          <p:nvPr/>
        </p:nvSpPr>
        <p:spPr>
          <a:xfrm>
            <a:off x="12353" y="845387"/>
            <a:ext cx="1261276" cy="972108"/>
          </a:xfrm>
          <a:prstGeom prst="hexagon">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500" dirty="0">
                <a:solidFill>
                  <a:schemeClr val="tx1"/>
                </a:solidFill>
                <a:latin typeface="Impact" pitchFamily="34" charset="0"/>
                <a:ea typeface="微软雅黑" pitchFamily="34" charset="-122"/>
              </a:rPr>
              <a:t>2.2</a:t>
            </a:r>
            <a:endParaRPr lang="zh-CN" altLang="en-US" sz="4500" dirty="0">
              <a:solidFill>
                <a:schemeClr val="tx1"/>
              </a:solidFill>
              <a:latin typeface="Impact" pitchFamily="34" charset="0"/>
              <a:ea typeface="微软雅黑" pitchFamily="34" charset="-122"/>
            </a:endParaRPr>
          </a:p>
        </p:txBody>
      </p:sp>
      <p:sp>
        <p:nvSpPr>
          <p:cNvPr id="5" name="燕尾形 4"/>
          <p:cNvSpPr/>
          <p:nvPr/>
        </p:nvSpPr>
        <p:spPr>
          <a:xfrm>
            <a:off x="1101401" y="852070"/>
            <a:ext cx="480049" cy="958742"/>
          </a:xfrm>
          <a:prstGeom prst="chevron">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矩形 8"/>
          <p:cNvSpPr/>
          <p:nvPr/>
        </p:nvSpPr>
        <p:spPr>
          <a:xfrm>
            <a:off x="3198841" y="204862"/>
            <a:ext cx="3483528" cy="1027204"/>
          </a:xfrm>
          <a:prstGeom prst="rect">
            <a:avLst/>
          </a:prstGeom>
          <a:noFill/>
        </p:spPr>
        <p:txBody>
          <a:bodyPr wrap="square" rtlCol="0">
            <a:spAutoFit/>
          </a:bodyPr>
          <a:lstStyle/>
          <a:p>
            <a:pPr marL="0" lvl="1">
              <a:lnSpc>
                <a:spcPct val="150000"/>
              </a:lnSpc>
              <a:spcBef>
                <a:spcPts val="900"/>
              </a:spcBef>
            </a:pPr>
            <a:r>
              <a:rPr lang="zh-CN" altLang="en-US" sz="4050" dirty="0">
                <a:solidFill>
                  <a:prstClr val="black"/>
                </a:solidFill>
                <a:latin typeface="华文楷体" pitchFamily="2" charset="-122"/>
                <a:ea typeface="华文楷体" pitchFamily="2" charset="-122"/>
                <a:cs typeface="Times New Roman" pitchFamily="18" charset="0"/>
              </a:rPr>
              <a:t>技术方案</a:t>
            </a:r>
          </a:p>
        </p:txBody>
      </p:sp>
      <p:sp>
        <p:nvSpPr>
          <p:cNvPr id="8" name="矩形 7"/>
          <p:cNvSpPr/>
          <p:nvPr/>
        </p:nvSpPr>
        <p:spPr>
          <a:xfrm>
            <a:off x="19320" y="1872325"/>
            <a:ext cx="2573756" cy="461665"/>
          </a:xfrm>
          <a:prstGeom prst="rect">
            <a:avLst/>
          </a:prstGeom>
          <a:noFill/>
        </p:spPr>
        <p:txBody>
          <a:bodyPr wrap="square" rtlCol="0">
            <a:spAutoFit/>
          </a:bodyPr>
          <a:lstStyle/>
          <a:p>
            <a:pPr marL="514350" indent="-514350" algn="ctr">
              <a:buFont typeface="Wingdings" panose="05000000000000000000" pitchFamily="2" charset="2"/>
              <a:buChar char="Ø"/>
            </a:pPr>
            <a:r>
              <a:rPr lang="zh-CN" altLang="en-US" sz="2400" dirty="0">
                <a:latin typeface="华文楷体" pitchFamily="2" charset="-122"/>
                <a:ea typeface="华文楷体" pitchFamily="2" charset="-122"/>
              </a:rPr>
              <a:t>方案整体流程</a:t>
            </a:r>
          </a:p>
        </p:txBody>
      </p:sp>
      <p:sp>
        <p:nvSpPr>
          <p:cNvPr id="30" name="矩形 29"/>
          <p:cNvSpPr/>
          <p:nvPr/>
        </p:nvSpPr>
        <p:spPr>
          <a:xfrm>
            <a:off x="2960116" y="3557154"/>
            <a:ext cx="2323107" cy="8589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t>算法建模</a:t>
            </a:r>
            <a:endParaRPr lang="en-US" altLang="zh-CN" dirty="0"/>
          </a:p>
          <a:p>
            <a:r>
              <a:rPr lang="zh-CN" altLang="en-US" dirty="0" smtClean="0"/>
              <a:t>算法</a:t>
            </a:r>
            <a:r>
              <a:rPr lang="zh-CN" altLang="en-US" dirty="0"/>
              <a:t>特征提取</a:t>
            </a:r>
            <a:endParaRPr lang="en-US" altLang="zh-CN" dirty="0"/>
          </a:p>
          <a:p>
            <a:r>
              <a:rPr lang="zh-CN" altLang="en-US" dirty="0" smtClean="0"/>
              <a:t>算法</a:t>
            </a:r>
            <a:r>
              <a:rPr lang="zh-CN" altLang="en-US" dirty="0"/>
              <a:t>信息汇总</a:t>
            </a:r>
          </a:p>
        </p:txBody>
      </p:sp>
      <p:sp>
        <p:nvSpPr>
          <p:cNvPr id="31" name="矩形 30"/>
          <p:cNvSpPr/>
          <p:nvPr/>
        </p:nvSpPr>
        <p:spPr>
          <a:xfrm>
            <a:off x="2961389" y="2641164"/>
            <a:ext cx="2286113" cy="445431"/>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t>各种算法</a:t>
            </a:r>
            <a:r>
              <a:rPr lang="zh-CN" altLang="en-US" dirty="0" smtClean="0"/>
              <a:t>的定义</a:t>
            </a:r>
            <a:endParaRPr lang="zh-CN" altLang="en-US" dirty="0"/>
          </a:p>
        </p:txBody>
      </p:sp>
      <p:sp>
        <p:nvSpPr>
          <p:cNvPr id="32" name="矩形 31"/>
          <p:cNvSpPr/>
          <p:nvPr/>
        </p:nvSpPr>
        <p:spPr>
          <a:xfrm>
            <a:off x="6218939" y="2641164"/>
            <a:ext cx="2286113" cy="445431"/>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t>功能单元设计</a:t>
            </a:r>
          </a:p>
        </p:txBody>
      </p:sp>
      <p:sp>
        <p:nvSpPr>
          <p:cNvPr id="33" name="矩形 32"/>
          <p:cNvSpPr/>
          <p:nvPr/>
        </p:nvSpPr>
        <p:spPr>
          <a:xfrm>
            <a:off x="6218938" y="3557154"/>
            <a:ext cx="2286113" cy="8589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t>功能单元延迟信息</a:t>
            </a:r>
            <a:endParaRPr lang="en-US" altLang="zh-CN" dirty="0"/>
          </a:p>
          <a:p>
            <a:r>
              <a:rPr lang="zh-CN" altLang="en-US" dirty="0"/>
              <a:t>功能单元面积</a:t>
            </a:r>
          </a:p>
        </p:txBody>
      </p:sp>
      <p:sp>
        <p:nvSpPr>
          <p:cNvPr id="34" name="矩形 33"/>
          <p:cNvSpPr/>
          <p:nvPr/>
        </p:nvSpPr>
        <p:spPr>
          <a:xfrm>
            <a:off x="3243980" y="4848552"/>
            <a:ext cx="4868167" cy="42759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PE</a:t>
            </a:r>
            <a:r>
              <a:rPr lang="zh-CN" altLang="en-US" dirty="0"/>
              <a:t>架构</a:t>
            </a:r>
            <a:r>
              <a:rPr lang="zh-CN" altLang="en-US" dirty="0" smtClean="0"/>
              <a:t>探索方法模型</a:t>
            </a:r>
            <a:endParaRPr lang="zh-CN" altLang="en-US" dirty="0"/>
          </a:p>
        </p:txBody>
      </p:sp>
      <p:sp>
        <p:nvSpPr>
          <p:cNvPr id="35" name="矩形 34"/>
          <p:cNvSpPr/>
          <p:nvPr/>
        </p:nvSpPr>
        <p:spPr>
          <a:xfrm>
            <a:off x="4409832" y="5874105"/>
            <a:ext cx="3062948" cy="574195"/>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PE</a:t>
            </a:r>
            <a:r>
              <a:rPr lang="zh-CN" altLang="en-US" dirty="0" smtClean="0"/>
              <a:t>方案输出，功能</a:t>
            </a:r>
            <a:r>
              <a:rPr lang="zh-CN" altLang="en-US" dirty="0"/>
              <a:t>、主频、面积等</a:t>
            </a:r>
          </a:p>
        </p:txBody>
      </p:sp>
      <p:sp>
        <p:nvSpPr>
          <p:cNvPr id="36" name="下箭头 35"/>
          <p:cNvSpPr/>
          <p:nvPr/>
        </p:nvSpPr>
        <p:spPr>
          <a:xfrm>
            <a:off x="4031549" y="3113793"/>
            <a:ext cx="251546" cy="413544"/>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下箭头 36"/>
          <p:cNvSpPr/>
          <p:nvPr/>
        </p:nvSpPr>
        <p:spPr>
          <a:xfrm>
            <a:off x="7271237" y="3107164"/>
            <a:ext cx="251546" cy="413544"/>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下箭头 37"/>
          <p:cNvSpPr/>
          <p:nvPr/>
        </p:nvSpPr>
        <p:spPr>
          <a:xfrm>
            <a:off x="4013054" y="4408542"/>
            <a:ext cx="270043" cy="435070"/>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下箭头 38"/>
          <p:cNvSpPr/>
          <p:nvPr/>
        </p:nvSpPr>
        <p:spPr>
          <a:xfrm>
            <a:off x="7271237" y="4436698"/>
            <a:ext cx="251546" cy="413544"/>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下箭头 39"/>
          <p:cNvSpPr/>
          <p:nvPr/>
        </p:nvSpPr>
        <p:spPr>
          <a:xfrm>
            <a:off x="5723984" y="5404922"/>
            <a:ext cx="270043" cy="435070"/>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471853" y="3113793"/>
            <a:ext cx="2104443" cy="2308324"/>
          </a:xfrm>
          <a:prstGeom prst="rect">
            <a:avLst/>
          </a:prstGeom>
          <a:noFill/>
        </p:spPr>
        <p:txBody>
          <a:bodyPr wrap="square" rtlCol="0">
            <a:spAutoFit/>
          </a:bodyPr>
          <a:lstStyle/>
          <a:p>
            <a:r>
              <a:rPr lang="zh-CN" altLang="en-US" dirty="0" smtClean="0"/>
              <a:t>通过对算法进行建模，对算子基本电路参数进行提取，根据前面分析的改进方案提出一种自动化的</a:t>
            </a:r>
            <a:r>
              <a:rPr lang="en-US" altLang="zh-CN" dirty="0" smtClean="0"/>
              <a:t>PE</a:t>
            </a:r>
            <a:r>
              <a:rPr lang="zh-CN" altLang="en-US" dirty="0" smtClean="0"/>
              <a:t>探索方法模型，并对方案的输出结果进行验证。</a:t>
            </a:r>
            <a:endParaRPr lang="zh-CN" altLang="en-US" dirty="0"/>
          </a:p>
        </p:txBody>
      </p:sp>
    </p:spTree>
    <p:extLst>
      <p:ext uri="{BB962C8B-B14F-4D97-AF65-F5344CB8AC3E}">
        <p14:creationId xmlns:p14="http://schemas.microsoft.com/office/powerpoint/2010/main" val="39439185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1" grpId="0" animBg="1"/>
      <p:bldP spid="32" grpId="0" animBg="1"/>
      <p:bldP spid="33" grpId="0" animBg="1"/>
      <p:bldP spid="34" grpId="0" animBg="1"/>
      <p:bldP spid="35" grpId="0" animBg="1"/>
      <p:bldP spid="36" grpId="0" animBg="1"/>
      <p:bldP spid="37" grpId="0" animBg="1"/>
      <p:bldP spid="38" grpId="0" animBg="1"/>
      <p:bldP spid="39" grpId="0" animBg="1"/>
      <p:bldP spid="40"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5"/>
          <p:cNvSpPr>
            <a:spLocks noGrp="1"/>
          </p:cNvSpPr>
          <p:nvPr>
            <p:ph type="ftr" sz="quarter" idx="13"/>
          </p:nvPr>
        </p:nvSpPr>
        <p:spPr/>
        <p:txBody>
          <a:bodyPr/>
          <a:lstStyle/>
          <a:p>
            <a:pPr>
              <a:defRPr/>
            </a:pPr>
            <a:r>
              <a:rPr lang="zh-CN" altLang="en-US" smtClean="0"/>
              <a:t>国家</a:t>
            </a:r>
            <a:r>
              <a:rPr lang="en-US" altLang="zh-CN" smtClean="0"/>
              <a:t>ASIC</a:t>
            </a:r>
            <a:r>
              <a:rPr lang="zh-CN" altLang="en-US" smtClean="0"/>
              <a:t>系统工程技术研究中心</a:t>
            </a:r>
            <a:endParaRPr lang="en-US" altLang="zh-CN" dirty="0"/>
          </a:p>
        </p:txBody>
      </p:sp>
      <p:sp>
        <p:nvSpPr>
          <p:cNvPr id="4" name="六边形 3"/>
          <p:cNvSpPr/>
          <p:nvPr/>
        </p:nvSpPr>
        <p:spPr>
          <a:xfrm>
            <a:off x="12353" y="845387"/>
            <a:ext cx="1261276" cy="972108"/>
          </a:xfrm>
          <a:prstGeom prst="hexagon">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500" dirty="0">
                <a:solidFill>
                  <a:schemeClr val="tx1"/>
                </a:solidFill>
                <a:latin typeface="Impact" pitchFamily="34" charset="0"/>
                <a:ea typeface="微软雅黑" pitchFamily="34" charset="-122"/>
              </a:rPr>
              <a:t>2.2</a:t>
            </a:r>
            <a:endParaRPr lang="zh-CN" altLang="en-US" sz="4500" dirty="0">
              <a:solidFill>
                <a:schemeClr val="tx1"/>
              </a:solidFill>
              <a:latin typeface="Impact" pitchFamily="34" charset="0"/>
              <a:ea typeface="微软雅黑" pitchFamily="34" charset="-122"/>
            </a:endParaRPr>
          </a:p>
        </p:txBody>
      </p:sp>
      <p:sp>
        <p:nvSpPr>
          <p:cNvPr id="5" name="燕尾形 4"/>
          <p:cNvSpPr/>
          <p:nvPr/>
        </p:nvSpPr>
        <p:spPr>
          <a:xfrm>
            <a:off x="1101401" y="852070"/>
            <a:ext cx="480049" cy="958742"/>
          </a:xfrm>
          <a:prstGeom prst="chevron">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矩形 8"/>
          <p:cNvSpPr/>
          <p:nvPr/>
        </p:nvSpPr>
        <p:spPr>
          <a:xfrm>
            <a:off x="3198841" y="204862"/>
            <a:ext cx="3483528" cy="1027204"/>
          </a:xfrm>
          <a:prstGeom prst="rect">
            <a:avLst/>
          </a:prstGeom>
          <a:noFill/>
        </p:spPr>
        <p:txBody>
          <a:bodyPr wrap="square" rtlCol="0">
            <a:spAutoFit/>
          </a:bodyPr>
          <a:lstStyle/>
          <a:p>
            <a:pPr marL="0" lvl="1">
              <a:lnSpc>
                <a:spcPct val="150000"/>
              </a:lnSpc>
              <a:spcBef>
                <a:spcPts val="900"/>
              </a:spcBef>
            </a:pPr>
            <a:r>
              <a:rPr lang="zh-CN" altLang="en-US" sz="4050" dirty="0">
                <a:solidFill>
                  <a:prstClr val="black"/>
                </a:solidFill>
                <a:latin typeface="华文楷体" pitchFamily="2" charset="-122"/>
                <a:ea typeface="华文楷体" pitchFamily="2" charset="-122"/>
                <a:cs typeface="Times New Roman" pitchFamily="18" charset="0"/>
              </a:rPr>
              <a:t>技术方案</a:t>
            </a:r>
          </a:p>
        </p:txBody>
      </p:sp>
      <p:pic>
        <p:nvPicPr>
          <p:cNvPr id="2" name="图片 1"/>
          <p:cNvPicPr>
            <a:picLocks noChangeAspect="1"/>
          </p:cNvPicPr>
          <p:nvPr/>
        </p:nvPicPr>
        <p:blipFill>
          <a:blip r:embed="rId3"/>
          <a:stretch>
            <a:fillRect/>
          </a:stretch>
        </p:blipFill>
        <p:spPr>
          <a:xfrm>
            <a:off x="5597913" y="1810812"/>
            <a:ext cx="3079344" cy="4721665"/>
          </a:xfrm>
          <a:prstGeom prst="rect">
            <a:avLst/>
          </a:prstGeom>
        </p:spPr>
      </p:pic>
      <p:sp>
        <p:nvSpPr>
          <p:cNvPr id="14" name="文本框 13"/>
          <p:cNvSpPr txBox="1"/>
          <p:nvPr/>
        </p:nvSpPr>
        <p:spPr>
          <a:xfrm>
            <a:off x="292544" y="3222145"/>
            <a:ext cx="1731447" cy="1569660"/>
          </a:xfrm>
          <a:prstGeom prst="rect">
            <a:avLst/>
          </a:prstGeom>
          <a:noFill/>
        </p:spPr>
        <p:txBody>
          <a:bodyPr wrap="square" rtlCol="0">
            <a:spAutoFit/>
          </a:bodyPr>
          <a:lstStyle/>
          <a:p>
            <a:r>
              <a:rPr lang="zh-CN" altLang="en-US" sz="1600" b="1" dirty="0" smtClean="0"/>
              <a:t>算法定义文档：</a:t>
            </a:r>
            <a:endParaRPr lang="en-US" altLang="zh-CN" sz="1600" b="1" dirty="0" smtClean="0"/>
          </a:p>
          <a:p>
            <a:r>
              <a:rPr lang="zh-CN" altLang="en-US" sz="1600" dirty="0" smtClean="0"/>
              <a:t>查找算法定义文档，整理算法的流程，完成算法的流程图</a:t>
            </a:r>
            <a:endParaRPr lang="en-US" altLang="zh-CN" sz="1600" dirty="0" smtClean="0"/>
          </a:p>
          <a:p>
            <a:endParaRPr lang="zh-CN" altLang="en-US" sz="1600" dirty="0"/>
          </a:p>
        </p:txBody>
      </p:sp>
      <p:pic>
        <p:nvPicPr>
          <p:cNvPr id="18" name="Picture 1" descr="https://nzircui.files.wordpress.com/2010/05/23.jpg?w=221&amp;h=493"/>
          <p:cNvPicPr>
            <a:picLocks noChangeAspect="1" noChangeArrowheads="1"/>
          </p:cNvPicPr>
          <p:nvPr/>
        </p:nvPicPr>
        <p:blipFill>
          <a:blip r:embed="rId4"/>
          <a:srcRect/>
          <a:stretch>
            <a:fillRect/>
          </a:stretch>
        </p:blipFill>
        <p:spPr bwMode="auto">
          <a:xfrm>
            <a:off x="2158304" y="2062974"/>
            <a:ext cx="1597104" cy="3562156"/>
          </a:xfrm>
          <a:prstGeom prst="rect">
            <a:avLst/>
          </a:prstGeom>
          <a:noFill/>
        </p:spPr>
      </p:pic>
      <p:pic>
        <p:nvPicPr>
          <p:cNvPr id="12" name="图片 11"/>
          <p:cNvPicPr>
            <a:picLocks noChangeAspect="1"/>
          </p:cNvPicPr>
          <p:nvPr/>
        </p:nvPicPr>
        <p:blipFill>
          <a:blip r:embed="rId5"/>
          <a:stretch>
            <a:fillRect/>
          </a:stretch>
        </p:blipFill>
        <p:spPr>
          <a:xfrm>
            <a:off x="3889721" y="2995471"/>
            <a:ext cx="1593157" cy="3176101"/>
          </a:xfrm>
          <a:prstGeom prst="rect">
            <a:avLst/>
          </a:prstGeom>
        </p:spPr>
      </p:pic>
    </p:spTree>
    <p:extLst>
      <p:ext uri="{BB962C8B-B14F-4D97-AF65-F5344CB8AC3E}">
        <p14:creationId xmlns:p14="http://schemas.microsoft.com/office/powerpoint/2010/main" val="28256011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5"/>
          <p:cNvSpPr>
            <a:spLocks noGrp="1"/>
          </p:cNvSpPr>
          <p:nvPr>
            <p:ph type="ftr" sz="quarter" idx="13"/>
          </p:nvPr>
        </p:nvSpPr>
        <p:spPr/>
        <p:txBody>
          <a:bodyPr/>
          <a:lstStyle/>
          <a:p>
            <a:pPr>
              <a:defRPr/>
            </a:pPr>
            <a:r>
              <a:rPr lang="zh-CN" altLang="en-US" smtClean="0"/>
              <a:t>国家</a:t>
            </a:r>
            <a:r>
              <a:rPr lang="en-US" altLang="zh-CN" smtClean="0"/>
              <a:t>ASIC</a:t>
            </a:r>
            <a:r>
              <a:rPr lang="zh-CN" altLang="en-US" smtClean="0"/>
              <a:t>系统工程技术研究中心</a:t>
            </a:r>
            <a:endParaRPr lang="en-US" altLang="zh-CN" dirty="0"/>
          </a:p>
        </p:txBody>
      </p:sp>
      <p:sp>
        <p:nvSpPr>
          <p:cNvPr id="4" name="六边形 3"/>
          <p:cNvSpPr/>
          <p:nvPr/>
        </p:nvSpPr>
        <p:spPr>
          <a:xfrm>
            <a:off x="12353" y="845387"/>
            <a:ext cx="1261276" cy="972108"/>
          </a:xfrm>
          <a:prstGeom prst="hexagon">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500" dirty="0">
                <a:solidFill>
                  <a:schemeClr val="tx1"/>
                </a:solidFill>
                <a:latin typeface="Impact" pitchFamily="34" charset="0"/>
                <a:ea typeface="微软雅黑" pitchFamily="34" charset="-122"/>
              </a:rPr>
              <a:t>2.2</a:t>
            </a:r>
            <a:endParaRPr lang="zh-CN" altLang="en-US" sz="4500" dirty="0">
              <a:solidFill>
                <a:schemeClr val="tx1"/>
              </a:solidFill>
              <a:latin typeface="Impact" pitchFamily="34" charset="0"/>
              <a:ea typeface="微软雅黑" pitchFamily="34" charset="-122"/>
            </a:endParaRPr>
          </a:p>
        </p:txBody>
      </p:sp>
      <p:sp>
        <p:nvSpPr>
          <p:cNvPr id="5" name="燕尾形 4"/>
          <p:cNvSpPr/>
          <p:nvPr/>
        </p:nvSpPr>
        <p:spPr>
          <a:xfrm>
            <a:off x="1101401" y="852070"/>
            <a:ext cx="480049" cy="958742"/>
          </a:xfrm>
          <a:prstGeom prst="chevron">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矩形 8"/>
          <p:cNvSpPr/>
          <p:nvPr/>
        </p:nvSpPr>
        <p:spPr>
          <a:xfrm>
            <a:off x="3198841" y="204862"/>
            <a:ext cx="3483528" cy="1027204"/>
          </a:xfrm>
          <a:prstGeom prst="rect">
            <a:avLst/>
          </a:prstGeom>
          <a:noFill/>
        </p:spPr>
        <p:txBody>
          <a:bodyPr wrap="square" rtlCol="0">
            <a:spAutoFit/>
          </a:bodyPr>
          <a:lstStyle/>
          <a:p>
            <a:pPr marL="0" lvl="1">
              <a:lnSpc>
                <a:spcPct val="150000"/>
              </a:lnSpc>
              <a:spcBef>
                <a:spcPts val="900"/>
              </a:spcBef>
            </a:pPr>
            <a:r>
              <a:rPr lang="zh-CN" altLang="en-US" sz="4050" dirty="0">
                <a:solidFill>
                  <a:prstClr val="black"/>
                </a:solidFill>
                <a:latin typeface="华文楷体" pitchFamily="2" charset="-122"/>
                <a:ea typeface="华文楷体" pitchFamily="2" charset="-122"/>
                <a:cs typeface="Times New Roman" pitchFamily="18" charset="0"/>
              </a:rPr>
              <a:t>技术方案</a:t>
            </a:r>
          </a:p>
        </p:txBody>
      </p:sp>
      <p:pic>
        <p:nvPicPr>
          <p:cNvPr id="2" name="图片 1"/>
          <p:cNvPicPr>
            <a:picLocks noChangeAspect="1"/>
          </p:cNvPicPr>
          <p:nvPr/>
        </p:nvPicPr>
        <p:blipFill>
          <a:blip r:embed="rId3"/>
          <a:stretch>
            <a:fillRect/>
          </a:stretch>
        </p:blipFill>
        <p:spPr>
          <a:xfrm>
            <a:off x="5597913" y="1810812"/>
            <a:ext cx="3079344" cy="4721665"/>
          </a:xfrm>
          <a:prstGeom prst="rect">
            <a:avLst/>
          </a:prstGeom>
        </p:spPr>
      </p:pic>
      <p:sp>
        <p:nvSpPr>
          <p:cNvPr id="11" name="文本框 10"/>
          <p:cNvSpPr txBox="1"/>
          <p:nvPr/>
        </p:nvSpPr>
        <p:spPr>
          <a:xfrm>
            <a:off x="247845" y="1949978"/>
            <a:ext cx="3087329" cy="2062103"/>
          </a:xfrm>
          <a:prstGeom prst="rect">
            <a:avLst/>
          </a:prstGeom>
          <a:noFill/>
        </p:spPr>
        <p:txBody>
          <a:bodyPr wrap="square" rtlCol="0">
            <a:spAutoFit/>
          </a:bodyPr>
          <a:lstStyle/>
          <a:p>
            <a:r>
              <a:rPr lang="zh-CN" altLang="en-US" sz="1600" b="1" dirty="0" smtClean="0"/>
              <a:t>算法建模：</a:t>
            </a:r>
            <a:endParaRPr lang="zh-CN" altLang="en-US" sz="1600" b="1" dirty="0"/>
          </a:p>
          <a:p>
            <a:r>
              <a:rPr lang="zh-CN" altLang="en-US" sz="1600" dirty="0"/>
              <a:t>算法的</a:t>
            </a:r>
            <a:r>
              <a:rPr lang="zh-CN" altLang="en-US" sz="1600" dirty="0" smtClean="0"/>
              <a:t>流程图是</a:t>
            </a:r>
            <a:r>
              <a:rPr lang="zh-CN" altLang="en-US" sz="1600" dirty="0"/>
              <a:t>一个有向的无环图</a:t>
            </a:r>
            <a:r>
              <a:rPr lang="zh-CN" altLang="en-US" sz="1600" dirty="0" smtClean="0"/>
              <a:t>，就是一</a:t>
            </a:r>
            <a:r>
              <a:rPr lang="zh-CN" altLang="en-US" sz="1600" dirty="0"/>
              <a:t>个</a:t>
            </a:r>
            <a:r>
              <a:rPr lang="en-US" altLang="zh-CN" sz="1600" dirty="0"/>
              <a:t>AOV</a:t>
            </a:r>
            <a:r>
              <a:rPr lang="zh-CN" altLang="en-US" sz="1600" dirty="0"/>
              <a:t>网络，而</a:t>
            </a:r>
            <a:r>
              <a:rPr lang="zh-CN" altLang="en-US" sz="1600" dirty="0" smtClean="0"/>
              <a:t>为了获取关键路径</a:t>
            </a:r>
            <a:r>
              <a:rPr lang="zh-CN" altLang="en-US" sz="1600" dirty="0"/>
              <a:t>，把</a:t>
            </a:r>
            <a:r>
              <a:rPr lang="en-US" altLang="zh-CN" sz="1600" dirty="0"/>
              <a:t>AOV</a:t>
            </a:r>
            <a:r>
              <a:rPr lang="zh-CN" altLang="en-US" sz="1600" dirty="0"/>
              <a:t>网络转换成</a:t>
            </a:r>
            <a:r>
              <a:rPr lang="en-US" altLang="zh-CN" sz="1600" dirty="0"/>
              <a:t>AOE</a:t>
            </a:r>
            <a:r>
              <a:rPr lang="zh-CN" altLang="en-US" sz="1600" dirty="0"/>
              <a:t>网络。</a:t>
            </a:r>
          </a:p>
          <a:p>
            <a:r>
              <a:rPr lang="zh-CN" altLang="en-US" sz="1600" dirty="0"/>
              <a:t>点表示阶段</a:t>
            </a:r>
          </a:p>
          <a:p>
            <a:r>
              <a:rPr lang="zh-CN" altLang="en-US" sz="1600" dirty="0"/>
              <a:t>边表示具体的算子</a:t>
            </a:r>
          </a:p>
          <a:p>
            <a:r>
              <a:rPr lang="zh-CN" altLang="en-US" sz="1600" dirty="0"/>
              <a:t>边上的权表示算子的延迟</a:t>
            </a:r>
          </a:p>
        </p:txBody>
      </p:sp>
      <p:pic>
        <p:nvPicPr>
          <p:cNvPr id="3" name="图片 2"/>
          <p:cNvPicPr>
            <a:picLocks noChangeAspect="1"/>
          </p:cNvPicPr>
          <p:nvPr/>
        </p:nvPicPr>
        <p:blipFill>
          <a:blip r:embed="rId4"/>
          <a:stretch>
            <a:fillRect/>
          </a:stretch>
        </p:blipFill>
        <p:spPr>
          <a:xfrm>
            <a:off x="3846731" y="2234782"/>
            <a:ext cx="1960949" cy="3681597"/>
          </a:xfrm>
          <a:prstGeom prst="rect">
            <a:avLst/>
          </a:prstGeom>
        </p:spPr>
      </p:pic>
      <p:pic>
        <p:nvPicPr>
          <p:cNvPr id="7" name="图片 6"/>
          <p:cNvPicPr>
            <a:picLocks noChangeAspect="1"/>
          </p:cNvPicPr>
          <p:nvPr/>
        </p:nvPicPr>
        <p:blipFill>
          <a:blip r:embed="rId5"/>
          <a:stretch>
            <a:fillRect/>
          </a:stretch>
        </p:blipFill>
        <p:spPr>
          <a:xfrm>
            <a:off x="370508" y="5535651"/>
            <a:ext cx="4294473" cy="1228788"/>
          </a:xfrm>
          <a:prstGeom prst="rect">
            <a:avLst/>
          </a:prstGeom>
        </p:spPr>
      </p:pic>
      <p:sp>
        <p:nvSpPr>
          <p:cNvPr id="8" name="椭圆 7"/>
          <p:cNvSpPr/>
          <p:nvPr/>
        </p:nvSpPr>
        <p:spPr>
          <a:xfrm>
            <a:off x="208283" y="6539262"/>
            <a:ext cx="2309461" cy="243189"/>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p:cNvSpPr txBox="1"/>
          <p:nvPr/>
        </p:nvSpPr>
        <p:spPr>
          <a:xfrm>
            <a:off x="2672392" y="5834558"/>
            <a:ext cx="1526758" cy="523220"/>
          </a:xfrm>
          <a:prstGeom prst="rect">
            <a:avLst/>
          </a:prstGeom>
          <a:noFill/>
        </p:spPr>
        <p:txBody>
          <a:bodyPr wrap="square" rtlCol="0">
            <a:spAutoFit/>
          </a:bodyPr>
          <a:lstStyle/>
          <a:p>
            <a:r>
              <a:rPr lang="zh-CN" altLang="en-US" sz="1400" dirty="0" smtClean="0"/>
              <a:t>用数据结构中的图来描述算法</a:t>
            </a:r>
            <a:endParaRPr lang="zh-CN" altLang="en-US" sz="1400" dirty="0"/>
          </a:p>
        </p:txBody>
      </p:sp>
      <p:pic>
        <p:nvPicPr>
          <p:cNvPr id="10" name="图片 9"/>
          <p:cNvPicPr>
            <a:picLocks noChangeAspect="1"/>
          </p:cNvPicPr>
          <p:nvPr/>
        </p:nvPicPr>
        <p:blipFill>
          <a:blip r:embed="rId6"/>
          <a:stretch>
            <a:fillRect/>
          </a:stretch>
        </p:blipFill>
        <p:spPr>
          <a:xfrm>
            <a:off x="633182" y="3995680"/>
            <a:ext cx="2264524" cy="1432217"/>
          </a:xfrm>
          <a:prstGeom prst="rect">
            <a:avLst/>
          </a:prstGeom>
        </p:spPr>
      </p:pic>
      <p:sp>
        <p:nvSpPr>
          <p:cNvPr id="12" name="右箭头 11"/>
          <p:cNvSpPr/>
          <p:nvPr/>
        </p:nvSpPr>
        <p:spPr>
          <a:xfrm>
            <a:off x="3111826" y="4397870"/>
            <a:ext cx="647890" cy="325413"/>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796524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8" grpId="0" animBg="1"/>
      <p:bldP spid="1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5"/>
          <p:cNvSpPr>
            <a:spLocks noGrp="1"/>
          </p:cNvSpPr>
          <p:nvPr>
            <p:ph type="ftr" sz="quarter" idx="13"/>
          </p:nvPr>
        </p:nvSpPr>
        <p:spPr/>
        <p:txBody>
          <a:bodyPr/>
          <a:lstStyle/>
          <a:p>
            <a:pPr>
              <a:defRPr/>
            </a:pPr>
            <a:r>
              <a:rPr lang="zh-CN" altLang="en-US" smtClean="0"/>
              <a:t>国家</a:t>
            </a:r>
            <a:r>
              <a:rPr lang="en-US" altLang="zh-CN" smtClean="0"/>
              <a:t>ASIC</a:t>
            </a:r>
            <a:r>
              <a:rPr lang="zh-CN" altLang="en-US" smtClean="0"/>
              <a:t>系统工程技术研究中心</a:t>
            </a:r>
            <a:endParaRPr lang="en-US" altLang="zh-CN" dirty="0"/>
          </a:p>
        </p:txBody>
      </p:sp>
      <p:sp>
        <p:nvSpPr>
          <p:cNvPr id="4" name="六边形 3"/>
          <p:cNvSpPr/>
          <p:nvPr/>
        </p:nvSpPr>
        <p:spPr>
          <a:xfrm>
            <a:off x="12353" y="845387"/>
            <a:ext cx="1261276" cy="972108"/>
          </a:xfrm>
          <a:prstGeom prst="hexagon">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500" dirty="0">
                <a:solidFill>
                  <a:schemeClr val="tx1"/>
                </a:solidFill>
                <a:latin typeface="Impact" pitchFamily="34" charset="0"/>
                <a:ea typeface="微软雅黑" pitchFamily="34" charset="-122"/>
              </a:rPr>
              <a:t>2.2</a:t>
            </a:r>
            <a:endParaRPr lang="zh-CN" altLang="en-US" sz="4500" dirty="0">
              <a:solidFill>
                <a:schemeClr val="tx1"/>
              </a:solidFill>
              <a:latin typeface="Impact" pitchFamily="34" charset="0"/>
              <a:ea typeface="微软雅黑" pitchFamily="34" charset="-122"/>
            </a:endParaRPr>
          </a:p>
        </p:txBody>
      </p:sp>
      <p:sp>
        <p:nvSpPr>
          <p:cNvPr id="5" name="燕尾形 4"/>
          <p:cNvSpPr/>
          <p:nvPr/>
        </p:nvSpPr>
        <p:spPr>
          <a:xfrm>
            <a:off x="1101401" y="852070"/>
            <a:ext cx="480049" cy="958742"/>
          </a:xfrm>
          <a:prstGeom prst="chevron">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矩形 8"/>
          <p:cNvSpPr/>
          <p:nvPr/>
        </p:nvSpPr>
        <p:spPr>
          <a:xfrm>
            <a:off x="3198841" y="204862"/>
            <a:ext cx="3483528" cy="1027204"/>
          </a:xfrm>
          <a:prstGeom prst="rect">
            <a:avLst/>
          </a:prstGeom>
          <a:noFill/>
        </p:spPr>
        <p:txBody>
          <a:bodyPr wrap="square" rtlCol="0">
            <a:spAutoFit/>
          </a:bodyPr>
          <a:lstStyle/>
          <a:p>
            <a:pPr marL="0" lvl="1">
              <a:lnSpc>
                <a:spcPct val="150000"/>
              </a:lnSpc>
              <a:spcBef>
                <a:spcPts val="900"/>
              </a:spcBef>
            </a:pPr>
            <a:r>
              <a:rPr lang="zh-CN" altLang="en-US" sz="4050" dirty="0">
                <a:solidFill>
                  <a:prstClr val="black"/>
                </a:solidFill>
                <a:latin typeface="华文楷体" pitchFamily="2" charset="-122"/>
                <a:ea typeface="华文楷体" pitchFamily="2" charset="-122"/>
                <a:cs typeface="Times New Roman" pitchFamily="18" charset="0"/>
              </a:rPr>
              <a:t>技术方案</a:t>
            </a:r>
          </a:p>
        </p:txBody>
      </p:sp>
      <p:pic>
        <p:nvPicPr>
          <p:cNvPr id="2" name="图片 1"/>
          <p:cNvPicPr>
            <a:picLocks noChangeAspect="1"/>
          </p:cNvPicPr>
          <p:nvPr/>
        </p:nvPicPr>
        <p:blipFill>
          <a:blip r:embed="rId3"/>
          <a:stretch>
            <a:fillRect/>
          </a:stretch>
        </p:blipFill>
        <p:spPr>
          <a:xfrm>
            <a:off x="5597913" y="1810812"/>
            <a:ext cx="3079344" cy="4721665"/>
          </a:xfrm>
          <a:prstGeom prst="rect">
            <a:avLst/>
          </a:prstGeom>
        </p:spPr>
      </p:pic>
      <p:sp>
        <p:nvSpPr>
          <p:cNvPr id="10" name="文本框 9"/>
          <p:cNvSpPr txBox="1"/>
          <p:nvPr/>
        </p:nvSpPr>
        <p:spPr>
          <a:xfrm>
            <a:off x="290164" y="2228632"/>
            <a:ext cx="2877015" cy="2308324"/>
          </a:xfrm>
          <a:prstGeom prst="rect">
            <a:avLst/>
          </a:prstGeom>
          <a:noFill/>
        </p:spPr>
        <p:txBody>
          <a:bodyPr wrap="square" rtlCol="0">
            <a:spAutoFit/>
          </a:bodyPr>
          <a:lstStyle/>
          <a:p>
            <a:r>
              <a:rPr lang="zh-CN" altLang="en-US" sz="1600" b="1" dirty="0" smtClean="0"/>
              <a:t>算子电路参数获取：</a:t>
            </a:r>
            <a:endParaRPr lang="en-US" altLang="zh-CN" sz="1600" b="1" dirty="0" smtClean="0"/>
          </a:p>
          <a:p>
            <a:endParaRPr lang="en-US" altLang="zh-CN" sz="1600" dirty="0" smtClean="0"/>
          </a:p>
          <a:p>
            <a:r>
              <a:rPr lang="en-US" altLang="zh-CN" sz="1600" dirty="0" smtClean="0"/>
              <a:t>PE</a:t>
            </a:r>
            <a:r>
              <a:rPr lang="zh-CN" altLang="en-US" sz="1600" dirty="0"/>
              <a:t>功能子</a:t>
            </a:r>
            <a:r>
              <a:rPr lang="zh-CN" altLang="en-US" sz="1600" dirty="0" smtClean="0"/>
              <a:t>电路是组成</a:t>
            </a:r>
            <a:r>
              <a:rPr lang="en-US" altLang="zh-CN" sz="1600" dirty="0" smtClean="0"/>
              <a:t>PE</a:t>
            </a:r>
            <a:r>
              <a:rPr lang="zh-CN" altLang="en-US" sz="1600" dirty="0" smtClean="0"/>
              <a:t>的基本元素，这些基本元素决定了</a:t>
            </a:r>
            <a:r>
              <a:rPr lang="en-US" altLang="zh-CN" sz="1600" dirty="0" smtClean="0"/>
              <a:t>PE</a:t>
            </a:r>
            <a:r>
              <a:rPr lang="zh-CN" altLang="en-US" sz="1600" dirty="0" smtClean="0"/>
              <a:t>的功能、面积、延时。</a:t>
            </a:r>
            <a:r>
              <a:rPr lang="en-US" altLang="zh-CN" sz="1600" dirty="0" smtClean="0"/>
              <a:t>PE</a:t>
            </a:r>
            <a:r>
              <a:rPr lang="zh-CN" altLang="en-US" sz="1600" dirty="0" smtClean="0"/>
              <a:t>结构探索的前提是先获取这些基本功能单元的电路参数，为</a:t>
            </a:r>
            <a:r>
              <a:rPr lang="en-US" altLang="zh-CN" sz="1600" dirty="0" smtClean="0"/>
              <a:t>PE</a:t>
            </a:r>
            <a:r>
              <a:rPr lang="zh-CN" altLang="en-US" sz="1600" dirty="0" smtClean="0"/>
              <a:t>方案的延迟和面积评估提供数据支持。</a:t>
            </a:r>
            <a:endParaRPr lang="zh-CN" altLang="en-US" sz="1600" dirty="0"/>
          </a:p>
        </p:txBody>
      </p:sp>
      <p:pic>
        <p:nvPicPr>
          <p:cNvPr id="3" name="图片 2"/>
          <p:cNvPicPr>
            <a:picLocks noChangeAspect="1"/>
          </p:cNvPicPr>
          <p:nvPr/>
        </p:nvPicPr>
        <p:blipFill>
          <a:blip r:embed="rId4"/>
          <a:stretch>
            <a:fillRect/>
          </a:stretch>
        </p:blipFill>
        <p:spPr>
          <a:xfrm>
            <a:off x="1875892" y="3438265"/>
            <a:ext cx="3427579" cy="3094212"/>
          </a:xfrm>
          <a:prstGeom prst="rect">
            <a:avLst/>
          </a:prstGeom>
        </p:spPr>
      </p:pic>
      <p:pic>
        <p:nvPicPr>
          <p:cNvPr id="8" name="图片 7"/>
          <p:cNvPicPr>
            <a:picLocks noChangeAspect="1"/>
          </p:cNvPicPr>
          <p:nvPr/>
        </p:nvPicPr>
        <p:blipFill>
          <a:blip r:embed="rId5"/>
          <a:stretch>
            <a:fillRect/>
          </a:stretch>
        </p:blipFill>
        <p:spPr>
          <a:xfrm>
            <a:off x="2656692" y="4108863"/>
            <a:ext cx="3272106" cy="2660364"/>
          </a:xfrm>
          <a:prstGeom prst="rect">
            <a:avLst/>
          </a:prstGeom>
        </p:spPr>
      </p:pic>
    </p:spTree>
    <p:extLst>
      <p:ext uri="{BB962C8B-B14F-4D97-AF65-F5344CB8AC3E}">
        <p14:creationId xmlns:p14="http://schemas.microsoft.com/office/powerpoint/2010/main" val="30296820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5"/>
          <p:cNvSpPr>
            <a:spLocks noGrp="1"/>
          </p:cNvSpPr>
          <p:nvPr>
            <p:ph type="ftr" sz="quarter" idx="13"/>
          </p:nvPr>
        </p:nvSpPr>
        <p:spPr/>
        <p:txBody>
          <a:bodyPr/>
          <a:lstStyle/>
          <a:p>
            <a:pPr>
              <a:defRPr/>
            </a:pPr>
            <a:r>
              <a:rPr lang="zh-CN" altLang="en-US" smtClean="0"/>
              <a:t>国家</a:t>
            </a:r>
            <a:r>
              <a:rPr lang="en-US" altLang="zh-CN" smtClean="0"/>
              <a:t>ASIC</a:t>
            </a:r>
            <a:r>
              <a:rPr lang="zh-CN" altLang="en-US" smtClean="0"/>
              <a:t>系统工程技术研究中心</a:t>
            </a:r>
            <a:endParaRPr lang="en-US" altLang="zh-CN" dirty="0"/>
          </a:p>
        </p:txBody>
      </p:sp>
      <p:sp>
        <p:nvSpPr>
          <p:cNvPr id="4" name="六边形 3"/>
          <p:cNvSpPr/>
          <p:nvPr/>
        </p:nvSpPr>
        <p:spPr>
          <a:xfrm>
            <a:off x="12353" y="845387"/>
            <a:ext cx="1261276" cy="972108"/>
          </a:xfrm>
          <a:prstGeom prst="hexagon">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500" dirty="0">
                <a:solidFill>
                  <a:schemeClr val="tx1"/>
                </a:solidFill>
                <a:latin typeface="Impact" pitchFamily="34" charset="0"/>
                <a:ea typeface="微软雅黑" pitchFamily="34" charset="-122"/>
              </a:rPr>
              <a:t>2.2</a:t>
            </a:r>
            <a:endParaRPr lang="zh-CN" altLang="en-US" sz="4500" dirty="0">
              <a:solidFill>
                <a:schemeClr val="tx1"/>
              </a:solidFill>
              <a:latin typeface="Impact" pitchFamily="34" charset="0"/>
              <a:ea typeface="微软雅黑" pitchFamily="34" charset="-122"/>
            </a:endParaRPr>
          </a:p>
        </p:txBody>
      </p:sp>
      <p:sp>
        <p:nvSpPr>
          <p:cNvPr id="5" name="燕尾形 4"/>
          <p:cNvSpPr/>
          <p:nvPr/>
        </p:nvSpPr>
        <p:spPr>
          <a:xfrm>
            <a:off x="1101401" y="852070"/>
            <a:ext cx="480049" cy="958742"/>
          </a:xfrm>
          <a:prstGeom prst="chevron">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矩形 8"/>
          <p:cNvSpPr/>
          <p:nvPr/>
        </p:nvSpPr>
        <p:spPr>
          <a:xfrm>
            <a:off x="3198841" y="204862"/>
            <a:ext cx="3483528" cy="1027204"/>
          </a:xfrm>
          <a:prstGeom prst="rect">
            <a:avLst/>
          </a:prstGeom>
          <a:noFill/>
        </p:spPr>
        <p:txBody>
          <a:bodyPr wrap="square" rtlCol="0">
            <a:spAutoFit/>
          </a:bodyPr>
          <a:lstStyle/>
          <a:p>
            <a:pPr marL="0" lvl="1">
              <a:lnSpc>
                <a:spcPct val="150000"/>
              </a:lnSpc>
              <a:spcBef>
                <a:spcPts val="900"/>
              </a:spcBef>
            </a:pPr>
            <a:r>
              <a:rPr lang="zh-CN" altLang="en-US" sz="4050" dirty="0">
                <a:solidFill>
                  <a:prstClr val="black"/>
                </a:solidFill>
                <a:latin typeface="华文楷体" pitchFamily="2" charset="-122"/>
                <a:ea typeface="华文楷体" pitchFamily="2" charset="-122"/>
                <a:cs typeface="Times New Roman" pitchFamily="18" charset="0"/>
              </a:rPr>
              <a:t>技术方案</a:t>
            </a:r>
          </a:p>
        </p:txBody>
      </p:sp>
      <p:pic>
        <p:nvPicPr>
          <p:cNvPr id="2" name="图片 1"/>
          <p:cNvPicPr>
            <a:picLocks noChangeAspect="1"/>
          </p:cNvPicPr>
          <p:nvPr/>
        </p:nvPicPr>
        <p:blipFill>
          <a:blip r:embed="rId3"/>
          <a:stretch>
            <a:fillRect/>
          </a:stretch>
        </p:blipFill>
        <p:spPr>
          <a:xfrm>
            <a:off x="5597913" y="1810812"/>
            <a:ext cx="3079344" cy="4721665"/>
          </a:xfrm>
          <a:prstGeom prst="rect">
            <a:avLst/>
          </a:prstGeom>
        </p:spPr>
      </p:pic>
      <p:sp>
        <p:nvSpPr>
          <p:cNvPr id="10" name="文本框 9"/>
          <p:cNvSpPr txBox="1"/>
          <p:nvPr/>
        </p:nvSpPr>
        <p:spPr>
          <a:xfrm>
            <a:off x="142942" y="1910884"/>
            <a:ext cx="2877015" cy="1261884"/>
          </a:xfrm>
          <a:prstGeom prst="rect">
            <a:avLst/>
          </a:prstGeom>
          <a:noFill/>
        </p:spPr>
        <p:txBody>
          <a:bodyPr wrap="square" rtlCol="0">
            <a:spAutoFit/>
          </a:bodyPr>
          <a:lstStyle/>
          <a:p>
            <a:r>
              <a:rPr lang="zh-CN" altLang="en-US" sz="1600" b="1" dirty="0" smtClean="0"/>
              <a:t>算法类对象：</a:t>
            </a:r>
            <a:endParaRPr lang="en-US" altLang="zh-CN" sz="1600" b="1" dirty="0" smtClean="0"/>
          </a:p>
          <a:p>
            <a:endParaRPr lang="en-US" altLang="zh-CN" sz="1600" dirty="0" smtClean="0"/>
          </a:p>
          <a:p>
            <a:r>
              <a:rPr lang="zh-CN" altLang="en-US" sz="1400" dirty="0" smtClean="0"/>
              <a:t>分组算法模型包含了描述一个算法的所有信息</a:t>
            </a:r>
            <a:r>
              <a:rPr lang="zh-CN" altLang="en-US" sz="1400" dirty="0"/>
              <a:t>：</a:t>
            </a:r>
            <a:endParaRPr lang="en-US" altLang="zh-CN" sz="1400" dirty="0"/>
          </a:p>
          <a:p>
            <a:endParaRPr lang="zh-CN" altLang="en-US" sz="1600" dirty="0"/>
          </a:p>
        </p:txBody>
      </p:sp>
      <p:pic>
        <p:nvPicPr>
          <p:cNvPr id="8" name="图片 7"/>
          <p:cNvPicPr>
            <a:picLocks noChangeAspect="1"/>
          </p:cNvPicPr>
          <p:nvPr/>
        </p:nvPicPr>
        <p:blipFill>
          <a:blip r:embed="rId4"/>
          <a:stretch>
            <a:fillRect/>
          </a:stretch>
        </p:blipFill>
        <p:spPr>
          <a:xfrm>
            <a:off x="273132" y="2958692"/>
            <a:ext cx="5746941" cy="3573785"/>
          </a:xfrm>
          <a:prstGeom prst="rect">
            <a:avLst/>
          </a:prstGeom>
        </p:spPr>
      </p:pic>
      <p:sp>
        <p:nvSpPr>
          <p:cNvPr id="11" name="文本框 10"/>
          <p:cNvSpPr txBox="1"/>
          <p:nvPr/>
        </p:nvSpPr>
        <p:spPr>
          <a:xfrm>
            <a:off x="1448066" y="3367859"/>
            <a:ext cx="641780" cy="307777"/>
          </a:xfrm>
          <a:prstGeom prst="rect">
            <a:avLst/>
          </a:prstGeom>
          <a:noFill/>
        </p:spPr>
        <p:txBody>
          <a:bodyPr wrap="square" rtlCol="0">
            <a:spAutoFit/>
          </a:bodyPr>
          <a:lstStyle/>
          <a:p>
            <a:r>
              <a:rPr lang="zh-CN" altLang="en-US" sz="1400" b="1" dirty="0" smtClean="0">
                <a:solidFill>
                  <a:srgbClr val="FF0000"/>
                </a:solidFill>
              </a:rPr>
              <a:t>轮数</a:t>
            </a:r>
            <a:endParaRPr lang="zh-CN" altLang="en-US" sz="1400" b="1" dirty="0">
              <a:solidFill>
                <a:srgbClr val="FF0000"/>
              </a:solidFill>
            </a:endParaRPr>
          </a:p>
        </p:txBody>
      </p:sp>
      <p:sp>
        <p:nvSpPr>
          <p:cNvPr id="12" name="文本框 11"/>
          <p:cNvSpPr txBox="1"/>
          <p:nvPr/>
        </p:nvSpPr>
        <p:spPr>
          <a:xfrm>
            <a:off x="1448066" y="3602894"/>
            <a:ext cx="641780" cy="307777"/>
          </a:xfrm>
          <a:prstGeom prst="rect">
            <a:avLst/>
          </a:prstGeom>
          <a:noFill/>
        </p:spPr>
        <p:txBody>
          <a:bodyPr wrap="square" rtlCol="0">
            <a:spAutoFit/>
          </a:bodyPr>
          <a:lstStyle/>
          <a:p>
            <a:r>
              <a:rPr lang="zh-CN" altLang="en-US" sz="1400" b="1" dirty="0" smtClean="0">
                <a:solidFill>
                  <a:srgbClr val="FF0000"/>
                </a:solidFill>
              </a:rPr>
              <a:t>位宽</a:t>
            </a:r>
            <a:endParaRPr lang="zh-CN" altLang="en-US" sz="1400" b="1" dirty="0">
              <a:solidFill>
                <a:srgbClr val="FF0000"/>
              </a:solidFill>
            </a:endParaRPr>
          </a:p>
        </p:txBody>
      </p:sp>
      <p:sp>
        <p:nvSpPr>
          <p:cNvPr id="13" name="文本框 12"/>
          <p:cNvSpPr txBox="1"/>
          <p:nvPr/>
        </p:nvSpPr>
        <p:spPr>
          <a:xfrm>
            <a:off x="3093617" y="3675636"/>
            <a:ext cx="904150" cy="307777"/>
          </a:xfrm>
          <a:prstGeom prst="rect">
            <a:avLst/>
          </a:prstGeom>
          <a:noFill/>
        </p:spPr>
        <p:txBody>
          <a:bodyPr wrap="square" rtlCol="0">
            <a:spAutoFit/>
          </a:bodyPr>
          <a:lstStyle/>
          <a:p>
            <a:r>
              <a:rPr lang="zh-CN" altLang="en-US" sz="1400" b="1" dirty="0" smtClean="0">
                <a:solidFill>
                  <a:srgbClr val="FF0000"/>
                </a:solidFill>
              </a:rPr>
              <a:t>功能单元</a:t>
            </a:r>
            <a:endParaRPr lang="zh-CN" altLang="en-US" sz="1400" b="1" dirty="0">
              <a:solidFill>
                <a:srgbClr val="FF0000"/>
              </a:solidFill>
            </a:endParaRPr>
          </a:p>
        </p:txBody>
      </p:sp>
      <p:sp>
        <p:nvSpPr>
          <p:cNvPr id="14" name="文本框 13"/>
          <p:cNvSpPr txBox="1"/>
          <p:nvPr/>
        </p:nvSpPr>
        <p:spPr>
          <a:xfrm>
            <a:off x="2089846" y="4084803"/>
            <a:ext cx="904150" cy="307777"/>
          </a:xfrm>
          <a:prstGeom prst="rect">
            <a:avLst/>
          </a:prstGeom>
          <a:noFill/>
        </p:spPr>
        <p:txBody>
          <a:bodyPr wrap="square" rtlCol="0">
            <a:spAutoFit/>
          </a:bodyPr>
          <a:lstStyle/>
          <a:p>
            <a:r>
              <a:rPr lang="zh-CN" altLang="en-US" sz="1400" b="1" dirty="0" smtClean="0">
                <a:solidFill>
                  <a:srgbClr val="FF0000"/>
                </a:solidFill>
              </a:rPr>
              <a:t>算法图</a:t>
            </a:r>
            <a:endParaRPr lang="zh-CN" altLang="en-US" sz="1400" b="1" dirty="0">
              <a:solidFill>
                <a:srgbClr val="FF0000"/>
              </a:solidFill>
            </a:endParaRPr>
          </a:p>
        </p:txBody>
      </p:sp>
      <p:sp>
        <p:nvSpPr>
          <p:cNvPr id="15" name="文本框 14"/>
          <p:cNvSpPr txBox="1"/>
          <p:nvPr/>
        </p:nvSpPr>
        <p:spPr>
          <a:xfrm>
            <a:off x="2364836" y="5968553"/>
            <a:ext cx="1397624" cy="307777"/>
          </a:xfrm>
          <a:prstGeom prst="rect">
            <a:avLst/>
          </a:prstGeom>
          <a:noFill/>
        </p:spPr>
        <p:txBody>
          <a:bodyPr wrap="square" rtlCol="0">
            <a:spAutoFit/>
          </a:bodyPr>
          <a:lstStyle/>
          <a:p>
            <a:r>
              <a:rPr lang="zh-CN" altLang="en-US" sz="1400" b="1" dirty="0" smtClean="0">
                <a:solidFill>
                  <a:srgbClr val="FF0000"/>
                </a:solidFill>
              </a:rPr>
              <a:t>关键路径算法</a:t>
            </a:r>
            <a:endParaRPr lang="zh-CN" altLang="en-US" sz="1400" b="1" dirty="0">
              <a:solidFill>
                <a:srgbClr val="FF0000"/>
              </a:solidFill>
            </a:endParaRPr>
          </a:p>
        </p:txBody>
      </p:sp>
      <p:sp>
        <p:nvSpPr>
          <p:cNvPr id="16" name="文本框 15"/>
          <p:cNvSpPr txBox="1"/>
          <p:nvPr/>
        </p:nvSpPr>
        <p:spPr>
          <a:xfrm>
            <a:off x="5180302" y="5325933"/>
            <a:ext cx="1535310" cy="307777"/>
          </a:xfrm>
          <a:prstGeom prst="rect">
            <a:avLst/>
          </a:prstGeom>
          <a:noFill/>
        </p:spPr>
        <p:txBody>
          <a:bodyPr wrap="square" rtlCol="0">
            <a:spAutoFit/>
          </a:bodyPr>
          <a:lstStyle/>
          <a:p>
            <a:r>
              <a:rPr lang="zh-CN" altLang="en-US" sz="1400" b="1" dirty="0" smtClean="0">
                <a:solidFill>
                  <a:srgbClr val="FF0000"/>
                </a:solidFill>
              </a:rPr>
              <a:t>算法的功能组合</a:t>
            </a:r>
            <a:endParaRPr lang="zh-CN" altLang="en-US" sz="1400" b="1" dirty="0">
              <a:solidFill>
                <a:srgbClr val="FF0000"/>
              </a:solidFill>
            </a:endParaRPr>
          </a:p>
        </p:txBody>
      </p:sp>
    </p:spTree>
    <p:extLst>
      <p:ext uri="{BB962C8B-B14F-4D97-AF65-F5344CB8AC3E}">
        <p14:creationId xmlns:p14="http://schemas.microsoft.com/office/powerpoint/2010/main" val="6846440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P spid="13" grpId="0"/>
      <p:bldP spid="14" grpId="0"/>
      <p:bldP spid="15" grpId="0"/>
      <p:bldP spid="1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5"/>
          <p:cNvSpPr>
            <a:spLocks noGrp="1"/>
          </p:cNvSpPr>
          <p:nvPr>
            <p:ph type="ftr" sz="quarter" idx="13"/>
          </p:nvPr>
        </p:nvSpPr>
        <p:spPr/>
        <p:txBody>
          <a:bodyPr/>
          <a:lstStyle/>
          <a:p>
            <a:pPr>
              <a:defRPr/>
            </a:pPr>
            <a:r>
              <a:rPr lang="zh-CN" altLang="en-US" smtClean="0"/>
              <a:t>国家</a:t>
            </a:r>
            <a:r>
              <a:rPr lang="en-US" altLang="zh-CN" smtClean="0"/>
              <a:t>ASIC</a:t>
            </a:r>
            <a:r>
              <a:rPr lang="zh-CN" altLang="en-US" smtClean="0"/>
              <a:t>系统工程技术研究中心</a:t>
            </a:r>
            <a:endParaRPr lang="en-US" altLang="zh-CN" dirty="0"/>
          </a:p>
        </p:txBody>
      </p:sp>
      <p:sp>
        <p:nvSpPr>
          <p:cNvPr id="4" name="六边形 3"/>
          <p:cNvSpPr/>
          <p:nvPr/>
        </p:nvSpPr>
        <p:spPr>
          <a:xfrm>
            <a:off x="12353" y="845387"/>
            <a:ext cx="1261276" cy="972108"/>
          </a:xfrm>
          <a:prstGeom prst="hexagon">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500" dirty="0">
                <a:solidFill>
                  <a:schemeClr val="tx1"/>
                </a:solidFill>
                <a:latin typeface="Impact" pitchFamily="34" charset="0"/>
                <a:ea typeface="微软雅黑" pitchFamily="34" charset="-122"/>
              </a:rPr>
              <a:t>2.2</a:t>
            </a:r>
            <a:endParaRPr lang="zh-CN" altLang="en-US" sz="4500" dirty="0">
              <a:solidFill>
                <a:schemeClr val="tx1"/>
              </a:solidFill>
              <a:latin typeface="Impact" pitchFamily="34" charset="0"/>
              <a:ea typeface="微软雅黑" pitchFamily="34" charset="-122"/>
            </a:endParaRPr>
          </a:p>
        </p:txBody>
      </p:sp>
      <p:sp>
        <p:nvSpPr>
          <p:cNvPr id="5" name="燕尾形 4"/>
          <p:cNvSpPr/>
          <p:nvPr/>
        </p:nvSpPr>
        <p:spPr>
          <a:xfrm>
            <a:off x="1101401" y="852070"/>
            <a:ext cx="480049" cy="958742"/>
          </a:xfrm>
          <a:prstGeom prst="chevron">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矩形 8"/>
          <p:cNvSpPr/>
          <p:nvPr/>
        </p:nvSpPr>
        <p:spPr>
          <a:xfrm>
            <a:off x="3198841" y="204862"/>
            <a:ext cx="3483528" cy="1027204"/>
          </a:xfrm>
          <a:prstGeom prst="rect">
            <a:avLst/>
          </a:prstGeom>
          <a:noFill/>
        </p:spPr>
        <p:txBody>
          <a:bodyPr wrap="square" rtlCol="0">
            <a:spAutoFit/>
          </a:bodyPr>
          <a:lstStyle/>
          <a:p>
            <a:pPr marL="0" lvl="1">
              <a:lnSpc>
                <a:spcPct val="150000"/>
              </a:lnSpc>
              <a:spcBef>
                <a:spcPts val="900"/>
              </a:spcBef>
            </a:pPr>
            <a:r>
              <a:rPr lang="zh-CN" altLang="en-US" sz="4050" dirty="0">
                <a:solidFill>
                  <a:prstClr val="black"/>
                </a:solidFill>
                <a:latin typeface="华文楷体" pitchFamily="2" charset="-122"/>
                <a:ea typeface="华文楷体" pitchFamily="2" charset="-122"/>
                <a:cs typeface="Times New Roman" pitchFamily="18" charset="0"/>
              </a:rPr>
              <a:t>技术方案</a:t>
            </a:r>
          </a:p>
        </p:txBody>
      </p:sp>
      <p:sp>
        <p:nvSpPr>
          <p:cNvPr id="22" name="文本框 21"/>
          <p:cNvSpPr txBox="1"/>
          <p:nvPr/>
        </p:nvSpPr>
        <p:spPr>
          <a:xfrm>
            <a:off x="125288" y="1963825"/>
            <a:ext cx="4207789" cy="3046988"/>
          </a:xfrm>
          <a:prstGeom prst="rect">
            <a:avLst/>
          </a:prstGeom>
          <a:noFill/>
        </p:spPr>
        <p:txBody>
          <a:bodyPr wrap="square" rtlCol="0">
            <a:spAutoFit/>
          </a:bodyPr>
          <a:lstStyle/>
          <a:p>
            <a:r>
              <a:rPr lang="zh-CN" altLang="en-US" sz="1600" b="1" dirty="0" smtClean="0"/>
              <a:t>聚类：</a:t>
            </a:r>
            <a:endParaRPr lang="en-US" altLang="zh-CN" sz="1600" b="1" dirty="0"/>
          </a:p>
          <a:p>
            <a:endParaRPr lang="en-US" altLang="zh-CN" sz="1600" dirty="0" smtClean="0"/>
          </a:p>
          <a:p>
            <a:r>
              <a:rPr lang="zh-CN" altLang="en-US" sz="1600" dirty="0" smtClean="0"/>
              <a:t>关键路劲的长度决定了在电路上完成这个算法所需要的资源，这个信息在后面的架构探索中非常关键，它决定了架构的中异构</a:t>
            </a:r>
            <a:r>
              <a:rPr lang="en-US" altLang="zh-CN" sz="1600" dirty="0" smtClean="0"/>
              <a:t>PE</a:t>
            </a:r>
            <a:r>
              <a:rPr lang="zh-CN" altLang="en-US" sz="1600" dirty="0" smtClean="0"/>
              <a:t>的种类，以及整个阵列的大小，因此在设计之初先对这些算法按照关键路径的长度进行聚类分析；</a:t>
            </a:r>
            <a:endParaRPr lang="en-US" altLang="zh-CN" sz="1600" dirty="0"/>
          </a:p>
          <a:p>
            <a:r>
              <a:rPr lang="zh-CN" altLang="en-US" sz="1600" dirty="0" smtClean="0"/>
              <a:t>试验中选择了</a:t>
            </a:r>
            <a:r>
              <a:rPr lang="en-US" altLang="zh-CN" sz="1600" dirty="0" smtClean="0"/>
              <a:t>k-means</a:t>
            </a:r>
            <a:r>
              <a:rPr lang="zh-CN" altLang="en-US" sz="1600" dirty="0"/>
              <a:t>聚类</a:t>
            </a:r>
            <a:r>
              <a:rPr lang="zh-CN" altLang="en-US" sz="1600" dirty="0" smtClean="0"/>
              <a:t>算法，这是一个很常见的聚类算法</a:t>
            </a:r>
            <a:r>
              <a:rPr lang="zh-CN" altLang="en-US" sz="1600" dirty="0"/>
              <a:t>，它算法采用误差</a:t>
            </a:r>
            <a:r>
              <a:rPr lang="zh-CN" altLang="en-US" sz="1600" dirty="0" smtClean="0"/>
              <a:t>平方准则</a:t>
            </a:r>
            <a:r>
              <a:rPr lang="zh-CN" altLang="en-US" sz="1600" dirty="0"/>
              <a:t>函数作为</a:t>
            </a:r>
            <a:r>
              <a:rPr lang="zh-CN" altLang="en-US" sz="1600" dirty="0" smtClean="0"/>
              <a:t>聚类收敛依据，也就是说它的聚点标志了一个关键路径长度的集中点。</a:t>
            </a:r>
            <a:endParaRPr lang="zh-CN" altLang="en-US" sz="1600" dirty="0"/>
          </a:p>
        </p:txBody>
      </p:sp>
      <p:pic>
        <p:nvPicPr>
          <p:cNvPr id="13" name="图片 12"/>
          <p:cNvPicPr>
            <a:picLocks noChangeAspect="1"/>
          </p:cNvPicPr>
          <p:nvPr/>
        </p:nvPicPr>
        <p:blipFill>
          <a:blip r:embed="rId3"/>
          <a:stretch>
            <a:fillRect/>
          </a:stretch>
        </p:blipFill>
        <p:spPr>
          <a:xfrm>
            <a:off x="2019303" y="3113285"/>
            <a:ext cx="4233587" cy="2266214"/>
          </a:xfrm>
          <a:prstGeom prst="rect">
            <a:avLst/>
          </a:prstGeom>
        </p:spPr>
      </p:pic>
      <p:pic>
        <p:nvPicPr>
          <p:cNvPr id="15" name="图片 14"/>
          <p:cNvPicPr>
            <a:picLocks noChangeAspect="1"/>
          </p:cNvPicPr>
          <p:nvPr/>
        </p:nvPicPr>
        <p:blipFill>
          <a:blip r:embed="rId4"/>
          <a:stretch>
            <a:fillRect/>
          </a:stretch>
        </p:blipFill>
        <p:spPr>
          <a:xfrm>
            <a:off x="1581450" y="3637972"/>
            <a:ext cx="4671440" cy="2369818"/>
          </a:xfrm>
          <a:prstGeom prst="rect">
            <a:avLst/>
          </a:prstGeom>
        </p:spPr>
      </p:pic>
      <p:pic>
        <p:nvPicPr>
          <p:cNvPr id="18" name="图片 17"/>
          <p:cNvPicPr>
            <a:picLocks noChangeAspect="1"/>
          </p:cNvPicPr>
          <p:nvPr/>
        </p:nvPicPr>
        <p:blipFill>
          <a:blip r:embed="rId5"/>
          <a:stretch>
            <a:fillRect/>
          </a:stretch>
        </p:blipFill>
        <p:spPr>
          <a:xfrm>
            <a:off x="1203599" y="4179211"/>
            <a:ext cx="4654411" cy="2573906"/>
          </a:xfrm>
          <a:prstGeom prst="rect">
            <a:avLst/>
          </a:prstGeom>
        </p:spPr>
      </p:pic>
      <p:pic>
        <p:nvPicPr>
          <p:cNvPr id="11" name="图片 10"/>
          <p:cNvPicPr>
            <a:picLocks noChangeAspect="1"/>
          </p:cNvPicPr>
          <p:nvPr/>
        </p:nvPicPr>
        <p:blipFill>
          <a:blip r:embed="rId6"/>
          <a:stretch>
            <a:fillRect/>
          </a:stretch>
        </p:blipFill>
        <p:spPr>
          <a:xfrm>
            <a:off x="5597913" y="1810812"/>
            <a:ext cx="3079344" cy="4721665"/>
          </a:xfrm>
          <a:prstGeom prst="rect">
            <a:avLst/>
          </a:prstGeom>
        </p:spPr>
      </p:pic>
    </p:spTree>
    <p:extLst>
      <p:ext uri="{BB962C8B-B14F-4D97-AF65-F5344CB8AC3E}">
        <p14:creationId xmlns:p14="http://schemas.microsoft.com/office/powerpoint/2010/main" val="32734808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1142976" y="381000"/>
            <a:ext cx="458694" cy="561975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accent6">
                  <a:lumMod val="75000"/>
                </a:schemeClr>
              </a:solidFill>
            </a:endParaRPr>
          </a:p>
        </p:txBody>
      </p:sp>
      <p:sp>
        <p:nvSpPr>
          <p:cNvPr id="263" name="六边形 262"/>
          <p:cNvSpPr/>
          <p:nvPr/>
        </p:nvSpPr>
        <p:spPr>
          <a:xfrm>
            <a:off x="1384369" y="2774067"/>
            <a:ext cx="573272" cy="494200"/>
          </a:xfrm>
          <a:prstGeom prst="hexagon">
            <a:avLst/>
          </a:prstGeom>
          <a:solidFill>
            <a:schemeClr val="accent5">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100" dirty="0">
                <a:solidFill>
                  <a:schemeClr val="bg1">
                    <a:lumMod val="85000"/>
                  </a:schemeClr>
                </a:solidFill>
                <a:latin typeface="Impact" pitchFamily="34" charset="0"/>
              </a:rPr>
              <a:t>2</a:t>
            </a:r>
            <a:endParaRPr lang="zh-CN" altLang="en-US" sz="2100" dirty="0">
              <a:solidFill>
                <a:schemeClr val="bg1">
                  <a:lumMod val="85000"/>
                </a:schemeClr>
              </a:solidFill>
              <a:latin typeface="Impact" pitchFamily="34" charset="0"/>
            </a:endParaRPr>
          </a:p>
        </p:txBody>
      </p:sp>
      <p:sp>
        <p:nvSpPr>
          <p:cNvPr id="264" name="六边形 263"/>
          <p:cNvSpPr/>
          <p:nvPr/>
        </p:nvSpPr>
        <p:spPr>
          <a:xfrm>
            <a:off x="1373482" y="3429003"/>
            <a:ext cx="573272" cy="494200"/>
          </a:xfrm>
          <a:prstGeom prst="hexagon">
            <a:avLst/>
          </a:prstGeom>
          <a:solidFill>
            <a:schemeClr val="accent5">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100" dirty="0">
                <a:solidFill>
                  <a:schemeClr val="bg1">
                    <a:lumMod val="85000"/>
                  </a:schemeClr>
                </a:solidFill>
                <a:latin typeface="Impact" pitchFamily="34" charset="0"/>
              </a:rPr>
              <a:t>3</a:t>
            </a:r>
            <a:endParaRPr lang="zh-CN" altLang="en-US" sz="2100" dirty="0">
              <a:solidFill>
                <a:schemeClr val="bg1">
                  <a:lumMod val="85000"/>
                </a:schemeClr>
              </a:solidFill>
              <a:latin typeface="Impact" pitchFamily="34" charset="0"/>
            </a:endParaRPr>
          </a:p>
        </p:txBody>
      </p:sp>
      <p:sp>
        <p:nvSpPr>
          <p:cNvPr id="14" name="六边形 13"/>
          <p:cNvSpPr/>
          <p:nvPr/>
        </p:nvSpPr>
        <p:spPr>
          <a:xfrm>
            <a:off x="1410868" y="2089540"/>
            <a:ext cx="573272" cy="494200"/>
          </a:xfrm>
          <a:prstGeom prst="hexagon">
            <a:avLst/>
          </a:prstGeom>
          <a:solidFill>
            <a:schemeClr val="accent5">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100" dirty="0">
                <a:solidFill>
                  <a:schemeClr val="bg1">
                    <a:lumMod val="85000"/>
                  </a:schemeClr>
                </a:solidFill>
                <a:latin typeface="Impact" pitchFamily="34" charset="0"/>
              </a:rPr>
              <a:t>1</a:t>
            </a:r>
            <a:endParaRPr lang="zh-CN" altLang="en-US" sz="2100" dirty="0">
              <a:solidFill>
                <a:schemeClr val="bg1">
                  <a:lumMod val="85000"/>
                </a:schemeClr>
              </a:solidFill>
              <a:latin typeface="Impact" pitchFamily="34" charset="0"/>
            </a:endParaRPr>
          </a:p>
        </p:txBody>
      </p:sp>
      <p:sp>
        <p:nvSpPr>
          <p:cNvPr id="15" name="矩形 14"/>
          <p:cNvSpPr/>
          <p:nvPr/>
        </p:nvSpPr>
        <p:spPr>
          <a:xfrm rot="5400000">
            <a:off x="4512435" y="-3251993"/>
            <a:ext cx="119130" cy="914400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6" name="TextBox 15"/>
          <p:cNvSpPr txBox="1"/>
          <p:nvPr/>
        </p:nvSpPr>
        <p:spPr>
          <a:xfrm>
            <a:off x="3446854" y="1053251"/>
            <a:ext cx="2250297" cy="646331"/>
          </a:xfrm>
          <a:prstGeom prst="rect">
            <a:avLst/>
          </a:prstGeom>
          <a:noFill/>
        </p:spPr>
        <p:txBody>
          <a:bodyPr wrap="square" rtlCol="0">
            <a:spAutoFit/>
          </a:bodyPr>
          <a:lstStyle/>
          <a:p>
            <a:pPr algn="ctr"/>
            <a:r>
              <a:rPr lang="zh-CN" altLang="en-US" sz="3600" dirty="0">
                <a:latin typeface="华文楷体" pitchFamily="2" charset="-122"/>
                <a:ea typeface="华文楷体" pitchFamily="2" charset="-122"/>
              </a:rPr>
              <a:t>内容</a:t>
            </a:r>
          </a:p>
        </p:txBody>
      </p:sp>
      <p:sp>
        <p:nvSpPr>
          <p:cNvPr id="17" name="内容占位符 2"/>
          <p:cNvSpPr>
            <a:spLocks noGrp="1"/>
          </p:cNvSpPr>
          <p:nvPr>
            <p:ph idx="1"/>
          </p:nvPr>
        </p:nvSpPr>
        <p:spPr>
          <a:xfrm>
            <a:off x="2127517" y="1960081"/>
            <a:ext cx="5250693" cy="3536181"/>
          </a:xfrm>
        </p:spPr>
        <p:txBody>
          <a:bodyPr>
            <a:normAutofit/>
          </a:bodyPr>
          <a:lstStyle/>
          <a:p>
            <a:pPr marL="0" lvl="1" indent="0">
              <a:lnSpc>
                <a:spcPct val="150000"/>
              </a:lnSpc>
              <a:spcBef>
                <a:spcPts val="900"/>
              </a:spcBef>
              <a:buNone/>
            </a:pPr>
            <a:r>
              <a:rPr lang="zh-CN" altLang="en-US" sz="2400" dirty="0">
                <a:solidFill>
                  <a:prstClr val="black"/>
                </a:solidFill>
                <a:latin typeface="华文楷体" pitchFamily="2" charset="-122"/>
                <a:ea typeface="华文楷体" pitchFamily="2" charset="-122"/>
                <a:cs typeface="Times New Roman" pitchFamily="18" charset="0"/>
              </a:rPr>
              <a:t>选题依据</a:t>
            </a:r>
            <a:endParaRPr lang="en-US" altLang="zh-CN" sz="2400" dirty="0">
              <a:solidFill>
                <a:prstClr val="black"/>
              </a:solidFill>
              <a:latin typeface="华文楷体" pitchFamily="2" charset="-122"/>
              <a:ea typeface="华文楷体" pitchFamily="2" charset="-122"/>
              <a:cs typeface="Times New Roman" pitchFamily="18" charset="0"/>
            </a:endParaRPr>
          </a:p>
          <a:p>
            <a:pPr marL="0" lvl="1" indent="0">
              <a:lnSpc>
                <a:spcPct val="150000"/>
              </a:lnSpc>
              <a:spcBef>
                <a:spcPts val="900"/>
              </a:spcBef>
              <a:buNone/>
            </a:pPr>
            <a:r>
              <a:rPr lang="zh-CN" altLang="en-US" sz="2400" dirty="0">
                <a:solidFill>
                  <a:prstClr val="black"/>
                </a:solidFill>
                <a:latin typeface="华文楷体" pitchFamily="2" charset="-122"/>
                <a:ea typeface="华文楷体" pitchFamily="2" charset="-122"/>
                <a:cs typeface="Times New Roman" pitchFamily="18" charset="0"/>
              </a:rPr>
              <a:t>技术路线</a:t>
            </a:r>
            <a:endParaRPr lang="en-US" altLang="zh-CN" sz="2400" dirty="0">
              <a:solidFill>
                <a:prstClr val="black"/>
              </a:solidFill>
              <a:latin typeface="华文楷体" pitchFamily="2" charset="-122"/>
              <a:ea typeface="华文楷体" pitchFamily="2" charset="-122"/>
              <a:cs typeface="Times New Roman" pitchFamily="18" charset="0"/>
            </a:endParaRPr>
          </a:p>
          <a:p>
            <a:pPr marL="0" lvl="1" indent="0">
              <a:lnSpc>
                <a:spcPct val="150000"/>
              </a:lnSpc>
              <a:spcBef>
                <a:spcPts val="900"/>
              </a:spcBef>
              <a:buNone/>
            </a:pPr>
            <a:r>
              <a:rPr lang="zh-CN" altLang="en-US" sz="2400" dirty="0">
                <a:solidFill>
                  <a:prstClr val="black"/>
                </a:solidFill>
                <a:latin typeface="华文楷体" pitchFamily="2" charset="-122"/>
                <a:ea typeface="华文楷体" pitchFamily="2" charset="-122"/>
                <a:cs typeface="Times New Roman" pitchFamily="18" charset="0"/>
              </a:rPr>
              <a:t>课题考核</a:t>
            </a:r>
            <a:endParaRPr lang="en-US" altLang="zh-CN" sz="2400" dirty="0">
              <a:solidFill>
                <a:prstClr val="black"/>
              </a:solidFill>
              <a:latin typeface="华文楷体" pitchFamily="2" charset="-122"/>
              <a:ea typeface="华文楷体" pitchFamily="2" charset="-122"/>
              <a:cs typeface="Times New Roman" pitchFamily="18" charset="0"/>
            </a:endParaRPr>
          </a:p>
          <a:p>
            <a:pPr marL="0" lvl="1" indent="0">
              <a:lnSpc>
                <a:spcPct val="150000"/>
              </a:lnSpc>
              <a:spcBef>
                <a:spcPts val="900"/>
              </a:spcBef>
              <a:buNone/>
            </a:pPr>
            <a:r>
              <a:rPr lang="zh-CN" altLang="en-US" sz="2400" dirty="0" smtClean="0">
                <a:solidFill>
                  <a:prstClr val="black"/>
                </a:solidFill>
                <a:latin typeface="华文楷体" pitchFamily="2" charset="-122"/>
                <a:ea typeface="华文楷体" pitchFamily="2" charset="-122"/>
                <a:cs typeface="Times New Roman" pitchFamily="18" charset="0"/>
              </a:rPr>
              <a:t>时间安排</a:t>
            </a:r>
            <a:endParaRPr lang="en-US" altLang="zh-CN" sz="2400" dirty="0" smtClean="0">
              <a:solidFill>
                <a:prstClr val="black"/>
              </a:solidFill>
              <a:latin typeface="华文楷体" pitchFamily="2" charset="-122"/>
              <a:ea typeface="华文楷体" pitchFamily="2" charset="-122"/>
              <a:cs typeface="Times New Roman" pitchFamily="18" charset="0"/>
            </a:endParaRPr>
          </a:p>
          <a:p>
            <a:pPr marL="0" lvl="1" indent="0">
              <a:lnSpc>
                <a:spcPct val="150000"/>
              </a:lnSpc>
              <a:spcBef>
                <a:spcPts val="900"/>
              </a:spcBef>
              <a:buNone/>
            </a:pPr>
            <a:r>
              <a:rPr lang="zh-CN" altLang="en-US" sz="2400" dirty="0" smtClean="0">
                <a:solidFill>
                  <a:prstClr val="black"/>
                </a:solidFill>
                <a:latin typeface="华文楷体" pitchFamily="2" charset="-122"/>
                <a:ea typeface="华文楷体" pitchFamily="2" charset="-122"/>
                <a:cs typeface="Times New Roman" pitchFamily="18" charset="0"/>
              </a:rPr>
              <a:t>参考文献</a:t>
            </a:r>
            <a:endParaRPr lang="en-US" altLang="zh-CN" sz="2400" dirty="0">
              <a:solidFill>
                <a:prstClr val="black"/>
              </a:solidFill>
              <a:latin typeface="华文楷体" pitchFamily="2" charset="-122"/>
              <a:ea typeface="华文楷体" pitchFamily="2" charset="-122"/>
              <a:cs typeface="Times New Roman" pitchFamily="18" charset="0"/>
            </a:endParaRPr>
          </a:p>
        </p:txBody>
      </p:sp>
      <p:sp>
        <p:nvSpPr>
          <p:cNvPr id="9" name="六边形 8"/>
          <p:cNvSpPr/>
          <p:nvPr/>
        </p:nvSpPr>
        <p:spPr>
          <a:xfrm>
            <a:off x="1373382" y="4057908"/>
            <a:ext cx="573272" cy="494200"/>
          </a:xfrm>
          <a:prstGeom prst="hexagon">
            <a:avLst/>
          </a:prstGeom>
          <a:solidFill>
            <a:schemeClr val="accent5">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100" dirty="0">
                <a:solidFill>
                  <a:schemeClr val="bg1">
                    <a:lumMod val="85000"/>
                  </a:schemeClr>
                </a:solidFill>
                <a:latin typeface="Impact" pitchFamily="34" charset="0"/>
              </a:rPr>
              <a:t>4</a:t>
            </a:r>
            <a:endParaRPr lang="zh-CN" altLang="en-US" sz="2100" dirty="0">
              <a:solidFill>
                <a:schemeClr val="bg1">
                  <a:lumMod val="85000"/>
                </a:schemeClr>
              </a:solidFill>
              <a:latin typeface="Impact" pitchFamily="34" charset="0"/>
            </a:endParaRPr>
          </a:p>
        </p:txBody>
      </p:sp>
      <p:sp>
        <p:nvSpPr>
          <p:cNvPr id="10" name="灯片编号占位符 9"/>
          <p:cNvSpPr>
            <a:spLocks noGrp="1"/>
          </p:cNvSpPr>
          <p:nvPr>
            <p:ph type="sldNum" sz="quarter" idx="12"/>
          </p:nvPr>
        </p:nvSpPr>
        <p:spPr/>
        <p:txBody>
          <a:bodyPr/>
          <a:lstStyle/>
          <a:p>
            <a:fld id="{F9819797-C8CB-40F1-A28F-4297CFC4DB51}" type="slidenum">
              <a:rPr lang="zh-CN" altLang="en-US" smtClean="0"/>
              <a:pPr/>
              <a:t>2</a:t>
            </a:fld>
            <a:endParaRPr lang="zh-CN" altLang="en-US"/>
          </a:p>
        </p:txBody>
      </p:sp>
      <p:sp>
        <p:nvSpPr>
          <p:cNvPr id="11" name="六边形 10"/>
          <p:cNvSpPr/>
          <p:nvPr/>
        </p:nvSpPr>
        <p:spPr>
          <a:xfrm>
            <a:off x="1384369" y="4633171"/>
            <a:ext cx="573272" cy="494200"/>
          </a:xfrm>
          <a:prstGeom prst="hexagon">
            <a:avLst/>
          </a:prstGeom>
          <a:solidFill>
            <a:schemeClr val="accent5">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100" dirty="0">
                <a:solidFill>
                  <a:schemeClr val="bg1">
                    <a:lumMod val="85000"/>
                  </a:schemeClr>
                </a:solidFill>
                <a:latin typeface="Impact" pitchFamily="34" charset="0"/>
              </a:rPr>
              <a:t>5</a:t>
            </a:r>
            <a:endParaRPr lang="zh-CN" altLang="en-US" sz="2100" dirty="0">
              <a:solidFill>
                <a:schemeClr val="bg1">
                  <a:lumMod val="85000"/>
                </a:schemeClr>
              </a:solidFill>
              <a:latin typeface="Impact" pitchFamily="34" charset="0"/>
            </a:endParaRPr>
          </a:p>
        </p:txBody>
      </p:sp>
    </p:spTree>
    <p:extLst>
      <p:ext uri="{BB962C8B-B14F-4D97-AF65-F5344CB8AC3E}">
        <p14:creationId xmlns:p14="http://schemas.microsoft.com/office/powerpoint/2010/main" val="312435335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5"/>
          <p:cNvSpPr>
            <a:spLocks noGrp="1"/>
          </p:cNvSpPr>
          <p:nvPr>
            <p:ph type="ftr" sz="quarter" idx="13"/>
          </p:nvPr>
        </p:nvSpPr>
        <p:spPr/>
        <p:txBody>
          <a:bodyPr/>
          <a:lstStyle/>
          <a:p>
            <a:pPr>
              <a:defRPr/>
            </a:pPr>
            <a:r>
              <a:rPr lang="zh-CN" altLang="en-US" smtClean="0"/>
              <a:t>国家</a:t>
            </a:r>
            <a:r>
              <a:rPr lang="en-US" altLang="zh-CN" smtClean="0"/>
              <a:t>ASIC</a:t>
            </a:r>
            <a:r>
              <a:rPr lang="zh-CN" altLang="en-US" smtClean="0"/>
              <a:t>系统工程技术研究中心</a:t>
            </a:r>
            <a:endParaRPr lang="en-US" altLang="zh-CN" dirty="0"/>
          </a:p>
        </p:txBody>
      </p:sp>
      <p:sp>
        <p:nvSpPr>
          <p:cNvPr id="4" name="六边形 3"/>
          <p:cNvSpPr/>
          <p:nvPr/>
        </p:nvSpPr>
        <p:spPr>
          <a:xfrm>
            <a:off x="12353" y="845387"/>
            <a:ext cx="1261276" cy="972108"/>
          </a:xfrm>
          <a:prstGeom prst="hexagon">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500" dirty="0">
                <a:solidFill>
                  <a:schemeClr val="tx1"/>
                </a:solidFill>
                <a:latin typeface="Impact" pitchFamily="34" charset="0"/>
                <a:ea typeface="微软雅黑" pitchFamily="34" charset="-122"/>
              </a:rPr>
              <a:t>2.2</a:t>
            </a:r>
            <a:endParaRPr lang="zh-CN" altLang="en-US" sz="4500" dirty="0">
              <a:solidFill>
                <a:schemeClr val="tx1"/>
              </a:solidFill>
              <a:latin typeface="Impact" pitchFamily="34" charset="0"/>
              <a:ea typeface="微软雅黑" pitchFamily="34" charset="-122"/>
            </a:endParaRPr>
          </a:p>
        </p:txBody>
      </p:sp>
      <p:sp>
        <p:nvSpPr>
          <p:cNvPr id="5" name="燕尾形 4"/>
          <p:cNvSpPr/>
          <p:nvPr/>
        </p:nvSpPr>
        <p:spPr>
          <a:xfrm>
            <a:off x="1101401" y="852070"/>
            <a:ext cx="480049" cy="958742"/>
          </a:xfrm>
          <a:prstGeom prst="chevron">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矩形 8"/>
          <p:cNvSpPr/>
          <p:nvPr/>
        </p:nvSpPr>
        <p:spPr>
          <a:xfrm>
            <a:off x="3198841" y="204862"/>
            <a:ext cx="3483528" cy="1027204"/>
          </a:xfrm>
          <a:prstGeom prst="rect">
            <a:avLst/>
          </a:prstGeom>
          <a:noFill/>
        </p:spPr>
        <p:txBody>
          <a:bodyPr wrap="square" rtlCol="0">
            <a:spAutoFit/>
          </a:bodyPr>
          <a:lstStyle/>
          <a:p>
            <a:pPr marL="0" lvl="1">
              <a:lnSpc>
                <a:spcPct val="150000"/>
              </a:lnSpc>
              <a:spcBef>
                <a:spcPts val="900"/>
              </a:spcBef>
            </a:pPr>
            <a:r>
              <a:rPr lang="zh-CN" altLang="en-US" sz="4050" dirty="0">
                <a:solidFill>
                  <a:prstClr val="black"/>
                </a:solidFill>
                <a:latin typeface="华文楷体" pitchFamily="2" charset="-122"/>
                <a:ea typeface="华文楷体" pitchFamily="2" charset="-122"/>
                <a:cs typeface="Times New Roman" pitchFamily="18" charset="0"/>
              </a:rPr>
              <a:t>技术方案</a:t>
            </a:r>
          </a:p>
        </p:txBody>
      </p:sp>
      <p:sp>
        <p:nvSpPr>
          <p:cNvPr id="14" name="矩形 13"/>
          <p:cNvSpPr/>
          <p:nvPr/>
        </p:nvSpPr>
        <p:spPr>
          <a:xfrm>
            <a:off x="19319" y="1872325"/>
            <a:ext cx="3556394" cy="461665"/>
          </a:xfrm>
          <a:prstGeom prst="rect">
            <a:avLst/>
          </a:prstGeom>
          <a:noFill/>
        </p:spPr>
        <p:txBody>
          <a:bodyPr wrap="square" rtlCol="0">
            <a:spAutoFit/>
          </a:bodyPr>
          <a:lstStyle/>
          <a:p>
            <a:pPr marL="514350" indent="-514350" algn="ctr">
              <a:buFont typeface="Wingdings" panose="05000000000000000000" pitchFamily="2" charset="2"/>
              <a:buChar char="Ø"/>
            </a:pPr>
            <a:r>
              <a:rPr lang="en-US" altLang="zh-CN" sz="2400" dirty="0">
                <a:latin typeface="华文楷体" pitchFamily="2" charset="-122"/>
                <a:ea typeface="华文楷体" pitchFamily="2" charset="-122"/>
              </a:rPr>
              <a:t>PE</a:t>
            </a:r>
            <a:r>
              <a:rPr lang="zh-CN" altLang="en-US" sz="2400" dirty="0">
                <a:latin typeface="华文楷体" pitchFamily="2" charset="-122"/>
                <a:ea typeface="华文楷体" pitchFamily="2" charset="-122"/>
              </a:rPr>
              <a:t>方案的收敛算法</a:t>
            </a:r>
          </a:p>
        </p:txBody>
      </p:sp>
      <p:sp>
        <p:nvSpPr>
          <p:cNvPr id="11" name="矩形 10"/>
          <p:cNvSpPr/>
          <p:nvPr/>
        </p:nvSpPr>
        <p:spPr>
          <a:xfrm>
            <a:off x="782269" y="2638969"/>
            <a:ext cx="3118513" cy="3539430"/>
          </a:xfrm>
          <a:prstGeom prst="rect">
            <a:avLst/>
          </a:prstGeom>
        </p:spPr>
        <p:txBody>
          <a:bodyPr wrap="square">
            <a:spAutoFit/>
          </a:bodyPr>
          <a:lstStyle/>
          <a:p>
            <a:r>
              <a:rPr lang="zh-CN" altLang="en-US" sz="1400" b="1" dirty="0" smtClean="0"/>
              <a:t>初始化</a:t>
            </a:r>
            <a:endParaRPr lang="en-US" altLang="zh-CN" sz="1400" b="1" dirty="0" smtClean="0"/>
          </a:p>
          <a:p>
            <a:endParaRPr lang="zh-CN" altLang="en-US" sz="1400" b="1" dirty="0"/>
          </a:p>
          <a:p>
            <a:r>
              <a:rPr lang="en-US" altLang="zh-CN" sz="1400" dirty="0"/>
              <a:t>PE</a:t>
            </a:r>
            <a:r>
              <a:rPr lang="zh-CN" altLang="en-US" sz="1400" dirty="0"/>
              <a:t>延迟：由算法中最大延迟功能单元和输入性能约束共同决定，如果输入约束满足最大功能单元延迟则选择输入延迟，否则选择最大功能单元延迟</a:t>
            </a:r>
            <a:r>
              <a:rPr lang="zh-CN" altLang="en-US" sz="1400" dirty="0" smtClean="0"/>
              <a:t>。</a:t>
            </a:r>
            <a:endParaRPr lang="en-US" altLang="zh-CN" sz="1400" dirty="0" smtClean="0"/>
          </a:p>
          <a:p>
            <a:endParaRPr lang="en-US" altLang="zh-CN" sz="1400" dirty="0" smtClean="0"/>
          </a:p>
          <a:p>
            <a:r>
              <a:rPr lang="en-US" altLang="zh-CN" sz="1400" dirty="0" smtClean="0"/>
              <a:t>PE</a:t>
            </a:r>
            <a:r>
              <a:rPr lang="zh-CN" altLang="en-US" sz="1400" dirty="0" smtClean="0"/>
              <a:t>异构组合方案：备选方案</a:t>
            </a:r>
            <a:r>
              <a:rPr lang="zh-CN" altLang="en-US" sz="1400" dirty="0">
                <a:sym typeface="Wingdings" panose="05000000000000000000" pitchFamily="2" charset="2"/>
              </a:rPr>
              <a:t>（</a:t>
            </a:r>
            <a:r>
              <a:rPr lang="en-US" altLang="zh-CN" sz="1400" dirty="0" smtClean="0"/>
              <a:t>1</a:t>
            </a:r>
            <a:r>
              <a:rPr lang="zh-CN" altLang="en-US" sz="1400" dirty="0" smtClean="0"/>
              <a:t>，</a:t>
            </a:r>
            <a:r>
              <a:rPr lang="en-US" altLang="zh-CN" sz="1400" dirty="0" smtClean="0"/>
              <a:t>2</a:t>
            </a:r>
            <a:r>
              <a:rPr lang="zh-CN" altLang="en-US" sz="1400" dirty="0" smtClean="0"/>
              <a:t>，</a:t>
            </a:r>
            <a:r>
              <a:rPr lang="en-US" altLang="zh-CN" sz="1400" dirty="0" smtClean="0"/>
              <a:t>3</a:t>
            </a:r>
            <a:r>
              <a:rPr lang="zh-CN" altLang="en-US" sz="1400" dirty="0" smtClean="0"/>
              <a:t>，</a:t>
            </a:r>
            <a:r>
              <a:rPr lang="en-US" altLang="zh-CN" sz="1400" dirty="0" smtClean="0"/>
              <a:t>6</a:t>
            </a:r>
            <a:r>
              <a:rPr lang="zh-CN" altLang="en-US" sz="1400" dirty="0" smtClean="0"/>
              <a:t>）和（</a:t>
            </a:r>
            <a:r>
              <a:rPr lang="en-US" altLang="zh-CN" sz="1400" dirty="0" smtClean="0"/>
              <a:t>1</a:t>
            </a:r>
            <a:r>
              <a:rPr lang="zh-CN" altLang="en-US" sz="1400" dirty="0" smtClean="0"/>
              <a:t>，</a:t>
            </a:r>
            <a:r>
              <a:rPr lang="en-US" altLang="zh-CN" sz="1400" dirty="0" smtClean="0"/>
              <a:t>2</a:t>
            </a:r>
            <a:r>
              <a:rPr lang="zh-CN" altLang="en-US" sz="1400" dirty="0" smtClean="0"/>
              <a:t>，</a:t>
            </a:r>
            <a:r>
              <a:rPr lang="en-US" altLang="zh-CN" sz="1400" dirty="0" smtClean="0"/>
              <a:t>4</a:t>
            </a:r>
            <a:r>
              <a:rPr lang="zh-CN" altLang="en-US" sz="1400" dirty="0" smtClean="0"/>
              <a:t>，</a:t>
            </a:r>
            <a:r>
              <a:rPr lang="en-US" altLang="zh-CN" sz="1400" dirty="0" smtClean="0"/>
              <a:t>8</a:t>
            </a:r>
            <a:r>
              <a:rPr lang="zh-CN" altLang="en-US" sz="1400" dirty="0" smtClean="0"/>
              <a:t>）</a:t>
            </a:r>
            <a:endParaRPr lang="en-US" altLang="zh-CN" sz="1400" dirty="0" smtClean="0"/>
          </a:p>
          <a:p>
            <a:endParaRPr lang="zh-CN" altLang="en-US" sz="1400" dirty="0"/>
          </a:p>
          <a:p>
            <a:r>
              <a:rPr lang="zh-CN" altLang="en-US" sz="1400" dirty="0"/>
              <a:t>阵列大小：由算法</a:t>
            </a:r>
            <a:r>
              <a:rPr lang="zh-CN" altLang="en-US" sz="1400" dirty="0" smtClean="0"/>
              <a:t>集合</a:t>
            </a:r>
            <a:r>
              <a:rPr lang="zh-CN" altLang="en-US" sz="1400" dirty="0"/>
              <a:t>中</a:t>
            </a:r>
            <a:r>
              <a:rPr lang="zh-CN" altLang="en-US" sz="1400" dirty="0" smtClean="0"/>
              <a:t>最</a:t>
            </a:r>
            <a:r>
              <a:rPr lang="zh-CN" altLang="en-US" sz="1400" dirty="0"/>
              <a:t>长关键路径算法</a:t>
            </a:r>
            <a:r>
              <a:rPr lang="zh-CN" altLang="en-US" sz="1400" dirty="0" smtClean="0"/>
              <a:t>、</a:t>
            </a:r>
            <a:r>
              <a:rPr lang="en-US" altLang="zh-CN" sz="1400" dirty="0" smtClean="0"/>
              <a:t>PE</a:t>
            </a:r>
            <a:r>
              <a:rPr lang="zh-CN" altLang="en-US" sz="1400" dirty="0" smtClean="0"/>
              <a:t>异构组合和</a:t>
            </a:r>
            <a:r>
              <a:rPr lang="en-US" altLang="zh-CN" sz="1400" dirty="0" smtClean="0"/>
              <a:t>PE</a:t>
            </a:r>
            <a:r>
              <a:rPr lang="zh-CN" altLang="en-US" sz="1400" dirty="0"/>
              <a:t>延迟共同</a:t>
            </a:r>
            <a:r>
              <a:rPr lang="zh-CN" altLang="en-US" sz="1400" dirty="0" smtClean="0"/>
              <a:t>决定。</a:t>
            </a:r>
            <a:endParaRPr lang="en-US" altLang="zh-CN" sz="1400" dirty="0" smtClean="0"/>
          </a:p>
          <a:p>
            <a:endParaRPr lang="en-US" altLang="zh-CN" sz="1400" dirty="0" smtClean="0"/>
          </a:p>
          <a:p>
            <a:r>
              <a:rPr lang="zh-CN" altLang="en-US" sz="1400" dirty="0" smtClean="0"/>
              <a:t>每</a:t>
            </a:r>
            <a:r>
              <a:rPr lang="zh-CN" altLang="en-US" sz="1400" dirty="0"/>
              <a:t>种</a:t>
            </a:r>
            <a:r>
              <a:rPr lang="zh-CN" altLang="en-US" sz="1400" dirty="0" smtClean="0"/>
              <a:t>算法的</a:t>
            </a:r>
            <a:r>
              <a:rPr lang="en-US" altLang="zh-CN" sz="1400" dirty="0" smtClean="0"/>
              <a:t>PE</a:t>
            </a:r>
            <a:r>
              <a:rPr lang="zh-CN" altLang="en-US" sz="1400" dirty="0" smtClean="0"/>
              <a:t>异构数：由关键路径延迟、和</a:t>
            </a:r>
            <a:r>
              <a:rPr lang="en-US" altLang="zh-CN" sz="1400" dirty="0" smtClean="0"/>
              <a:t>PE</a:t>
            </a:r>
            <a:r>
              <a:rPr lang="zh-CN" altLang="en-US" sz="1400" dirty="0" smtClean="0"/>
              <a:t>异构组合方案共同决定</a:t>
            </a:r>
            <a:endParaRPr lang="en-US" altLang="zh-CN" sz="1400" dirty="0" smtClean="0"/>
          </a:p>
        </p:txBody>
      </p:sp>
      <p:pic>
        <p:nvPicPr>
          <p:cNvPr id="2" name="图片 1"/>
          <p:cNvPicPr>
            <a:picLocks noChangeAspect="1"/>
          </p:cNvPicPr>
          <p:nvPr/>
        </p:nvPicPr>
        <p:blipFill>
          <a:blip r:embed="rId3"/>
          <a:stretch>
            <a:fillRect/>
          </a:stretch>
        </p:blipFill>
        <p:spPr>
          <a:xfrm>
            <a:off x="4225851" y="1673655"/>
            <a:ext cx="4565452" cy="5135667"/>
          </a:xfrm>
          <a:prstGeom prst="rect">
            <a:avLst/>
          </a:prstGeom>
        </p:spPr>
      </p:pic>
    </p:spTree>
    <p:extLst>
      <p:ext uri="{BB962C8B-B14F-4D97-AF65-F5344CB8AC3E}">
        <p14:creationId xmlns:p14="http://schemas.microsoft.com/office/powerpoint/2010/main" val="282926911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5"/>
          <p:cNvSpPr>
            <a:spLocks noGrp="1"/>
          </p:cNvSpPr>
          <p:nvPr>
            <p:ph type="ftr" sz="quarter" idx="13"/>
          </p:nvPr>
        </p:nvSpPr>
        <p:spPr/>
        <p:txBody>
          <a:bodyPr/>
          <a:lstStyle/>
          <a:p>
            <a:pPr>
              <a:defRPr/>
            </a:pPr>
            <a:r>
              <a:rPr lang="zh-CN" altLang="en-US" smtClean="0"/>
              <a:t>国家</a:t>
            </a:r>
            <a:r>
              <a:rPr lang="en-US" altLang="zh-CN" smtClean="0"/>
              <a:t>ASIC</a:t>
            </a:r>
            <a:r>
              <a:rPr lang="zh-CN" altLang="en-US" smtClean="0"/>
              <a:t>系统工程技术研究中心</a:t>
            </a:r>
            <a:endParaRPr lang="en-US" altLang="zh-CN" dirty="0"/>
          </a:p>
        </p:txBody>
      </p:sp>
      <p:sp>
        <p:nvSpPr>
          <p:cNvPr id="4" name="六边形 3"/>
          <p:cNvSpPr/>
          <p:nvPr/>
        </p:nvSpPr>
        <p:spPr>
          <a:xfrm>
            <a:off x="12353" y="845387"/>
            <a:ext cx="1261276" cy="972108"/>
          </a:xfrm>
          <a:prstGeom prst="hexagon">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500" dirty="0">
                <a:solidFill>
                  <a:schemeClr val="tx1"/>
                </a:solidFill>
                <a:latin typeface="Impact" pitchFamily="34" charset="0"/>
                <a:ea typeface="微软雅黑" pitchFamily="34" charset="-122"/>
              </a:rPr>
              <a:t>2.2</a:t>
            </a:r>
            <a:endParaRPr lang="zh-CN" altLang="en-US" sz="4500" dirty="0">
              <a:solidFill>
                <a:schemeClr val="tx1"/>
              </a:solidFill>
              <a:latin typeface="Impact" pitchFamily="34" charset="0"/>
              <a:ea typeface="微软雅黑" pitchFamily="34" charset="-122"/>
            </a:endParaRPr>
          </a:p>
        </p:txBody>
      </p:sp>
      <p:sp>
        <p:nvSpPr>
          <p:cNvPr id="5" name="燕尾形 4"/>
          <p:cNvSpPr/>
          <p:nvPr/>
        </p:nvSpPr>
        <p:spPr>
          <a:xfrm>
            <a:off x="1101401" y="852070"/>
            <a:ext cx="480049" cy="958742"/>
          </a:xfrm>
          <a:prstGeom prst="chevron">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矩形 8"/>
          <p:cNvSpPr/>
          <p:nvPr/>
        </p:nvSpPr>
        <p:spPr>
          <a:xfrm>
            <a:off x="3198841" y="204862"/>
            <a:ext cx="3483528" cy="1027204"/>
          </a:xfrm>
          <a:prstGeom prst="rect">
            <a:avLst/>
          </a:prstGeom>
          <a:noFill/>
        </p:spPr>
        <p:txBody>
          <a:bodyPr wrap="square" rtlCol="0">
            <a:spAutoFit/>
          </a:bodyPr>
          <a:lstStyle/>
          <a:p>
            <a:pPr marL="0" lvl="1">
              <a:lnSpc>
                <a:spcPct val="150000"/>
              </a:lnSpc>
              <a:spcBef>
                <a:spcPts val="900"/>
              </a:spcBef>
            </a:pPr>
            <a:r>
              <a:rPr lang="zh-CN" altLang="en-US" sz="4050" dirty="0">
                <a:solidFill>
                  <a:prstClr val="black"/>
                </a:solidFill>
                <a:latin typeface="华文楷体" pitchFamily="2" charset="-122"/>
                <a:ea typeface="华文楷体" pitchFamily="2" charset="-122"/>
                <a:cs typeface="Times New Roman" pitchFamily="18" charset="0"/>
              </a:rPr>
              <a:t>技术方案</a:t>
            </a:r>
          </a:p>
        </p:txBody>
      </p:sp>
      <p:sp>
        <p:nvSpPr>
          <p:cNvPr id="14" name="矩形 13"/>
          <p:cNvSpPr/>
          <p:nvPr/>
        </p:nvSpPr>
        <p:spPr>
          <a:xfrm>
            <a:off x="19319" y="1872325"/>
            <a:ext cx="3556394" cy="461665"/>
          </a:xfrm>
          <a:prstGeom prst="rect">
            <a:avLst/>
          </a:prstGeom>
          <a:noFill/>
        </p:spPr>
        <p:txBody>
          <a:bodyPr wrap="square" rtlCol="0">
            <a:spAutoFit/>
          </a:bodyPr>
          <a:lstStyle/>
          <a:p>
            <a:pPr marL="514350" indent="-514350" algn="ctr">
              <a:buFont typeface="Wingdings" panose="05000000000000000000" pitchFamily="2" charset="2"/>
              <a:buChar char="Ø"/>
            </a:pPr>
            <a:r>
              <a:rPr lang="en-US" altLang="zh-CN" sz="2400" dirty="0">
                <a:latin typeface="华文楷体" pitchFamily="2" charset="-122"/>
                <a:ea typeface="华文楷体" pitchFamily="2" charset="-122"/>
              </a:rPr>
              <a:t>PE</a:t>
            </a:r>
            <a:r>
              <a:rPr lang="zh-CN" altLang="en-US" sz="2400" dirty="0">
                <a:latin typeface="华文楷体" pitchFamily="2" charset="-122"/>
                <a:ea typeface="华文楷体" pitchFamily="2" charset="-122"/>
              </a:rPr>
              <a:t>方案的收敛算法</a:t>
            </a:r>
          </a:p>
        </p:txBody>
      </p:sp>
      <p:sp>
        <p:nvSpPr>
          <p:cNvPr id="13" name="矩形 12"/>
          <p:cNvSpPr/>
          <p:nvPr/>
        </p:nvSpPr>
        <p:spPr>
          <a:xfrm>
            <a:off x="457200" y="2748956"/>
            <a:ext cx="3291442" cy="3754874"/>
          </a:xfrm>
          <a:prstGeom prst="rect">
            <a:avLst/>
          </a:prstGeom>
        </p:spPr>
        <p:txBody>
          <a:bodyPr wrap="square">
            <a:spAutoFit/>
          </a:bodyPr>
          <a:lstStyle/>
          <a:p>
            <a:r>
              <a:rPr lang="zh-CN" altLang="en-US" sz="1400" b="1" dirty="0"/>
              <a:t>关键路径切分</a:t>
            </a:r>
            <a:r>
              <a:rPr lang="zh-CN" altLang="en-US" sz="1400" b="1" dirty="0" smtClean="0"/>
              <a:t>：</a:t>
            </a:r>
            <a:endParaRPr lang="en-US" altLang="zh-CN" sz="1400" b="1" dirty="0" smtClean="0"/>
          </a:p>
          <a:p>
            <a:endParaRPr lang="zh-CN" altLang="en-US" sz="1400" b="1" dirty="0"/>
          </a:p>
          <a:p>
            <a:r>
              <a:rPr lang="zh-CN" altLang="en-US" sz="1400" dirty="0" smtClean="0"/>
              <a:t>切分</a:t>
            </a:r>
            <a:r>
              <a:rPr lang="zh-CN" altLang="en-US" sz="1400" dirty="0"/>
              <a:t>的分组数在算法支持的</a:t>
            </a:r>
            <a:r>
              <a:rPr lang="en-US" altLang="zh-CN" sz="1400" dirty="0" smtClean="0"/>
              <a:t>PE</a:t>
            </a:r>
            <a:r>
              <a:rPr lang="zh-CN" altLang="en-US" sz="1400" dirty="0" smtClean="0"/>
              <a:t>组合方案中选择。</a:t>
            </a:r>
            <a:endParaRPr lang="en-US" altLang="zh-CN" sz="1400" dirty="0" smtClean="0"/>
          </a:p>
          <a:p>
            <a:r>
              <a:rPr lang="zh-CN" altLang="en-US" sz="1400" dirty="0" smtClean="0"/>
              <a:t>比如分组中最小的为</a:t>
            </a:r>
            <a:r>
              <a:rPr lang="en-US" altLang="zh-CN" sz="1400" dirty="0" smtClean="0"/>
              <a:t>2</a:t>
            </a:r>
            <a:r>
              <a:rPr lang="zh-CN" altLang="en-US" sz="1400" dirty="0" smtClean="0"/>
              <a:t>，最大</a:t>
            </a:r>
            <a:r>
              <a:rPr lang="en-US" altLang="zh-CN" sz="1400" dirty="0" smtClean="0"/>
              <a:t>PE</a:t>
            </a:r>
            <a:r>
              <a:rPr lang="zh-CN" altLang="en-US" sz="1400" dirty="0" smtClean="0"/>
              <a:t>数为</a:t>
            </a:r>
            <a:r>
              <a:rPr lang="en-US" altLang="zh-CN" sz="1400" dirty="0"/>
              <a:t>6</a:t>
            </a:r>
            <a:r>
              <a:rPr lang="zh-CN" altLang="en-US" sz="1400" dirty="0" smtClean="0"/>
              <a:t>，那么先将关键路径进行两段式切分，将关键路径分为连续的两部分，复杂度</a:t>
            </a:r>
            <a:r>
              <a:rPr lang="en-US" altLang="zh-CN" sz="1400" dirty="0" smtClean="0"/>
              <a:t>O(N)</a:t>
            </a:r>
            <a:r>
              <a:rPr lang="zh-CN" altLang="en-US" sz="1400" dirty="0" smtClean="0"/>
              <a:t>。</a:t>
            </a:r>
            <a:endParaRPr lang="en-US" altLang="zh-CN" sz="1400" dirty="0" smtClean="0"/>
          </a:p>
          <a:p>
            <a:r>
              <a:rPr lang="zh-CN" altLang="en-US" sz="1400" dirty="0"/>
              <a:t>然后</a:t>
            </a:r>
            <a:r>
              <a:rPr lang="zh-CN" altLang="en-US" sz="1400" dirty="0" smtClean="0"/>
              <a:t>将关键路径进行三段式切分，将关机按路径分成三部分，复杂度为</a:t>
            </a:r>
            <a:r>
              <a:rPr lang="en-US" altLang="zh-CN" sz="1400" dirty="0" smtClean="0"/>
              <a:t>O(N^2)</a:t>
            </a:r>
            <a:r>
              <a:rPr lang="zh-CN" altLang="en-US" sz="1400" dirty="0" smtClean="0"/>
              <a:t>。</a:t>
            </a:r>
            <a:endParaRPr lang="en-US" altLang="zh-CN" sz="1400" dirty="0"/>
          </a:p>
          <a:p>
            <a:r>
              <a:rPr lang="zh-CN" altLang="en-US" sz="1400" dirty="0"/>
              <a:t>最后</a:t>
            </a:r>
            <a:r>
              <a:rPr lang="zh-CN" altLang="en-US" sz="1400" dirty="0" smtClean="0"/>
              <a:t>将</a:t>
            </a:r>
            <a:r>
              <a:rPr lang="zh-CN" altLang="en-US" sz="1400" dirty="0"/>
              <a:t>关键路径</a:t>
            </a:r>
            <a:r>
              <a:rPr lang="zh-CN" altLang="en-US" sz="1400" dirty="0" smtClean="0"/>
              <a:t>进行六段</a:t>
            </a:r>
            <a:r>
              <a:rPr lang="zh-CN" altLang="en-US" sz="1400" dirty="0"/>
              <a:t>式切分，将关机按路径</a:t>
            </a:r>
            <a:r>
              <a:rPr lang="zh-CN" altLang="en-US" sz="1400" dirty="0" smtClean="0"/>
              <a:t>分成</a:t>
            </a:r>
            <a:r>
              <a:rPr lang="zh-CN" altLang="en-US" sz="1400" dirty="0"/>
              <a:t>六</a:t>
            </a:r>
            <a:r>
              <a:rPr lang="zh-CN" altLang="en-US" sz="1400" dirty="0" smtClean="0"/>
              <a:t>部分</a:t>
            </a:r>
            <a:r>
              <a:rPr lang="zh-CN" altLang="en-US" sz="1400" dirty="0"/>
              <a:t>，复杂度为</a:t>
            </a:r>
            <a:r>
              <a:rPr lang="en-US" altLang="zh-CN" sz="1400" dirty="0" smtClean="0"/>
              <a:t>O(N^5)</a:t>
            </a:r>
            <a:r>
              <a:rPr lang="zh-CN" altLang="en-US" sz="1400" dirty="0" smtClean="0"/>
              <a:t>。</a:t>
            </a:r>
            <a:endParaRPr lang="en-US" altLang="zh-CN" sz="1400" dirty="0" smtClean="0"/>
          </a:p>
          <a:p>
            <a:endParaRPr lang="en-US" altLang="zh-CN" sz="1400" dirty="0"/>
          </a:p>
          <a:p>
            <a:r>
              <a:rPr lang="zh-CN" altLang="en-US" sz="1400" dirty="0"/>
              <a:t>一</a:t>
            </a:r>
            <a:r>
              <a:rPr lang="zh-CN" altLang="en-US" sz="1400" dirty="0" smtClean="0"/>
              <a:t>个划分是否有效的判断依据是：在当前划分下不会增加初始划分方案的延迟，如果所有的划分都无法满足这个条件，那么必须申请更多的资源。</a:t>
            </a:r>
            <a:endParaRPr lang="en-US" altLang="zh-CN" sz="1400" dirty="0" smtClean="0"/>
          </a:p>
        </p:txBody>
      </p:sp>
      <p:pic>
        <p:nvPicPr>
          <p:cNvPr id="11" name="图片 10"/>
          <p:cNvPicPr>
            <a:picLocks noChangeAspect="1"/>
          </p:cNvPicPr>
          <p:nvPr/>
        </p:nvPicPr>
        <p:blipFill>
          <a:blip r:embed="rId3"/>
          <a:stretch>
            <a:fillRect/>
          </a:stretch>
        </p:blipFill>
        <p:spPr>
          <a:xfrm>
            <a:off x="4225851" y="1673655"/>
            <a:ext cx="4565452" cy="5135667"/>
          </a:xfrm>
          <a:prstGeom prst="rect">
            <a:avLst/>
          </a:prstGeom>
        </p:spPr>
      </p:pic>
    </p:spTree>
    <p:extLst>
      <p:ext uri="{BB962C8B-B14F-4D97-AF65-F5344CB8AC3E}">
        <p14:creationId xmlns:p14="http://schemas.microsoft.com/office/powerpoint/2010/main" val="413284461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5"/>
          <p:cNvSpPr>
            <a:spLocks noGrp="1"/>
          </p:cNvSpPr>
          <p:nvPr>
            <p:ph type="ftr" sz="quarter" idx="13"/>
          </p:nvPr>
        </p:nvSpPr>
        <p:spPr/>
        <p:txBody>
          <a:bodyPr/>
          <a:lstStyle/>
          <a:p>
            <a:pPr>
              <a:defRPr/>
            </a:pPr>
            <a:r>
              <a:rPr lang="zh-CN" altLang="en-US" smtClean="0"/>
              <a:t>国家</a:t>
            </a:r>
            <a:r>
              <a:rPr lang="en-US" altLang="zh-CN" smtClean="0"/>
              <a:t>ASIC</a:t>
            </a:r>
            <a:r>
              <a:rPr lang="zh-CN" altLang="en-US" smtClean="0"/>
              <a:t>系统工程技术研究中心</a:t>
            </a:r>
            <a:endParaRPr lang="en-US" altLang="zh-CN" dirty="0"/>
          </a:p>
        </p:txBody>
      </p:sp>
      <p:sp>
        <p:nvSpPr>
          <p:cNvPr id="4" name="六边形 3"/>
          <p:cNvSpPr/>
          <p:nvPr/>
        </p:nvSpPr>
        <p:spPr>
          <a:xfrm>
            <a:off x="12353" y="845387"/>
            <a:ext cx="1261276" cy="972108"/>
          </a:xfrm>
          <a:prstGeom prst="hexagon">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500" dirty="0">
                <a:solidFill>
                  <a:schemeClr val="tx1"/>
                </a:solidFill>
                <a:latin typeface="Impact" pitchFamily="34" charset="0"/>
                <a:ea typeface="微软雅黑" pitchFamily="34" charset="-122"/>
              </a:rPr>
              <a:t>2.2</a:t>
            </a:r>
            <a:endParaRPr lang="zh-CN" altLang="en-US" sz="4500" dirty="0">
              <a:solidFill>
                <a:schemeClr val="tx1"/>
              </a:solidFill>
              <a:latin typeface="Impact" pitchFamily="34" charset="0"/>
              <a:ea typeface="微软雅黑" pitchFamily="34" charset="-122"/>
            </a:endParaRPr>
          </a:p>
        </p:txBody>
      </p:sp>
      <p:sp>
        <p:nvSpPr>
          <p:cNvPr id="5" name="燕尾形 4"/>
          <p:cNvSpPr/>
          <p:nvPr/>
        </p:nvSpPr>
        <p:spPr>
          <a:xfrm>
            <a:off x="1101401" y="852070"/>
            <a:ext cx="480049" cy="958742"/>
          </a:xfrm>
          <a:prstGeom prst="chevron">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矩形 8"/>
          <p:cNvSpPr/>
          <p:nvPr/>
        </p:nvSpPr>
        <p:spPr>
          <a:xfrm>
            <a:off x="3198841" y="204862"/>
            <a:ext cx="3483528" cy="1027204"/>
          </a:xfrm>
          <a:prstGeom prst="rect">
            <a:avLst/>
          </a:prstGeom>
          <a:noFill/>
        </p:spPr>
        <p:txBody>
          <a:bodyPr wrap="square" rtlCol="0">
            <a:spAutoFit/>
          </a:bodyPr>
          <a:lstStyle/>
          <a:p>
            <a:pPr marL="0" lvl="1">
              <a:lnSpc>
                <a:spcPct val="150000"/>
              </a:lnSpc>
              <a:spcBef>
                <a:spcPts val="900"/>
              </a:spcBef>
            </a:pPr>
            <a:r>
              <a:rPr lang="zh-CN" altLang="en-US" sz="4050" dirty="0">
                <a:solidFill>
                  <a:prstClr val="black"/>
                </a:solidFill>
                <a:latin typeface="华文楷体" pitchFamily="2" charset="-122"/>
                <a:ea typeface="华文楷体" pitchFamily="2" charset="-122"/>
                <a:cs typeface="Times New Roman" pitchFamily="18" charset="0"/>
              </a:rPr>
              <a:t>技术方案</a:t>
            </a:r>
          </a:p>
        </p:txBody>
      </p:sp>
      <p:sp>
        <p:nvSpPr>
          <p:cNvPr id="14" name="矩形 13"/>
          <p:cNvSpPr/>
          <p:nvPr/>
        </p:nvSpPr>
        <p:spPr>
          <a:xfrm>
            <a:off x="19319" y="1872325"/>
            <a:ext cx="3556394" cy="461665"/>
          </a:xfrm>
          <a:prstGeom prst="rect">
            <a:avLst/>
          </a:prstGeom>
          <a:noFill/>
        </p:spPr>
        <p:txBody>
          <a:bodyPr wrap="square" rtlCol="0">
            <a:spAutoFit/>
          </a:bodyPr>
          <a:lstStyle/>
          <a:p>
            <a:pPr marL="514350" indent="-514350" algn="ctr">
              <a:buFont typeface="Wingdings" panose="05000000000000000000" pitchFamily="2" charset="2"/>
              <a:buChar char="Ø"/>
            </a:pPr>
            <a:r>
              <a:rPr lang="en-US" altLang="zh-CN" sz="2400" dirty="0">
                <a:latin typeface="华文楷体" pitchFamily="2" charset="-122"/>
                <a:ea typeface="华文楷体" pitchFamily="2" charset="-122"/>
              </a:rPr>
              <a:t>PE</a:t>
            </a:r>
            <a:r>
              <a:rPr lang="zh-CN" altLang="en-US" sz="2400" dirty="0">
                <a:latin typeface="华文楷体" pitchFamily="2" charset="-122"/>
                <a:ea typeface="华文楷体" pitchFamily="2" charset="-122"/>
              </a:rPr>
              <a:t>方案的收敛算法</a:t>
            </a:r>
          </a:p>
        </p:txBody>
      </p:sp>
      <p:sp>
        <p:nvSpPr>
          <p:cNvPr id="11" name="矩形 10"/>
          <p:cNvSpPr/>
          <p:nvPr/>
        </p:nvSpPr>
        <p:spPr>
          <a:xfrm>
            <a:off x="457200" y="2395503"/>
            <a:ext cx="3752179" cy="4031873"/>
          </a:xfrm>
          <a:prstGeom prst="rect">
            <a:avLst/>
          </a:prstGeom>
        </p:spPr>
        <p:txBody>
          <a:bodyPr wrap="square">
            <a:spAutoFit/>
          </a:bodyPr>
          <a:lstStyle/>
          <a:p>
            <a:r>
              <a:rPr lang="zh-CN" altLang="en-US" sz="1400" b="1" dirty="0" smtClean="0"/>
              <a:t>切分</a:t>
            </a:r>
            <a:r>
              <a:rPr lang="zh-CN" altLang="en-US" sz="1400" b="1" dirty="0"/>
              <a:t>方案</a:t>
            </a:r>
            <a:r>
              <a:rPr lang="zh-CN" altLang="en-US" sz="1400" b="1" dirty="0" smtClean="0"/>
              <a:t>评估：</a:t>
            </a:r>
            <a:endParaRPr lang="zh-CN" altLang="en-US" sz="1400" b="1" dirty="0"/>
          </a:p>
          <a:p>
            <a:r>
              <a:rPr lang="zh-CN" altLang="en-US" sz="1200" dirty="0" smtClean="0"/>
              <a:t>准则：评估</a:t>
            </a:r>
            <a:r>
              <a:rPr lang="zh-CN" altLang="en-US" sz="1200" dirty="0"/>
              <a:t>一</a:t>
            </a:r>
            <a:r>
              <a:rPr lang="zh-CN" altLang="en-US" sz="1200" dirty="0" smtClean="0"/>
              <a:t>种有效切分在初始架构下的</a:t>
            </a:r>
            <a:r>
              <a:rPr lang="zh-CN" altLang="en-US" sz="1200" dirty="0"/>
              <a:t>面积</a:t>
            </a:r>
            <a:r>
              <a:rPr lang="zh-CN" altLang="en-US" sz="1200" dirty="0" smtClean="0"/>
              <a:t>消耗。对于</a:t>
            </a:r>
            <a:r>
              <a:rPr lang="zh-CN" altLang="en-US" sz="1200" dirty="0"/>
              <a:t>新的算法，如果能够完全</a:t>
            </a:r>
            <a:r>
              <a:rPr lang="zh-CN" altLang="en-US" sz="1200" dirty="0" smtClean="0"/>
              <a:t>重用</a:t>
            </a:r>
            <a:r>
              <a:rPr lang="zh-CN" altLang="en-US" sz="1200" dirty="0"/>
              <a:t>初始</a:t>
            </a:r>
            <a:r>
              <a:rPr lang="zh-CN" altLang="en-US" sz="1200" dirty="0" smtClean="0"/>
              <a:t>架构</a:t>
            </a:r>
            <a:r>
              <a:rPr lang="zh-CN" altLang="en-US" sz="1200" dirty="0"/>
              <a:t>中的单元，那么面积消耗为</a:t>
            </a:r>
            <a:r>
              <a:rPr lang="en-US" altLang="zh-CN" sz="1200" dirty="0"/>
              <a:t>0</a:t>
            </a:r>
            <a:r>
              <a:rPr lang="zh-CN" altLang="en-US" sz="1200" dirty="0"/>
              <a:t>，如果没有任何</a:t>
            </a:r>
            <a:r>
              <a:rPr lang="zh-CN" altLang="en-US" sz="1200" dirty="0" smtClean="0"/>
              <a:t>重用，</a:t>
            </a:r>
            <a:r>
              <a:rPr lang="zh-CN" altLang="en-US" sz="1200" dirty="0"/>
              <a:t>那么面积</a:t>
            </a:r>
            <a:r>
              <a:rPr lang="zh-CN" altLang="en-US" sz="1200" dirty="0" smtClean="0"/>
              <a:t>消耗将是算法中所有</a:t>
            </a:r>
            <a:r>
              <a:rPr lang="zh-CN" altLang="en-US" sz="1200" dirty="0"/>
              <a:t>算子</a:t>
            </a:r>
            <a:r>
              <a:rPr lang="zh-CN" altLang="en-US" sz="1200" dirty="0" smtClean="0"/>
              <a:t>单元面积和</a:t>
            </a:r>
            <a:r>
              <a:rPr lang="zh-CN" altLang="en-US" sz="1200" dirty="0"/>
              <a:t>，其他的情况应该在两者</a:t>
            </a:r>
            <a:r>
              <a:rPr lang="zh-CN" altLang="en-US" sz="1200" dirty="0" smtClean="0"/>
              <a:t>之间。</a:t>
            </a:r>
            <a:endParaRPr lang="en-US" altLang="zh-CN" sz="1200" dirty="0" smtClean="0"/>
          </a:p>
          <a:p>
            <a:r>
              <a:rPr lang="zh-CN" altLang="en-US" sz="1200" dirty="0" smtClean="0"/>
              <a:t>方案：架构是由一个由功能单元构成的单向图（或树）的集合，在进行面积评估时会在这个图集合中进行后继遍历查找，如果这个图集合中能够提供所需功能，那么不用增加单元，如果不能提供，那么必须加入新的功能单元，并且需要评估加入新的功能后对整个</a:t>
            </a:r>
            <a:r>
              <a:rPr lang="en-US" altLang="zh-CN" sz="1200" dirty="0" smtClean="0"/>
              <a:t>PE</a:t>
            </a:r>
            <a:r>
              <a:rPr lang="zh-CN" altLang="en-US" sz="1200" dirty="0" smtClean="0"/>
              <a:t>的延迟影响，如果满足延迟要求则将功能单元合并到初始架构中去。</a:t>
            </a:r>
            <a:endParaRPr lang="en-US" altLang="zh-CN" sz="1200" dirty="0" smtClean="0"/>
          </a:p>
          <a:p>
            <a:r>
              <a:rPr lang="zh-CN" altLang="en-US" sz="1400" b="1" dirty="0" smtClean="0"/>
              <a:t>切分最优：</a:t>
            </a:r>
            <a:endParaRPr lang="en-US" altLang="zh-CN" sz="1400" b="1" dirty="0" smtClean="0"/>
          </a:p>
          <a:p>
            <a:r>
              <a:rPr lang="zh-CN" altLang="en-US" sz="1200" dirty="0" smtClean="0"/>
              <a:t>轮询算法的所有</a:t>
            </a:r>
            <a:r>
              <a:rPr lang="zh-CN" altLang="en-US" sz="1200" dirty="0"/>
              <a:t>有效</a:t>
            </a:r>
            <a:r>
              <a:rPr lang="zh-CN" altLang="en-US" sz="1200" dirty="0" smtClean="0"/>
              <a:t>切分方案，取面积评估最小的一种方案作为算法的最终切分方案，并更新初始架构。</a:t>
            </a:r>
            <a:endParaRPr lang="en-US" altLang="zh-CN" sz="1200" dirty="0" smtClean="0"/>
          </a:p>
          <a:p>
            <a:r>
              <a:rPr lang="zh-CN" altLang="en-US" sz="1200" dirty="0" smtClean="0"/>
              <a:t>切分</a:t>
            </a:r>
            <a:r>
              <a:rPr lang="en-US" altLang="zh-CN" sz="1200" dirty="0"/>
              <a:t>+</a:t>
            </a:r>
            <a:r>
              <a:rPr lang="zh-CN" altLang="en-US" sz="1200" dirty="0"/>
              <a:t>评估的过程就是寻找能够使面积</a:t>
            </a:r>
            <a:r>
              <a:rPr lang="zh-CN" altLang="en-US" sz="1200" dirty="0" smtClean="0"/>
              <a:t>重用最高的切分方案的过程，最优解</a:t>
            </a:r>
            <a:r>
              <a:rPr lang="zh-CN" altLang="en-US" sz="1200" dirty="0"/>
              <a:t>就是</a:t>
            </a:r>
            <a:r>
              <a:rPr lang="en-US" altLang="zh-CN" sz="1200" dirty="0" smtClean="0"/>
              <a:t>PE</a:t>
            </a:r>
            <a:r>
              <a:rPr lang="zh-CN" altLang="en-US" sz="1200" dirty="0" smtClean="0"/>
              <a:t>在支持这种新的算法时所需要增加最少功能的情况。</a:t>
            </a:r>
            <a:endParaRPr lang="en-US" altLang="zh-CN" sz="1200" dirty="0" smtClean="0"/>
          </a:p>
          <a:p>
            <a:r>
              <a:rPr lang="zh-CN" altLang="en-US" sz="1200" dirty="0" smtClean="0"/>
              <a:t>面积重用的依据是不同的算法中的相似的功能组合，这些相似的组合为</a:t>
            </a:r>
            <a:r>
              <a:rPr lang="en-US" altLang="zh-CN" sz="1200" dirty="0" smtClean="0"/>
              <a:t>PE</a:t>
            </a:r>
            <a:r>
              <a:rPr lang="zh-CN" altLang="en-US" sz="1200" dirty="0" smtClean="0"/>
              <a:t>的功能选择及组合提供了依据。</a:t>
            </a:r>
            <a:endParaRPr lang="en-US" altLang="zh-CN" sz="1200" dirty="0" smtClean="0"/>
          </a:p>
        </p:txBody>
      </p:sp>
      <p:pic>
        <p:nvPicPr>
          <p:cNvPr id="12" name="图片 11"/>
          <p:cNvPicPr>
            <a:picLocks noChangeAspect="1"/>
          </p:cNvPicPr>
          <p:nvPr/>
        </p:nvPicPr>
        <p:blipFill>
          <a:blip r:embed="rId3"/>
          <a:stretch>
            <a:fillRect/>
          </a:stretch>
        </p:blipFill>
        <p:spPr>
          <a:xfrm>
            <a:off x="4225851" y="1673655"/>
            <a:ext cx="4565452" cy="5135667"/>
          </a:xfrm>
          <a:prstGeom prst="rect">
            <a:avLst/>
          </a:prstGeom>
        </p:spPr>
      </p:pic>
    </p:spTree>
    <p:extLst>
      <p:ext uri="{BB962C8B-B14F-4D97-AF65-F5344CB8AC3E}">
        <p14:creationId xmlns:p14="http://schemas.microsoft.com/office/powerpoint/2010/main" val="439221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5"/>
          <p:cNvSpPr>
            <a:spLocks noGrp="1"/>
          </p:cNvSpPr>
          <p:nvPr>
            <p:ph type="ftr" sz="quarter" idx="13"/>
          </p:nvPr>
        </p:nvSpPr>
        <p:spPr/>
        <p:txBody>
          <a:bodyPr/>
          <a:lstStyle/>
          <a:p>
            <a:pPr>
              <a:defRPr/>
            </a:pPr>
            <a:r>
              <a:rPr lang="zh-CN" altLang="en-US" smtClean="0"/>
              <a:t>国家</a:t>
            </a:r>
            <a:r>
              <a:rPr lang="en-US" altLang="zh-CN" smtClean="0"/>
              <a:t>ASIC</a:t>
            </a:r>
            <a:r>
              <a:rPr lang="zh-CN" altLang="en-US" smtClean="0"/>
              <a:t>系统工程技术研究中心</a:t>
            </a:r>
            <a:endParaRPr lang="en-US" altLang="zh-CN" dirty="0"/>
          </a:p>
        </p:txBody>
      </p:sp>
      <p:sp>
        <p:nvSpPr>
          <p:cNvPr id="4" name="六边形 3"/>
          <p:cNvSpPr/>
          <p:nvPr/>
        </p:nvSpPr>
        <p:spPr>
          <a:xfrm>
            <a:off x="12353" y="845387"/>
            <a:ext cx="1261276" cy="972108"/>
          </a:xfrm>
          <a:prstGeom prst="hexagon">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500" dirty="0">
                <a:solidFill>
                  <a:schemeClr val="tx1"/>
                </a:solidFill>
                <a:latin typeface="Impact" pitchFamily="34" charset="0"/>
                <a:ea typeface="微软雅黑" pitchFamily="34" charset="-122"/>
              </a:rPr>
              <a:t>2.2</a:t>
            </a:r>
            <a:endParaRPr lang="zh-CN" altLang="en-US" sz="4500" dirty="0">
              <a:solidFill>
                <a:schemeClr val="tx1"/>
              </a:solidFill>
              <a:latin typeface="Impact" pitchFamily="34" charset="0"/>
              <a:ea typeface="微软雅黑" pitchFamily="34" charset="-122"/>
            </a:endParaRPr>
          </a:p>
        </p:txBody>
      </p:sp>
      <p:sp>
        <p:nvSpPr>
          <p:cNvPr id="5" name="燕尾形 4"/>
          <p:cNvSpPr/>
          <p:nvPr/>
        </p:nvSpPr>
        <p:spPr>
          <a:xfrm>
            <a:off x="1101401" y="852070"/>
            <a:ext cx="480049" cy="958742"/>
          </a:xfrm>
          <a:prstGeom prst="chevron">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矩形 8"/>
          <p:cNvSpPr/>
          <p:nvPr/>
        </p:nvSpPr>
        <p:spPr>
          <a:xfrm>
            <a:off x="3198841" y="204862"/>
            <a:ext cx="3483528" cy="1027204"/>
          </a:xfrm>
          <a:prstGeom prst="rect">
            <a:avLst/>
          </a:prstGeom>
          <a:noFill/>
        </p:spPr>
        <p:txBody>
          <a:bodyPr wrap="square" rtlCol="0">
            <a:spAutoFit/>
          </a:bodyPr>
          <a:lstStyle/>
          <a:p>
            <a:pPr marL="0" lvl="1">
              <a:lnSpc>
                <a:spcPct val="150000"/>
              </a:lnSpc>
              <a:spcBef>
                <a:spcPts val="900"/>
              </a:spcBef>
            </a:pPr>
            <a:r>
              <a:rPr lang="zh-CN" altLang="en-US" sz="4050" dirty="0">
                <a:solidFill>
                  <a:prstClr val="black"/>
                </a:solidFill>
                <a:latin typeface="华文楷体" pitchFamily="2" charset="-122"/>
                <a:ea typeface="华文楷体" pitchFamily="2" charset="-122"/>
                <a:cs typeface="Times New Roman" pitchFamily="18" charset="0"/>
              </a:rPr>
              <a:t>技术方案</a:t>
            </a:r>
          </a:p>
        </p:txBody>
      </p:sp>
      <p:sp>
        <p:nvSpPr>
          <p:cNvPr id="14" name="矩形 13"/>
          <p:cNvSpPr/>
          <p:nvPr/>
        </p:nvSpPr>
        <p:spPr>
          <a:xfrm>
            <a:off x="19318" y="1872325"/>
            <a:ext cx="4499801" cy="461665"/>
          </a:xfrm>
          <a:prstGeom prst="rect">
            <a:avLst/>
          </a:prstGeom>
          <a:noFill/>
        </p:spPr>
        <p:txBody>
          <a:bodyPr wrap="square" rtlCol="0">
            <a:spAutoFit/>
          </a:bodyPr>
          <a:lstStyle/>
          <a:p>
            <a:pPr marL="514350" indent="-514350" algn="ctr">
              <a:buFont typeface="Wingdings" panose="05000000000000000000" pitchFamily="2" charset="2"/>
              <a:buChar char="Ø"/>
            </a:pPr>
            <a:r>
              <a:rPr lang="zh-CN" altLang="en-US" sz="2400" dirty="0" smtClean="0">
                <a:latin typeface="华文楷体" pitchFamily="2" charset="-122"/>
                <a:ea typeface="华文楷体" pitchFamily="2" charset="-122"/>
              </a:rPr>
              <a:t>算法迭代时</a:t>
            </a:r>
            <a:r>
              <a:rPr lang="en-US" altLang="zh-CN" sz="2400" dirty="0" smtClean="0">
                <a:latin typeface="华文楷体" pitchFamily="2" charset="-122"/>
                <a:ea typeface="华文楷体" pitchFamily="2" charset="-122"/>
              </a:rPr>
              <a:t>PE</a:t>
            </a:r>
            <a:r>
              <a:rPr lang="zh-CN" altLang="en-US" sz="2400" dirty="0" smtClean="0">
                <a:latin typeface="华文楷体" pitchFamily="2" charset="-122"/>
                <a:ea typeface="华文楷体" pitchFamily="2" charset="-122"/>
              </a:rPr>
              <a:t>合并更新</a:t>
            </a:r>
            <a:endParaRPr lang="zh-CN" altLang="en-US" sz="2400" dirty="0">
              <a:latin typeface="华文楷体" pitchFamily="2" charset="-122"/>
              <a:ea typeface="华文楷体" pitchFamily="2" charset="-122"/>
            </a:endParaRPr>
          </a:p>
        </p:txBody>
      </p:sp>
      <p:sp>
        <p:nvSpPr>
          <p:cNvPr id="10" name="矩形 9"/>
          <p:cNvSpPr/>
          <p:nvPr/>
        </p:nvSpPr>
        <p:spPr>
          <a:xfrm>
            <a:off x="457200" y="2395503"/>
            <a:ext cx="3752179" cy="4031873"/>
          </a:xfrm>
          <a:prstGeom prst="rect">
            <a:avLst/>
          </a:prstGeom>
        </p:spPr>
        <p:txBody>
          <a:bodyPr wrap="square">
            <a:spAutoFit/>
          </a:bodyPr>
          <a:lstStyle/>
          <a:p>
            <a:r>
              <a:rPr lang="zh-CN" altLang="en-US" sz="1400" b="1" dirty="0" smtClean="0"/>
              <a:t>切分</a:t>
            </a:r>
            <a:r>
              <a:rPr lang="zh-CN" altLang="en-US" sz="1400" b="1" dirty="0"/>
              <a:t>方案</a:t>
            </a:r>
            <a:r>
              <a:rPr lang="zh-CN" altLang="en-US" sz="1400" b="1" dirty="0" smtClean="0"/>
              <a:t>评估：</a:t>
            </a:r>
            <a:endParaRPr lang="zh-CN" altLang="en-US" sz="1400" b="1" dirty="0"/>
          </a:p>
          <a:p>
            <a:r>
              <a:rPr lang="zh-CN" altLang="en-US" sz="1200" dirty="0" smtClean="0"/>
              <a:t>准则：评估</a:t>
            </a:r>
            <a:r>
              <a:rPr lang="zh-CN" altLang="en-US" sz="1200" dirty="0"/>
              <a:t>一</a:t>
            </a:r>
            <a:r>
              <a:rPr lang="zh-CN" altLang="en-US" sz="1200" dirty="0" smtClean="0"/>
              <a:t>种有效切分在初始架构下的</a:t>
            </a:r>
            <a:r>
              <a:rPr lang="zh-CN" altLang="en-US" sz="1200" dirty="0"/>
              <a:t>面积</a:t>
            </a:r>
            <a:r>
              <a:rPr lang="zh-CN" altLang="en-US" sz="1200" dirty="0" smtClean="0"/>
              <a:t>消耗，对于</a:t>
            </a:r>
            <a:r>
              <a:rPr lang="zh-CN" altLang="en-US" sz="1200" dirty="0"/>
              <a:t>新的算法，如果能够完全</a:t>
            </a:r>
            <a:r>
              <a:rPr lang="zh-CN" altLang="en-US" sz="1200" dirty="0" smtClean="0"/>
              <a:t>重用</a:t>
            </a:r>
            <a:r>
              <a:rPr lang="zh-CN" altLang="en-US" sz="1200" dirty="0"/>
              <a:t>初始</a:t>
            </a:r>
            <a:r>
              <a:rPr lang="zh-CN" altLang="en-US" sz="1200" dirty="0" smtClean="0"/>
              <a:t>架构</a:t>
            </a:r>
            <a:r>
              <a:rPr lang="zh-CN" altLang="en-US" sz="1200" dirty="0"/>
              <a:t>中的单元，那么面积消耗为</a:t>
            </a:r>
            <a:r>
              <a:rPr lang="en-US" altLang="zh-CN" sz="1200" dirty="0"/>
              <a:t>0</a:t>
            </a:r>
            <a:r>
              <a:rPr lang="zh-CN" altLang="en-US" sz="1200" dirty="0"/>
              <a:t>，如果没有任何</a:t>
            </a:r>
            <a:r>
              <a:rPr lang="zh-CN" altLang="en-US" sz="1200" dirty="0" smtClean="0"/>
              <a:t>重用，</a:t>
            </a:r>
            <a:r>
              <a:rPr lang="zh-CN" altLang="en-US" sz="1200" dirty="0"/>
              <a:t>那么面积</a:t>
            </a:r>
            <a:r>
              <a:rPr lang="zh-CN" altLang="en-US" sz="1200" dirty="0" smtClean="0"/>
              <a:t>消耗将是算法中所有</a:t>
            </a:r>
            <a:r>
              <a:rPr lang="zh-CN" altLang="en-US" sz="1200" dirty="0"/>
              <a:t>算子</a:t>
            </a:r>
            <a:r>
              <a:rPr lang="zh-CN" altLang="en-US" sz="1200" dirty="0" smtClean="0"/>
              <a:t>单元面积和</a:t>
            </a:r>
            <a:r>
              <a:rPr lang="zh-CN" altLang="en-US" sz="1200" dirty="0"/>
              <a:t>，其他的情况应该在两者</a:t>
            </a:r>
            <a:r>
              <a:rPr lang="zh-CN" altLang="en-US" sz="1200" dirty="0" smtClean="0"/>
              <a:t>之间。</a:t>
            </a:r>
            <a:endParaRPr lang="en-US" altLang="zh-CN" sz="1200" dirty="0" smtClean="0"/>
          </a:p>
          <a:p>
            <a:r>
              <a:rPr lang="zh-CN" altLang="en-US" sz="1200" dirty="0" smtClean="0"/>
              <a:t>方案：架构是由一个由功能单元构成的单向图（或树）的集合，在进行面积评估时会在这个图集合中进行后继查找，如果这个图集合中能够提供所需功能，那么不用增加单元，如果不能提供，那么必须加入新的功能单元，并且需要评估加入新的功能后对整个</a:t>
            </a:r>
            <a:r>
              <a:rPr lang="en-US" altLang="zh-CN" sz="1200" dirty="0" smtClean="0"/>
              <a:t>PE</a:t>
            </a:r>
            <a:r>
              <a:rPr lang="zh-CN" altLang="en-US" sz="1200" dirty="0" smtClean="0"/>
              <a:t>的延迟影响，如果满足延迟要求则将功能单元合并到初始架构中去。</a:t>
            </a:r>
            <a:endParaRPr lang="en-US" altLang="zh-CN" sz="1200" dirty="0" smtClean="0"/>
          </a:p>
          <a:p>
            <a:r>
              <a:rPr lang="zh-CN" altLang="en-US" sz="1400" b="1" dirty="0" smtClean="0"/>
              <a:t>切分最优：</a:t>
            </a:r>
            <a:endParaRPr lang="en-US" altLang="zh-CN" sz="1400" b="1" dirty="0" smtClean="0"/>
          </a:p>
          <a:p>
            <a:r>
              <a:rPr lang="zh-CN" altLang="en-US" sz="1200" dirty="0" smtClean="0"/>
              <a:t>轮询算法的所有</a:t>
            </a:r>
            <a:r>
              <a:rPr lang="zh-CN" altLang="en-US" sz="1200" dirty="0"/>
              <a:t>有效</a:t>
            </a:r>
            <a:r>
              <a:rPr lang="zh-CN" altLang="en-US" sz="1200" dirty="0" smtClean="0"/>
              <a:t>切分方案，取面积评估最小的一种方案作为算法的最终切分方案，并更新初始架构。</a:t>
            </a:r>
            <a:endParaRPr lang="en-US" altLang="zh-CN" sz="1200" dirty="0" smtClean="0"/>
          </a:p>
          <a:p>
            <a:r>
              <a:rPr lang="zh-CN" altLang="en-US" sz="1200" dirty="0" smtClean="0"/>
              <a:t>切分</a:t>
            </a:r>
            <a:r>
              <a:rPr lang="en-US" altLang="zh-CN" sz="1200" dirty="0"/>
              <a:t>+</a:t>
            </a:r>
            <a:r>
              <a:rPr lang="zh-CN" altLang="en-US" sz="1200" dirty="0"/>
              <a:t>评估的过程就是寻找能够使面积</a:t>
            </a:r>
            <a:r>
              <a:rPr lang="zh-CN" altLang="en-US" sz="1200" dirty="0" smtClean="0"/>
              <a:t>重用最高的切分方案的过程，并且最优解也决定了</a:t>
            </a:r>
            <a:r>
              <a:rPr lang="en-US" altLang="zh-CN" sz="1200" dirty="0" smtClean="0"/>
              <a:t>PE</a:t>
            </a:r>
            <a:r>
              <a:rPr lang="zh-CN" altLang="en-US" sz="1200" dirty="0" smtClean="0"/>
              <a:t>在支持这种新的算法时所需要增加的功能。</a:t>
            </a:r>
            <a:endParaRPr lang="en-US" altLang="zh-CN" sz="1200" dirty="0" smtClean="0"/>
          </a:p>
          <a:p>
            <a:r>
              <a:rPr lang="zh-CN" altLang="en-US" sz="1200" dirty="0" smtClean="0"/>
              <a:t>面积重用的依据是不同的算法中的相似的功能组合，这些相似的组合为</a:t>
            </a:r>
            <a:r>
              <a:rPr lang="en-US" altLang="zh-CN" sz="1200" dirty="0" smtClean="0"/>
              <a:t>PE</a:t>
            </a:r>
            <a:r>
              <a:rPr lang="zh-CN" altLang="en-US" sz="1200" dirty="0" smtClean="0"/>
              <a:t>的功能选择及组合提供了依据。</a:t>
            </a:r>
            <a:endParaRPr lang="en-US" altLang="zh-CN" sz="1200" dirty="0" smtClean="0"/>
          </a:p>
        </p:txBody>
      </p:sp>
      <p:pic>
        <p:nvPicPr>
          <p:cNvPr id="2" name="图片 1"/>
          <p:cNvPicPr>
            <a:picLocks noChangeAspect="1"/>
          </p:cNvPicPr>
          <p:nvPr/>
        </p:nvPicPr>
        <p:blipFill>
          <a:blip r:embed="rId3"/>
          <a:stretch>
            <a:fillRect/>
          </a:stretch>
        </p:blipFill>
        <p:spPr>
          <a:xfrm>
            <a:off x="6235882" y="3228884"/>
            <a:ext cx="2070500" cy="2304000"/>
          </a:xfrm>
          <a:prstGeom prst="rect">
            <a:avLst/>
          </a:prstGeom>
        </p:spPr>
      </p:pic>
      <p:pic>
        <p:nvPicPr>
          <p:cNvPr id="3" name="图片 2"/>
          <p:cNvPicPr>
            <a:picLocks noChangeAspect="1"/>
          </p:cNvPicPr>
          <p:nvPr/>
        </p:nvPicPr>
        <p:blipFill>
          <a:blip r:embed="rId4"/>
          <a:stretch>
            <a:fillRect/>
          </a:stretch>
        </p:blipFill>
        <p:spPr>
          <a:xfrm>
            <a:off x="5157126" y="2333990"/>
            <a:ext cx="440750" cy="3870720"/>
          </a:xfrm>
          <a:prstGeom prst="rect">
            <a:avLst/>
          </a:prstGeom>
        </p:spPr>
      </p:pic>
      <p:sp>
        <p:nvSpPr>
          <p:cNvPr id="7" name="文本框 6"/>
          <p:cNvSpPr txBox="1"/>
          <p:nvPr/>
        </p:nvSpPr>
        <p:spPr>
          <a:xfrm>
            <a:off x="6108018" y="2503708"/>
            <a:ext cx="2326228" cy="369332"/>
          </a:xfrm>
          <a:prstGeom prst="rect">
            <a:avLst/>
          </a:prstGeom>
          <a:noFill/>
        </p:spPr>
        <p:txBody>
          <a:bodyPr wrap="square" rtlCol="0">
            <a:spAutoFit/>
          </a:bodyPr>
          <a:lstStyle/>
          <a:p>
            <a:r>
              <a:rPr lang="zh-CN" altLang="en-US" dirty="0" smtClean="0"/>
              <a:t>不满足</a:t>
            </a:r>
            <a:r>
              <a:rPr lang="en-US" altLang="zh-CN" dirty="0" smtClean="0"/>
              <a:t>PE</a:t>
            </a:r>
            <a:r>
              <a:rPr lang="zh-CN" altLang="en-US" dirty="0" smtClean="0"/>
              <a:t>延时约束</a:t>
            </a:r>
            <a:endParaRPr lang="zh-CN" altLang="en-US" dirty="0"/>
          </a:p>
        </p:txBody>
      </p:sp>
    </p:spTree>
    <p:extLst>
      <p:ext uri="{BB962C8B-B14F-4D97-AF65-F5344CB8AC3E}">
        <p14:creationId xmlns:p14="http://schemas.microsoft.com/office/powerpoint/2010/main" val="59376467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5"/>
          <p:cNvSpPr>
            <a:spLocks noGrp="1"/>
          </p:cNvSpPr>
          <p:nvPr>
            <p:ph type="ftr" sz="quarter" idx="13"/>
          </p:nvPr>
        </p:nvSpPr>
        <p:spPr/>
        <p:txBody>
          <a:bodyPr/>
          <a:lstStyle/>
          <a:p>
            <a:pPr>
              <a:defRPr/>
            </a:pPr>
            <a:r>
              <a:rPr lang="zh-CN" altLang="en-US" smtClean="0"/>
              <a:t>国家</a:t>
            </a:r>
            <a:r>
              <a:rPr lang="en-US" altLang="zh-CN" smtClean="0"/>
              <a:t>ASIC</a:t>
            </a:r>
            <a:r>
              <a:rPr lang="zh-CN" altLang="en-US" smtClean="0"/>
              <a:t>系统工程技术研究中心</a:t>
            </a:r>
            <a:endParaRPr lang="en-US" altLang="zh-CN" dirty="0"/>
          </a:p>
        </p:txBody>
      </p:sp>
      <p:sp>
        <p:nvSpPr>
          <p:cNvPr id="4" name="六边形 3"/>
          <p:cNvSpPr/>
          <p:nvPr/>
        </p:nvSpPr>
        <p:spPr>
          <a:xfrm>
            <a:off x="12353" y="845387"/>
            <a:ext cx="1261276" cy="972108"/>
          </a:xfrm>
          <a:prstGeom prst="hexagon">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500" dirty="0">
                <a:solidFill>
                  <a:schemeClr val="tx1"/>
                </a:solidFill>
                <a:latin typeface="Impact" pitchFamily="34" charset="0"/>
                <a:ea typeface="微软雅黑" pitchFamily="34" charset="-122"/>
              </a:rPr>
              <a:t>2.2</a:t>
            </a:r>
            <a:endParaRPr lang="zh-CN" altLang="en-US" sz="4500" dirty="0">
              <a:solidFill>
                <a:schemeClr val="tx1"/>
              </a:solidFill>
              <a:latin typeface="Impact" pitchFamily="34" charset="0"/>
              <a:ea typeface="微软雅黑" pitchFamily="34" charset="-122"/>
            </a:endParaRPr>
          </a:p>
        </p:txBody>
      </p:sp>
      <p:sp>
        <p:nvSpPr>
          <p:cNvPr id="5" name="燕尾形 4"/>
          <p:cNvSpPr/>
          <p:nvPr/>
        </p:nvSpPr>
        <p:spPr>
          <a:xfrm>
            <a:off x="1101401" y="852070"/>
            <a:ext cx="480049" cy="958742"/>
          </a:xfrm>
          <a:prstGeom prst="chevron">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矩形 8"/>
          <p:cNvSpPr/>
          <p:nvPr/>
        </p:nvSpPr>
        <p:spPr>
          <a:xfrm>
            <a:off x="3198841" y="204862"/>
            <a:ext cx="3483528" cy="1027204"/>
          </a:xfrm>
          <a:prstGeom prst="rect">
            <a:avLst/>
          </a:prstGeom>
          <a:noFill/>
        </p:spPr>
        <p:txBody>
          <a:bodyPr wrap="square" rtlCol="0">
            <a:spAutoFit/>
          </a:bodyPr>
          <a:lstStyle/>
          <a:p>
            <a:pPr marL="0" lvl="1">
              <a:lnSpc>
                <a:spcPct val="150000"/>
              </a:lnSpc>
              <a:spcBef>
                <a:spcPts val="900"/>
              </a:spcBef>
            </a:pPr>
            <a:r>
              <a:rPr lang="zh-CN" altLang="en-US" sz="4050" dirty="0">
                <a:solidFill>
                  <a:prstClr val="black"/>
                </a:solidFill>
                <a:latin typeface="华文楷体" pitchFamily="2" charset="-122"/>
                <a:ea typeface="华文楷体" pitchFamily="2" charset="-122"/>
                <a:cs typeface="Times New Roman" pitchFamily="18" charset="0"/>
              </a:rPr>
              <a:t>技术方案</a:t>
            </a:r>
          </a:p>
        </p:txBody>
      </p:sp>
      <p:sp>
        <p:nvSpPr>
          <p:cNvPr id="10" name="矩形 9"/>
          <p:cNvSpPr/>
          <p:nvPr/>
        </p:nvSpPr>
        <p:spPr>
          <a:xfrm>
            <a:off x="457200" y="2395503"/>
            <a:ext cx="3752179" cy="4031873"/>
          </a:xfrm>
          <a:prstGeom prst="rect">
            <a:avLst/>
          </a:prstGeom>
        </p:spPr>
        <p:txBody>
          <a:bodyPr wrap="square">
            <a:spAutoFit/>
          </a:bodyPr>
          <a:lstStyle/>
          <a:p>
            <a:r>
              <a:rPr lang="zh-CN" altLang="en-US" sz="1400" b="1" dirty="0" smtClean="0"/>
              <a:t>切分</a:t>
            </a:r>
            <a:r>
              <a:rPr lang="zh-CN" altLang="en-US" sz="1400" b="1" dirty="0"/>
              <a:t>方案</a:t>
            </a:r>
            <a:r>
              <a:rPr lang="zh-CN" altLang="en-US" sz="1400" b="1" dirty="0" smtClean="0"/>
              <a:t>评估：</a:t>
            </a:r>
            <a:endParaRPr lang="zh-CN" altLang="en-US" sz="1400" b="1" dirty="0"/>
          </a:p>
          <a:p>
            <a:r>
              <a:rPr lang="zh-CN" altLang="en-US" sz="1200" dirty="0" smtClean="0"/>
              <a:t>准则：评估</a:t>
            </a:r>
            <a:r>
              <a:rPr lang="zh-CN" altLang="en-US" sz="1200" dirty="0"/>
              <a:t>一</a:t>
            </a:r>
            <a:r>
              <a:rPr lang="zh-CN" altLang="en-US" sz="1200" dirty="0" smtClean="0"/>
              <a:t>种有效切分在初始架构下的</a:t>
            </a:r>
            <a:r>
              <a:rPr lang="zh-CN" altLang="en-US" sz="1200" dirty="0"/>
              <a:t>面积</a:t>
            </a:r>
            <a:r>
              <a:rPr lang="zh-CN" altLang="en-US" sz="1200" dirty="0" smtClean="0"/>
              <a:t>消耗，对于</a:t>
            </a:r>
            <a:r>
              <a:rPr lang="zh-CN" altLang="en-US" sz="1200" dirty="0"/>
              <a:t>新的算法，如果能够完全</a:t>
            </a:r>
            <a:r>
              <a:rPr lang="zh-CN" altLang="en-US" sz="1200" dirty="0" smtClean="0"/>
              <a:t>重用</a:t>
            </a:r>
            <a:r>
              <a:rPr lang="zh-CN" altLang="en-US" sz="1200" dirty="0"/>
              <a:t>初始</a:t>
            </a:r>
            <a:r>
              <a:rPr lang="zh-CN" altLang="en-US" sz="1200" dirty="0" smtClean="0"/>
              <a:t>架构</a:t>
            </a:r>
            <a:r>
              <a:rPr lang="zh-CN" altLang="en-US" sz="1200" dirty="0"/>
              <a:t>中的单元，那么面积消耗为</a:t>
            </a:r>
            <a:r>
              <a:rPr lang="en-US" altLang="zh-CN" sz="1200" dirty="0"/>
              <a:t>0</a:t>
            </a:r>
            <a:r>
              <a:rPr lang="zh-CN" altLang="en-US" sz="1200" dirty="0"/>
              <a:t>，如果没有任何</a:t>
            </a:r>
            <a:r>
              <a:rPr lang="zh-CN" altLang="en-US" sz="1200" dirty="0" smtClean="0"/>
              <a:t>重用，</a:t>
            </a:r>
            <a:r>
              <a:rPr lang="zh-CN" altLang="en-US" sz="1200" dirty="0"/>
              <a:t>那么面积</a:t>
            </a:r>
            <a:r>
              <a:rPr lang="zh-CN" altLang="en-US" sz="1200" dirty="0" smtClean="0"/>
              <a:t>消耗将是算法中所有</a:t>
            </a:r>
            <a:r>
              <a:rPr lang="zh-CN" altLang="en-US" sz="1200" dirty="0"/>
              <a:t>算子</a:t>
            </a:r>
            <a:r>
              <a:rPr lang="zh-CN" altLang="en-US" sz="1200" dirty="0" smtClean="0"/>
              <a:t>单元面积和</a:t>
            </a:r>
            <a:r>
              <a:rPr lang="zh-CN" altLang="en-US" sz="1200" dirty="0"/>
              <a:t>，其他的情况应该在两者</a:t>
            </a:r>
            <a:r>
              <a:rPr lang="zh-CN" altLang="en-US" sz="1200" dirty="0" smtClean="0"/>
              <a:t>之间。</a:t>
            </a:r>
            <a:endParaRPr lang="en-US" altLang="zh-CN" sz="1200" dirty="0" smtClean="0"/>
          </a:p>
          <a:p>
            <a:r>
              <a:rPr lang="zh-CN" altLang="en-US" sz="1200" dirty="0" smtClean="0"/>
              <a:t>方案：架构是由一个由功能单元构成的单向图（或树）的集合，在进行面积评估时会在这个图集合中进行后继查找，如果这个图集合中能够提供所需功能，那么不用增加单元，如果不能提供，那么必须加入新的功能单元，并且需要评估加入新的功能后对整个</a:t>
            </a:r>
            <a:r>
              <a:rPr lang="en-US" altLang="zh-CN" sz="1200" dirty="0" smtClean="0"/>
              <a:t>PE</a:t>
            </a:r>
            <a:r>
              <a:rPr lang="zh-CN" altLang="en-US" sz="1200" dirty="0" smtClean="0"/>
              <a:t>的延迟影响，如果满足延迟要求则将功能单元合并到初始架构中去。</a:t>
            </a:r>
            <a:endParaRPr lang="en-US" altLang="zh-CN" sz="1200" dirty="0" smtClean="0"/>
          </a:p>
          <a:p>
            <a:r>
              <a:rPr lang="zh-CN" altLang="en-US" sz="1400" b="1" dirty="0" smtClean="0"/>
              <a:t>切分最优：</a:t>
            </a:r>
            <a:endParaRPr lang="en-US" altLang="zh-CN" sz="1400" b="1" dirty="0" smtClean="0"/>
          </a:p>
          <a:p>
            <a:r>
              <a:rPr lang="zh-CN" altLang="en-US" sz="1200" dirty="0" smtClean="0"/>
              <a:t>轮询算法的所有</a:t>
            </a:r>
            <a:r>
              <a:rPr lang="zh-CN" altLang="en-US" sz="1200" dirty="0"/>
              <a:t>有效</a:t>
            </a:r>
            <a:r>
              <a:rPr lang="zh-CN" altLang="en-US" sz="1200" dirty="0" smtClean="0"/>
              <a:t>切分方案，取面积评估最小的一种方案作为算法的最终切分方案，并更新初始架构。</a:t>
            </a:r>
            <a:endParaRPr lang="en-US" altLang="zh-CN" sz="1200" dirty="0" smtClean="0"/>
          </a:p>
          <a:p>
            <a:r>
              <a:rPr lang="zh-CN" altLang="en-US" sz="1200" dirty="0" smtClean="0"/>
              <a:t>切分</a:t>
            </a:r>
            <a:r>
              <a:rPr lang="en-US" altLang="zh-CN" sz="1200" dirty="0"/>
              <a:t>+</a:t>
            </a:r>
            <a:r>
              <a:rPr lang="zh-CN" altLang="en-US" sz="1200" dirty="0"/>
              <a:t>评估的过程就是寻找能够使面积</a:t>
            </a:r>
            <a:r>
              <a:rPr lang="zh-CN" altLang="en-US" sz="1200" dirty="0" smtClean="0"/>
              <a:t>重用最高的切分方案的过程，并且最优解也决定了</a:t>
            </a:r>
            <a:r>
              <a:rPr lang="en-US" altLang="zh-CN" sz="1200" dirty="0" smtClean="0"/>
              <a:t>PE</a:t>
            </a:r>
            <a:r>
              <a:rPr lang="zh-CN" altLang="en-US" sz="1200" dirty="0" smtClean="0"/>
              <a:t>在支持这种新的算法时所需要增加的功能。</a:t>
            </a:r>
            <a:endParaRPr lang="en-US" altLang="zh-CN" sz="1200" dirty="0" smtClean="0"/>
          </a:p>
          <a:p>
            <a:r>
              <a:rPr lang="zh-CN" altLang="en-US" sz="1200" dirty="0" smtClean="0"/>
              <a:t>面积重用的依据是不同的算法中的相似的功能组合，这些相似的组合为</a:t>
            </a:r>
            <a:r>
              <a:rPr lang="en-US" altLang="zh-CN" sz="1200" dirty="0" smtClean="0"/>
              <a:t>PE</a:t>
            </a:r>
            <a:r>
              <a:rPr lang="zh-CN" altLang="en-US" sz="1200" dirty="0" smtClean="0"/>
              <a:t>的功能选择及组合提供了依据。</a:t>
            </a:r>
            <a:endParaRPr lang="en-US" altLang="zh-CN" sz="1200" dirty="0" smtClean="0"/>
          </a:p>
        </p:txBody>
      </p:sp>
      <p:pic>
        <p:nvPicPr>
          <p:cNvPr id="7" name="图片 6"/>
          <p:cNvPicPr>
            <a:picLocks noChangeAspect="1"/>
          </p:cNvPicPr>
          <p:nvPr/>
        </p:nvPicPr>
        <p:blipFill>
          <a:blip r:embed="rId3"/>
          <a:stretch>
            <a:fillRect/>
          </a:stretch>
        </p:blipFill>
        <p:spPr>
          <a:xfrm>
            <a:off x="5157126" y="2333990"/>
            <a:ext cx="440750" cy="3870720"/>
          </a:xfrm>
          <a:prstGeom prst="rect">
            <a:avLst/>
          </a:prstGeom>
        </p:spPr>
      </p:pic>
      <p:pic>
        <p:nvPicPr>
          <p:cNvPr id="8" name="图片 7"/>
          <p:cNvPicPr>
            <a:picLocks noChangeAspect="1"/>
          </p:cNvPicPr>
          <p:nvPr/>
        </p:nvPicPr>
        <p:blipFill>
          <a:blip r:embed="rId4"/>
          <a:stretch>
            <a:fillRect/>
          </a:stretch>
        </p:blipFill>
        <p:spPr>
          <a:xfrm>
            <a:off x="6259185" y="2028157"/>
            <a:ext cx="2070500" cy="4608000"/>
          </a:xfrm>
          <a:prstGeom prst="rect">
            <a:avLst/>
          </a:prstGeom>
        </p:spPr>
      </p:pic>
      <p:sp>
        <p:nvSpPr>
          <p:cNvPr id="11" name="文本框 10"/>
          <p:cNvSpPr txBox="1"/>
          <p:nvPr/>
        </p:nvSpPr>
        <p:spPr>
          <a:xfrm>
            <a:off x="6131321" y="1553792"/>
            <a:ext cx="2326228" cy="369332"/>
          </a:xfrm>
          <a:prstGeom prst="rect">
            <a:avLst/>
          </a:prstGeom>
          <a:noFill/>
        </p:spPr>
        <p:txBody>
          <a:bodyPr wrap="square" rtlCol="0">
            <a:spAutoFit/>
          </a:bodyPr>
          <a:lstStyle/>
          <a:p>
            <a:r>
              <a:rPr lang="zh-CN" altLang="en-US" dirty="0" smtClean="0"/>
              <a:t>增加两个抑或单元</a:t>
            </a:r>
            <a:endParaRPr lang="zh-CN" altLang="en-US" dirty="0"/>
          </a:p>
        </p:txBody>
      </p:sp>
      <p:sp>
        <p:nvSpPr>
          <p:cNvPr id="12" name="矩形 11"/>
          <p:cNvSpPr/>
          <p:nvPr/>
        </p:nvSpPr>
        <p:spPr>
          <a:xfrm>
            <a:off x="19318" y="1872325"/>
            <a:ext cx="4499801" cy="461665"/>
          </a:xfrm>
          <a:prstGeom prst="rect">
            <a:avLst/>
          </a:prstGeom>
          <a:noFill/>
        </p:spPr>
        <p:txBody>
          <a:bodyPr wrap="square" rtlCol="0">
            <a:spAutoFit/>
          </a:bodyPr>
          <a:lstStyle/>
          <a:p>
            <a:pPr marL="514350" indent="-514350" algn="ctr">
              <a:buFont typeface="Wingdings" panose="05000000000000000000" pitchFamily="2" charset="2"/>
              <a:buChar char="Ø"/>
            </a:pPr>
            <a:r>
              <a:rPr lang="zh-CN" altLang="en-US" sz="2400" dirty="0" smtClean="0">
                <a:latin typeface="华文楷体" pitchFamily="2" charset="-122"/>
                <a:ea typeface="华文楷体" pitchFamily="2" charset="-122"/>
              </a:rPr>
              <a:t>算法迭代时</a:t>
            </a:r>
            <a:r>
              <a:rPr lang="en-US" altLang="zh-CN" sz="2400" dirty="0" smtClean="0">
                <a:latin typeface="华文楷体" pitchFamily="2" charset="-122"/>
                <a:ea typeface="华文楷体" pitchFamily="2" charset="-122"/>
              </a:rPr>
              <a:t>PE</a:t>
            </a:r>
            <a:r>
              <a:rPr lang="zh-CN" altLang="en-US" sz="2400" dirty="0" smtClean="0">
                <a:latin typeface="华文楷体" pitchFamily="2" charset="-122"/>
                <a:ea typeface="华文楷体" pitchFamily="2" charset="-122"/>
              </a:rPr>
              <a:t>合并更新</a:t>
            </a:r>
            <a:endParaRPr lang="zh-CN" altLang="en-US" sz="2400" dirty="0">
              <a:latin typeface="华文楷体" pitchFamily="2" charset="-122"/>
              <a:ea typeface="华文楷体" pitchFamily="2" charset="-122"/>
            </a:endParaRPr>
          </a:p>
        </p:txBody>
      </p:sp>
    </p:spTree>
    <p:extLst>
      <p:ext uri="{BB962C8B-B14F-4D97-AF65-F5344CB8AC3E}">
        <p14:creationId xmlns:p14="http://schemas.microsoft.com/office/powerpoint/2010/main" val="109623218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5"/>
          <p:cNvSpPr>
            <a:spLocks noGrp="1"/>
          </p:cNvSpPr>
          <p:nvPr>
            <p:ph type="ftr" sz="quarter" idx="13"/>
          </p:nvPr>
        </p:nvSpPr>
        <p:spPr/>
        <p:txBody>
          <a:bodyPr/>
          <a:lstStyle/>
          <a:p>
            <a:pPr>
              <a:defRPr/>
            </a:pPr>
            <a:r>
              <a:rPr lang="zh-CN" altLang="en-US" smtClean="0"/>
              <a:t>国家</a:t>
            </a:r>
            <a:r>
              <a:rPr lang="en-US" altLang="zh-CN" smtClean="0"/>
              <a:t>ASIC</a:t>
            </a:r>
            <a:r>
              <a:rPr lang="zh-CN" altLang="en-US" smtClean="0"/>
              <a:t>系统工程技术研究中心</a:t>
            </a:r>
            <a:endParaRPr lang="en-US" altLang="zh-CN" dirty="0"/>
          </a:p>
        </p:txBody>
      </p:sp>
      <p:sp>
        <p:nvSpPr>
          <p:cNvPr id="4" name="六边形 3"/>
          <p:cNvSpPr/>
          <p:nvPr/>
        </p:nvSpPr>
        <p:spPr>
          <a:xfrm>
            <a:off x="12353" y="845387"/>
            <a:ext cx="1261276" cy="972108"/>
          </a:xfrm>
          <a:prstGeom prst="hexagon">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500" dirty="0">
                <a:solidFill>
                  <a:schemeClr val="tx1"/>
                </a:solidFill>
                <a:latin typeface="Impact" pitchFamily="34" charset="0"/>
                <a:ea typeface="微软雅黑" pitchFamily="34" charset="-122"/>
              </a:rPr>
              <a:t>2.2</a:t>
            </a:r>
            <a:endParaRPr lang="zh-CN" altLang="en-US" sz="4500" dirty="0">
              <a:solidFill>
                <a:schemeClr val="tx1"/>
              </a:solidFill>
              <a:latin typeface="Impact" pitchFamily="34" charset="0"/>
              <a:ea typeface="微软雅黑" pitchFamily="34" charset="-122"/>
            </a:endParaRPr>
          </a:p>
        </p:txBody>
      </p:sp>
      <p:sp>
        <p:nvSpPr>
          <p:cNvPr id="5" name="燕尾形 4"/>
          <p:cNvSpPr/>
          <p:nvPr/>
        </p:nvSpPr>
        <p:spPr>
          <a:xfrm>
            <a:off x="1101401" y="852070"/>
            <a:ext cx="480049" cy="958742"/>
          </a:xfrm>
          <a:prstGeom prst="chevron">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矩形 8"/>
          <p:cNvSpPr/>
          <p:nvPr/>
        </p:nvSpPr>
        <p:spPr>
          <a:xfrm>
            <a:off x="3198841" y="204862"/>
            <a:ext cx="3483528" cy="1027204"/>
          </a:xfrm>
          <a:prstGeom prst="rect">
            <a:avLst/>
          </a:prstGeom>
          <a:noFill/>
        </p:spPr>
        <p:txBody>
          <a:bodyPr wrap="square" rtlCol="0">
            <a:spAutoFit/>
          </a:bodyPr>
          <a:lstStyle/>
          <a:p>
            <a:pPr marL="0" lvl="1">
              <a:lnSpc>
                <a:spcPct val="150000"/>
              </a:lnSpc>
              <a:spcBef>
                <a:spcPts val="900"/>
              </a:spcBef>
            </a:pPr>
            <a:r>
              <a:rPr lang="zh-CN" altLang="en-US" sz="4050" dirty="0">
                <a:solidFill>
                  <a:prstClr val="black"/>
                </a:solidFill>
                <a:latin typeface="华文楷体" pitchFamily="2" charset="-122"/>
                <a:ea typeface="华文楷体" pitchFamily="2" charset="-122"/>
                <a:cs typeface="Times New Roman" pitchFamily="18" charset="0"/>
              </a:rPr>
              <a:t>技术方案</a:t>
            </a:r>
          </a:p>
        </p:txBody>
      </p:sp>
      <p:sp>
        <p:nvSpPr>
          <p:cNvPr id="10" name="矩形 9"/>
          <p:cNvSpPr/>
          <p:nvPr/>
        </p:nvSpPr>
        <p:spPr>
          <a:xfrm>
            <a:off x="457200" y="2395503"/>
            <a:ext cx="3752179" cy="4031873"/>
          </a:xfrm>
          <a:prstGeom prst="rect">
            <a:avLst/>
          </a:prstGeom>
        </p:spPr>
        <p:txBody>
          <a:bodyPr wrap="square">
            <a:spAutoFit/>
          </a:bodyPr>
          <a:lstStyle/>
          <a:p>
            <a:r>
              <a:rPr lang="zh-CN" altLang="en-US" sz="1400" b="1" dirty="0" smtClean="0"/>
              <a:t>切分</a:t>
            </a:r>
            <a:r>
              <a:rPr lang="zh-CN" altLang="en-US" sz="1400" b="1" dirty="0"/>
              <a:t>方案</a:t>
            </a:r>
            <a:r>
              <a:rPr lang="zh-CN" altLang="en-US" sz="1400" b="1" dirty="0" smtClean="0"/>
              <a:t>评估：</a:t>
            </a:r>
            <a:endParaRPr lang="zh-CN" altLang="en-US" sz="1400" b="1" dirty="0"/>
          </a:p>
          <a:p>
            <a:r>
              <a:rPr lang="zh-CN" altLang="en-US" sz="1200" dirty="0" smtClean="0"/>
              <a:t>准则：评估</a:t>
            </a:r>
            <a:r>
              <a:rPr lang="zh-CN" altLang="en-US" sz="1200" dirty="0"/>
              <a:t>一</a:t>
            </a:r>
            <a:r>
              <a:rPr lang="zh-CN" altLang="en-US" sz="1200" dirty="0" smtClean="0"/>
              <a:t>种有效切分在初始架构下的</a:t>
            </a:r>
            <a:r>
              <a:rPr lang="zh-CN" altLang="en-US" sz="1200" dirty="0"/>
              <a:t>面积</a:t>
            </a:r>
            <a:r>
              <a:rPr lang="zh-CN" altLang="en-US" sz="1200" dirty="0" smtClean="0"/>
              <a:t>消耗，对于</a:t>
            </a:r>
            <a:r>
              <a:rPr lang="zh-CN" altLang="en-US" sz="1200" dirty="0"/>
              <a:t>新的算法，如果能够完全</a:t>
            </a:r>
            <a:r>
              <a:rPr lang="zh-CN" altLang="en-US" sz="1200" dirty="0" smtClean="0"/>
              <a:t>重用</a:t>
            </a:r>
            <a:r>
              <a:rPr lang="zh-CN" altLang="en-US" sz="1200" dirty="0"/>
              <a:t>初始</a:t>
            </a:r>
            <a:r>
              <a:rPr lang="zh-CN" altLang="en-US" sz="1200" dirty="0" smtClean="0"/>
              <a:t>架构</a:t>
            </a:r>
            <a:r>
              <a:rPr lang="zh-CN" altLang="en-US" sz="1200" dirty="0"/>
              <a:t>中的单元，那么面积消耗为</a:t>
            </a:r>
            <a:r>
              <a:rPr lang="en-US" altLang="zh-CN" sz="1200" dirty="0"/>
              <a:t>0</a:t>
            </a:r>
            <a:r>
              <a:rPr lang="zh-CN" altLang="en-US" sz="1200" dirty="0"/>
              <a:t>，如果没有任何</a:t>
            </a:r>
            <a:r>
              <a:rPr lang="zh-CN" altLang="en-US" sz="1200" dirty="0" smtClean="0"/>
              <a:t>重用，</a:t>
            </a:r>
            <a:r>
              <a:rPr lang="zh-CN" altLang="en-US" sz="1200" dirty="0"/>
              <a:t>那么面积</a:t>
            </a:r>
            <a:r>
              <a:rPr lang="zh-CN" altLang="en-US" sz="1200" dirty="0" smtClean="0"/>
              <a:t>消耗将是算法中所有</a:t>
            </a:r>
            <a:r>
              <a:rPr lang="zh-CN" altLang="en-US" sz="1200" dirty="0"/>
              <a:t>算子</a:t>
            </a:r>
            <a:r>
              <a:rPr lang="zh-CN" altLang="en-US" sz="1200" dirty="0" smtClean="0"/>
              <a:t>单元面积和</a:t>
            </a:r>
            <a:r>
              <a:rPr lang="zh-CN" altLang="en-US" sz="1200" dirty="0"/>
              <a:t>，其他的情况应该在两者</a:t>
            </a:r>
            <a:r>
              <a:rPr lang="zh-CN" altLang="en-US" sz="1200" dirty="0" smtClean="0"/>
              <a:t>之间。</a:t>
            </a:r>
            <a:endParaRPr lang="en-US" altLang="zh-CN" sz="1200" dirty="0" smtClean="0"/>
          </a:p>
          <a:p>
            <a:r>
              <a:rPr lang="zh-CN" altLang="en-US" sz="1200" dirty="0" smtClean="0"/>
              <a:t>方案：架构是由一个由功能单元构成的单向图（或树）的集合，在进行面积评估时会在这个图集合中进行后继查找，如果这个图集合中能够提供所需功能，那么不用增加单元，如果不能提供，那么必须加入新的功能单元，并且需要评估加入新的功能后对整个</a:t>
            </a:r>
            <a:r>
              <a:rPr lang="en-US" altLang="zh-CN" sz="1200" dirty="0" smtClean="0"/>
              <a:t>PE</a:t>
            </a:r>
            <a:r>
              <a:rPr lang="zh-CN" altLang="en-US" sz="1200" dirty="0" smtClean="0"/>
              <a:t>的延迟影响，如果满足延迟要求则将功能单元合并到初始架构中去。</a:t>
            </a:r>
            <a:endParaRPr lang="en-US" altLang="zh-CN" sz="1200" dirty="0" smtClean="0"/>
          </a:p>
          <a:p>
            <a:r>
              <a:rPr lang="zh-CN" altLang="en-US" sz="1400" b="1" dirty="0" smtClean="0"/>
              <a:t>切分最优：</a:t>
            </a:r>
            <a:endParaRPr lang="en-US" altLang="zh-CN" sz="1400" b="1" dirty="0" smtClean="0"/>
          </a:p>
          <a:p>
            <a:r>
              <a:rPr lang="zh-CN" altLang="en-US" sz="1200" dirty="0" smtClean="0"/>
              <a:t>轮询算法的所有</a:t>
            </a:r>
            <a:r>
              <a:rPr lang="zh-CN" altLang="en-US" sz="1200" dirty="0"/>
              <a:t>有效</a:t>
            </a:r>
            <a:r>
              <a:rPr lang="zh-CN" altLang="en-US" sz="1200" dirty="0" smtClean="0"/>
              <a:t>切分方案，取面积评估最小的一种方案作为算法的最终切分方案，并更新初始架构。</a:t>
            </a:r>
            <a:endParaRPr lang="en-US" altLang="zh-CN" sz="1200" dirty="0" smtClean="0"/>
          </a:p>
          <a:p>
            <a:r>
              <a:rPr lang="zh-CN" altLang="en-US" sz="1200" dirty="0" smtClean="0"/>
              <a:t>切分</a:t>
            </a:r>
            <a:r>
              <a:rPr lang="en-US" altLang="zh-CN" sz="1200" dirty="0"/>
              <a:t>+</a:t>
            </a:r>
            <a:r>
              <a:rPr lang="zh-CN" altLang="en-US" sz="1200" dirty="0"/>
              <a:t>评估的过程就是寻找能够使面积</a:t>
            </a:r>
            <a:r>
              <a:rPr lang="zh-CN" altLang="en-US" sz="1200" dirty="0" smtClean="0"/>
              <a:t>重用最高的切分方案的过程，并且最优解也决定了</a:t>
            </a:r>
            <a:r>
              <a:rPr lang="en-US" altLang="zh-CN" sz="1200" dirty="0" smtClean="0"/>
              <a:t>PE</a:t>
            </a:r>
            <a:r>
              <a:rPr lang="zh-CN" altLang="en-US" sz="1200" dirty="0" smtClean="0"/>
              <a:t>在支持这种新的算法时所需要增加的功能。</a:t>
            </a:r>
            <a:endParaRPr lang="en-US" altLang="zh-CN" sz="1200" dirty="0" smtClean="0"/>
          </a:p>
          <a:p>
            <a:r>
              <a:rPr lang="zh-CN" altLang="en-US" sz="1200" dirty="0" smtClean="0"/>
              <a:t>面积重用的依据是不同的算法中的相似的功能组合，这些相似的组合为</a:t>
            </a:r>
            <a:r>
              <a:rPr lang="en-US" altLang="zh-CN" sz="1200" dirty="0" smtClean="0"/>
              <a:t>PE</a:t>
            </a:r>
            <a:r>
              <a:rPr lang="zh-CN" altLang="en-US" sz="1200" dirty="0" smtClean="0"/>
              <a:t>的功能选择及组合提供了依据。</a:t>
            </a:r>
            <a:endParaRPr lang="en-US" altLang="zh-CN" sz="1200" dirty="0" smtClean="0"/>
          </a:p>
        </p:txBody>
      </p:sp>
      <p:pic>
        <p:nvPicPr>
          <p:cNvPr id="2" name="图片 1"/>
          <p:cNvPicPr>
            <a:picLocks noChangeAspect="1"/>
          </p:cNvPicPr>
          <p:nvPr/>
        </p:nvPicPr>
        <p:blipFill>
          <a:blip r:embed="rId3"/>
          <a:stretch>
            <a:fillRect/>
          </a:stretch>
        </p:blipFill>
        <p:spPr>
          <a:xfrm>
            <a:off x="5157126" y="2331880"/>
            <a:ext cx="440750" cy="3870720"/>
          </a:xfrm>
          <a:prstGeom prst="rect">
            <a:avLst/>
          </a:prstGeom>
        </p:spPr>
      </p:pic>
      <p:pic>
        <p:nvPicPr>
          <p:cNvPr id="3" name="图片 2"/>
          <p:cNvPicPr>
            <a:picLocks noChangeAspect="1"/>
          </p:cNvPicPr>
          <p:nvPr/>
        </p:nvPicPr>
        <p:blipFill>
          <a:blip r:embed="rId4"/>
          <a:stretch>
            <a:fillRect/>
          </a:stretch>
        </p:blipFill>
        <p:spPr>
          <a:xfrm>
            <a:off x="6246898" y="2214120"/>
            <a:ext cx="2070500" cy="4106240"/>
          </a:xfrm>
          <a:prstGeom prst="rect">
            <a:avLst/>
          </a:prstGeom>
        </p:spPr>
      </p:pic>
      <p:sp>
        <p:nvSpPr>
          <p:cNvPr id="11" name="文本框 10"/>
          <p:cNvSpPr txBox="1"/>
          <p:nvPr/>
        </p:nvSpPr>
        <p:spPr>
          <a:xfrm>
            <a:off x="6119034" y="1672633"/>
            <a:ext cx="2326228" cy="369332"/>
          </a:xfrm>
          <a:prstGeom prst="rect">
            <a:avLst/>
          </a:prstGeom>
          <a:noFill/>
        </p:spPr>
        <p:txBody>
          <a:bodyPr wrap="square" rtlCol="0">
            <a:spAutoFit/>
          </a:bodyPr>
          <a:lstStyle/>
          <a:p>
            <a:r>
              <a:rPr lang="zh-CN" altLang="en-US" dirty="0" smtClean="0"/>
              <a:t>增加一个抑或单元</a:t>
            </a:r>
            <a:endParaRPr lang="zh-CN" altLang="en-US" dirty="0"/>
          </a:p>
        </p:txBody>
      </p:sp>
      <p:sp>
        <p:nvSpPr>
          <p:cNvPr id="12" name="矩形 11"/>
          <p:cNvSpPr/>
          <p:nvPr/>
        </p:nvSpPr>
        <p:spPr>
          <a:xfrm>
            <a:off x="19318" y="1872325"/>
            <a:ext cx="4499801" cy="461665"/>
          </a:xfrm>
          <a:prstGeom prst="rect">
            <a:avLst/>
          </a:prstGeom>
          <a:noFill/>
        </p:spPr>
        <p:txBody>
          <a:bodyPr wrap="square" rtlCol="0">
            <a:spAutoFit/>
          </a:bodyPr>
          <a:lstStyle/>
          <a:p>
            <a:pPr marL="514350" indent="-514350" algn="ctr">
              <a:buFont typeface="Wingdings" panose="05000000000000000000" pitchFamily="2" charset="2"/>
              <a:buChar char="Ø"/>
            </a:pPr>
            <a:r>
              <a:rPr lang="zh-CN" altLang="en-US" sz="2400" dirty="0" smtClean="0">
                <a:latin typeface="华文楷体" pitchFamily="2" charset="-122"/>
                <a:ea typeface="华文楷体" pitchFamily="2" charset="-122"/>
              </a:rPr>
              <a:t>算法迭代时</a:t>
            </a:r>
            <a:r>
              <a:rPr lang="en-US" altLang="zh-CN" sz="2400" dirty="0" smtClean="0">
                <a:latin typeface="华文楷体" pitchFamily="2" charset="-122"/>
                <a:ea typeface="华文楷体" pitchFamily="2" charset="-122"/>
              </a:rPr>
              <a:t>PE</a:t>
            </a:r>
            <a:r>
              <a:rPr lang="zh-CN" altLang="en-US" sz="2400" dirty="0" smtClean="0">
                <a:latin typeface="华文楷体" pitchFamily="2" charset="-122"/>
                <a:ea typeface="华文楷体" pitchFamily="2" charset="-122"/>
              </a:rPr>
              <a:t>合并更新</a:t>
            </a:r>
            <a:endParaRPr lang="zh-CN" altLang="en-US" sz="2400" dirty="0">
              <a:latin typeface="华文楷体" pitchFamily="2" charset="-122"/>
              <a:ea typeface="华文楷体" pitchFamily="2" charset="-122"/>
            </a:endParaRPr>
          </a:p>
        </p:txBody>
      </p:sp>
    </p:spTree>
    <p:extLst>
      <p:ext uri="{BB962C8B-B14F-4D97-AF65-F5344CB8AC3E}">
        <p14:creationId xmlns:p14="http://schemas.microsoft.com/office/powerpoint/2010/main" val="137733172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5"/>
          <p:cNvSpPr>
            <a:spLocks noGrp="1"/>
          </p:cNvSpPr>
          <p:nvPr>
            <p:ph type="ftr" sz="quarter" idx="13"/>
          </p:nvPr>
        </p:nvSpPr>
        <p:spPr/>
        <p:txBody>
          <a:bodyPr/>
          <a:lstStyle/>
          <a:p>
            <a:pPr>
              <a:defRPr/>
            </a:pPr>
            <a:r>
              <a:rPr lang="zh-CN" altLang="en-US" smtClean="0"/>
              <a:t>国家</a:t>
            </a:r>
            <a:r>
              <a:rPr lang="en-US" altLang="zh-CN" smtClean="0"/>
              <a:t>ASIC</a:t>
            </a:r>
            <a:r>
              <a:rPr lang="zh-CN" altLang="en-US" smtClean="0"/>
              <a:t>系统工程技术研究中心</a:t>
            </a:r>
            <a:endParaRPr lang="en-US" altLang="zh-CN" dirty="0"/>
          </a:p>
        </p:txBody>
      </p:sp>
      <p:sp>
        <p:nvSpPr>
          <p:cNvPr id="4" name="六边形 3"/>
          <p:cNvSpPr/>
          <p:nvPr/>
        </p:nvSpPr>
        <p:spPr>
          <a:xfrm>
            <a:off x="12353" y="845387"/>
            <a:ext cx="1261276" cy="972108"/>
          </a:xfrm>
          <a:prstGeom prst="hexagon">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500" dirty="0">
                <a:solidFill>
                  <a:schemeClr val="tx1"/>
                </a:solidFill>
                <a:latin typeface="Impact" pitchFamily="34" charset="0"/>
                <a:ea typeface="微软雅黑" pitchFamily="34" charset="-122"/>
              </a:rPr>
              <a:t>2.2</a:t>
            </a:r>
            <a:endParaRPr lang="zh-CN" altLang="en-US" sz="4500" dirty="0">
              <a:solidFill>
                <a:schemeClr val="tx1"/>
              </a:solidFill>
              <a:latin typeface="Impact" pitchFamily="34" charset="0"/>
              <a:ea typeface="微软雅黑" pitchFamily="34" charset="-122"/>
            </a:endParaRPr>
          </a:p>
        </p:txBody>
      </p:sp>
      <p:sp>
        <p:nvSpPr>
          <p:cNvPr id="5" name="燕尾形 4"/>
          <p:cNvSpPr/>
          <p:nvPr/>
        </p:nvSpPr>
        <p:spPr>
          <a:xfrm>
            <a:off x="1101401" y="852070"/>
            <a:ext cx="480049" cy="958742"/>
          </a:xfrm>
          <a:prstGeom prst="chevron">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矩形 8"/>
          <p:cNvSpPr/>
          <p:nvPr/>
        </p:nvSpPr>
        <p:spPr>
          <a:xfrm>
            <a:off x="3198841" y="204862"/>
            <a:ext cx="3483528" cy="1027204"/>
          </a:xfrm>
          <a:prstGeom prst="rect">
            <a:avLst/>
          </a:prstGeom>
          <a:noFill/>
        </p:spPr>
        <p:txBody>
          <a:bodyPr wrap="square" rtlCol="0">
            <a:spAutoFit/>
          </a:bodyPr>
          <a:lstStyle/>
          <a:p>
            <a:pPr marL="0" lvl="1">
              <a:lnSpc>
                <a:spcPct val="150000"/>
              </a:lnSpc>
              <a:spcBef>
                <a:spcPts val="900"/>
              </a:spcBef>
            </a:pPr>
            <a:r>
              <a:rPr lang="zh-CN" altLang="en-US" sz="4050" dirty="0">
                <a:solidFill>
                  <a:prstClr val="black"/>
                </a:solidFill>
                <a:latin typeface="华文楷体" pitchFamily="2" charset="-122"/>
                <a:ea typeface="华文楷体" pitchFamily="2" charset="-122"/>
                <a:cs typeface="Times New Roman" pitchFamily="18" charset="0"/>
              </a:rPr>
              <a:t>技术方案</a:t>
            </a:r>
          </a:p>
        </p:txBody>
      </p:sp>
      <p:sp>
        <p:nvSpPr>
          <p:cNvPr id="10" name="矩形 9"/>
          <p:cNvSpPr/>
          <p:nvPr/>
        </p:nvSpPr>
        <p:spPr>
          <a:xfrm>
            <a:off x="457200" y="2395503"/>
            <a:ext cx="3752179" cy="4031873"/>
          </a:xfrm>
          <a:prstGeom prst="rect">
            <a:avLst/>
          </a:prstGeom>
        </p:spPr>
        <p:txBody>
          <a:bodyPr wrap="square">
            <a:spAutoFit/>
          </a:bodyPr>
          <a:lstStyle/>
          <a:p>
            <a:r>
              <a:rPr lang="zh-CN" altLang="en-US" sz="1400" b="1" dirty="0" smtClean="0"/>
              <a:t>切分</a:t>
            </a:r>
            <a:r>
              <a:rPr lang="zh-CN" altLang="en-US" sz="1400" b="1" dirty="0"/>
              <a:t>方案</a:t>
            </a:r>
            <a:r>
              <a:rPr lang="zh-CN" altLang="en-US" sz="1400" b="1" dirty="0" smtClean="0"/>
              <a:t>评估：</a:t>
            </a:r>
            <a:endParaRPr lang="zh-CN" altLang="en-US" sz="1400" b="1" dirty="0"/>
          </a:p>
          <a:p>
            <a:r>
              <a:rPr lang="zh-CN" altLang="en-US" sz="1200" dirty="0" smtClean="0"/>
              <a:t>准则：评估</a:t>
            </a:r>
            <a:r>
              <a:rPr lang="zh-CN" altLang="en-US" sz="1200" dirty="0"/>
              <a:t>一</a:t>
            </a:r>
            <a:r>
              <a:rPr lang="zh-CN" altLang="en-US" sz="1200" dirty="0" smtClean="0"/>
              <a:t>种有效切分在初始架构下的</a:t>
            </a:r>
            <a:r>
              <a:rPr lang="zh-CN" altLang="en-US" sz="1200" dirty="0"/>
              <a:t>面积</a:t>
            </a:r>
            <a:r>
              <a:rPr lang="zh-CN" altLang="en-US" sz="1200" dirty="0" smtClean="0"/>
              <a:t>消耗，对于</a:t>
            </a:r>
            <a:r>
              <a:rPr lang="zh-CN" altLang="en-US" sz="1200" dirty="0"/>
              <a:t>新的算法，如果能够完全</a:t>
            </a:r>
            <a:r>
              <a:rPr lang="zh-CN" altLang="en-US" sz="1200" dirty="0" smtClean="0"/>
              <a:t>重用</a:t>
            </a:r>
            <a:r>
              <a:rPr lang="zh-CN" altLang="en-US" sz="1200" dirty="0"/>
              <a:t>初始</a:t>
            </a:r>
            <a:r>
              <a:rPr lang="zh-CN" altLang="en-US" sz="1200" dirty="0" smtClean="0"/>
              <a:t>架构</a:t>
            </a:r>
            <a:r>
              <a:rPr lang="zh-CN" altLang="en-US" sz="1200" dirty="0"/>
              <a:t>中的单元，那么面积消耗为</a:t>
            </a:r>
            <a:r>
              <a:rPr lang="en-US" altLang="zh-CN" sz="1200" dirty="0"/>
              <a:t>0</a:t>
            </a:r>
            <a:r>
              <a:rPr lang="zh-CN" altLang="en-US" sz="1200" dirty="0"/>
              <a:t>，如果没有任何</a:t>
            </a:r>
            <a:r>
              <a:rPr lang="zh-CN" altLang="en-US" sz="1200" dirty="0" smtClean="0"/>
              <a:t>重用，</a:t>
            </a:r>
            <a:r>
              <a:rPr lang="zh-CN" altLang="en-US" sz="1200" dirty="0"/>
              <a:t>那么面积</a:t>
            </a:r>
            <a:r>
              <a:rPr lang="zh-CN" altLang="en-US" sz="1200" dirty="0" smtClean="0"/>
              <a:t>消耗将是算法中所有</a:t>
            </a:r>
            <a:r>
              <a:rPr lang="zh-CN" altLang="en-US" sz="1200" dirty="0"/>
              <a:t>算子</a:t>
            </a:r>
            <a:r>
              <a:rPr lang="zh-CN" altLang="en-US" sz="1200" dirty="0" smtClean="0"/>
              <a:t>单元面积和</a:t>
            </a:r>
            <a:r>
              <a:rPr lang="zh-CN" altLang="en-US" sz="1200" dirty="0"/>
              <a:t>，其他的情况应该在两者</a:t>
            </a:r>
            <a:r>
              <a:rPr lang="zh-CN" altLang="en-US" sz="1200" dirty="0" smtClean="0"/>
              <a:t>之间。</a:t>
            </a:r>
            <a:endParaRPr lang="en-US" altLang="zh-CN" sz="1200" dirty="0" smtClean="0"/>
          </a:p>
          <a:p>
            <a:r>
              <a:rPr lang="zh-CN" altLang="en-US" sz="1200" dirty="0" smtClean="0"/>
              <a:t>方案：架构是由一个由功能单元构成的单向图（或树）的集合，在进行面积评估时会在这个图集合中进行后继查找，如果这个图集合中能够提供所需功能，那么不用增加单元，如果不能提供，那么必须加入新的功能单元，并且需要评估加入新的功能后对整个</a:t>
            </a:r>
            <a:r>
              <a:rPr lang="en-US" altLang="zh-CN" sz="1200" dirty="0" smtClean="0"/>
              <a:t>PE</a:t>
            </a:r>
            <a:r>
              <a:rPr lang="zh-CN" altLang="en-US" sz="1200" dirty="0" smtClean="0"/>
              <a:t>的延迟影响，如果满足延迟要求则将功能单元合并到初始架构中去。</a:t>
            </a:r>
            <a:endParaRPr lang="en-US" altLang="zh-CN" sz="1200" dirty="0" smtClean="0"/>
          </a:p>
          <a:p>
            <a:r>
              <a:rPr lang="zh-CN" altLang="en-US" sz="1400" b="1" dirty="0" smtClean="0"/>
              <a:t>切分最优：</a:t>
            </a:r>
            <a:endParaRPr lang="en-US" altLang="zh-CN" sz="1400" b="1" dirty="0" smtClean="0"/>
          </a:p>
          <a:p>
            <a:r>
              <a:rPr lang="zh-CN" altLang="en-US" sz="1200" dirty="0" smtClean="0"/>
              <a:t>轮询算法的所有</a:t>
            </a:r>
            <a:r>
              <a:rPr lang="zh-CN" altLang="en-US" sz="1200" dirty="0"/>
              <a:t>有效</a:t>
            </a:r>
            <a:r>
              <a:rPr lang="zh-CN" altLang="en-US" sz="1200" dirty="0" smtClean="0"/>
              <a:t>切分方案，取面积评估最小的一种方案作为算法的最终切分方案，并更新初始架构。</a:t>
            </a:r>
            <a:endParaRPr lang="en-US" altLang="zh-CN" sz="1200" dirty="0" smtClean="0"/>
          </a:p>
          <a:p>
            <a:r>
              <a:rPr lang="zh-CN" altLang="en-US" sz="1200" dirty="0" smtClean="0"/>
              <a:t>切分</a:t>
            </a:r>
            <a:r>
              <a:rPr lang="en-US" altLang="zh-CN" sz="1200" dirty="0"/>
              <a:t>+</a:t>
            </a:r>
            <a:r>
              <a:rPr lang="zh-CN" altLang="en-US" sz="1200" dirty="0"/>
              <a:t>评估的过程就是寻找能够使面积</a:t>
            </a:r>
            <a:r>
              <a:rPr lang="zh-CN" altLang="en-US" sz="1200" dirty="0" smtClean="0"/>
              <a:t>重用最高的切分方案的过程，并且最优解也决定了</a:t>
            </a:r>
            <a:r>
              <a:rPr lang="en-US" altLang="zh-CN" sz="1200" dirty="0" smtClean="0"/>
              <a:t>PE</a:t>
            </a:r>
            <a:r>
              <a:rPr lang="zh-CN" altLang="en-US" sz="1200" dirty="0" smtClean="0"/>
              <a:t>在支持这种新的算法时所需要增加的功能。</a:t>
            </a:r>
            <a:endParaRPr lang="en-US" altLang="zh-CN" sz="1200" dirty="0" smtClean="0"/>
          </a:p>
          <a:p>
            <a:r>
              <a:rPr lang="zh-CN" altLang="en-US" sz="1200" dirty="0" smtClean="0"/>
              <a:t>面积重用的依据是不同的算法中的相似的功能组合，这些相似的组合为</a:t>
            </a:r>
            <a:r>
              <a:rPr lang="en-US" altLang="zh-CN" sz="1200" dirty="0" smtClean="0"/>
              <a:t>PE</a:t>
            </a:r>
            <a:r>
              <a:rPr lang="zh-CN" altLang="en-US" sz="1200" dirty="0" smtClean="0"/>
              <a:t>的功能选择及组合提供了依据。</a:t>
            </a:r>
            <a:endParaRPr lang="en-US" altLang="zh-CN" sz="1200" dirty="0" smtClean="0"/>
          </a:p>
        </p:txBody>
      </p:sp>
      <p:pic>
        <p:nvPicPr>
          <p:cNvPr id="2" name="图片 1"/>
          <p:cNvPicPr>
            <a:picLocks noChangeAspect="1"/>
          </p:cNvPicPr>
          <p:nvPr/>
        </p:nvPicPr>
        <p:blipFill>
          <a:blip r:embed="rId3"/>
          <a:stretch>
            <a:fillRect/>
          </a:stretch>
        </p:blipFill>
        <p:spPr>
          <a:xfrm>
            <a:off x="6235882" y="3086381"/>
            <a:ext cx="2070500" cy="2304000"/>
          </a:xfrm>
          <a:prstGeom prst="rect">
            <a:avLst/>
          </a:prstGeom>
        </p:spPr>
      </p:pic>
      <p:pic>
        <p:nvPicPr>
          <p:cNvPr id="11" name="图片 10"/>
          <p:cNvPicPr>
            <a:picLocks noChangeAspect="1"/>
          </p:cNvPicPr>
          <p:nvPr/>
        </p:nvPicPr>
        <p:blipFill>
          <a:blip r:embed="rId4"/>
          <a:stretch>
            <a:fillRect/>
          </a:stretch>
        </p:blipFill>
        <p:spPr>
          <a:xfrm>
            <a:off x="5160128" y="2333990"/>
            <a:ext cx="440750" cy="3870720"/>
          </a:xfrm>
          <a:prstGeom prst="rect">
            <a:avLst/>
          </a:prstGeom>
        </p:spPr>
      </p:pic>
      <p:sp>
        <p:nvSpPr>
          <p:cNvPr id="12" name="文本框 11"/>
          <p:cNvSpPr txBox="1"/>
          <p:nvPr/>
        </p:nvSpPr>
        <p:spPr>
          <a:xfrm>
            <a:off x="6108018" y="2566396"/>
            <a:ext cx="2326228" cy="369332"/>
          </a:xfrm>
          <a:prstGeom prst="rect">
            <a:avLst/>
          </a:prstGeom>
          <a:noFill/>
        </p:spPr>
        <p:txBody>
          <a:bodyPr wrap="square" rtlCol="0">
            <a:spAutoFit/>
          </a:bodyPr>
          <a:lstStyle/>
          <a:p>
            <a:r>
              <a:rPr lang="zh-CN" altLang="en-US" dirty="0" smtClean="0"/>
              <a:t>不满足</a:t>
            </a:r>
            <a:r>
              <a:rPr lang="en-US" altLang="zh-CN" dirty="0" smtClean="0"/>
              <a:t>PE</a:t>
            </a:r>
            <a:r>
              <a:rPr lang="zh-CN" altLang="en-US" dirty="0" smtClean="0"/>
              <a:t>延时约束</a:t>
            </a:r>
            <a:endParaRPr lang="zh-CN" altLang="en-US" dirty="0"/>
          </a:p>
        </p:txBody>
      </p:sp>
      <p:sp>
        <p:nvSpPr>
          <p:cNvPr id="13" name="矩形 12"/>
          <p:cNvSpPr/>
          <p:nvPr/>
        </p:nvSpPr>
        <p:spPr>
          <a:xfrm>
            <a:off x="19318" y="1872325"/>
            <a:ext cx="4499801" cy="461665"/>
          </a:xfrm>
          <a:prstGeom prst="rect">
            <a:avLst/>
          </a:prstGeom>
          <a:noFill/>
        </p:spPr>
        <p:txBody>
          <a:bodyPr wrap="square" rtlCol="0">
            <a:spAutoFit/>
          </a:bodyPr>
          <a:lstStyle/>
          <a:p>
            <a:pPr marL="514350" indent="-514350" algn="ctr">
              <a:buFont typeface="Wingdings" panose="05000000000000000000" pitchFamily="2" charset="2"/>
              <a:buChar char="Ø"/>
            </a:pPr>
            <a:r>
              <a:rPr lang="zh-CN" altLang="en-US" sz="2400" dirty="0" smtClean="0">
                <a:latin typeface="华文楷体" pitchFamily="2" charset="-122"/>
                <a:ea typeface="华文楷体" pitchFamily="2" charset="-122"/>
              </a:rPr>
              <a:t>算法迭代时</a:t>
            </a:r>
            <a:r>
              <a:rPr lang="en-US" altLang="zh-CN" sz="2400" dirty="0" smtClean="0">
                <a:latin typeface="华文楷体" pitchFamily="2" charset="-122"/>
                <a:ea typeface="华文楷体" pitchFamily="2" charset="-122"/>
              </a:rPr>
              <a:t>PE</a:t>
            </a:r>
            <a:r>
              <a:rPr lang="zh-CN" altLang="en-US" sz="2400" dirty="0" smtClean="0">
                <a:latin typeface="华文楷体" pitchFamily="2" charset="-122"/>
                <a:ea typeface="华文楷体" pitchFamily="2" charset="-122"/>
              </a:rPr>
              <a:t>合并更新</a:t>
            </a:r>
            <a:endParaRPr lang="zh-CN" altLang="en-US" sz="2400" dirty="0">
              <a:latin typeface="华文楷体" pitchFamily="2" charset="-122"/>
              <a:ea typeface="华文楷体" pitchFamily="2" charset="-122"/>
            </a:endParaRPr>
          </a:p>
        </p:txBody>
      </p:sp>
    </p:spTree>
    <p:extLst>
      <p:ext uri="{BB962C8B-B14F-4D97-AF65-F5344CB8AC3E}">
        <p14:creationId xmlns:p14="http://schemas.microsoft.com/office/powerpoint/2010/main" val="318328517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5"/>
          <p:cNvSpPr>
            <a:spLocks noGrp="1"/>
          </p:cNvSpPr>
          <p:nvPr>
            <p:ph type="ftr" sz="quarter" idx="13"/>
          </p:nvPr>
        </p:nvSpPr>
        <p:spPr/>
        <p:txBody>
          <a:bodyPr/>
          <a:lstStyle/>
          <a:p>
            <a:pPr>
              <a:defRPr/>
            </a:pPr>
            <a:r>
              <a:rPr lang="zh-CN" altLang="en-US" smtClean="0"/>
              <a:t>国家</a:t>
            </a:r>
            <a:r>
              <a:rPr lang="en-US" altLang="zh-CN" smtClean="0"/>
              <a:t>ASIC</a:t>
            </a:r>
            <a:r>
              <a:rPr lang="zh-CN" altLang="en-US" smtClean="0"/>
              <a:t>系统工程技术研究中心</a:t>
            </a:r>
            <a:endParaRPr lang="en-US" altLang="zh-CN" dirty="0"/>
          </a:p>
        </p:txBody>
      </p:sp>
      <p:sp>
        <p:nvSpPr>
          <p:cNvPr id="4" name="六边形 3"/>
          <p:cNvSpPr/>
          <p:nvPr/>
        </p:nvSpPr>
        <p:spPr>
          <a:xfrm>
            <a:off x="12353" y="845387"/>
            <a:ext cx="1261276" cy="972108"/>
          </a:xfrm>
          <a:prstGeom prst="hexagon">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500" dirty="0">
                <a:solidFill>
                  <a:schemeClr val="tx1"/>
                </a:solidFill>
                <a:latin typeface="Impact" pitchFamily="34" charset="0"/>
                <a:ea typeface="微软雅黑" pitchFamily="34" charset="-122"/>
              </a:rPr>
              <a:t>2.2</a:t>
            </a:r>
            <a:endParaRPr lang="zh-CN" altLang="en-US" sz="4500" dirty="0">
              <a:solidFill>
                <a:schemeClr val="tx1"/>
              </a:solidFill>
              <a:latin typeface="Impact" pitchFamily="34" charset="0"/>
              <a:ea typeface="微软雅黑" pitchFamily="34" charset="-122"/>
            </a:endParaRPr>
          </a:p>
        </p:txBody>
      </p:sp>
      <p:sp>
        <p:nvSpPr>
          <p:cNvPr id="5" name="燕尾形 4"/>
          <p:cNvSpPr/>
          <p:nvPr/>
        </p:nvSpPr>
        <p:spPr>
          <a:xfrm>
            <a:off x="1101401" y="852070"/>
            <a:ext cx="480049" cy="958742"/>
          </a:xfrm>
          <a:prstGeom prst="chevron">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矩形 8"/>
          <p:cNvSpPr/>
          <p:nvPr/>
        </p:nvSpPr>
        <p:spPr>
          <a:xfrm>
            <a:off x="3198841" y="204862"/>
            <a:ext cx="3483528" cy="1027204"/>
          </a:xfrm>
          <a:prstGeom prst="rect">
            <a:avLst/>
          </a:prstGeom>
          <a:noFill/>
        </p:spPr>
        <p:txBody>
          <a:bodyPr wrap="square" rtlCol="0">
            <a:spAutoFit/>
          </a:bodyPr>
          <a:lstStyle/>
          <a:p>
            <a:pPr marL="0" lvl="1">
              <a:lnSpc>
                <a:spcPct val="150000"/>
              </a:lnSpc>
              <a:spcBef>
                <a:spcPts val="900"/>
              </a:spcBef>
            </a:pPr>
            <a:r>
              <a:rPr lang="zh-CN" altLang="en-US" sz="4050" dirty="0">
                <a:solidFill>
                  <a:prstClr val="black"/>
                </a:solidFill>
                <a:latin typeface="华文楷体" pitchFamily="2" charset="-122"/>
                <a:ea typeface="华文楷体" pitchFamily="2" charset="-122"/>
                <a:cs typeface="Times New Roman" pitchFamily="18" charset="0"/>
              </a:rPr>
              <a:t>技术方案</a:t>
            </a:r>
          </a:p>
        </p:txBody>
      </p:sp>
      <p:sp>
        <p:nvSpPr>
          <p:cNvPr id="10" name="矩形 9"/>
          <p:cNvSpPr/>
          <p:nvPr/>
        </p:nvSpPr>
        <p:spPr>
          <a:xfrm>
            <a:off x="457200" y="2395503"/>
            <a:ext cx="3752179" cy="4031873"/>
          </a:xfrm>
          <a:prstGeom prst="rect">
            <a:avLst/>
          </a:prstGeom>
        </p:spPr>
        <p:txBody>
          <a:bodyPr wrap="square">
            <a:spAutoFit/>
          </a:bodyPr>
          <a:lstStyle/>
          <a:p>
            <a:r>
              <a:rPr lang="zh-CN" altLang="en-US" sz="1400" b="1" dirty="0" smtClean="0"/>
              <a:t>切分</a:t>
            </a:r>
            <a:r>
              <a:rPr lang="zh-CN" altLang="en-US" sz="1400" b="1" dirty="0"/>
              <a:t>方案</a:t>
            </a:r>
            <a:r>
              <a:rPr lang="zh-CN" altLang="en-US" sz="1400" b="1" dirty="0" smtClean="0"/>
              <a:t>评估：</a:t>
            </a:r>
            <a:endParaRPr lang="zh-CN" altLang="en-US" sz="1400" b="1" dirty="0"/>
          </a:p>
          <a:p>
            <a:r>
              <a:rPr lang="zh-CN" altLang="en-US" sz="1200" dirty="0" smtClean="0"/>
              <a:t>准则：评估</a:t>
            </a:r>
            <a:r>
              <a:rPr lang="zh-CN" altLang="en-US" sz="1200" dirty="0"/>
              <a:t>一</a:t>
            </a:r>
            <a:r>
              <a:rPr lang="zh-CN" altLang="en-US" sz="1200" dirty="0" smtClean="0"/>
              <a:t>种有效切分在初始架构下的</a:t>
            </a:r>
            <a:r>
              <a:rPr lang="zh-CN" altLang="en-US" sz="1200" dirty="0"/>
              <a:t>面积</a:t>
            </a:r>
            <a:r>
              <a:rPr lang="zh-CN" altLang="en-US" sz="1200" dirty="0" smtClean="0"/>
              <a:t>消耗，对于</a:t>
            </a:r>
            <a:r>
              <a:rPr lang="zh-CN" altLang="en-US" sz="1200" dirty="0"/>
              <a:t>新的算法，如果能够完全</a:t>
            </a:r>
            <a:r>
              <a:rPr lang="zh-CN" altLang="en-US" sz="1200" dirty="0" smtClean="0"/>
              <a:t>重用</a:t>
            </a:r>
            <a:r>
              <a:rPr lang="zh-CN" altLang="en-US" sz="1200" dirty="0"/>
              <a:t>初始</a:t>
            </a:r>
            <a:r>
              <a:rPr lang="zh-CN" altLang="en-US" sz="1200" dirty="0" smtClean="0"/>
              <a:t>架构</a:t>
            </a:r>
            <a:r>
              <a:rPr lang="zh-CN" altLang="en-US" sz="1200" dirty="0"/>
              <a:t>中的单元，那么面积消耗为</a:t>
            </a:r>
            <a:r>
              <a:rPr lang="en-US" altLang="zh-CN" sz="1200" dirty="0"/>
              <a:t>0</a:t>
            </a:r>
            <a:r>
              <a:rPr lang="zh-CN" altLang="en-US" sz="1200" dirty="0"/>
              <a:t>，如果没有任何</a:t>
            </a:r>
            <a:r>
              <a:rPr lang="zh-CN" altLang="en-US" sz="1200" dirty="0" smtClean="0"/>
              <a:t>重用，</a:t>
            </a:r>
            <a:r>
              <a:rPr lang="zh-CN" altLang="en-US" sz="1200" dirty="0"/>
              <a:t>那么面积</a:t>
            </a:r>
            <a:r>
              <a:rPr lang="zh-CN" altLang="en-US" sz="1200" dirty="0" smtClean="0"/>
              <a:t>消耗将是算法中所有</a:t>
            </a:r>
            <a:r>
              <a:rPr lang="zh-CN" altLang="en-US" sz="1200" dirty="0"/>
              <a:t>算子</a:t>
            </a:r>
            <a:r>
              <a:rPr lang="zh-CN" altLang="en-US" sz="1200" dirty="0" smtClean="0"/>
              <a:t>单元面积和</a:t>
            </a:r>
            <a:r>
              <a:rPr lang="zh-CN" altLang="en-US" sz="1200" dirty="0"/>
              <a:t>，其他的情况应该在两者</a:t>
            </a:r>
            <a:r>
              <a:rPr lang="zh-CN" altLang="en-US" sz="1200" dirty="0" smtClean="0"/>
              <a:t>之间。</a:t>
            </a:r>
            <a:endParaRPr lang="en-US" altLang="zh-CN" sz="1200" dirty="0" smtClean="0"/>
          </a:p>
          <a:p>
            <a:r>
              <a:rPr lang="zh-CN" altLang="en-US" sz="1200" dirty="0" smtClean="0"/>
              <a:t>方案：架构是由一个由功能单元构成的单向图（或树）的集合，在进行面积评估时会在这个图集合中进行后继查找，如果这个图集合中能够提供所需功能，那么不用增加单元，如果不能提供，那么必须加入新的功能单元，并且需要评估加入新的功能后对整个</a:t>
            </a:r>
            <a:r>
              <a:rPr lang="en-US" altLang="zh-CN" sz="1200" dirty="0" smtClean="0"/>
              <a:t>PE</a:t>
            </a:r>
            <a:r>
              <a:rPr lang="zh-CN" altLang="en-US" sz="1200" dirty="0" smtClean="0"/>
              <a:t>的延迟影响，如果满足延迟要求则将功能单元合并到初始架构中去。</a:t>
            </a:r>
            <a:endParaRPr lang="en-US" altLang="zh-CN" sz="1200" dirty="0" smtClean="0"/>
          </a:p>
          <a:p>
            <a:r>
              <a:rPr lang="zh-CN" altLang="en-US" sz="1400" b="1" dirty="0" smtClean="0"/>
              <a:t>切分最优：</a:t>
            </a:r>
            <a:endParaRPr lang="en-US" altLang="zh-CN" sz="1400" b="1" dirty="0" smtClean="0"/>
          </a:p>
          <a:p>
            <a:r>
              <a:rPr lang="zh-CN" altLang="en-US" sz="1200" dirty="0" smtClean="0"/>
              <a:t>轮询算法的所有</a:t>
            </a:r>
            <a:r>
              <a:rPr lang="zh-CN" altLang="en-US" sz="1200" dirty="0"/>
              <a:t>有效</a:t>
            </a:r>
            <a:r>
              <a:rPr lang="zh-CN" altLang="en-US" sz="1200" dirty="0" smtClean="0"/>
              <a:t>切分方案，取面积评估最小的一种方案作为算法的最终切分方案，并更新初始架构。</a:t>
            </a:r>
            <a:endParaRPr lang="en-US" altLang="zh-CN" sz="1200" dirty="0" smtClean="0"/>
          </a:p>
          <a:p>
            <a:r>
              <a:rPr lang="zh-CN" altLang="en-US" sz="1200" dirty="0" smtClean="0"/>
              <a:t>切分</a:t>
            </a:r>
            <a:r>
              <a:rPr lang="en-US" altLang="zh-CN" sz="1200" dirty="0"/>
              <a:t>+</a:t>
            </a:r>
            <a:r>
              <a:rPr lang="zh-CN" altLang="en-US" sz="1200" dirty="0"/>
              <a:t>评估的过程就是寻找能够使面积</a:t>
            </a:r>
            <a:r>
              <a:rPr lang="zh-CN" altLang="en-US" sz="1200" dirty="0" smtClean="0"/>
              <a:t>重用最高的切分方案的过程，并且最优解也决定了</a:t>
            </a:r>
            <a:r>
              <a:rPr lang="en-US" altLang="zh-CN" sz="1200" dirty="0" smtClean="0"/>
              <a:t>PE</a:t>
            </a:r>
            <a:r>
              <a:rPr lang="zh-CN" altLang="en-US" sz="1200" dirty="0" smtClean="0"/>
              <a:t>在支持这种新的算法时所需要增加的功能。</a:t>
            </a:r>
            <a:endParaRPr lang="en-US" altLang="zh-CN" sz="1200" dirty="0" smtClean="0"/>
          </a:p>
          <a:p>
            <a:r>
              <a:rPr lang="zh-CN" altLang="en-US" sz="1200" dirty="0" smtClean="0"/>
              <a:t>面积重用的依据是不同的算法中的相似的功能组合，这些相似的组合为</a:t>
            </a:r>
            <a:r>
              <a:rPr lang="en-US" altLang="zh-CN" sz="1200" dirty="0" smtClean="0"/>
              <a:t>PE</a:t>
            </a:r>
            <a:r>
              <a:rPr lang="zh-CN" altLang="en-US" sz="1200" dirty="0" smtClean="0"/>
              <a:t>的功能选择及组合提供了依据。</a:t>
            </a:r>
            <a:endParaRPr lang="en-US" altLang="zh-CN" sz="1200" dirty="0" smtClean="0"/>
          </a:p>
        </p:txBody>
      </p:sp>
      <p:pic>
        <p:nvPicPr>
          <p:cNvPr id="2" name="图片 1"/>
          <p:cNvPicPr>
            <a:picLocks noChangeAspect="1"/>
          </p:cNvPicPr>
          <p:nvPr/>
        </p:nvPicPr>
        <p:blipFill>
          <a:blip r:embed="rId3"/>
          <a:stretch>
            <a:fillRect/>
          </a:stretch>
        </p:blipFill>
        <p:spPr>
          <a:xfrm>
            <a:off x="6235882" y="3015130"/>
            <a:ext cx="2070500" cy="2304000"/>
          </a:xfrm>
          <a:prstGeom prst="rect">
            <a:avLst/>
          </a:prstGeom>
        </p:spPr>
      </p:pic>
      <p:pic>
        <p:nvPicPr>
          <p:cNvPr id="3" name="图片 2"/>
          <p:cNvPicPr>
            <a:picLocks noChangeAspect="1"/>
          </p:cNvPicPr>
          <p:nvPr/>
        </p:nvPicPr>
        <p:blipFill>
          <a:blip r:embed="rId4"/>
          <a:stretch>
            <a:fillRect/>
          </a:stretch>
        </p:blipFill>
        <p:spPr>
          <a:xfrm>
            <a:off x="5160906" y="2333990"/>
            <a:ext cx="440750" cy="3870720"/>
          </a:xfrm>
          <a:prstGeom prst="rect">
            <a:avLst/>
          </a:prstGeom>
        </p:spPr>
      </p:pic>
      <p:sp>
        <p:nvSpPr>
          <p:cNvPr id="11" name="文本框 10"/>
          <p:cNvSpPr txBox="1"/>
          <p:nvPr/>
        </p:nvSpPr>
        <p:spPr>
          <a:xfrm>
            <a:off x="6108018" y="2495145"/>
            <a:ext cx="2326228" cy="369332"/>
          </a:xfrm>
          <a:prstGeom prst="rect">
            <a:avLst/>
          </a:prstGeom>
          <a:noFill/>
        </p:spPr>
        <p:txBody>
          <a:bodyPr wrap="square" rtlCol="0">
            <a:spAutoFit/>
          </a:bodyPr>
          <a:lstStyle/>
          <a:p>
            <a:r>
              <a:rPr lang="zh-CN" altLang="en-US" dirty="0" smtClean="0"/>
              <a:t>不满足</a:t>
            </a:r>
            <a:r>
              <a:rPr lang="en-US" altLang="zh-CN" dirty="0" smtClean="0"/>
              <a:t>PE</a:t>
            </a:r>
            <a:r>
              <a:rPr lang="zh-CN" altLang="en-US" dirty="0" smtClean="0"/>
              <a:t>延时约束</a:t>
            </a:r>
            <a:endParaRPr lang="zh-CN" altLang="en-US" dirty="0"/>
          </a:p>
        </p:txBody>
      </p:sp>
      <p:sp>
        <p:nvSpPr>
          <p:cNvPr id="12" name="矩形 11"/>
          <p:cNvSpPr/>
          <p:nvPr/>
        </p:nvSpPr>
        <p:spPr>
          <a:xfrm>
            <a:off x="19318" y="1872325"/>
            <a:ext cx="4499801" cy="461665"/>
          </a:xfrm>
          <a:prstGeom prst="rect">
            <a:avLst/>
          </a:prstGeom>
          <a:noFill/>
        </p:spPr>
        <p:txBody>
          <a:bodyPr wrap="square" rtlCol="0">
            <a:spAutoFit/>
          </a:bodyPr>
          <a:lstStyle/>
          <a:p>
            <a:pPr marL="514350" indent="-514350" algn="ctr">
              <a:buFont typeface="Wingdings" panose="05000000000000000000" pitchFamily="2" charset="2"/>
              <a:buChar char="Ø"/>
            </a:pPr>
            <a:r>
              <a:rPr lang="zh-CN" altLang="en-US" sz="2400" dirty="0" smtClean="0">
                <a:latin typeface="华文楷体" pitchFamily="2" charset="-122"/>
                <a:ea typeface="华文楷体" pitchFamily="2" charset="-122"/>
              </a:rPr>
              <a:t>算法迭代时</a:t>
            </a:r>
            <a:r>
              <a:rPr lang="en-US" altLang="zh-CN" sz="2400" dirty="0" smtClean="0">
                <a:latin typeface="华文楷体" pitchFamily="2" charset="-122"/>
                <a:ea typeface="华文楷体" pitchFamily="2" charset="-122"/>
              </a:rPr>
              <a:t>PE</a:t>
            </a:r>
            <a:r>
              <a:rPr lang="zh-CN" altLang="en-US" sz="2400" dirty="0" smtClean="0">
                <a:latin typeface="华文楷体" pitchFamily="2" charset="-122"/>
                <a:ea typeface="华文楷体" pitchFamily="2" charset="-122"/>
              </a:rPr>
              <a:t>合并更新</a:t>
            </a:r>
            <a:endParaRPr lang="zh-CN" altLang="en-US" sz="2400" dirty="0">
              <a:latin typeface="华文楷体" pitchFamily="2" charset="-122"/>
              <a:ea typeface="华文楷体" pitchFamily="2" charset="-122"/>
            </a:endParaRPr>
          </a:p>
        </p:txBody>
      </p:sp>
    </p:spTree>
    <p:extLst>
      <p:ext uri="{BB962C8B-B14F-4D97-AF65-F5344CB8AC3E}">
        <p14:creationId xmlns:p14="http://schemas.microsoft.com/office/powerpoint/2010/main" val="18550744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5"/>
          <p:cNvSpPr>
            <a:spLocks noGrp="1"/>
          </p:cNvSpPr>
          <p:nvPr>
            <p:ph type="ftr" sz="quarter" idx="13"/>
          </p:nvPr>
        </p:nvSpPr>
        <p:spPr/>
        <p:txBody>
          <a:bodyPr/>
          <a:lstStyle/>
          <a:p>
            <a:pPr>
              <a:defRPr/>
            </a:pPr>
            <a:r>
              <a:rPr lang="zh-CN" altLang="en-US" smtClean="0"/>
              <a:t>国家</a:t>
            </a:r>
            <a:r>
              <a:rPr lang="en-US" altLang="zh-CN" smtClean="0"/>
              <a:t>ASIC</a:t>
            </a:r>
            <a:r>
              <a:rPr lang="zh-CN" altLang="en-US" smtClean="0"/>
              <a:t>系统工程技术研究中心</a:t>
            </a:r>
            <a:endParaRPr lang="en-US" altLang="zh-CN" dirty="0"/>
          </a:p>
        </p:txBody>
      </p:sp>
      <p:sp>
        <p:nvSpPr>
          <p:cNvPr id="4" name="六边形 3"/>
          <p:cNvSpPr/>
          <p:nvPr/>
        </p:nvSpPr>
        <p:spPr>
          <a:xfrm>
            <a:off x="12353" y="845387"/>
            <a:ext cx="1261276" cy="972108"/>
          </a:xfrm>
          <a:prstGeom prst="hexagon">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500" dirty="0">
                <a:solidFill>
                  <a:schemeClr val="tx1"/>
                </a:solidFill>
                <a:latin typeface="Impact" pitchFamily="34" charset="0"/>
                <a:ea typeface="微软雅黑" pitchFamily="34" charset="-122"/>
              </a:rPr>
              <a:t>2.2</a:t>
            </a:r>
            <a:endParaRPr lang="zh-CN" altLang="en-US" sz="4500" dirty="0">
              <a:solidFill>
                <a:schemeClr val="tx1"/>
              </a:solidFill>
              <a:latin typeface="Impact" pitchFamily="34" charset="0"/>
              <a:ea typeface="微软雅黑" pitchFamily="34" charset="-122"/>
            </a:endParaRPr>
          </a:p>
        </p:txBody>
      </p:sp>
      <p:sp>
        <p:nvSpPr>
          <p:cNvPr id="5" name="燕尾形 4"/>
          <p:cNvSpPr/>
          <p:nvPr/>
        </p:nvSpPr>
        <p:spPr>
          <a:xfrm>
            <a:off x="1101401" y="852070"/>
            <a:ext cx="480049" cy="958742"/>
          </a:xfrm>
          <a:prstGeom prst="chevron">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矩形 8"/>
          <p:cNvSpPr/>
          <p:nvPr/>
        </p:nvSpPr>
        <p:spPr>
          <a:xfrm>
            <a:off x="3198841" y="204862"/>
            <a:ext cx="3483528" cy="1027204"/>
          </a:xfrm>
          <a:prstGeom prst="rect">
            <a:avLst/>
          </a:prstGeom>
          <a:noFill/>
        </p:spPr>
        <p:txBody>
          <a:bodyPr wrap="square" rtlCol="0">
            <a:spAutoFit/>
          </a:bodyPr>
          <a:lstStyle/>
          <a:p>
            <a:pPr marL="0" lvl="1">
              <a:lnSpc>
                <a:spcPct val="150000"/>
              </a:lnSpc>
              <a:spcBef>
                <a:spcPts val="900"/>
              </a:spcBef>
            </a:pPr>
            <a:r>
              <a:rPr lang="zh-CN" altLang="en-US" sz="4050" dirty="0">
                <a:solidFill>
                  <a:prstClr val="black"/>
                </a:solidFill>
                <a:latin typeface="华文楷体" pitchFamily="2" charset="-122"/>
                <a:ea typeface="华文楷体" pitchFamily="2" charset="-122"/>
                <a:cs typeface="Times New Roman" pitchFamily="18" charset="0"/>
              </a:rPr>
              <a:t>技术方案</a:t>
            </a:r>
          </a:p>
        </p:txBody>
      </p:sp>
      <p:sp>
        <p:nvSpPr>
          <p:cNvPr id="10" name="矩形 9"/>
          <p:cNvSpPr/>
          <p:nvPr/>
        </p:nvSpPr>
        <p:spPr>
          <a:xfrm>
            <a:off x="457200" y="2395503"/>
            <a:ext cx="3752179" cy="4031873"/>
          </a:xfrm>
          <a:prstGeom prst="rect">
            <a:avLst/>
          </a:prstGeom>
        </p:spPr>
        <p:txBody>
          <a:bodyPr wrap="square">
            <a:spAutoFit/>
          </a:bodyPr>
          <a:lstStyle/>
          <a:p>
            <a:r>
              <a:rPr lang="zh-CN" altLang="en-US" sz="1400" b="1" dirty="0" smtClean="0"/>
              <a:t>切分</a:t>
            </a:r>
            <a:r>
              <a:rPr lang="zh-CN" altLang="en-US" sz="1400" b="1" dirty="0"/>
              <a:t>方案</a:t>
            </a:r>
            <a:r>
              <a:rPr lang="zh-CN" altLang="en-US" sz="1400" b="1" dirty="0" smtClean="0"/>
              <a:t>评估：</a:t>
            </a:r>
            <a:endParaRPr lang="zh-CN" altLang="en-US" sz="1400" b="1" dirty="0"/>
          </a:p>
          <a:p>
            <a:r>
              <a:rPr lang="zh-CN" altLang="en-US" sz="1200" dirty="0" smtClean="0"/>
              <a:t>准则：评估</a:t>
            </a:r>
            <a:r>
              <a:rPr lang="zh-CN" altLang="en-US" sz="1200" dirty="0"/>
              <a:t>一</a:t>
            </a:r>
            <a:r>
              <a:rPr lang="zh-CN" altLang="en-US" sz="1200" dirty="0" smtClean="0"/>
              <a:t>种有效切分在初始架构下的</a:t>
            </a:r>
            <a:r>
              <a:rPr lang="zh-CN" altLang="en-US" sz="1200" dirty="0"/>
              <a:t>面积</a:t>
            </a:r>
            <a:r>
              <a:rPr lang="zh-CN" altLang="en-US" sz="1200" dirty="0" smtClean="0"/>
              <a:t>消耗，对于</a:t>
            </a:r>
            <a:r>
              <a:rPr lang="zh-CN" altLang="en-US" sz="1200" dirty="0"/>
              <a:t>新的算法，如果能够完全</a:t>
            </a:r>
            <a:r>
              <a:rPr lang="zh-CN" altLang="en-US" sz="1200" dirty="0" smtClean="0"/>
              <a:t>重用</a:t>
            </a:r>
            <a:r>
              <a:rPr lang="zh-CN" altLang="en-US" sz="1200" dirty="0"/>
              <a:t>初始</a:t>
            </a:r>
            <a:r>
              <a:rPr lang="zh-CN" altLang="en-US" sz="1200" dirty="0" smtClean="0"/>
              <a:t>架构</a:t>
            </a:r>
            <a:r>
              <a:rPr lang="zh-CN" altLang="en-US" sz="1200" dirty="0"/>
              <a:t>中的单元，那么面积消耗为</a:t>
            </a:r>
            <a:r>
              <a:rPr lang="en-US" altLang="zh-CN" sz="1200" dirty="0"/>
              <a:t>0</a:t>
            </a:r>
            <a:r>
              <a:rPr lang="zh-CN" altLang="en-US" sz="1200" dirty="0"/>
              <a:t>，如果没有任何</a:t>
            </a:r>
            <a:r>
              <a:rPr lang="zh-CN" altLang="en-US" sz="1200" dirty="0" smtClean="0"/>
              <a:t>重用，</a:t>
            </a:r>
            <a:r>
              <a:rPr lang="zh-CN" altLang="en-US" sz="1200" dirty="0"/>
              <a:t>那么面积</a:t>
            </a:r>
            <a:r>
              <a:rPr lang="zh-CN" altLang="en-US" sz="1200" dirty="0" smtClean="0"/>
              <a:t>消耗将是算法中所有</a:t>
            </a:r>
            <a:r>
              <a:rPr lang="zh-CN" altLang="en-US" sz="1200" dirty="0"/>
              <a:t>算子</a:t>
            </a:r>
            <a:r>
              <a:rPr lang="zh-CN" altLang="en-US" sz="1200" dirty="0" smtClean="0"/>
              <a:t>单元面积和</a:t>
            </a:r>
            <a:r>
              <a:rPr lang="zh-CN" altLang="en-US" sz="1200" dirty="0"/>
              <a:t>，其他的情况应该在两者</a:t>
            </a:r>
            <a:r>
              <a:rPr lang="zh-CN" altLang="en-US" sz="1200" dirty="0" smtClean="0"/>
              <a:t>之间。</a:t>
            </a:r>
            <a:endParaRPr lang="en-US" altLang="zh-CN" sz="1200" dirty="0" smtClean="0"/>
          </a:p>
          <a:p>
            <a:r>
              <a:rPr lang="zh-CN" altLang="en-US" sz="1200" dirty="0" smtClean="0"/>
              <a:t>方案：架构是由一个由功能单元构成的单向图（或树）的集合，在进行面积评估时会在这个图集合中进行后继查找，如果这个图集合中能够提供所需功能，那么不用增加单元，如果不能提供，那么必须加入新的功能单元，并且需要评估加入新的功能后对整个</a:t>
            </a:r>
            <a:r>
              <a:rPr lang="en-US" altLang="zh-CN" sz="1200" dirty="0" smtClean="0"/>
              <a:t>PE</a:t>
            </a:r>
            <a:r>
              <a:rPr lang="zh-CN" altLang="en-US" sz="1200" dirty="0" smtClean="0"/>
              <a:t>的延迟影响，如果满足延迟要求则将功能单元合并到初始架构中去。</a:t>
            </a:r>
            <a:endParaRPr lang="en-US" altLang="zh-CN" sz="1200" dirty="0" smtClean="0"/>
          </a:p>
          <a:p>
            <a:r>
              <a:rPr lang="zh-CN" altLang="en-US" sz="1400" b="1" dirty="0" smtClean="0"/>
              <a:t>切分最优：</a:t>
            </a:r>
            <a:endParaRPr lang="en-US" altLang="zh-CN" sz="1400" b="1" dirty="0" smtClean="0"/>
          </a:p>
          <a:p>
            <a:r>
              <a:rPr lang="zh-CN" altLang="en-US" sz="1200" dirty="0" smtClean="0"/>
              <a:t>轮询算法的所有</a:t>
            </a:r>
            <a:r>
              <a:rPr lang="zh-CN" altLang="en-US" sz="1200" dirty="0"/>
              <a:t>有效</a:t>
            </a:r>
            <a:r>
              <a:rPr lang="zh-CN" altLang="en-US" sz="1200" dirty="0" smtClean="0"/>
              <a:t>切分方案，取面积评估最小的一种方案作为算法的最终切分方案，并更新初始架构。</a:t>
            </a:r>
            <a:endParaRPr lang="en-US" altLang="zh-CN" sz="1200" dirty="0" smtClean="0"/>
          </a:p>
          <a:p>
            <a:r>
              <a:rPr lang="zh-CN" altLang="en-US" sz="1200" dirty="0" smtClean="0"/>
              <a:t>切分</a:t>
            </a:r>
            <a:r>
              <a:rPr lang="en-US" altLang="zh-CN" sz="1200" dirty="0"/>
              <a:t>+</a:t>
            </a:r>
            <a:r>
              <a:rPr lang="zh-CN" altLang="en-US" sz="1200" dirty="0"/>
              <a:t>评估的过程就是寻找能够使面积</a:t>
            </a:r>
            <a:r>
              <a:rPr lang="zh-CN" altLang="en-US" sz="1200" dirty="0" smtClean="0"/>
              <a:t>重用最高的切分方案的过程，并且最优解也决定了</a:t>
            </a:r>
            <a:r>
              <a:rPr lang="en-US" altLang="zh-CN" sz="1200" dirty="0" smtClean="0"/>
              <a:t>PE</a:t>
            </a:r>
            <a:r>
              <a:rPr lang="zh-CN" altLang="en-US" sz="1200" dirty="0" smtClean="0"/>
              <a:t>在支持这种新的算法时所需要增加的功能。</a:t>
            </a:r>
            <a:endParaRPr lang="en-US" altLang="zh-CN" sz="1200" dirty="0" smtClean="0"/>
          </a:p>
          <a:p>
            <a:r>
              <a:rPr lang="zh-CN" altLang="en-US" sz="1200" dirty="0" smtClean="0"/>
              <a:t>面积重用的依据是不同的算法中的相似的功能组合，这些相似的组合为</a:t>
            </a:r>
            <a:r>
              <a:rPr lang="en-US" altLang="zh-CN" sz="1200" dirty="0" smtClean="0"/>
              <a:t>PE</a:t>
            </a:r>
            <a:r>
              <a:rPr lang="zh-CN" altLang="en-US" sz="1200" dirty="0" smtClean="0"/>
              <a:t>的功能选择及组合提供了依据。</a:t>
            </a:r>
            <a:endParaRPr lang="en-US" altLang="zh-CN" sz="1200" dirty="0" smtClean="0"/>
          </a:p>
        </p:txBody>
      </p:sp>
      <p:pic>
        <p:nvPicPr>
          <p:cNvPr id="2" name="图片 1"/>
          <p:cNvPicPr>
            <a:picLocks noChangeAspect="1"/>
          </p:cNvPicPr>
          <p:nvPr/>
        </p:nvPicPr>
        <p:blipFill>
          <a:blip r:embed="rId3"/>
          <a:stretch>
            <a:fillRect/>
          </a:stretch>
        </p:blipFill>
        <p:spPr>
          <a:xfrm>
            <a:off x="5157126" y="2331880"/>
            <a:ext cx="440750" cy="3870720"/>
          </a:xfrm>
          <a:prstGeom prst="rect">
            <a:avLst/>
          </a:prstGeom>
        </p:spPr>
      </p:pic>
      <p:pic>
        <p:nvPicPr>
          <p:cNvPr id="3" name="图片 2"/>
          <p:cNvPicPr>
            <a:picLocks noChangeAspect="1"/>
          </p:cNvPicPr>
          <p:nvPr/>
        </p:nvPicPr>
        <p:blipFill>
          <a:blip r:embed="rId4"/>
          <a:stretch>
            <a:fillRect/>
          </a:stretch>
        </p:blipFill>
        <p:spPr>
          <a:xfrm>
            <a:off x="6246898" y="2344747"/>
            <a:ext cx="2070500" cy="4106240"/>
          </a:xfrm>
          <a:prstGeom prst="rect">
            <a:avLst/>
          </a:prstGeom>
        </p:spPr>
      </p:pic>
      <p:sp>
        <p:nvSpPr>
          <p:cNvPr id="11" name="文本框 10"/>
          <p:cNvSpPr txBox="1"/>
          <p:nvPr/>
        </p:nvSpPr>
        <p:spPr>
          <a:xfrm>
            <a:off x="6119034" y="1667088"/>
            <a:ext cx="2326228" cy="646331"/>
          </a:xfrm>
          <a:prstGeom prst="rect">
            <a:avLst/>
          </a:prstGeom>
          <a:noFill/>
        </p:spPr>
        <p:txBody>
          <a:bodyPr wrap="square" rtlCol="0">
            <a:spAutoFit/>
          </a:bodyPr>
          <a:lstStyle/>
          <a:p>
            <a:r>
              <a:rPr lang="zh-CN" altLang="en-US" dirty="0" smtClean="0"/>
              <a:t>最优方案以及合并功能后的新</a:t>
            </a:r>
            <a:r>
              <a:rPr lang="en-US" altLang="zh-CN" dirty="0" smtClean="0"/>
              <a:t>PEs</a:t>
            </a:r>
            <a:endParaRPr lang="zh-CN" altLang="en-US" dirty="0"/>
          </a:p>
        </p:txBody>
      </p:sp>
      <p:sp>
        <p:nvSpPr>
          <p:cNvPr id="12" name="矩形 11"/>
          <p:cNvSpPr/>
          <p:nvPr/>
        </p:nvSpPr>
        <p:spPr>
          <a:xfrm>
            <a:off x="19318" y="1872325"/>
            <a:ext cx="4499801" cy="461665"/>
          </a:xfrm>
          <a:prstGeom prst="rect">
            <a:avLst/>
          </a:prstGeom>
          <a:noFill/>
        </p:spPr>
        <p:txBody>
          <a:bodyPr wrap="square" rtlCol="0">
            <a:spAutoFit/>
          </a:bodyPr>
          <a:lstStyle/>
          <a:p>
            <a:pPr marL="514350" indent="-514350" algn="ctr">
              <a:buFont typeface="Wingdings" panose="05000000000000000000" pitchFamily="2" charset="2"/>
              <a:buChar char="Ø"/>
            </a:pPr>
            <a:r>
              <a:rPr lang="zh-CN" altLang="en-US" sz="2400" dirty="0" smtClean="0">
                <a:latin typeface="华文楷体" pitchFamily="2" charset="-122"/>
                <a:ea typeface="华文楷体" pitchFamily="2" charset="-122"/>
              </a:rPr>
              <a:t>算法迭代时</a:t>
            </a:r>
            <a:r>
              <a:rPr lang="en-US" altLang="zh-CN" sz="2400" dirty="0" smtClean="0">
                <a:latin typeface="华文楷体" pitchFamily="2" charset="-122"/>
                <a:ea typeface="华文楷体" pitchFamily="2" charset="-122"/>
              </a:rPr>
              <a:t>PE</a:t>
            </a:r>
            <a:r>
              <a:rPr lang="zh-CN" altLang="en-US" sz="2400" dirty="0" smtClean="0">
                <a:latin typeface="华文楷体" pitchFamily="2" charset="-122"/>
                <a:ea typeface="华文楷体" pitchFamily="2" charset="-122"/>
              </a:rPr>
              <a:t>合并更新</a:t>
            </a:r>
            <a:endParaRPr lang="zh-CN" altLang="en-US" sz="2400" dirty="0">
              <a:latin typeface="华文楷体" pitchFamily="2" charset="-122"/>
              <a:ea typeface="华文楷体" pitchFamily="2" charset="-122"/>
            </a:endParaRPr>
          </a:p>
        </p:txBody>
      </p:sp>
    </p:spTree>
    <p:extLst>
      <p:ext uri="{BB962C8B-B14F-4D97-AF65-F5344CB8AC3E}">
        <p14:creationId xmlns:p14="http://schemas.microsoft.com/office/powerpoint/2010/main" val="191001298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5"/>
          <p:cNvSpPr>
            <a:spLocks noGrp="1"/>
          </p:cNvSpPr>
          <p:nvPr>
            <p:ph type="ftr" sz="quarter" idx="13"/>
          </p:nvPr>
        </p:nvSpPr>
        <p:spPr/>
        <p:txBody>
          <a:bodyPr/>
          <a:lstStyle/>
          <a:p>
            <a:pPr>
              <a:defRPr/>
            </a:pPr>
            <a:r>
              <a:rPr lang="zh-CN" altLang="en-US" smtClean="0"/>
              <a:t>国家</a:t>
            </a:r>
            <a:r>
              <a:rPr lang="en-US" altLang="zh-CN" smtClean="0"/>
              <a:t>ASIC</a:t>
            </a:r>
            <a:r>
              <a:rPr lang="zh-CN" altLang="en-US" smtClean="0"/>
              <a:t>系统工程技术研究中心</a:t>
            </a:r>
            <a:endParaRPr lang="en-US" altLang="zh-CN" dirty="0"/>
          </a:p>
        </p:txBody>
      </p:sp>
      <p:sp>
        <p:nvSpPr>
          <p:cNvPr id="4" name="六边形 3"/>
          <p:cNvSpPr/>
          <p:nvPr/>
        </p:nvSpPr>
        <p:spPr>
          <a:xfrm>
            <a:off x="12353" y="845387"/>
            <a:ext cx="1261276" cy="972108"/>
          </a:xfrm>
          <a:prstGeom prst="hexagon">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500" dirty="0">
                <a:solidFill>
                  <a:schemeClr val="tx1"/>
                </a:solidFill>
                <a:latin typeface="Impact" pitchFamily="34" charset="0"/>
                <a:ea typeface="微软雅黑" pitchFamily="34" charset="-122"/>
              </a:rPr>
              <a:t>2.2</a:t>
            </a:r>
            <a:endParaRPr lang="zh-CN" altLang="en-US" sz="4500" dirty="0">
              <a:solidFill>
                <a:schemeClr val="tx1"/>
              </a:solidFill>
              <a:latin typeface="Impact" pitchFamily="34" charset="0"/>
              <a:ea typeface="微软雅黑" pitchFamily="34" charset="-122"/>
            </a:endParaRPr>
          </a:p>
        </p:txBody>
      </p:sp>
      <p:sp>
        <p:nvSpPr>
          <p:cNvPr id="5" name="燕尾形 4"/>
          <p:cNvSpPr/>
          <p:nvPr/>
        </p:nvSpPr>
        <p:spPr>
          <a:xfrm>
            <a:off x="1101401" y="852070"/>
            <a:ext cx="480049" cy="958742"/>
          </a:xfrm>
          <a:prstGeom prst="chevron">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矩形 8"/>
          <p:cNvSpPr/>
          <p:nvPr/>
        </p:nvSpPr>
        <p:spPr>
          <a:xfrm>
            <a:off x="3198841" y="204862"/>
            <a:ext cx="3483528" cy="1027204"/>
          </a:xfrm>
          <a:prstGeom prst="rect">
            <a:avLst/>
          </a:prstGeom>
          <a:noFill/>
        </p:spPr>
        <p:txBody>
          <a:bodyPr wrap="square" rtlCol="0">
            <a:spAutoFit/>
          </a:bodyPr>
          <a:lstStyle/>
          <a:p>
            <a:pPr marL="0" lvl="1">
              <a:lnSpc>
                <a:spcPct val="150000"/>
              </a:lnSpc>
              <a:spcBef>
                <a:spcPts val="900"/>
              </a:spcBef>
            </a:pPr>
            <a:r>
              <a:rPr lang="zh-CN" altLang="en-US" sz="4050" dirty="0">
                <a:solidFill>
                  <a:prstClr val="black"/>
                </a:solidFill>
                <a:latin typeface="华文楷体" pitchFamily="2" charset="-122"/>
                <a:ea typeface="华文楷体" pitchFamily="2" charset="-122"/>
                <a:cs typeface="Times New Roman" pitchFamily="18" charset="0"/>
              </a:rPr>
              <a:t>技术方案</a:t>
            </a:r>
          </a:p>
        </p:txBody>
      </p:sp>
      <p:sp>
        <p:nvSpPr>
          <p:cNvPr id="14" name="矩形 13"/>
          <p:cNvSpPr/>
          <p:nvPr/>
        </p:nvSpPr>
        <p:spPr>
          <a:xfrm>
            <a:off x="19319" y="1872325"/>
            <a:ext cx="3556394" cy="461665"/>
          </a:xfrm>
          <a:prstGeom prst="rect">
            <a:avLst/>
          </a:prstGeom>
          <a:noFill/>
        </p:spPr>
        <p:txBody>
          <a:bodyPr wrap="square" rtlCol="0">
            <a:spAutoFit/>
          </a:bodyPr>
          <a:lstStyle/>
          <a:p>
            <a:pPr marL="514350" indent="-514350" algn="ctr">
              <a:buFont typeface="Wingdings" panose="05000000000000000000" pitchFamily="2" charset="2"/>
              <a:buChar char="Ø"/>
            </a:pPr>
            <a:r>
              <a:rPr lang="en-US" altLang="zh-CN" sz="2400" dirty="0">
                <a:latin typeface="华文楷体" pitchFamily="2" charset="-122"/>
                <a:ea typeface="华文楷体" pitchFamily="2" charset="-122"/>
              </a:rPr>
              <a:t>PE</a:t>
            </a:r>
            <a:r>
              <a:rPr lang="zh-CN" altLang="en-US" sz="2400" dirty="0">
                <a:latin typeface="华文楷体" pitchFamily="2" charset="-122"/>
                <a:ea typeface="华文楷体" pitchFamily="2" charset="-122"/>
              </a:rPr>
              <a:t>方案的收敛算法</a:t>
            </a:r>
          </a:p>
        </p:txBody>
      </p:sp>
      <p:sp>
        <p:nvSpPr>
          <p:cNvPr id="13" name="矩形 12"/>
          <p:cNvSpPr/>
          <p:nvPr/>
        </p:nvSpPr>
        <p:spPr>
          <a:xfrm>
            <a:off x="799745" y="3406618"/>
            <a:ext cx="2555850" cy="1846659"/>
          </a:xfrm>
          <a:prstGeom prst="rect">
            <a:avLst/>
          </a:prstGeom>
        </p:spPr>
        <p:txBody>
          <a:bodyPr wrap="square">
            <a:spAutoFit/>
          </a:bodyPr>
          <a:lstStyle/>
          <a:p>
            <a:r>
              <a:rPr lang="en-US" altLang="zh-CN" sz="1600" b="1" dirty="0" smtClean="0"/>
              <a:t>PE</a:t>
            </a:r>
            <a:r>
              <a:rPr lang="zh-CN" altLang="en-US" sz="1600" b="1" dirty="0" smtClean="0"/>
              <a:t>方案生成：</a:t>
            </a:r>
          </a:p>
          <a:p>
            <a:r>
              <a:rPr lang="zh-CN" altLang="en-US" sz="1400" dirty="0" smtClean="0"/>
              <a:t>架构的更新与算法切分评估是同步的，最佳的切分方案最终决定新的算法对架构的影响，同时这个切分方案会被保存，为后面的算法映射提供依据。迭代完所有的算法后的架构就是该算分组的最佳</a:t>
            </a:r>
            <a:r>
              <a:rPr lang="en-US" altLang="zh-CN" sz="1400" dirty="0" smtClean="0"/>
              <a:t>PE</a:t>
            </a:r>
            <a:r>
              <a:rPr lang="zh-CN" altLang="en-US" sz="1400" dirty="0" smtClean="0"/>
              <a:t>方案</a:t>
            </a:r>
            <a:endParaRPr lang="zh-CN" altLang="en-US" sz="1400" dirty="0"/>
          </a:p>
        </p:txBody>
      </p:sp>
      <p:pic>
        <p:nvPicPr>
          <p:cNvPr id="11" name="图片 10"/>
          <p:cNvPicPr>
            <a:picLocks noChangeAspect="1"/>
          </p:cNvPicPr>
          <p:nvPr/>
        </p:nvPicPr>
        <p:blipFill>
          <a:blip r:embed="rId3"/>
          <a:stretch>
            <a:fillRect/>
          </a:stretch>
        </p:blipFill>
        <p:spPr>
          <a:xfrm>
            <a:off x="4225851" y="1673655"/>
            <a:ext cx="4565452" cy="5135667"/>
          </a:xfrm>
          <a:prstGeom prst="rect">
            <a:avLst/>
          </a:prstGeom>
        </p:spPr>
      </p:pic>
    </p:spTree>
    <p:extLst>
      <p:ext uri="{BB962C8B-B14F-4D97-AF65-F5344CB8AC3E}">
        <p14:creationId xmlns:p14="http://schemas.microsoft.com/office/powerpoint/2010/main" val="183731609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5"/>
          <p:cNvSpPr>
            <a:spLocks noGrp="1"/>
          </p:cNvSpPr>
          <p:nvPr>
            <p:ph type="ftr" sz="quarter" idx="13"/>
          </p:nvPr>
        </p:nvSpPr>
        <p:spPr/>
        <p:txBody>
          <a:bodyPr/>
          <a:lstStyle/>
          <a:p>
            <a:pPr>
              <a:defRPr/>
            </a:pPr>
            <a:r>
              <a:rPr lang="zh-CN" altLang="en-US" smtClean="0"/>
              <a:t>国家</a:t>
            </a:r>
            <a:r>
              <a:rPr lang="en-US" altLang="zh-CN" smtClean="0"/>
              <a:t>ASIC</a:t>
            </a:r>
            <a:r>
              <a:rPr lang="zh-CN" altLang="en-US" smtClean="0"/>
              <a:t>系统工程技术研究中心</a:t>
            </a:r>
            <a:endParaRPr lang="en-US" altLang="zh-CN" dirty="0"/>
          </a:p>
        </p:txBody>
      </p:sp>
      <p:sp>
        <p:nvSpPr>
          <p:cNvPr id="20" name="TextBox 271"/>
          <p:cNvSpPr txBox="1"/>
          <p:nvPr/>
        </p:nvSpPr>
        <p:spPr>
          <a:xfrm>
            <a:off x="3243143" y="2182001"/>
            <a:ext cx="1877437" cy="600164"/>
          </a:xfrm>
          <a:prstGeom prst="rect">
            <a:avLst/>
          </a:prstGeom>
          <a:noFill/>
        </p:spPr>
        <p:txBody>
          <a:bodyPr wrap="none" rtlCol="0">
            <a:spAutoFit/>
          </a:bodyPr>
          <a:lstStyle/>
          <a:p>
            <a:pPr algn="ctr"/>
            <a:r>
              <a:rPr lang="zh-CN" altLang="en-US" sz="3300" dirty="0">
                <a:latin typeface="华文楷体" pitchFamily="2" charset="-122"/>
                <a:ea typeface="华文楷体" pitchFamily="2" charset="-122"/>
              </a:rPr>
              <a:t>选题依据</a:t>
            </a:r>
          </a:p>
        </p:txBody>
      </p:sp>
      <p:grpSp>
        <p:nvGrpSpPr>
          <p:cNvPr id="21" name="组合 269"/>
          <p:cNvGrpSpPr/>
          <p:nvPr/>
        </p:nvGrpSpPr>
        <p:grpSpPr>
          <a:xfrm>
            <a:off x="876700" y="1849472"/>
            <a:ext cx="1440880" cy="2666546"/>
            <a:chOff x="238132" y="260648"/>
            <a:chExt cx="1921173" cy="3555395"/>
          </a:xfrm>
        </p:grpSpPr>
        <p:grpSp>
          <p:nvGrpSpPr>
            <p:cNvPr id="22" name="组合 258"/>
            <p:cNvGrpSpPr/>
            <p:nvPr/>
          </p:nvGrpSpPr>
          <p:grpSpPr>
            <a:xfrm>
              <a:off x="238132" y="260648"/>
              <a:ext cx="1921173" cy="1656184"/>
              <a:chOff x="238132" y="260648"/>
              <a:chExt cx="1921173" cy="1656184"/>
            </a:xfrm>
          </p:grpSpPr>
          <p:sp>
            <p:nvSpPr>
              <p:cNvPr id="26" name="六边形 25"/>
              <p:cNvSpPr/>
              <p:nvPr/>
            </p:nvSpPr>
            <p:spPr>
              <a:xfrm>
                <a:off x="238132" y="260648"/>
                <a:ext cx="1921173" cy="1656184"/>
              </a:xfrm>
              <a:prstGeom prst="hexag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7" name="六边形 26"/>
              <p:cNvSpPr/>
              <p:nvPr/>
            </p:nvSpPr>
            <p:spPr>
              <a:xfrm>
                <a:off x="449796" y="476672"/>
                <a:ext cx="1503527" cy="1296144"/>
              </a:xfrm>
              <a:prstGeom prst="hexagon">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600" dirty="0">
                    <a:solidFill>
                      <a:schemeClr val="tx1"/>
                    </a:solidFill>
                    <a:latin typeface="Impact" pitchFamily="34" charset="0"/>
                    <a:ea typeface="微软雅黑" pitchFamily="34" charset="-122"/>
                  </a:rPr>
                  <a:t>1</a:t>
                </a:r>
                <a:endParaRPr lang="zh-CN" altLang="en-US" sz="6600" dirty="0">
                  <a:solidFill>
                    <a:schemeClr val="tx1"/>
                  </a:solidFill>
                  <a:latin typeface="Impact" pitchFamily="34" charset="0"/>
                  <a:ea typeface="微软雅黑" pitchFamily="34" charset="-122"/>
                </a:endParaRPr>
              </a:p>
            </p:txBody>
          </p:sp>
        </p:grpSp>
        <p:sp>
          <p:nvSpPr>
            <p:cNvPr id="23" name="六边形 22"/>
            <p:cNvSpPr/>
            <p:nvPr/>
          </p:nvSpPr>
          <p:spPr>
            <a:xfrm>
              <a:off x="321857" y="2214553"/>
              <a:ext cx="1033341" cy="658933"/>
            </a:xfrm>
            <a:prstGeom prst="hexagon">
              <a:avLst/>
            </a:prstGeom>
            <a:solidFill>
              <a:schemeClr val="accent5">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100" dirty="0">
                  <a:solidFill>
                    <a:schemeClr val="tx1"/>
                  </a:solidFill>
                  <a:latin typeface="Impact" pitchFamily="34" charset="0"/>
                </a:rPr>
                <a:t>1.1</a:t>
              </a:r>
              <a:endParaRPr lang="zh-CN" altLang="en-US" sz="2100" dirty="0">
                <a:solidFill>
                  <a:schemeClr val="tx1"/>
                </a:solidFill>
                <a:latin typeface="Impact" pitchFamily="34" charset="0"/>
              </a:endParaRPr>
            </a:p>
          </p:txBody>
        </p:sp>
        <p:sp>
          <p:nvSpPr>
            <p:cNvPr id="24" name="六边形 23"/>
            <p:cNvSpPr/>
            <p:nvPr/>
          </p:nvSpPr>
          <p:spPr>
            <a:xfrm>
              <a:off x="307343" y="3157110"/>
              <a:ext cx="1047856" cy="658933"/>
            </a:xfrm>
            <a:prstGeom prst="hexagon">
              <a:avLst/>
            </a:prstGeom>
            <a:solidFill>
              <a:schemeClr val="accent5">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Impact" pitchFamily="34" charset="0"/>
                </a:rPr>
                <a:t>1.2</a:t>
              </a:r>
              <a:endParaRPr lang="zh-CN" altLang="en-US" dirty="0">
                <a:solidFill>
                  <a:schemeClr val="tx1"/>
                </a:solidFill>
                <a:latin typeface="Impact" pitchFamily="34" charset="0"/>
              </a:endParaRPr>
            </a:p>
          </p:txBody>
        </p:sp>
      </p:grpSp>
      <p:sp>
        <p:nvSpPr>
          <p:cNvPr id="28" name="燕尾形 27"/>
          <p:cNvSpPr/>
          <p:nvPr/>
        </p:nvSpPr>
        <p:spPr>
          <a:xfrm>
            <a:off x="1984096" y="2024455"/>
            <a:ext cx="480049" cy="958742"/>
          </a:xfrm>
          <a:prstGeom prst="chevron">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29" name="矩形 28"/>
          <p:cNvSpPr/>
          <p:nvPr/>
        </p:nvSpPr>
        <p:spPr>
          <a:xfrm>
            <a:off x="2272521" y="3272745"/>
            <a:ext cx="4572000" cy="1315745"/>
          </a:xfrm>
          <a:prstGeom prst="rect">
            <a:avLst/>
          </a:prstGeom>
        </p:spPr>
        <p:txBody>
          <a:bodyPr>
            <a:spAutoFit/>
          </a:bodyPr>
          <a:lstStyle/>
          <a:p>
            <a:pPr marL="0" lvl="1">
              <a:lnSpc>
                <a:spcPct val="150000"/>
              </a:lnSpc>
              <a:spcBef>
                <a:spcPts val="900"/>
              </a:spcBef>
            </a:pPr>
            <a:r>
              <a:rPr lang="zh-CN" altLang="en-US" sz="2400" dirty="0">
                <a:solidFill>
                  <a:prstClr val="black"/>
                </a:solidFill>
                <a:latin typeface="华文楷体" pitchFamily="2" charset="-122"/>
                <a:ea typeface="华文楷体" pitchFamily="2" charset="-122"/>
                <a:cs typeface="Times New Roman" pitchFamily="18" charset="0"/>
              </a:rPr>
              <a:t>课题背景</a:t>
            </a:r>
            <a:endParaRPr lang="en-US" altLang="zh-CN" sz="2400" dirty="0">
              <a:solidFill>
                <a:prstClr val="black"/>
              </a:solidFill>
              <a:latin typeface="华文楷体" pitchFamily="2" charset="-122"/>
              <a:ea typeface="华文楷体" pitchFamily="2" charset="-122"/>
              <a:cs typeface="Times New Roman" pitchFamily="18" charset="0"/>
            </a:endParaRPr>
          </a:p>
          <a:p>
            <a:pPr marL="0" lvl="1">
              <a:lnSpc>
                <a:spcPct val="150000"/>
              </a:lnSpc>
              <a:spcBef>
                <a:spcPts val="900"/>
              </a:spcBef>
            </a:pPr>
            <a:r>
              <a:rPr lang="zh-CN" altLang="en-US" sz="2400" dirty="0">
                <a:solidFill>
                  <a:prstClr val="black"/>
                </a:solidFill>
                <a:latin typeface="华文楷体" pitchFamily="2" charset="-122"/>
                <a:ea typeface="华文楷体" pitchFamily="2" charset="-122"/>
                <a:cs typeface="Times New Roman" pitchFamily="18" charset="0"/>
              </a:rPr>
              <a:t>研究现状</a:t>
            </a:r>
            <a:endParaRPr lang="en-US" altLang="zh-CN" sz="2400" dirty="0">
              <a:solidFill>
                <a:prstClr val="black"/>
              </a:solidFill>
              <a:latin typeface="华文楷体" pitchFamily="2" charset="-122"/>
              <a:ea typeface="华文楷体" pitchFamily="2" charset="-122"/>
              <a:cs typeface="Times New Roman" pitchFamily="18" charset="0"/>
            </a:endParaRPr>
          </a:p>
        </p:txBody>
      </p:sp>
    </p:spTree>
    <p:extLst>
      <p:ext uri="{BB962C8B-B14F-4D97-AF65-F5344CB8AC3E}">
        <p14:creationId xmlns:p14="http://schemas.microsoft.com/office/powerpoint/2010/main" val="209338970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5"/>
          <p:cNvSpPr>
            <a:spLocks noGrp="1"/>
          </p:cNvSpPr>
          <p:nvPr>
            <p:ph type="ftr" sz="quarter" idx="13"/>
          </p:nvPr>
        </p:nvSpPr>
        <p:spPr/>
        <p:txBody>
          <a:bodyPr/>
          <a:lstStyle/>
          <a:p>
            <a:pPr>
              <a:defRPr/>
            </a:pPr>
            <a:r>
              <a:rPr lang="zh-CN" altLang="en-US" smtClean="0"/>
              <a:t>国家</a:t>
            </a:r>
            <a:r>
              <a:rPr lang="en-US" altLang="zh-CN" smtClean="0"/>
              <a:t>ASIC</a:t>
            </a:r>
            <a:r>
              <a:rPr lang="zh-CN" altLang="en-US" smtClean="0"/>
              <a:t>系统工程技术研究中心</a:t>
            </a:r>
            <a:endParaRPr lang="en-US" altLang="zh-CN" dirty="0"/>
          </a:p>
        </p:txBody>
      </p:sp>
      <p:sp>
        <p:nvSpPr>
          <p:cNvPr id="20" name="TextBox 271"/>
          <p:cNvSpPr txBox="1"/>
          <p:nvPr/>
        </p:nvSpPr>
        <p:spPr>
          <a:xfrm>
            <a:off x="2961426" y="2524900"/>
            <a:ext cx="1877437" cy="854080"/>
          </a:xfrm>
          <a:prstGeom prst="rect">
            <a:avLst/>
          </a:prstGeom>
          <a:noFill/>
        </p:spPr>
        <p:txBody>
          <a:bodyPr wrap="none" rtlCol="0">
            <a:spAutoFit/>
          </a:bodyPr>
          <a:lstStyle/>
          <a:p>
            <a:pPr marL="0" lvl="1">
              <a:lnSpc>
                <a:spcPct val="150000"/>
              </a:lnSpc>
              <a:spcBef>
                <a:spcPts val="900"/>
              </a:spcBef>
            </a:pPr>
            <a:r>
              <a:rPr lang="zh-CN" altLang="en-US" sz="3300" dirty="0">
                <a:solidFill>
                  <a:prstClr val="black"/>
                </a:solidFill>
                <a:latin typeface="华文楷体" pitchFamily="2" charset="-122"/>
                <a:ea typeface="华文楷体" pitchFamily="2" charset="-122"/>
                <a:cs typeface="Times New Roman" pitchFamily="18" charset="0"/>
              </a:rPr>
              <a:t>课题考核</a:t>
            </a:r>
            <a:endParaRPr lang="en-US" altLang="zh-CN" sz="3300" dirty="0">
              <a:solidFill>
                <a:prstClr val="black"/>
              </a:solidFill>
              <a:latin typeface="华文楷体" pitchFamily="2" charset="-122"/>
              <a:ea typeface="华文楷体" pitchFamily="2" charset="-122"/>
              <a:cs typeface="Times New Roman" pitchFamily="18" charset="0"/>
            </a:endParaRPr>
          </a:p>
        </p:txBody>
      </p:sp>
      <p:grpSp>
        <p:nvGrpSpPr>
          <p:cNvPr id="21" name="组合 269"/>
          <p:cNvGrpSpPr/>
          <p:nvPr/>
        </p:nvGrpSpPr>
        <p:grpSpPr>
          <a:xfrm>
            <a:off x="571900" y="2182713"/>
            <a:ext cx="1440880" cy="2666546"/>
            <a:chOff x="238132" y="260648"/>
            <a:chExt cx="1921173" cy="3555395"/>
          </a:xfrm>
        </p:grpSpPr>
        <p:grpSp>
          <p:nvGrpSpPr>
            <p:cNvPr id="22" name="组合 258"/>
            <p:cNvGrpSpPr/>
            <p:nvPr/>
          </p:nvGrpSpPr>
          <p:grpSpPr>
            <a:xfrm>
              <a:off x="238132" y="260648"/>
              <a:ext cx="1921173" cy="1656184"/>
              <a:chOff x="238132" y="260648"/>
              <a:chExt cx="1921173" cy="1656184"/>
            </a:xfrm>
          </p:grpSpPr>
          <p:sp>
            <p:nvSpPr>
              <p:cNvPr id="26" name="六边形 25"/>
              <p:cNvSpPr/>
              <p:nvPr/>
            </p:nvSpPr>
            <p:spPr>
              <a:xfrm>
                <a:off x="238132" y="260648"/>
                <a:ext cx="1921173" cy="1656184"/>
              </a:xfrm>
              <a:prstGeom prst="hexag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7" name="六边形 26"/>
              <p:cNvSpPr/>
              <p:nvPr/>
            </p:nvSpPr>
            <p:spPr>
              <a:xfrm>
                <a:off x="449796" y="476672"/>
                <a:ext cx="1503527" cy="1296144"/>
              </a:xfrm>
              <a:prstGeom prst="hexagon">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600" dirty="0">
                    <a:solidFill>
                      <a:schemeClr val="tx1"/>
                    </a:solidFill>
                    <a:latin typeface="Impact" pitchFamily="34" charset="0"/>
                    <a:ea typeface="微软雅黑" pitchFamily="34" charset="-122"/>
                  </a:rPr>
                  <a:t>3</a:t>
                </a:r>
                <a:endParaRPr lang="zh-CN" altLang="en-US" sz="6600" dirty="0">
                  <a:solidFill>
                    <a:schemeClr val="tx1"/>
                  </a:solidFill>
                  <a:latin typeface="Impact" pitchFamily="34" charset="0"/>
                  <a:ea typeface="微软雅黑" pitchFamily="34" charset="-122"/>
                </a:endParaRPr>
              </a:p>
            </p:txBody>
          </p:sp>
        </p:grpSp>
        <p:sp>
          <p:nvSpPr>
            <p:cNvPr id="23" name="六边形 22"/>
            <p:cNvSpPr/>
            <p:nvPr/>
          </p:nvSpPr>
          <p:spPr>
            <a:xfrm>
              <a:off x="321856" y="2214554"/>
              <a:ext cx="931027" cy="658933"/>
            </a:xfrm>
            <a:prstGeom prst="hexagon">
              <a:avLst/>
            </a:prstGeom>
            <a:solidFill>
              <a:schemeClr val="accent5">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100" dirty="0">
                  <a:solidFill>
                    <a:schemeClr val="tx1"/>
                  </a:solidFill>
                  <a:latin typeface="Impact" pitchFamily="34" charset="0"/>
                </a:rPr>
                <a:t>3.1</a:t>
              </a:r>
              <a:endParaRPr lang="zh-CN" altLang="en-US" sz="2100" dirty="0">
                <a:solidFill>
                  <a:schemeClr val="tx1"/>
                </a:solidFill>
                <a:latin typeface="Impact" pitchFamily="34" charset="0"/>
              </a:endParaRPr>
            </a:p>
          </p:txBody>
        </p:sp>
        <p:sp>
          <p:nvSpPr>
            <p:cNvPr id="24" name="六边形 23"/>
            <p:cNvSpPr/>
            <p:nvPr/>
          </p:nvSpPr>
          <p:spPr>
            <a:xfrm>
              <a:off x="307341" y="3157110"/>
              <a:ext cx="945541" cy="658933"/>
            </a:xfrm>
            <a:prstGeom prst="hexagon">
              <a:avLst/>
            </a:prstGeom>
            <a:solidFill>
              <a:schemeClr val="accent5">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Impact" pitchFamily="34" charset="0"/>
                </a:rPr>
                <a:t>3.2</a:t>
              </a:r>
              <a:endParaRPr lang="zh-CN" altLang="en-US" dirty="0">
                <a:solidFill>
                  <a:schemeClr val="tx1"/>
                </a:solidFill>
                <a:latin typeface="Impact" pitchFamily="34" charset="0"/>
              </a:endParaRPr>
            </a:p>
          </p:txBody>
        </p:sp>
      </p:grpSp>
      <p:sp>
        <p:nvSpPr>
          <p:cNvPr id="28" name="燕尾形 27"/>
          <p:cNvSpPr/>
          <p:nvPr/>
        </p:nvSpPr>
        <p:spPr>
          <a:xfrm>
            <a:off x="1679296" y="2367355"/>
            <a:ext cx="480049" cy="958742"/>
          </a:xfrm>
          <a:prstGeom prst="chevron">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29" name="矩形 28"/>
          <p:cNvSpPr/>
          <p:nvPr/>
        </p:nvSpPr>
        <p:spPr>
          <a:xfrm>
            <a:off x="2400300" y="3549668"/>
            <a:ext cx="4572000" cy="1315745"/>
          </a:xfrm>
          <a:prstGeom prst="rect">
            <a:avLst/>
          </a:prstGeom>
        </p:spPr>
        <p:txBody>
          <a:bodyPr>
            <a:spAutoFit/>
          </a:bodyPr>
          <a:lstStyle/>
          <a:p>
            <a:pPr marL="0" lvl="1">
              <a:lnSpc>
                <a:spcPct val="150000"/>
              </a:lnSpc>
              <a:spcBef>
                <a:spcPts val="900"/>
              </a:spcBef>
            </a:pPr>
            <a:r>
              <a:rPr lang="zh-CN" altLang="en-US" sz="2400" dirty="0">
                <a:solidFill>
                  <a:prstClr val="black"/>
                </a:solidFill>
                <a:latin typeface="华文楷体" pitchFamily="2" charset="-122"/>
                <a:ea typeface="华文楷体" pitchFamily="2" charset="-122"/>
                <a:cs typeface="Times New Roman" pitchFamily="18" charset="0"/>
              </a:rPr>
              <a:t>验证模型</a:t>
            </a:r>
            <a:endParaRPr lang="en-US" altLang="zh-CN" sz="2400" dirty="0">
              <a:solidFill>
                <a:prstClr val="black"/>
              </a:solidFill>
              <a:latin typeface="华文楷体" pitchFamily="2" charset="-122"/>
              <a:ea typeface="华文楷体" pitchFamily="2" charset="-122"/>
              <a:cs typeface="Times New Roman" pitchFamily="18" charset="0"/>
            </a:endParaRPr>
          </a:p>
          <a:p>
            <a:pPr marL="0" lvl="1">
              <a:lnSpc>
                <a:spcPct val="150000"/>
              </a:lnSpc>
              <a:spcBef>
                <a:spcPts val="900"/>
              </a:spcBef>
            </a:pPr>
            <a:r>
              <a:rPr lang="zh-CN" altLang="en-US" sz="2400" dirty="0">
                <a:solidFill>
                  <a:prstClr val="black"/>
                </a:solidFill>
                <a:latin typeface="华文楷体" pitchFamily="2" charset="-122"/>
                <a:ea typeface="华文楷体" pitchFamily="2" charset="-122"/>
                <a:cs typeface="Times New Roman" pitchFamily="18" charset="0"/>
              </a:rPr>
              <a:t>课题目标  </a:t>
            </a:r>
            <a:endParaRPr lang="en-US" altLang="zh-CN" sz="2400" dirty="0">
              <a:solidFill>
                <a:prstClr val="black"/>
              </a:solidFill>
              <a:latin typeface="华文楷体" pitchFamily="2" charset="-122"/>
              <a:ea typeface="华文楷体" pitchFamily="2" charset="-122"/>
              <a:cs typeface="Times New Roman" pitchFamily="18" charset="0"/>
            </a:endParaRPr>
          </a:p>
        </p:txBody>
      </p:sp>
    </p:spTree>
    <p:extLst>
      <p:ext uri="{BB962C8B-B14F-4D97-AF65-F5344CB8AC3E}">
        <p14:creationId xmlns:p14="http://schemas.microsoft.com/office/powerpoint/2010/main" val="46303603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5"/>
          <p:cNvSpPr>
            <a:spLocks noGrp="1"/>
          </p:cNvSpPr>
          <p:nvPr>
            <p:ph type="ftr" sz="quarter" idx="13"/>
          </p:nvPr>
        </p:nvSpPr>
        <p:spPr/>
        <p:txBody>
          <a:bodyPr/>
          <a:lstStyle/>
          <a:p>
            <a:pPr>
              <a:defRPr/>
            </a:pPr>
            <a:r>
              <a:rPr lang="zh-CN" altLang="en-US" smtClean="0"/>
              <a:t>国家</a:t>
            </a:r>
            <a:r>
              <a:rPr lang="en-US" altLang="zh-CN" smtClean="0"/>
              <a:t>ASIC</a:t>
            </a:r>
            <a:r>
              <a:rPr lang="zh-CN" altLang="en-US" smtClean="0"/>
              <a:t>系统工程技术研究中心</a:t>
            </a:r>
            <a:endParaRPr lang="en-US" altLang="zh-CN" dirty="0"/>
          </a:p>
        </p:txBody>
      </p:sp>
      <p:sp>
        <p:nvSpPr>
          <p:cNvPr id="4" name="六边形 3"/>
          <p:cNvSpPr/>
          <p:nvPr/>
        </p:nvSpPr>
        <p:spPr>
          <a:xfrm>
            <a:off x="12353" y="845387"/>
            <a:ext cx="1192992" cy="972108"/>
          </a:xfrm>
          <a:prstGeom prst="hexagon">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500" dirty="0">
                <a:solidFill>
                  <a:schemeClr val="tx1"/>
                </a:solidFill>
                <a:latin typeface="Impact" pitchFamily="34" charset="0"/>
                <a:ea typeface="微软雅黑" pitchFamily="34" charset="-122"/>
              </a:rPr>
              <a:t>3.1</a:t>
            </a:r>
            <a:endParaRPr lang="zh-CN" altLang="en-US" sz="4500" dirty="0">
              <a:solidFill>
                <a:schemeClr val="tx1"/>
              </a:solidFill>
              <a:latin typeface="Impact" pitchFamily="34" charset="0"/>
              <a:ea typeface="微软雅黑" pitchFamily="34" charset="-122"/>
            </a:endParaRPr>
          </a:p>
        </p:txBody>
      </p:sp>
      <p:sp>
        <p:nvSpPr>
          <p:cNvPr id="5" name="燕尾形 4"/>
          <p:cNvSpPr/>
          <p:nvPr/>
        </p:nvSpPr>
        <p:spPr>
          <a:xfrm>
            <a:off x="1094673" y="852070"/>
            <a:ext cx="480049" cy="958742"/>
          </a:xfrm>
          <a:prstGeom prst="chevron">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2" name="矩形 1"/>
          <p:cNvSpPr/>
          <p:nvPr/>
        </p:nvSpPr>
        <p:spPr>
          <a:xfrm>
            <a:off x="3303798" y="335973"/>
            <a:ext cx="2031325" cy="923330"/>
          </a:xfrm>
          <a:prstGeom prst="rect">
            <a:avLst/>
          </a:prstGeom>
        </p:spPr>
        <p:txBody>
          <a:bodyPr wrap="none">
            <a:spAutoFit/>
          </a:bodyPr>
          <a:lstStyle/>
          <a:p>
            <a:pPr marL="0" lvl="1">
              <a:lnSpc>
                <a:spcPct val="150000"/>
              </a:lnSpc>
              <a:spcBef>
                <a:spcPts val="900"/>
              </a:spcBef>
            </a:pPr>
            <a:r>
              <a:rPr lang="zh-CN" altLang="en-US" sz="3600" dirty="0">
                <a:solidFill>
                  <a:prstClr val="black"/>
                </a:solidFill>
                <a:latin typeface="华文楷体" pitchFamily="2" charset="-122"/>
                <a:ea typeface="华文楷体" pitchFamily="2" charset="-122"/>
                <a:cs typeface="Times New Roman" pitchFamily="18" charset="0"/>
              </a:rPr>
              <a:t>验证模型</a:t>
            </a:r>
            <a:endParaRPr lang="en-US" altLang="zh-CN" sz="3600" dirty="0">
              <a:solidFill>
                <a:prstClr val="black"/>
              </a:solidFill>
              <a:latin typeface="华文楷体" pitchFamily="2" charset="-122"/>
              <a:ea typeface="华文楷体" pitchFamily="2" charset="-122"/>
              <a:cs typeface="Times New Roman" pitchFamily="18" charset="0"/>
            </a:endParaRPr>
          </a:p>
        </p:txBody>
      </p:sp>
      <p:sp>
        <p:nvSpPr>
          <p:cNvPr id="3" name="矩形 2"/>
          <p:cNvSpPr/>
          <p:nvPr/>
        </p:nvSpPr>
        <p:spPr>
          <a:xfrm>
            <a:off x="4736925" y="3525869"/>
            <a:ext cx="3948251" cy="8654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t>面积、性能、算法映射评估</a:t>
            </a:r>
          </a:p>
        </p:txBody>
      </p:sp>
      <p:sp>
        <p:nvSpPr>
          <p:cNvPr id="11" name="矩形 10"/>
          <p:cNvSpPr/>
          <p:nvPr/>
        </p:nvSpPr>
        <p:spPr>
          <a:xfrm>
            <a:off x="7569929" y="2006838"/>
            <a:ext cx="1156065" cy="865414"/>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t>分组加密算法</a:t>
            </a:r>
          </a:p>
        </p:txBody>
      </p:sp>
      <p:sp>
        <p:nvSpPr>
          <p:cNvPr id="12" name="矩形 11"/>
          <p:cNvSpPr/>
          <p:nvPr/>
        </p:nvSpPr>
        <p:spPr>
          <a:xfrm>
            <a:off x="4022287" y="1909115"/>
            <a:ext cx="3069771" cy="1040042"/>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latinLnBrk="1"/>
            <a:r>
              <a:rPr lang="zh-CN" altLang="en-US" sz="1600" dirty="0"/>
              <a:t>不同的</a:t>
            </a:r>
            <a:r>
              <a:rPr lang="en-US" altLang="zh-CN" sz="1600" dirty="0"/>
              <a:t>PE</a:t>
            </a:r>
            <a:r>
              <a:rPr lang="zh-CN" altLang="en-US" sz="1600" dirty="0"/>
              <a:t>设计方案（</a:t>
            </a:r>
            <a:r>
              <a:rPr lang="en-US" altLang="zh-CN" sz="1600" dirty="0" err="1"/>
              <a:t>celator</a:t>
            </a:r>
            <a:r>
              <a:rPr lang="zh-CN" altLang="en-US" sz="1600" dirty="0"/>
              <a:t>、</a:t>
            </a:r>
            <a:r>
              <a:rPr lang="en-US" altLang="zh-CN" sz="1600" dirty="0" err="1"/>
              <a:t>cryptoraptor</a:t>
            </a:r>
            <a:r>
              <a:rPr lang="zh-CN" altLang="en-US" sz="1600" dirty="0"/>
              <a:t>、</a:t>
            </a:r>
            <a:r>
              <a:rPr lang="en-US" altLang="zh-CN" sz="1600" dirty="0" err="1"/>
              <a:t>ProDFA</a:t>
            </a:r>
            <a:r>
              <a:rPr lang="zh-CN" altLang="en-US" sz="1600" dirty="0"/>
              <a:t>、</a:t>
            </a:r>
            <a:r>
              <a:rPr lang="en-US" altLang="zh-CN" sz="1600" dirty="0"/>
              <a:t>RCPA</a:t>
            </a:r>
            <a:r>
              <a:rPr lang="zh-CN" altLang="en-US" sz="1600" dirty="0"/>
              <a:t>、课题方案 </a:t>
            </a:r>
            <a:r>
              <a:rPr lang="en-US" altLang="zh-CN" sz="1600" dirty="0"/>
              <a:t>…</a:t>
            </a:r>
            <a:r>
              <a:rPr lang="zh-CN" altLang="en-US" sz="1600" dirty="0"/>
              <a:t>）</a:t>
            </a:r>
          </a:p>
        </p:txBody>
      </p:sp>
      <p:sp>
        <p:nvSpPr>
          <p:cNvPr id="13" name="下箭头 12"/>
          <p:cNvSpPr/>
          <p:nvPr/>
        </p:nvSpPr>
        <p:spPr>
          <a:xfrm>
            <a:off x="5464654" y="2910745"/>
            <a:ext cx="185039" cy="612921"/>
          </a:xfrm>
          <a:prstGeom prst="down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4" name="下箭头 13"/>
          <p:cNvSpPr/>
          <p:nvPr/>
        </p:nvSpPr>
        <p:spPr>
          <a:xfrm>
            <a:off x="8147962" y="2899976"/>
            <a:ext cx="185039" cy="612921"/>
          </a:xfrm>
          <a:prstGeom prst="down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5" name="矩形 14"/>
          <p:cNvSpPr/>
          <p:nvPr/>
        </p:nvSpPr>
        <p:spPr>
          <a:xfrm>
            <a:off x="5028684" y="5010034"/>
            <a:ext cx="3392651" cy="1362632"/>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latinLnBrk="1"/>
            <a:r>
              <a:rPr lang="zh-CN" altLang="en-US" dirty="0"/>
              <a:t>不同的</a:t>
            </a:r>
            <a:r>
              <a:rPr lang="en-US" altLang="zh-CN" dirty="0"/>
              <a:t>PE</a:t>
            </a:r>
            <a:r>
              <a:rPr lang="zh-CN" altLang="en-US" dirty="0"/>
              <a:t>设计方案的电路面积、性能的评估结果，在实现不同算法时的资源消耗和映射性能</a:t>
            </a:r>
          </a:p>
        </p:txBody>
      </p:sp>
      <p:sp>
        <p:nvSpPr>
          <p:cNvPr id="16" name="下箭头 15"/>
          <p:cNvSpPr/>
          <p:nvPr/>
        </p:nvSpPr>
        <p:spPr>
          <a:xfrm>
            <a:off x="6618529" y="4391285"/>
            <a:ext cx="185039" cy="612921"/>
          </a:xfrm>
          <a:prstGeom prst="down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7" name="文本框 16"/>
          <p:cNvSpPr txBox="1"/>
          <p:nvPr/>
        </p:nvSpPr>
        <p:spPr>
          <a:xfrm>
            <a:off x="513593" y="2367363"/>
            <a:ext cx="2974197" cy="3970318"/>
          </a:xfrm>
          <a:prstGeom prst="rect">
            <a:avLst/>
          </a:prstGeom>
          <a:noFill/>
        </p:spPr>
        <p:txBody>
          <a:bodyPr wrap="square" rtlCol="0">
            <a:spAutoFit/>
          </a:bodyPr>
          <a:lstStyle/>
          <a:p>
            <a:r>
              <a:rPr lang="zh-CN" altLang="en-US" sz="1400" b="1" dirty="0" smtClean="0"/>
              <a:t>前提：</a:t>
            </a:r>
            <a:endParaRPr lang="en-US" altLang="zh-CN" sz="1400" b="1" dirty="0" smtClean="0"/>
          </a:p>
          <a:p>
            <a:r>
              <a:rPr lang="en-US" altLang="zh-CN" sz="1400" dirty="0" smtClean="0"/>
              <a:t>1.</a:t>
            </a:r>
            <a:r>
              <a:rPr lang="zh-CN" altLang="en-US" sz="1400" dirty="0" smtClean="0"/>
              <a:t>剔除</a:t>
            </a:r>
            <a:r>
              <a:rPr lang="zh-CN" altLang="en-US" sz="1400" dirty="0"/>
              <a:t>架构中存储、配置等其它干扰</a:t>
            </a:r>
            <a:r>
              <a:rPr lang="zh-CN" altLang="en-US" sz="1400" dirty="0" smtClean="0"/>
              <a:t>因素，只考虑</a:t>
            </a:r>
            <a:r>
              <a:rPr lang="en-US" altLang="zh-CN" sz="1400" dirty="0" smtClean="0"/>
              <a:t>PE</a:t>
            </a:r>
            <a:r>
              <a:rPr lang="zh-CN" altLang="en-US" sz="1400" dirty="0" smtClean="0"/>
              <a:t>。</a:t>
            </a:r>
            <a:endParaRPr lang="en-US" altLang="zh-CN" sz="1400" dirty="0"/>
          </a:p>
          <a:p>
            <a:r>
              <a:rPr lang="en-US" altLang="zh-CN" sz="1400" dirty="0" smtClean="0"/>
              <a:t>2.</a:t>
            </a:r>
            <a:r>
              <a:rPr lang="zh-CN" altLang="en-US" sz="1400" dirty="0" smtClean="0"/>
              <a:t>在进行对比时会与其它架构中的算法支持保持一致，</a:t>
            </a:r>
            <a:r>
              <a:rPr lang="en-US" altLang="zh-CN" sz="1400" dirty="0" smtClean="0"/>
              <a:t>PE</a:t>
            </a:r>
            <a:r>
              <a:rPr lang="zh-CN" altLang="en-US" sz="1400" dirty="0" smtClean="0"/>
              <a:t>所包含的功能单元种类相同。</a:t>
            </a:r>
            <a:endParaRPr lang="en-US" altLang="zh-CN" sz="1400" dirty="0" smtClean="0"/>
          </a:p>
          <a:p>
            <a:endParaRPr lang="en-US" altLang="zh-CN" sz="1400" dirty="0" smtClean="0"/>
          </a:p>
          <a:p>
            <a:r>
              <a:rPr lang="zh-CN" altLang="en-US" sz="1400" b="1" dirty="0" smtClean="0"/>
              <a:t>评估方案：</a:t>
            </a:r>
            <a:endParaRPr lang="en-US" altLang="zh-CN" sz="1400" b="1" dirty="0" smtClean="0"/>
          </a:p>
          <a:p>
            <a:r>
              <a:rPr lang="zh-CN" altLang="en-US" sz="1400" dirty="0" smtClean="0"/>
              <a:t>原始架构的映射数据来自论文中的算法映射结果，新架构的数据来自对算法在新架构中的映射评估结果。</a:t>
            </a:r>
            <a:endParaRPr lang="en-US" altLang="zh-CN" sz="1400" dirty="0" smtClean="0"/>
          </a:p>
          <a:p>
            <a:endParaRPr lang="en-US" altLang="zh-CN" sz="1400" dirty="0" smtClean="0"/>
          </a:p>
          <a:p>
            <a:r>
              <a:rPr lang="zh-CN" altLang="en-US" sz="1400" b="1" dirty="0" smtClean="0"/>
              <a:t>指标：</a:t>
            </a:r>
            <a:endParaRPr lang="en-US" altLang="zh-CN" sz="1400" b="1" dirty="0" smtClean="0"/>
          </a:p>
          <a:p>
            <a:r>
              <a:rPr lang="zh-CN" altLang="en-US" sz="1400" dirty="0" smtClean="0"/>
              <a:t>对新旧架构</a:t>
            </a:r>
            <a:r>
              <a:rPr lang="en-US" altLang="zh-CN" sz="1400" dirty="0" smtClean="0"/>
              <a:t>PE</a:t>
            </a:r>
            <a:r>
              <a:rPr lang="zh-CN" altLang="en-US" sz="1400" dirty="0" smtClean="0"/>
              <a:t>的主频、面积、轮函数周期数、轮函数面积、映射吞吐率、性能面积比进行了对比，对</a:t>
            </a:r>
            <a:r>
              <a:rPr lang="zh-CN" altLang="en-US" sz="1400" dirty="0"/>
              <a:t>比</a:t>
            </a:r>
            <a:r>
              <a:rPr lang="zh-CN" altLang="en-US" sz="1400" dirty="0" smtClean="0"/>
              <a:t>论文</a:t>
            </a:r>
            <a:r>
              <a:rPr lang="en-US" altLang="zh-CN" sz="1400" dirty="0" smtClean="0"/>
              <a:t>PE</a:t>
            </a:r>
            <a:r>
              <a:rPr lang="zh-CN" altLang="en-US" sz="1400" dirty="0" smtClean="0"/>
              <a:t>结构的性能面积比提高</a:t>
            </a:r>
            <a:r>
              <a:rPr lang="en-US" altLang="zh-CN" sz="1400" dirty="0" smtClean="0"/>
              <a:t>30%</a:t>
            </a:r>
            <a:r>
              <a:rPr lang="zh-CN" altLang="en-US" sz="1400" dirty="0" smtClean="0"/>
              <a:t>以上。</a:t>
            </a:r>
            <a:endParaRPr lang="en-US" altLang="zh-CN" sz="1400" dirty="0" smtClean="0"/>
          </a:p>
        </p:txBody>
      </p:sp>
    </p:spTree>
    <p:extLst>
      <p:ext uri="{BB962C8B-B14F-4D97-AF65-F5344CB8AC3E}">
        <p14:creationId xmlns:p14="http://schemas.microsoft.com/office/powerpoint/2010/main" val="3803100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7">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7">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5"/>
          <p:cNvSpPr>
            <a:spLocks noGrp="1"/>
          </p:cNvSpPr>
          <p:nvPr>
            <p:ph type="ftr" sz="quarter" idx="13"/>
          </p:nvPr>
        </p:nvSpPr>
        <p:spPr/>
        <p:txBody>
          <a:bodyPr/>
          <a:lstStyle/>
          <a:p>
            <a:pPr>
              <a:defRPr/>
            </a:pPr>
            <a:r>
              <a:rPr lang="zh-CN" altLang="en-US" smtClean="0"/>
              <a:t>国家</a:t>
            </a:r>
            <a:r>
              <a:rPr lang="en-US" altLang="zh-CN" smtClean="0"/>
              <a:t>ASIC</a:t>
            </a:r>
            <a:r>
              <a:rPr lang="zh-CN" altLang="en-US" smtClean="0"/>
              <a:t>系统工程技术研究中心</a:t>
            </a:r>
            <a:endParaRPr lang="en-US" altLang="zh-CN" dirty="0"/>
          </a:p>
        </p:txBody>
      </p:sp>
      <p:sp>
        <p:nvSpPr>
          <p:cNvPr id="3" name="矩形 2"/>
          <p:cNvSpPr/>
          <p:nvPr/>
        </p:nvSpPr>
        <p:spPr>
          <a:xfrm>
            <a:off x="3384781" y="298799"/>
            <a:ext cx="3087089" cy="923330"/>
          </a:xfrm>
          <a:prstGeom prst="rect">
            <a:avLst/>
          </a:prstGeom>
          <a:noFill/>
        </p:spPr>
        <p:txBody>
          <a:bodyPr wrap="square" rtlCol="0">
            <a:spAutoFit/>
          </a:bodyPr>
          <a:lstStyle/>
          <a:p>
            <a:pPr marL="0" lvl="1">
              <a:lnSpc>
                <a:spcPct val="150000"/>
              </a:lnSpc>
              <a:spcBef>
                <a:spcPts val="900"/>
              </a:spcBef>
            </a:pPr>
            <a:r>
              <a:rPr lang="zh-CN" altLang="en-US" sz="3600" dirty="0">
                <a:solidFill>
                  <a:prstClr val="black"/>
                </a:solidFill>
                <a:latin typeface="华文楷体" pitchFamily="2" charset="-122"/>
                <a:ea typeface="华文楷体" pitchFamily="2" charset="-122"/>
                <a:cs typeface="Times New Roman" pitchFamily="18" charset="0"/>
              </a:rPr>
              <a:t>课题考核</a:t>
            </a:r>
            <a:endParaRPr lang="en-US" altLang="zh-CN" sz="3600" dirty="0">
              <a:solidFill>
                <a:prstClr val="black"/>
              </a:solidFill>
              <a:latin typeface="华文楷体" pitchFamily="2" charset="-122"/>
              <a:ea typeface="华文楷体" pitchFamily="2" charset="-122"/>
              <a:cs typeface="Times New Roman" pitchFamily="18" charset="0"/>
            </a:endParaRPr>
          </a:p>
        </p:txBody>
      </p:sp>
      <p:sp>
        <p:nvSpPr>
          <p:cNvPr id="4" name="六边形 3"/>
          <p:cNvSpPr/>
          <p:nvPr/>
        </p:nvSpPr>
        <p:spPr>
          <a:xfrm>
            <a:off x="12355" y="845387"/>
            <a:ext cx="1272315" cy="972108"/>
          </a:xfrm>
          <a:prstGeom prst="hexagon">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500" dirty="0">
                <a:solidFill>
                  <a:schemeClr val="tx1"/>
                </a:solidFill>
                <a:latin typeface="Impact" pitchFamily="34" charset="0"/>
                <a:ea typeface="微软雅黑" pitchFamily="34" charset="-122"/>
              </a:rPr>
              <a:t>3.2</a:t>
            </a:r>
            <a:endParaRPr lang="zh-CN" altLang="en-US" sz="4500" dirty="0">
              <a:solidFill>
                <a:schemeClr val="tx1"/>
              </a:solidFill>
              <a:latin typeface="Impact" pitchFamily="34" charset="0"/>
              <a:ea typeface="微软雅黑" pitchFamily="34" charset="-122"/>
            </a:endParaRPr>
          </a:p>
        </p:txBody>
      </p:sp>
      <p:sp>
        <p:nvSpPr>
          <p:cNvPr id="5" name="燕尾形 4"/>
          <p:cNvSpPr/>
          <p:nvPr/>
        </p:nvSpPr>
        <p:spPr>
          <a:xfrm>
            <a:off x="1148042" y="852070"/>
            <a:ext cx="480049" cy="958742"/>
          </a:xfrm>
          <a:prstGeom prst="chevron">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7" name="TextBox 15"/>
          <p:cNvSpPr txBox="1"/>
          <p:nvPr/>
        </p:nvSpPr>
        <p:spPr>
          <a:xfrm>
            <a:off x="98526" y="1979126"/>
            <a:ext cx="2154819" cy="461665"/>
          </a:xfrm>
          <a:prstGeom prst="rect">
            <a:avLst/>
          </a:prstGeom>
          <a:noFill/>
        </p:spPr>
        <p:txBody>
          <a:bodyPr wrap="square" rtlCol="0">
            <a:spAutoFit/>
          </a:bodyPr>
          <a:lstStyle/>
          <a:p>
            <a:pPr marL="514350" indent="-514350">
              <a:buFont typeface="Wingdings" panose="05000000000000000000" pitchFamily="2" charset="2"/>
              <a:buChar char="Ø"/>
            </a:pPr>
            <a:r>
              <a:rPr lang="zh-CN" altLang="en-US" sz="2400" dirty="0" smtClean="0">
                <a:latin typeface="华文楷体" pitchFamily="2" charset="-122"/>
                <a:ea typeface="华文楷体" pitchFamily="2" charset="-122"/>
              </a:rPr>
              <a:t>对比前提</a:t>
            </a:r>
            <a:endParaRPr lang="zh-CN" altLang="en-US" sz="2400" dirty="0">
              <a:latin typeface="华文楷体" pitchFamily="2" charset="-122"/>
              <a:ea typeface="华文楷体" pitchFamily="2" charset="-122"/>
            </a:endParaRPr>
          </a:p>
        </p:txBody>
      </p:sp>
      <p:graphicFrame>
        <p:nvGraphicFramePr>
          <p:cNvPr id="8" name="表格 7"/>
          <p:cNvGraphicFramePr>
            <a:graphicFrameLocks noGrp="1"/>
          </p:cNvGraphicFramePr>
          <p:nvPr>
            <p:extLst>
              <p:ext uri="{D42A27DB-BD31-4B8C-83A1-F6EECF244321}">
                <p14:modId xmlns:p14="http://schemas.microsoft.com/office/powerpoint/2010/main" val="1328973236"/>
              </p:ext>
            </p:extLst>
          </p:nvPr>
        </p:nvGraphicFramePr>
        <p:xfrm>
          <a:off x="365759" y="3239449"/>
          <a:ext cx="8458201" cy="3553237"/>
        </p:xfrm>
        <a:graphic>
          <a:graphicData uri="http://schemas.openxmlformats.org/drawingml/2006/table">
            <a:tbl>
              <a:tblPr/>
              <a:tblGrid>
                <a:gridCol w="865717"/>
                <a:gridCol w="3915290"/>
                <a:gridCol w="3677194"/>
              </a:tblGrid>
              <a:tr h="355455">
                <a:tc>
                  <a:txBody>
                    <a:bodyPr/>
                    <a:lstStyle/>
                    <a:p>
                      <a:pPr algn="ctr" rtl="0" fontAlgn="ctr"/>
                      <a:r>
                        <a:rPr lang="zh-CN" altLang="en-US" sz="1400" b="0" i="0" u="none" strike="noStrike" dirty="0">
                          <a:solidFill>
                            <a:srgbClr val="000000"/>
                          </a:solidFill>
                          <a:effectLst/>
                          <a:latin typeface="宋体" panose="02010600030101010101" pitchFamily="2" charset="-122"/>
                          <a:ea typeface="宋体" panose="02010600030101010101" pitchFamily="2" charset="-122"/>
                        </a:rPr>
                        <a:t>架构</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dirty="0" smtClean="0">
                          <a:solidFill>
                            <a:srgbClr val="000000"/>
                          </a:solidFill>
                          <a:effectLst/>
                          <a:latin typeface="Calibri" panose="020F0502020204030204" pitchFamily="34" charset="0"/>
                          <a:ea typeface="宋体" panose="02010600030101010101" pitchFamily="2" charset="-122"/>
                        </a:rPr>
                        <a:t>算法支持</a:t>
                      </a:r>
                      <a:endParaRPr lang="zh-CN" altLang="en-US" sz="1400" b="0" i="0" u="none" strike="noStrike" dirty="0">
                        <a:solidFill>
                          <a:srgbClr val="000000"/>
                        </a:solidFill>
                        <a:effectLst/>
                        <a:latin typeface="Calibri" panose="020F0502020204030204" pitchFamily="34" charset="0"/>
                        <a:ea typeface="宋体" panose="02010600030101010101"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dirty="0" smtClean="0">
                          <a:solidFill>
                            <a:srgbClr val="000000"/>
                          </a:solidFill>
                          <a:effectLst/>
                          <a:latin typeface="宋体" panose="02010600030101010101" pitchFamily="2" charset="-122"/>
                          <a:ea typeface="宋体" panose="02010600030101010101" pitchFamily="2" charset="-122"/>
                        </a:rPr>
                        <a:t>功能单元种类</a:t>
                      </a:r>
                      <a:endParaRPr lang="en-US" sz="14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62802">
                <a:tc>
                  <a:txBody>
                    <a:bodyPr/>
                    <a:lstStyle/>
                    <a:p>
                      <a:pPr algn="ctr" rtl="0" fontAlgn="ctr"/>
                      <a:r>
                        <a:rPr lang="en-US" sz="1400" b="0" i="0" u="none" strike="noStrike" dirty="0" err="1" smtClean="0">
                          <a:solidFill>
                            <a:srgbClr val="000000"/>
                          </a:solidFill>
                          <a:effectLst/>
                          <a:latin typeface="Calibri" panose="020F0502020204030204" pitchFamily="34" charset="0"/>
                          <a:ea typeface="宋体" panose="02010600030101010101" pitchFamily="2" charset="-122"/>
                        </a:rPr>
                        <a:t>Celator</a:t>
                      </a:r>
                      <a:endParaRPr lang="en-US" sz="1400" b="0" i="0" u="none" strike="noStrike" dirty="0" smtClean="0">
                        <a:solidFill>
                          <a:srgbClr val="000000"/>
                        </a:solidFill>
                        <a:effectLst/>
                        <a:latin typeface="Calibri" panose="020F0502020204030204" pitchFamily="34" charset="0"/>
                        <a:ea typeface="宋体" panose="02010600030101010101" pitchFamily="2" charset="-122"/>
                      </a:endParaRPr>
                    </a:p>
                    <a:p>
                      <a:pPr algn="ctr" rtl="0" fontAlgn="ctr"/>
                      <a:r>
                        <a:rPr lang="en-US" sz="1400" b="0" i="0" u="none" strike="noStrike" dirty="0" smtClean="0">
                          <a:solidFill>
                            <a:srgbClr val="000000"/>
                          </a:solidFill>
                          <a:effectLst/>
                          <a:latin typeface="Calibri" panose="020F0502020204030204" pitchFamily="34" charset="0"/>
                          <a:ea typeface="宋体" panose="02010600030101010101" pitchFamily="2" charset="-122"/>
                        </a:rPr>
                        <a:t>[13]</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dirty="0" smtClean="0">
                          <a:solidFill>
                            <a:srgbClr val="000000"/>
                          </a:solidFill>
                          <a:effectLst/>
                          <a:latin typeface="宋体" panose="02010600030101010101" pitchFamily="2" charset="-122"/>
                          <a:ea typeface="宋体" panose="02010600030101010101" pitchFamily="2" charset="-122"/>
                        </a:rPr>
                        <a:t>功能单元支持下的所有算法（</a:t>
                      </a:r>
                      <a:r>
                        <a:rPr lang="en-US" altLang="zh-CN" sz="1400" b="0" i="0" u="none" strike="noStrike" dirty="0" smtClean="0">
                          <a:solidFill>
                            <a:srgbClr val="000000"/>
                          </a:solidFill>
                          <a:effectLst/>
                          <a:latin typeface="宋体" panose="02010600030101010101" pitchFamily="2" charset="-122"/>
                          <a:ea typeface="宋体" panose="02010600030101010101" pitchFamily="2" charset="-122"/>
                        </a:rPr>
                        <a:t>8/16</a:t>
                      </a:r>
                      <a:r>
                        <a:rPr lang="zh-CN" altLang="en-US" sz="1400" b="0" i="0" u="none" strike="noStrike" dirty="0" smtClean="0">
                          <a:solidFill>
                            <a:srgbClr val="000000"/>
                          </a:solidFill>
                          <a:effectLst/>
                          <a:latin typeface="宋体" panose="02010600030101010101" pitchFamily="2" charset="-122"/>
                          <a:ea typeface="宋体" panose="02010600030101010101" pitchFamily="2" charset="-122"/>
                        </a:rPr>
                        <a:t>），论文中映射了</a:t>
                      </a:r>
                      <a:r>
                        <a:rPr lang="en-US" altLang="zh-CN" sz="1400" b="0" i="0" u="none" strike="noStrike" dirty="0" smtClean="0">
                          <a:solidFill>
                            <a:srgbClr val="000000"/>
                          </a:solidFill>
                          <a:effectLst/>
                          <a:latin typeface="宋体" panose="02010600030101010101" pitchFamily="2" charset="-122"/>
                          <a:ea typeface="宋体" panose="02010600030101010101" pitchFamily="2" charset="-122"/>
                        </a:rPr>
                        <a:t>AES</a:t>
                      </a:r>
                      <a:r>
                        <a:rPr lang="zh-CN" altLang="en-US" sz="1400" b="0" i="0" u="none" strike="noStrike" dirty="0" smtClean="0">
                          <a:solidFill>
                            <a:srgbClr val="000000"/>
                          </a:solidFill>
                          <a:effectLst/>
                          <a:latin typeface="宋体" panose="02010600030101010101" pitchFamily="2" charset="-122"/>
                          <a:ea typeface="宋体" panose="02010600030101010101" pitchFamily="2" charset="-122"/>
                        </a:rPr>
                        <a:t>和</a:t>
                      </a:r>
                      <a:r>
                        <a:rPr lang="en-US" altLang="zh-CN" sz="1400" b="0" i="0" u="none" strike="noStrike" dirty="0" smtClean="0">
                          <a:solidFill>
                            <a:srgbClr val="000000"/>
                          </a:solidFill>
                          <a:effectLst/>
                          <a:latin typeface="宋体" panose="02010600030101010101" pitchFamily="2" charset="-122"/>
                          <a:ea typeface="宋体" panose="02010600030101010101" pitchFamily="2" charset="-122"/>
                        </a:rPr>
                        <a:t>DES</a:t>
                      </a: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dirty="0" smtClean="0">
                          <a:solidFill>
                            <a:srgbClr val="000000"/>
                          </a:solidFill>
                          <a:effectLst/>
                          <a:latin typeface="Calibri" panose="020F0502020204030204" pitchFamily="34" charset="0"/>
                          <a:ea typeface="宋体" panose="02010600030101010101" pitchFamily="2" charset="-122"/>
                        </a:rPr>
                        <a:t>与、或、查找表、非、抑或、直通、模加、</a:t>
                      </a:r>
                      <a:endParaRPr lang="en-US" altLang="zh-CN" sz="1400" b="0" i="0" u="none" strike="noStrike" dirty="0" smtClean="0">
                        <a:solidFill>
                          <a:srgbClr val="000000"/>
                        </a:solidFill>
                        <a:effectLst/>
                        <a:latin typeface="Calibri" panose="020F0502020204030204" pitchFamily="34" charset="0"/>
                        <a:ea typeface="宋体" panose="02010600030101010101" pitchFamily="2" charset="-122"/>
                      </a:endParaRPr>
                    </a:p>
                    <a:p>
                      <a:pPr algn="ctr" rtl="0" fontAlgn="ctr"/>
                      <a:r>
                        <a:rPr lang="zh-CN" altLang="en-US" sz="1400" b="0" i="0" u="none" strike="noStrike" dirty="0" smtClean="0">
                          <a:solidFill>
                            <a:srgbClr val="000000"/>
                          </a:solidFill>
                          <a:effectLst/>
                          <a:latin typeface="Calibri" panose="020F0502020204030204" pitchFamily="34" charset="0"/>
                          <a:ea typeface="宋体" panose="02010600030101010101" pitchFamily="2" charset="-122"/>
                        </a:rPr>
                        <a:t>移位</a:t>
                      </a:r>
                      <a:endParaRPr lang="en-US" altLang="zh-CN" sz="1400" b="0" i="0" u="none" strike="noStrike" dirty="0">
                        <a:solidFill>
                          <a:srgbClr val="000000"/>
                        </a:solidFill>
                        <a:effectLst/>
                        <a:latin typeface="Calibri" panose="020F0502020204030204" pitchFamily="34" charset="0"/>
                        <a:ea typeface="宋体" panose="02010600030101010101"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62802">
                <a:tc>
                  <a:txBody>
                    <a:bodyPr/>
                    <a:lstStyle/>
                    <a:p>
                      <a:pPr algn="ctr" rtl="0" fontAlgn="ctr"/>
                      <a:r>
                        <a:rPr lang="en-US" sz="1400" b="0" i="0" u="none" strike="noStrike" dirty="0" err="1" smtClean="0">
                          <a:solidFill>
                            <a:srgbClr val="000000"/>
                          </a:solidFill>
                          <a:effectLst/>
                          <a:latin typeface="Calibri" panose="020F0502020204030204" pitchFamily="34" charset="0"/>
                          <a:ea typeface="宋体" panose="02010600030101010101" pitchFamily="2" charset="-122"/>
                        </a:rPr>
                        <a:t>ProDFA</a:t>
                      </a:r>
                      <a:endParaRPr lang="en-US" sz="1400" b="0" i="0" u="none" strike="noStrike" dirty="0" smtClean="0">
                        <a:solidFill>
                          <a:srgbClr val="000000"/>
                        </a:solidFill>
                        <a:effectLst/>
                        <a:latin typeface="Calibri" panose="020F0502020204030204" pitchFamily="34" charset="0"/>
                        <a:ea typeface="宋体" panose="02010600030101010101" pitchFamily="2" charset="-122"/>
                      </a:endParaRPr>
                    </a:p>
                    <a:p>
                      <a:pPr algn="ctr" rtl="0" fontAlgn="ctr"/>
                      <a:r>
                        <a:rPr lang="en-US" sz="1400" b="0" i="0" u="none" strike="noStrike" dirty="0" smtClean="0">
                          <a:solidFill>
                            <a:srgbClr val="000000"/>
                          </a:solidFill>
                          <a:effectLst/>
                          <a:latin typeface="Calibri" panose="020F0502020204030204" pitchFamily="34" charset="0"/>
                          <a:ea typeface="宋体" panose="02010600030101010101" pitchFamily="2" charset="-122"/>
                        </a:rPr>
                        <a:t>[12]</a:t>
                      </a:r>
                      <a:endParaRPr lang="en-US" sz="1400" b="0" i="0" u="none" strike="noStrike" dirty="0">
                        <a:solidFill>
                          <a:srgbClr val="000000"/>
                        </a:solidFill>
                        <a:effectLst/>
                        <a:latin typeface="Calibri" panose="020F0502020204030204" pitchFamily="34" charset="0"/>
                        <a:ea typeface="宋体" panose="02010600030101010101"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dirty="0" smtClean="0">
                          <a:solidFill>
                            <a:srgbClr val="000000"/>
                          </a:solidFill>
                          <a:effectLst/>
                          <a:latin typeface="宋体" panose="02010600030101010101" pitchFamily="2" charset="-122"/>
                          <a:ea typeface="宋体" panose="02010600030101010101" pitchFamily="2" charset="-122"/>
                        </a:rPr>
                        <a:t>功能单元支持下的所有算法（</a:t>
                      </a:r>
                      <a:r>
                        <a:rPr lang="en-US" altLang="zh-CN" sz="1400" b="0" i="0" u="none" strike="noStrike" dirty="0" smtClean="0">
                          <a:solidFill>
                            <a:srgbClr val="000000"/>
                          </a:solidFill>
                          <a:effectLst/>
                          <a:latin typeface="宋体" panose="02010600030101010101" pitchFamily="2" charset="-122"/>
                          <a:ea typeface="宋体" panose="02010600030101010101" pitchFamily="2" charset="-122"/>
                        </a:rPr>
                        <a:t>15/16</a:t>
                      </a:r>
                      <a:r>
                        <a:rPr lang="zh-CN" altLang="en-US" sz="1400" b="0" i="0" u="none" strike="noStrike" dirty="0" smtClean="0">
                          <a:solidFill>
                            <a:srgbClr val="000000"/>
                          </a:solidFill>
                          <a:effectLst/>
                          <a:latin typeface="宋体" panose="02010600030101010101" pitchFamily="2" charset="-122"/>
                          <a:ea typeface="宋体" panose="02010600030101010101" pitchFamily="2" charset="-122"/>
                        </a:rPr>
                        <a:t>），论文中映射了</a:t>
                      </a:r>
                      <a:r>
                        <a:rPr lang="en-US" altLang="zh-CN" sz="1400" b="0" i="0" u="none" strike="noStrike" dirty="0" smtClean="0">
                          <a:solidFill>
                            <a:srgbClr val="000000"/>
                          </a:solidFill>
                          <a:effectLst/>
                          <a:latin typeface="宋体" panose="02010600030101010101" pitchFamily="2" charset="-122"/>
                          <a:ea typeface="宋体" panose="02010600030101010101" pitchFamily="2" charset="-122"/>
                        </a:rPr>
                        <a:t>DES</a:t>
                      </a:r>
                      <a:r>
                        <a:rPr lang="zh-CN" altLang="en-US" sz="1400" b="0" i="0" u="none" strike="noStrike" dirty="0" smtClean="0">
                          <a:solidFill>
                            <a:srgbClr val="000000"/>
                          </a:solidFill>
                          <a:effectLst/>
                          <a:latin typeface="宋体" panose="02010600030101010101" pitchFamily="2" charset="-122"/>
                          <a:ea typeface="宋体" panose="02010600030101010101" pitchFamily="2" charset="-122"/>
                        </a:rPr>
                        <a:t>、</a:t>
                      </a:r>
                      <a:r>
                        <a:rPr lang="en-US" altLang="zh-CN" sz="1400" b="0" i="0" u="none" strike="noStrike" dirty="0" smtClean="0">
                          <a:solidFill>
                            <a:srgbClr val="000000"/>
                          </a:solidFill>
                          <a:effectLst/>
                          <a:latin typeface="宋体" panose="02010600030101010101" pitchFamily="2" charset="-122"/>
                          <a:ea typeface="宋体" panose="02010600030101010101" pitchFamily="2" charset="-122"/>
                        </a:rPr>
                        <a:t>AES</a:t>
                      </a:r>
                      <a:r>
                        <a:rPr lang="zh-CN" altLang="en-US" sz="1400" b="0" i="0" u="none" strike="noStrike" dirty="0" smtClean="0">
                          <a:solidFill>
                            <a:srgbClr val="000000"/>
                          </a:solidFill>
                          <a:effectLst/>
                          <a:latin typeface="宋体" panose="02010600030101010101" pitchFamily="2" charset="-122"/>
                          <a:ea typeface="宋体" panose="02010600030101010101" pitchFamily="2" charset="-122"/>
                        </a:rPr>
                        <a:t>、</a:t>
                      </a:r>
                      <a:r>
                        <a:rPr lang="en-US" altLang="zh-CN" sz="1400" b="0" i="0" u="none" strike="noStrike" dirty="0" smtClean="0">
                          <a:solidFill>
                            <a:srgbClr val="000000"/>
                          </a:solidFill>
                          <a:effectLst/>
                          <a:latin typeface="宋体" panose="02010600030101010101" pitchFamily="2" charset="-122"/>
                          <a:ea typeface="宋体" panose="02010600030101010101" pitchFamily="2" charset="-122"/>
                        </a:rPr>
                        <a:t>IDEA</a:t>
                      </a:r>
                      <a:r>
                        <a:rPr lang="zh-CN" altLang="en-US" sz="1400" b="0" i="0" u="none" strike="noStrike" dirty="0" smtClean="0">
                          <a:solidFill>
                            <a:srgbClr val="000000"/>
                          </a:solidFill>
                          <a:effectLst/>
                          <a:latin typeface="宋体" panose="02010600030101010101" pitchFamily="2" charset="-122"/>
                          <a:ea typeface="宋体" panose="02010600030101010101" pitchFamily="2" charset="-122"/>
                        </a:rPr>
                        <a:t>、</a:t>
                      </a:r>
                      <a:r>
                        <a:rPr lang="en-US" altLang="zh-CN" sz="1400" b="0" i="0" u="none" strike="noStrike" dirty="0" err="1" smtClean="0">
                          <a:solidFill>
                            <a:srgbClr val="000000"/>
                          </a:solidFill>
                          <a:effectLst/>
                          <a:latin typeface="宋体" panose="02010600030101010101" pitchFamily="2" charset="-122"/>
                          <a:ea typeface="宋体" panose="02010600030101010101" pitchFamily="2" charset="-122"/>
                        </a:rPr>
                        <a:t>Twofish</a:t>
                      </a:r>
                      <a:r>
                        <a:rPr lang="zh-CN" altLang="en-US" sz="1400" b="0" i="0" u="none" strike="noStrike" dirty="0" smtClean="0">
                          <a:solidFill>
                            <a:srgbClr val="000000"/>
                          </a:solidFill>
                          <a:effectLst/>
                          <a:latin typeface="宋体" panose="02010600030101010101" pitchFamily="2" charset="-122"/>
                          <a:ea typeface="宋体" panose="02010600030101010101" pitchFamily="2" charset="-122"/>
                        </a:rPr>
                        <a:t>、</a:t>
                      </a:r>
                      <a:r>
                        <a:rPr lang="en-US" altLang="zh-CN" sz="1400" b="0" i="0" u="none" strike="noStrike" dirty="0" smtClean="0">
                          <a:solidFill>
                            <a:srgbClr val="000000"/>
                          </a:solidFill>
                          <a:effectLst/>
                          <a:latin typeface="宋体" panose="02010600030101010101" pitchFamily="2" charset="-122"/>
                          <a:ea typeface="宋体" panose="02010600030101010101" pitchFamily="2" charset="-122"/>
                        </a:rPr>
                        <a:t>RC6</a:t>
                      </a: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defTabSz="685800" rtl="0" eaLnBrk="1" fontAlgn="ctr" latinLnBrk="0" hangingPunct="1">
                        <a:lnSpc>
                          <a:spcPct val="100000"/>
                        </a:lnSpc>
                        <a:spcBef>
                          <a:spcPts val="0"/>
                        </a:spcBef>
                        <a:spcAft>
                          <a:spcPts val="0"/>
                        </a:spcAft>
                        <a:buClrTx/>
                        <a:buSzTx/>
                        <a:buFontTx/>
                        <a:buNone/>
                        <a:tabLst/>
                        <a:defRPr/>
                      </a:pPr>
                      <a:r>
                        <a:rPr lang="zh-CN" altLang="en-US" sz="1400" b="0" i="0" u="none" strike="noStrike" dirty="0" smtClean="0">
                          <a:solidFill>
                            <a:srgbClr val="000000"/>
                          </a:solidFill>
                          <a:effectLst/>
                          <a:latin typeface="Calibri" panose="020F0502020204030204" pitchFamily="34" charset="0"/>
                          <a:ea typeface="宋体" panose="02010600030101010101" pitchFamily="2" charset="-122"/>
                        </a:rPr>
                        <a:t>与、或、非、异或、模加减、查找表、移位、循环移位、模乘、</a:t>
                      </a:r>
                      <a:r>
                        <a:rPr lang="zh-CN" altLang="en-US" sz="1400" b="0" i="0" u="none" strike="noStrike" dirty="0" smtClean="0">
                          <a:solidFill>
                            <a:srgbClr val="000000"/>
                          </a:solidFill>
                          <a:effectLst/>
                          <a:latin typeface="Arial" panose="020B0604020202020204" pitchFamily="34" charset="0"/>
                          <a:ea typeface="宋体" panose="02010600030101010101" pitchFamily="2" charset="-122"/>
                        </a:rPr>
                        <a:t>置换</a:t>
                      </a:r>
                      <a:r>
                        <a:rPr lang="en-US" altLang="zh-CN" sz="1400" b="0" i="0" u="none" strike="noStrike" dirty="0" smtClean="0">
                          <a:solidFill>
                            <a:srgbClr val="000000"/>
                          </a:solidFill>
                          <a:effectLst/>
                          <a:latin typeface="Arial" panose="020B0604020202020204" pitchFamily="34" charset="0"/>
                          <a:ea typeface="宋体" panose="02010600030101010101" pitchFamily="2" charset="-122"/>
                        </a:rPr>
                        <a:t>/</a:t>
                      </a:r>
                      <a:r>
                        <a:rPr lang="zh-CN" altLang="en-US" sz="1400" b="0" i="0" u="none" strike="noStrike" dirty="0" smtClean="0">
                          <a:solidFill>
                            <a:srgbClr val="000000"/>
                          </a:solidFill>
                          <a:effectLst/>
                          <a:latin typeface="Arial" panose="020B0604020202020204" pitchFamily="34" charset="0"/>
                          <a:ea typeface="宋体" panose="02010600030101010101" pitchFamily="2" charset="-122"/>
                        </a:rPr>
                        <a:t>扩展</a:t>
                      </a:r>
                      <a:endParaRPr lang="en-US" altLang="zh-CN" sz="1400" b="0" i="0" u="none" strike="noStrike" dirty="0" smtClean="0">
                        <a:solidFill>
                          <a:srgbClr val="000000"/>
                        </a:solidFill>
                        <a:effectLst/>
                        <a:latin typeface="Calibri" panose="020F0502020204030204" pitchFamily="34" charset="0"/>
                        <a:ea typeface="宋体" panose="02010600030101010101"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802808">
                <a:tc>
                  <a:txBody>
                    <a:bodyPr/>
                    <a:lstStyle/>
                    <a:p>
                      <a:pPr algn="ctr" rtl="0" fontAlgn="ctr"/>
                      <a:r>
                        <a:rPr lang="en-US" sz="1400" b="0" i="0" u="none" strike="noStrike" dirty="0" err="1" smtClean="0">
                          <a:solidFill>
                            <a:srgbClr val="000000"/>
                          </a:solidFill>
                          <a:effectLst/>
                          <a:latin typeface="Calibri" panose="020F0502020204030204" pitchFamily="34" charset="0"/>
                          <a:ea typeface="宋体" panose="02010600030101010101" pitchFamily="2" charset="-122"/>
                        </a:rPr>
                        <a:t>Cryptoraptor</a:t>
                      </a:r>
                      <a:endParaRPr lang="en-US" sz="1400" b="0" i="0" u="none" strike="noStrike" dirty="0" smtClean="0">
                        <a:solidFill>
                          <a:srgbClr val="000000"/>
                        </a:solidFill>
                        <a:effectLst/>
                        <a:latin typeface="Calibri" panose="020F0502020204030204" pitchFamily="34" charset="0"/>
                        <a:ea typeface="宋体" panose="02010600030101010101" pitchFamily="2" charset="-122"/>
                      </a:endParaRPr>
                    </a:p>
                    <a:p>
                      <a:pPr algn="ctr" rtl="0" fontAlgn="ctr"/>
                      <a:r>
                        <a:rPr lang="en-US" sz="1400" b="0" i="0" u="none" strike="noStrike" dirty="0" smtClean="0">
                          <a:solidFill>
                            <a:srgbClr val="000000"/>
                          </a:solidFill>
                          <a:effectLst/>
                          <a:latin typeface="Calibri" panose="020F0502020204030204" pitchFamily="34" charset="0"/>
                          <a:ea typeface="宋体" panose="02010600030101010101" pitchFamily="2" charset="-122"/>
                        </a:rPr>
                        <a:t>[3][4]</a:t>
                      </a:r>
                      <a:endParaRPr lang="en-US" sz="1400" b="0" i="0" u="none" strike="noStrike" dirty="0">
                        <a:solidFill>
                          <a:srgbClr val="000000"/>
                        </a:solidFill>
                        <a:effectLst/>
                        <a:latin typeface="Calibri" panose="020F0502020204030204" pitchFamily="34" charset="0"/>
                        <a:ea typeface="宋体" panose="02010600030101010101"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dirty="0" smtClean="0">
                          <a:solidFill>
                            <a:srgbClr val="000000"/>
                          </a:solidFill>
                          <a:effectLst/>
                          <a:latin typeface="宋体" panose="02010600030101010101" pitchFamily="2" charset="-122"/>
                          <a:ea typeface="宋体" panose="02010600030101010101" pitchFamily="2" charset="-122"/>
                        </a:rPr>
                        <a:t>功能单元支持下的所有算法（</a:t>
                      </a:r>
                      <a:r>
                        <a:rPr lang="en-US" altLang="zh-CN" sz="1400" b="0" i="0" u="none" strike="noStrike" dirty="0" smtClean="0">
                          <a:solidFill>
                            <a:srgbClr val="000000"/>
                          </a:solidFill>
                          <a:effectLst/>
                          <a:latin typeface="宋体" panose="02010600030101010101" pitchFamily="2" charset="-122"/>
                          <a:ea typeface="宋体" panose="02010600030101010101" pitchFamily="2" charset="-122"/>
                        </a:rPr>
                        <a:t>14/16</a:t>
                      </a:r>
                      <a:r>
                        <a:rPr lang="zh-CN" altLang="en-US" sz="1400" b="0" i="0" u="none" strike="noStrike" dirty="0" smtClean="0">
                          <a:solidFill>
                            <a:srgbClr val="000000"/>
                          </a:solidFill>
                          <a:effectLst/>
                          <a:latin typeface="宋体" panose="02010600030101010101" pitchFamily="2" charset="-122"/>
                          <a:ea typeface="宋体" panose="02010600030101010101" pitchFamily="2" charset="-122"/>
                        </a:rPr>
                        <a:t>），论文中映射了</a:t>
                      </a:r>
                      <a:r>
                        <a:rPr lang="en-US" altLang="zh-CN" sz="1400" b="0" i="0" u="none" strike="noStrike" dirty="0" smtClean="0">
                          <a:solidFill>
                            <a:srgbClr val="000000"/>
                          </a:solidFill>
                          <a:effectLst/>
                          <a:latin typeface="宋体" panose="02010600030101010101" pitchFamily="2" charset="-122"/>
                          <a:ea typeface="宋体" panose="02010600030101010101" pitchFamily="2" charset="-122"/>
                        </a:rPr>
                        <a:t>AES Blowfish, Camellia, CAST-128, DES, GOST, Kasumi, RC5, SEED, and </a:t>
                      </a:r>
                      <a:r>
                        <a:rPr lang="en-US" altLang="zh-CN" sz="1400" b="0" i="0" u="none" strike="noStrike" dirty="0" err="1" smtClean="0">
                          <a:solidFill>
                            <a:srgbClr val="000000"/>
                          </a:solidFill>
                          <a:effectLst/>
                          <a:latin typeface="宋体" panose="02010600030101010101" pitchFamily="2" charset="-122"/>
                          <a:ea typeface="宋体" panose="02010600030101010101" pitchFamily="2" charset="-122"/>
                        </a:rPr>
                        <a:t>Twofish</a:t>
                      </a: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zh-CN" altLang="en-US" sz="1400" b="0" i="0" u="none" strike="noStrike" dirty="0" smtClean="0">
                          <a:solidFill>
                            <a:srgbClr val="000000"/>
                          </a:solidFill>
                          <a:effectLst/>
                          <a:latin typeface="Arial" panose="020B0604020202020204" pitchFamily="34" charset="0"/>
                          <a:ea typeface="宋体" panose="02010600030101010101" pitchFamily="2" charset="-122"/>
                        </a:rPr>
                        <a:t>与、或、非、异或、非（与、或、非、异或）、直通、模加减、查找表、移位、循环移位、置换</a:t>
                      </a:r>
                      <a:r>
                        <a:rPr lang="en-US" altLang="zh-CN" sz="1400" b="0" i="0" u="none" strike="noStrike" dirty="0" smtClean="0">
                          <a:solidFill>
                            <a:srgbClr val="000000"/>
                          </a:solidFill>
                          <a:effectLst/>
                          <a:latin typeface="Arial" panose="020B0604020202020204" pitchFamily="34" charset="0"/>
                          <a:ea typeface="宋体" panose="02010600030101010101" pitchFamily="2" charset="-122"/>
                        </a:rPr>
                        <a:t>/</a:t>
                      </a:r>
                      <a:r>
                        <a:rPr lang="zh-CN" altLang="en-US" sz="1400" b="0" i="0" u="none" strike="noStrike" dirty="0" smtClean="0">
                          <a:solidFill>
                            <a:srgbClr val="000000"/>
                          </a:solidFill>
                          <a:effectLst/>
                          <a:latin typeface="Arial" panose="020B0604020202020204" pitchFamily="34" charset="0"/>
                          <a:ea typeface="宋体" panose="02010600030101010101" pitchFamily="2" charset="-122"/>
                        </a:rPr>
                        <a:t>扩展、</a:t>
                      </a:r>
                      <a:r>
                        <a:rPr lang="en-US" altLang="zh-CN" sz="1400" b="0" i="0" u="none" strike="noStrike" dirty="0" smtClean="0">
                          <a:solidFill>
                            <a:srgbClr val="000000"/>
                          </a:solidFill>
                          <a:effectLst/>
                          <a:latin typeface="Arial" panose="020B0604020202020204" pitchFamily="34" charset="0"/>
                          <a:ea typeface="宋体" panose="02010600030101010101" pitchFamily="2" charset="-122"/>
                        </a:rPr>
                        <a:t>crossbar</a:t>
                      </a:r>
                      <a:r>
                        <a:rPr lang="zh-CN" altLang="en-US" sz="1400" b="0" i="0" u="none" strike="noStrike" dirty="0" smtClean="0">
                          <a:solidFill>
                            <a:srgbClr val="000000"/>
                          </a:solidFill>
                          <a:effectLst/>
                          <a:latin typeface="Arial" panose="020B0604020202020204" pitchFamily="34" charset="0"/>
                          <a:ea typeface="宋体" panose="02010600030101010101" pitchFamily="2" charset="-122"/>
                        </a:rPr>
                        <a:t>互联</a:t>
                      </a:r>
                      <a:endParaRPr lang="en-US" altLang="zh-CN" sz="1400" b="0" i="0" u="none" strike="noStrike" dirty="0">
                        <a:solidFill>
                          <a:srgbClr val="000000"/>
                        </a:solidFill>
                        <a:effectLst/>
                        <a:latin typeface="Arial" panose="020B0604020202020204" pitchFamily="34" charset="0"/>
                        <a:ea typeface="宋体" panose="02010600030101010101"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62802">
                <a:tc>
                  <a:txBody>
                    <a:bodyPr/>
                    <a:lstStyle/>
                    <a:p>
                      <a:pPr algn="ctr" rtl="0" fontAlgn="ctr"/>
                      <a:r>
                        <a:rPr lang="en-US" sz="1400" b="0" i="0" u="none" strike="noStrike" dirty="0" smtClean="0">
                          <a:solidFill>
                            <a:srgbClr val="000000"/>
                          </a:solidFill>
                          <a:effectLst/>
                          <a:latin typeface="Calibri" panose="020F0502020204030204" pitchFamily="34" charset="0"/>
                          <a:ea typeface="宋体" panose="02010600030101010101" pitchFamily="2" charset="-122"/>
                        </a:rPr>
                        <a:t>COBRA</a:t>
                      </a:r>
                    </a:p>
                    <a:p>
                      <a:pPr marL="0" marR="0" indent="0" algn="ctr" defTabSz="685800" rtl="0" eaLnBrk="1" fontAlgn="ctr" latinLnBrk="0" hangingPunct="1">
                        <a:lnSpc>
                          <a:spcPct val="100000"/>
                        </a:lnSpc>
                        <a:spcBef>
                          <a:spcPts val="0"/>
                        </a:spcBef>
                        <a:spcAft>
                          <a:spcPts val="0"/>
                        </a:spcAft>
                        <a:buClrTx/>
                        <a:buSzTx/>
                        <a:buFontTx/>
                        <a:buNone/>
                        <a:tabLst/>
                        <a:defRPr/>
                      </a:pPr>
                      <a:r>
                        <a:rPr lang="en-US" altLang="zh-CN" sz="1400" b="0" i="0" u="none" strike="noStrike" dirty="0" smtClean="0">
                          <a:solidFill>
                            <a:srgbClr val="000000"/>
                          </a:solidFill>
                          <a:effectLst/>
                          <a:latin typeface="Calibri" panose="020F0502020204030204" pitchFamily="34" charset="0"/>
                          <a:ea typeface="宋体" panose="02010600030101010101" pitchFamily="2" charset="-122"/>
                        </a:rPr>
                        <a:t>[1][2]</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dirty="0" smtClean="0">
                          <a:solidFill>
                            <a:srgbClr val="000000"/>
                          </a:solidFill>
                          <a:effectLst/>
                          <a:latin typeface="宋体" panose="02010600030101010101" pitchFamily="2" charset="-122"/>
                          <a:ea typeface="宋体" panose="02010600030101010101" pitchFamily="2" charset="-122"/>
                        </a:rPr>
                        <a:t>功能单元支持下的所有算法（</a:t>
                      </a:r>
                      <a:r>
                        <a:rPr lang="en-US" altLang="zh-CN" sz="1400" b="0" i="0" u="none" strike="noStrike" dirty="0" smtClean="0">
                          <a:solidFill>
                            <a:srgbClr val="000000"/>
                          </a:solidFill>
                          <a:effectLst/>
                          <a:latin typeface="宋体" panose="02010600030101010101" pitchFamily="2" charset="-122"/>
                          <a:ea typeface="宋体" panose="02010600030101010101" pitchFamily="2" charset="-122"/>
                        </a:rPr>
                        <a:t>14/16</a:t>
                      </a:r>
                      <a:r>
                        <a:rPr lang="zh-CN" altLang="en-US" sz="1400" b="0" i="0" u="none" strike="noStrike" dirty="0" smtClean="0">
                          <a:solidFill>
                            <a:srgbClr val="000000"/>
                          </a:solidFill>
                          <a:effectLst/>
                          <a:latin typeface="宋体" panose="02010600030101010101" pitchFamily="2" charset="-122"/>
                          <a:ea typeface="宋体" panose="02010600030101010101" pitchFamily="2" charset="-122"/>
                        </a:rPr>
                        <a:t>），论文中映射了</a:t>
                      </a:r>
                      <a:r>
                        <a:rPr lang="en-US" altLang="zh-CN" sz="1400" b="0" i="0" u="none" strike="noStrike" dirty="0" smtClean="0">
                          <a:solidFill>
                            <a:srgbClr val="000000"/>
                          </a:solidFill>
                          <a:effectLst/>
                          <a:latin typeface="宋体" panose="02010600030101010101" pitchFamily="2" charset="-122"/>
                          <a:ea typeface="宋体" panose="02010600030101010101" pitchFamily="2" charset="-122"/>
                        </a:rPr>
                        <a:t>RC6</a:t>
                      </a:r>
                      <a:r>
                        <a:rPr lang="zh-CN" altLang="en-US" sz="1400" b="0" i="0" u="none" strike="noStrike" dirty="0" smtClean="0">
                          <a:solidFill>
                            <a:srgbClr val="000000"/>
                          </a:solidFill>
                          <a:effectLst/>
                          <a:latin typeface="宋体" panose="02010600030101010101" pitchFamily="2" charset="-122"/>
                          <a:ea typeface="宋体" panose="02010600030101010101" pitchFamily="2" charset="-122"/>
                        </a:rPr>
                        <a:t>、</a:t>
                      </a:r>
                      <a:r>
                        <a:rPr lang="en-US" altLang="zh-CN" sz="1400" b="0" i="0" u="none" strike="noStrike" dirty="0" err="1" smtClean="0">
                          <a:solidFill>
                            <a:srgbClr val="000000"/>
                          </a:solidFill>
                          <a:effectLst/>
                          <a:latin typeface="宋体" panose="02010600030101010101" pitchFamily="2" charset="-122"/>
                          <a:ea typeface="宋体" panose="02010600030101010101" pitchFamily="2" charset="-122"/>
                        </a:rPr>
                        <a:t>Rijndael</a:t>
                      </a:r>
                      <a:r>
                        <a:rPr lang="zh-CN" altLang="en-US" sz="1400" b="0" i="0" u="none" strike="noStrike" dirty="0" smtClean="0">
                          <a:solidFill>
                            <a:srgbClr val="000000"/>
                          </a:solidFill>
                          <a:effectLst/>
                          <a:latin typeface="宋体" panose="02010600030101010101" pitchFamily="2" charset="-122"/>
                          <a:ea typeface="宋体" panose="02010600030101010101" pitchFamily="2" charset="-122"/>
                        </a:rPr>
                        <a:t>、</a:t>
                      </a:r>
                      <a:r>
                        <a:rPr lang="en-US" altLang="zh-CN" sz="1400" b="0" i="0" u="none" strike="noStrike" dirty="0" smtClean="0">
                          <a:solidFill>
                            <a:srgbClr val="000000"/>
                          </a:solidFill>
                          <a:effectLst/>
                          <a:latin typeface="宋体" panose="02010600030101010101" pitchFamily="2" charset="-122"/>
                          <a:ea typeface="宋体" panose="02010600030101010101" pitchFamily="2" charset="-122"/>
                        </a:rPr>
                        <a:t>Serpent</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dirty="0" smtClean="0">
                          <a:solidFill>
                            <a:srgbClr val="000000"/>
                          </a:solidFill>
                          <a:effectLst/>
                          <a:latin typeface="Calibri" panose="020F0502020204030204" pitchFamily="34" charset="0"/>
                          <a:ea typeface="宋体" panose="02010600030101010101" pitchFamily="2" charset="-122"/>
                        </a:rPr>
                        <a:t>与、或、非、异或、模加减、查找表、移位、循环移位、有限域乘法、模乘</a:t>
                      </a:r>
                      <a:endParaRPr lang="en-US" altLang="zh-CN" sz="1400" b="0" i="0" u="none" strike="noStrike" dirty="0">
                        <a:solidFill>
                          <a:srgbClr val="000000"/>
                        </a:solidFill>
                        <a:effectLst/>
                        <a:latin typeface="Calibri" panose="020F0502020204030204" pitchFamily="34" charset="0"/>
                        <a:ea typeface="宋体" panose="02010600030101010101"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06568">
                <a:tc>
                  <a:txBody>
                    <a:bodyPr/>
                    <a:lstStyle/>
                    <a:p>
                      <a:pPr algn="ctr" rtl="0" fontAlgn="ctr"/>
                      <a:r>
                        <a:rPr lang="en-US" sz="1400" b="0" i="0" u="none" strike="noStrike" dirty="0" smtClean="0">
                          <a:solidFill>
                            <a:srgbClr val="000000"/>
                          </a:solidFill>
                          <a:effectLst/>
                          <a:latin typeface="Calibri" panose="020F0502020204030204" pitchFamily="34" charset="0"/>
                          <a:ea typeface="宋体" panose="02010600030101010101" pitchFamily="2" charset="-122"/>
                        </a:rPr>
                        <a:t>RCPA</a:t>
                      </a:r>
                    </a:p>
                    <a:p>
                      <a:pPr algn="ctr" rtl="0" fontAlgn="ctr"/>
                      <a:r>
                        <a:rPr lang="en-US" sz="1400" b="0" i="0" u="none" strike="noStrike" dirty="0" smtClean="0">
                          <a:solidFill>
                            <a:srgbClr val="000000"/>
                          </a:solidFill>
                          <a:effectLst/>
                          <a:latin typeface="Calibri" panose="020F0502020204030204" pitchFamily="34" charset="0"/>
                          <a:ea typeface="宋体" panose="02010600030101010101" pitchFamily="2" charset="-122"/>
                        </a:rPr>
                        <a:t>[14]</a:t>
                      </a:r>
                      <a:endParaRPr lang="en-US" sz="1400" b="0" i="0" u="none" strike="noStrike" dirty="0">
                        <a:solidFill>
                          <a:srgbClr val="000000"/>
                        </a:solidFill>
                        <a:effectLst/>
                        <a:latin typeface="Calibri" panose="020F0502020204030204" pitchFamily="34" charset="0"/>
                        <a:ea typeface="宋体" panose="02010600030101010101"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dirty="0" smtClean="0">
                          <a:solidFill>
                            <a:srgbClr val="000000"/>
                          </a:solidFill>
                          <a:effectLst/>
                          <a:latin typeface="宋体" panose="02010600030101010101" pitchFamily="2" charset="-122"/>
                          <a:ea typeface="宋体" panose="02010600030101010101" pitchFamily="2" charset="-122"/>
                        </a:rPr>
                        <a:t>功能单元支持下的所有算法（</a:t>
                      </a:r>
                      <a:r>
                        <a:rPr lang="en-US" altLang="zh-CN" sz="1400" b="0" i="0" u="none" strike="noStrike" dirty="0" smtClean="0">
                          <a:solidFill>
                            <a:srgbClr val="000000"/>
                          </a:solidFill>
                          <a:effectLst/>
                          <a:latin typeface="宋体" panose="02010600030101010101" pitchFamily="2" charset="-122"/>
                          <a:ea typeface="宋体" panose="02010600030101010101" pitchFamily="2" charset="-122"/>
                        </a:rPr>
                        <a:t>16/16</a:t>
                      </a:r>
                      <a:r>
                        <a:rPr lang="zh-CN" altLang="en-US" sz="1400" b="0" i="0" u="none" strike="noStrike" dirty="0" smtClean="0">
                          <a:solidFill>
                            <a:srgbClr val="000000"/>
                          </a:solidFill>
                          <a:effectLst/>
                          <a:latin typeface="宋体" panose="02010600030101010101" pitchFamily="2" charset="-122"/>
                          <a:ea typeface="宋体" panose="02010600030101010101" pitchFamily="2" charset="-122"/>
                        </a:rPr>
                        <a:t>），论文中映射了</a:t>
                      </a:r>
                      <a:r>
                        <a:rPr lang="en-US" altLang="zh-CN" sz="1400" b="0" i="0" u="none" strike="noStrike" dirty="0" smtClean="0">
                          <a:solidFill>
                            <a:srgbClr val="000000"/>
                          </a:solidFill>
                          <a:effectLst/>
                          <a:latin typeface="宋体" panose="02010600030101010101" pitchFamily="2" charset="-122"/>
                          <a:ea typeface="宋体" panose="02010600030101010101" pitchFamily="2" charset="-122"/>
                        </a:rPr>
                        <a:t>AES</a:t>
                      </a:r>
                      <a:r>
                        <a:rPr lang="zh-CN" altLang="en-US" sz="1400" b="0" i="0" u="none" strike="noStrike" dirty="0" smtClean="0">
                          <a:solidFill>
                            <a:srgbClr val="000000"/>
                          </a:solidFill>
                          <a:effectLst/>
                          <a:latin typeface="宋体" panose="02010600030101010101" pitchFamily="2" charset="-122"/>
                          <a:ea typeface="宋体" panose="02010600030101010101" pitchFamily="2" charset="-122"/>
                        </a:rPr>
                        <a:t>、</a:t>
                      </a:r>
                      <a:r>
                        <a:rPr lang="en-US" altLang="zh-CN" sz="1400" b="0" i="0" u="none" strike="noStrike" dirty="0" smtClean="0">
                          <a:solidFill>
                            <a:srgbClr val="000000"/>
                          </a:solidFill>
                          <a:effectLst/>
                          <a:latin typeface="宋体" panose="02010600030101010101" pitchFamily="2" charset="-122"/>
                          <a:ea typeface="宋体" panose="02010600030101010101" pitchFamily="2" charset="-122"/>
                        </a:rPr>
                        <a:t>DES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dirty="0" smtClean="0">
                          <a:solidFill>
                            <a:srgbClr val="000000"/>
                          </a:solidFill>
                          <a:effectLst/>
                          <a:latin typeface="Calibri" panose="020F0502020204030204" pitchFamily="34" charset="0"/>
                          <a:ea typeface="宋体" panose="02010600030101010101" pitchFamily="2" charset="-122"/>
                        </a:rPr>
                        <a:t>与、或、非、异或、模加减、查找表、移位、循环移位、有限域乘法、模乘、置换</a:t>
                      </a:r>
                      <a:r>
                        <a:rPr lang="en-US" altLang="zh-CN" sz="1400" b="0" i="0" u="none" strike="noStrike" dirty="0" smtClean="0">
                          <a:solidFill>
                            <a:srgbClr val="000000"/>
                          </a:solidFill>
                          <a:effectLst/>
                          <a:latin typeface="Calibri" panose="020F0502020204030204" pitchFamily="34" charset="0"/>
                          <a:ea typeface="宋体" panose="02010600030101010101" pitchFamily="2" charset="-122"/>
                        </a:rPr>
                        <a:t>/</a:t>
                      </a:r>
                      <a:r>
                        <a:rPr lang="zh-CN" altLang="en-US" sz="1400" b="0" i="0" u="none" strike="noStrike" dirty="0" smtClean="0">
                          <a:solidFill>
                            <a:srgbClr val="000000"/>
                          </a:solidFill>
                          <a:effectLst/>
                          <a:latin typeface="Calibri" panose="020F0502020204030204" pitchFamily="34" charset="0"/>
                          <a:ea typeface="宋体" panose="02010600030101010101" pitchFamily="2" charset="-122"/>
                        </a:rPr>
                        <a:t>扩展</a:t>
                      </a:r>
                      <a:endParaRPr lang="en-US" altLang="zh-CN" sz="1400" b="0" i="0" u="none" strike="noStrike" dirty="0">
                        <a:solidFill>
                          <a:srgbClr val="000000"/>
                        </a:solidFill>
                        <a:effectLst/>
                        <a:latin typeface="Calibri" panose="020F0502020204030204" pitchFamily="34" charset="0"/>
                        <a:ea typeface="宋体" panose="02010600030101010101"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2" name="文本框 1"/>
          <p:cNvSpPr txBox="1"/>
          <p:nvPr/>
        </p:nvSpPr>
        <p:spPr>
          <a:xfrm>
            <a:off x="313509" y="2407219"/>
            <a:ext cx="8425542" cy="738664"/>
          </a:xfrm>
          <a:prstGeom prst="rect">
            <a:avLst/>
          </a:prstGeom>
          <a:noFill/>
        </p:spPr>
        <p:txBody>
          <a:bodyPr wrap="square" rtlCol="0">
            <a:spAutoFit/>
          </a:bodyPr>
          <a:lstStyle/>
          <a:p>
            <a:r>
              <a:rPr lang="zh-CN" altLang="en-US" sz="1400" dirty="0"/>
              <a:t>增加</a:t>
            </a:r>
            <a:r>
              <a:rPr lang="zh-CN" altLang="en-US" sz="1400" dirty="0" smtClean="0"/>
              <a:t>映射算法的种类，对于论文中映射了的算法采用论文中映射的结果，对于支持的但没有映射的算法进行补充映射，目前已经选择的算法：</a:t>
            </a:r>
            <a:r>
              <a:rPr lang="en-US" altLang="zh-CN" sz="1400" dirty="0"/>
              <a:t>AES</a:t>
            </a:r>
            <a:r>
              <a:rPr lang="zh-CN" altLang="en-US" sz="1400" dirty="0"/>
              <a:t>、</a:t>
            </a:r>
            <a:r>
              <a:rPr lang="en-US" altLang="zh-CN" sz="1400" dirty="0"/>
              <a:t>DES</a:t>
            </a:r>
            <a:r>
              <a:rPr lang="zh-CN" altLang="en-US" sz="1400" dirty="0"/>
              <a:t>、</a:t>
            </a:r>
            <a:r>
              <a:rPr lang="en-US" altLang="zh-CN" sz="1400" dirty="0"/>
              <a:t>IDEA</a:t>
            </a:r>
            <a:r>
              <a:rPr lang="zh-CN" altLang="en-US" sz="1400" dirty="0"/>
              <a:t>、</a:t>
            </a:r>
            <a:r>
              <a:rPr lang="en-US" altLang="zh-CN" sz="1400" dirty="0"/>
              <a:t>BLOWFISH</a:t>
            </a:r>
            <a:r>
              <a:rPr lang="zh-CN" altLang="en-US" sz="1400" dirty="0"/>
              <a:t>、</a:t>
            </a:r>
            <a:r>
              <a:rPr lang="en-US" altLang="zh-CN" sz="1400" dirty="0"/>
              <a:t>CAMELLIA</a:t>
            </a:r>
            <a:r>
              <a:rPr lang="zh-CN" altLang="en-US" sz="1400" dirty="0"/>
              <a:t>、</a:t>
            </a:r>
            <a:r>
              <a:rPr lang="en-US" altLang="zh-CN" sz="1400" dirty="0"/>
              <a:t>CAST128</a:t>
            </a:r>
            <a:r>
              <a:rPr lang="zh-CN" altLang="en-US" sz="1400" dirty="0"/>
              <a:t>、</a:t>
            </a:r>
            <a:r>
              <a:rPr lang="en-US" altLang="zh-CN" sz="1400" dirty="0"/>
              <a:t>GOST</a:t>
            </a:r>
            <a:r>
              <a:rPr lang="zh-CN" altLang="en-US" sz="1400" dirty="0"/>
              <a:t>、</a:t>
            </a:r>
            <a:r>
              <a:rPr lang="en-US" altLang="zh-CN" sz="1400" dirty="0"/>
              <a:t>RC5</a:t>
            </a:r>
            <a:r>
              <a:rPr lang="zh-CN" altLang="en-US" sz="1400" dirty="0"/>
              <a:t>、</a:t>
            </a:r>
            <a:r>
              <a:rPr lang="en-US" altLang="zh-CN" sz="1400" dirty="0"/>
              <a:t>SEED</a:t>
            </a:r>
            <a:r>
              <a:rPr lang="zh-CN" altLang="en-US" sz="1400" dirty="0"/>
              <a:t>、</a:t>
            </a:r>
            <a:r>
              <a:rPr lang="en-US" altLang="zh-CN" sz="1400" dirty="0"/>
              <a:t>TWOFISH</a:t>
            </a:r>
            <a:r>
              <a:rPr lang="zh-CN" altLang="en-US" sz="1400" dirty="0"/>
              <a:t>、</a:t>
            </a:r>
            <a:r>
              <a:rPr lang="en-US" altLang="zh-CN" sz="1400" dirty="0"/>
              <a:t>SM4</a:t>
            </a:r>
            <a:r>
              <a:rPr lang="zh-CN" altLang="en-US" sz="1400" dirty="0"/>
              <a:t>、</a:t>
            </a:r>
            <a:r>
              <a:rPr lang="en-US" altLang="zh-CN" sz="1400" dirty="0"/>
              <a:t>RC6</a:t>
            </a:r>
            <a:r>
              <a:rPr lang="zh-CN" altLang="en-US" sz="1400" dirty="0"/>
              <a:t>、</a:t>
            </a:r>
            <a:r>
              <a:rPr lang="en-US" altLang="zh-CN" sz="1400" dirty="0"/>
              <a:t>SERPENT</a:t>
            </a:r>
            <a:r>
              <a:rPr lang="zh-CN" altLang="en-US" sz="1400" dirty="0"/>
              <a:t>、</a:t>
            </a:r>
            <a:r>
              <a:rPr lang="en-US" altLang="zh-CN" sz="1400" dirty="0"/>
              <a:t>TEA</a:t>
            </a:r>
            <a:r>
              <a:rPr lang="zh-CN" altLang="en-US" sz="1400" dirty="0"/>
              <a:t>、</a:t>
            </a:r>
            <a:r>
              <a:rPr lang="en-US" altLang="zh-CN" sz="1400" dirty="0"/>
              <a:t>XTEA</a:t>
            </a:r>
            <a:r>
              <a:rPr lang="zh-CN" altLang="en-US" sz="1400" dirty="0"/>
              <a:t>、</a:t>
            </a:r>
            <a:r>
              <a:rPr lang="en-US" altLang="zh-CN" sz="1400" dirty="0" smtClean="0"/>
              <a:t>SKIPJECT</a:t>
            </a:r>
            <a:endParaRPr lang="zh-CN" altLang="en-US" sz="1400" dirty="0"/>
          </a:p>
        </p:txBody>
      </p:sp>
    </p:spTree>
    <p:extLst>
      <p:ext uri="{BB962C8B-B14F-4D97-AF65-F5344CB8AC3E}">
        <p14:creationId xmlns:p14="http://schemas.microsoft.com/office/powerpoint/2010/main" val="117425446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5"/>
          <p:cNvSpPr>
            <a:spLocks noGrp="1"/>
          </p:cNvSpPr>
          <p:nvPr>
            <p:ph type="ftr" sz="quarter" idx="13"/>
          </p:nvPr>
        </p:nvSpPr>
        <p:spPr/>
        <p:txBody>
          <a:bodyPr/>
          <a:lstStyle/>
          <a:p>
            <a:pPr>
              <a:defRPr/>
            </a:pPr>
            <a:r>
              <a:rPr lang="zh-CN" altLang="en-US" smtClean="0"/>
              <a:t>国家</a:t>
            </a:r>
            <a:r>
              <a:rPr lang="en-US" altLang="zh-CN" smtClean="0"/>
              <a:t>ASIC</a:t>
            </a:r>
            <a:r>
              <a:rPr lang="zh-CN" altLang="en-US" smtClean="0"/>
              <a:t>系统工程技术研究中心</a:t>
            </a:r>
            <a:endParaRPr lang="en-US" altLang="zh-CN" dirty="0"/>
          </a:p>
        </p:txBody>
      </p:sp>
      <p:sp>
        <p:nvSpPr>
          <p:cNvPr id="3" name="矩形 2"/>
          <p:cNvSpPr/>
          <p:nvPr/>
        </p:nvSpPr>
        <p:spPr>
          <a:xfrm>
            <a:off x="3384781" y="298799"/>
            <a:ext cx="3087089" cy="923330"/>
          </a:xfrm>
          <a:prstGeom prst="rect">
            <a:avLst/>
          </a:prstGeom>
          <a:noFill/>
        </p:spPr>
        <p:txBody>
          <a:bodyPr wrap="square" rtlCol="0">
            <a:spAutoFit/>
          </a:bodyPr>
          <a:lstStyle/>
          <a:p>
            <a:pPr marL="0" lvl="1">
              <a:lnSpc>
                <a:spcPct val="150000"/>
              </a:lnSpc>
              <a:spcBef>
                <a:spcPts val="900"/>
              </a:spcBef>
            </a:pPr>
            <a:r>
              <a:rPr lang="zh-CN" altLang="en-US" sz="3600" dirty="0">
                <a:solidFill>
                  <a:prstClr val="black"/>
                </a:solidFill>
                <a:latin typeface="华文楷体" pitchFamily="2" charset="-122"/>
                <a:ea typeface="华文楷体" pitchFamily="2" charset="-122"/>
                <a:cs typeface="Times New Roman" pitchFamily="18" charset="0"/>
              </a:rPr>
              <a:t>课题考核</a:t>
            </a:r>
            <a:endParaRPr lang="en-US" altLang="zh-CN" sz="3600" dirty="0">
              <a:solidFill>
                <a:prstClr val="black"/>
              </a:solidFill>
              <a:latin typeface="华文楷体" pitchFamily="2" charset="-122"/>
              <a:ea typeface="华文楷体" pitchFamily="2" charset="-122"/>
              <a:cs typeface="Times New Roman" pitchFamily="18" charset="0"/>
            </a:endParaRPr>
          </a:p>
        </p:txBody>
      </p:sp>
      <p:sp>
        <p:nvSpPr>
          <p:cNvPr id="4" name="六边形 3"/>
          <p:cNvSpPr/>
          <p:nvPr/>
        </p:nvSpPr>
        <p:spPr>
          <a:xfrm>
            <a:off x="12355" y="845387"/>
            <a:ext cx="1272315" cy="972108"/>
          </a:xfrm>
          <a:prstGeom prst="hexagon">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500" dirty="0">
                <a:solidFill>
                  <a:schemeClr val="tx1"/>
                </a:solidFill>
                <a:latin typeface="Impact" pitchFamily="34" charset="0"/>
                <a:ea typeface="微软雅黑" pitchFamily="34" charset="-122"/>
              </a:rPr>
              <a:t>3.2</a:t>
            </a:r>
            <a:endParaRPr lang="zh-CN" altLang="en-US" sz="4500" dirty="0">
              <a:solidFill>
                <a:schemeClr val="tx1"/>
              </a:solidFill>
              <a:latin typeface="Impact" pitchFamily="34" charset="0"/>
              <a:ea typeface="微软雅黑" pitchFamily="34" charset="-122"/>
            </a:endParaRPr>
          </a:p>
        </p:txBody>
      </p:sp>
      <p:sp>
        <p:nvSpPr>
          <p:cNvPr id="5" name="燕尾形 4"/>
          <p:cNvSpPr/>
          <p:nvPr/>
        </p:nvSpPr>
        <p:spPr>
          <a:xfrm>
            <a:off x="1148042" y="852070"/>
            <a:ext cx="480049" cy="958742"/>
          </a:xfrm>
          <a:prstGeom prst="chevron">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7" name="TextBox 15"/>
          <p:cNvSpPr txBox="1"/>
          <p:nvPr/>
        </p:nvSpPr>
        <p:spPr>
          <a:xfrm>
            <a:off x="98526" y="1979126"/>
            <a:ext cx="2154819" cy="461665"/>
          </a:xfrm>
          <a:prstGeom prst="rect">
            <a:avLst/>
          </a:prstGeom>
          <a:noFill/>
        </p:spPr>
        <p:txBody>
          <a:bodyPr wrap="square" rtlCol="0">
            <a:spAutoFit/>
          </a:bodyPr>
          <a:lstStyle/>
          <a:p>
            <a:pPr marL="514350" indent="-514350">
              <a:buFont typeface="Wingdings" panose="05000000000000000000" pitchFamily="2" charset="2"/>
              <a:buChar char="Ø"/>
            </a:pPr>
            <a:r>
              <a:rPr lang="zh-CN" altLang="en-US" sz="2400" dirty="0">
                <a:latin typeface="华文楷体" pitchFamily="2" charset="-122"/>
                <a:ea typeface="华文楷体" pitchFamily="2" charset="-122"/>
              </a:rPr>
              <a:t>课题指标</a:t>
            </a:r>
          </a:p>
        </p:txBody>
      </p:sp>
      <p:graphicFrame>
        <p:nvGraphicFramePr>
          <p:cNvPr id="8" name="表格 7"/>
          <p:cNvGraphicFramePr>
            <a:graphicFrameLocks noGrp="1"/>
          </p:cNvGraphicFramePr>
          <p:nvPr>
            <p:extLst>
              <p:ext uri="{D42A27DB-BD31-4B8C-83A1-F6EECF244321}">
                <p14:modId xmlns:p14="http://schemas.microsoft.com/office/powerpoint/2010/main" val="152082767"/>
              </p:ext>
            </p:extLst>
          </p:nvPr>
        </p:nvGraphicFramePr>
        <p:xfrm>
          <a:off x="703449" y="2613190"/>
          <a:ext cx="7594598" cy="3952875"/>
        </p:xfrm>
        <a:graphic>
          <a:graphicData uri="http://schemas.openxmlformats.org/drawingml/2006/table">
            <a:tbl>
              <a:tblPr/>
              <a:tblGrid>
                <a:gridCol w="644571"/>
                <a:gridCol w="644571"/>
                <a:gridCol w="644571"/>
                <a:gridCol w="668444"/>
                <a:gridCol w="644571"/>
                <a:gridCol w="716190"/>
                <a:gridCol w="716190"/>
                <a:gridCol w="716190"/>
                <a:gridCol w="943321"/>
                <a:gridCol w="1255979"/>
              </a:tblGrid>
              <a:tr h="247650">
                <a:tc rowSpan="2">
                  <a:txBody>
                    <a:bodyPr/>
                    <a:lstStyle/>
                    <a:p>
                      <a:pPr algn="ctr" rtl="0" fontAlgn="ctr"/>
                      <a:r>
                        <a:rPr lang="zh-CN" altLang="en-US" sz="1400" b="0" i="0" u="none" strike="noStrike" dirty="0">
                          <a:solidFill>
                            <a:srgbClr val="000000"/>
                          </a:solidFill>
                          <a:effectLst/>
                          <a:latin typeface="宋体" panose="02010600030101010101" pitchFamily="2" charset="-122"/>
                          <a:ea typeface="宋体" panose="02010600030101010101" pitchFamily="2" charset="-122"/>
                        </a:rPr>
                        <a:t>架构</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rtl="0" fontAlgn="ctr"/>
                      <a:r>
                        <a:rPr lang="en-US" sz="1400" b="0" i="0" u="none" strike="noStrike" dirty="0">
                          <a:solidFill>
                            <a:srgbClr val="000000"/>
                          </a:solidFill>
                          <a:effectLst/>
                          <a:latin typeface="Calibri" panose="020F0502020204030204" pitchFamily="34" charset="0"/>
                          <a:ea typeface="宋体" panose="02010600030101010101" pitchFamily="2" charset="-122"/>
                        </a:rPr>
                        <a:t>PE</a:t>
                      </a:r>
                      <a:r>
                        <a:rPr lang="zh-CN" altLang="en-US" sz="1400" b="0" i="0" u="none" strike="noStrike" dirty="0">
                          <a:solidFill>
                            <a:srgbClr val="000000"/>
                          </a:solidFill>
                          <a:effectLst/>
                          <a:latin typeface="宋体" panose="02010600030101010101" pitchFamily="2" charset="-122"/>
                          <a:ea typeface="宋体" panose="02010600030101010101" pitchFamily="2" charset="-122"/>
                        </a:rPr>
                        <a:t>类型</a:t>
                      </a:r>
                      <a:endParaRPr lang="zh-CN" altLang="en-US" sz="1400" b="0" i="0" u="none" strike="noStrike" dirty="0">
                        <a:solidFill>
                          <a:srgbClr val="000000"/>
                        </a:solidFill>
                        <a:effectLst/>
                        <a:latin typeface="Calibri" panose="020F0502020204030204" pitchFamily="34" charset="0"/>
                        <a:ea typeface="宋体" panose="02010600030101010101"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rtl="0" fontAlgn="ctr"/>
                      <a:r>
                        <a:rPr lang="zh-CN" altLang="en-US" sz="1400" b="0" i="0" u="none" strike="noStrike">
                          <a:solidFill>
                            <a:srgbClr val="000000"/>
                          </a:solidFill>
                          <a:effectLst/>
                          <a:latin typeface="宋体" panose="02010600030101010101" pitchFamily="2" charset="-122"/>
                          <a:ea typeface="宋体" panose="02010600030101010101" pitchFamily="2" charset="-122"/>
                        </a:rPr>
                        <a:t>主频</a:t>
                      </a:r>
                      <a:r>
                        <a:rPr lang="en-US" altLang="zh-CN" sz="1400" b="0" i="0" u="none" strike="noStrike">
                          <a:solidFill>
                            <a:srgbClr val="000000"/>
                          </a:solidFill>
                          <a:effectLst/>
                          <a:latin typeface="Calibri" panose="020F0502020204030204" pitchFamily="34" charset="0"/>
                          <a:ea typeface="宋体" panose="02010600030101010101" pitchFamily="2" charset="-122"/>
                        </a:rPr>
                        <a:t>(</a:t>
                      </a:r>
                      <a:r>
                        <a:rPr lang="en-US" sz="1400" b="0" i="0" u="none" strike="noStrike">
                          <a:solidFill>
                            <a:srgbClr val="000000"/>
                          </a:solidFill>
                          <a:effectLst/>
                          <a:latin typeface="Calibri" panose="020F0502020204030204" pitchFamily="34" charset="0"/>
                          <a:ea typeface="宋体" panose="02010600030101010101" pitchFamily="2" charset="-122"/>
                        </a:rPr>
                        <a:t>MHz)</a:t>
                      </a:r>
                      <a:endParaRPr lang="en-US" sz="14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rtl="0" fontAlgn="ctr"/>
                      <a:r>
                        <a:rPr lang="zh-CN" altLang="en-US" sz="1400" b="0" i="0" u="none" strike="noStrike">
                          <a:solidFill>
                            <a:srgbClr val="000000"/>
                          </a:solidFill>
                          <a:effectLst/>
                          <a:latin typeface="宋体" panose="02010600030101010101" pitchFamily="2" charset="-122"/>
                          <a:ea typeface="宋体" panose="02010600030101010101" pitchFamily="2" charset="-122"/>
                        </a:rPr>
                        <a:t>面积</a:t>
                      </a:r>
                      <a:r>
                        <a:rPr lang="en-US" altLang="zh-CN" sz="1400" b="0" i="0" u="none" strike="noStrike">
                          <a:solidFill>
                            <a:srgbClr val="000000"/>
                          </a:solidFill>
                          <a:effectLst/>
                          <a:latin typeface="Calibri" panose="020F0502020204030204" pitchFamily="34" charset="0"/>
                          <a:ea typeface="宋体" panose="02010600030101010101" pitchFamily="2" charset="-122"/>
                        </a:rPr>
                        <a:t>(</a:t>
                      </a:r>
                      <a:r>
                        <a:rPr lang="en-US" sz="1400" b="0" i="0" u="none" strike="noStrike">
                          <a:solidFill>
                            <a:srgbClr val="000000"/>
                          </a:solidFill>
                          <a:effectLst/>
                          <a:latin typeface="Calibri" panose="020F0502020204030204" pitchFamily="34" charset="0"/>
                          <a:ea typeface="宋体" panose="02010600030101010101" pitchFamily="2" charset="-122"/>
                        </a:rPr>
                        <a:t>gates)</a:t>
                      </a:r>
                      <a:endParaRPr lang="en-US" sz="14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6">
                  <a:txBody>
                    <a:bodyPr/>
                    <a:lstStyle/>
                    <a:p>
                      <a:pPr algn="ctr" rtl="0" fontAlgn="ctr"/>
                      <a:r>
                        <a:rPr lang="zh-CN" altLang="en-US" sz="1400" b="0" i="0" u="none" strike="noStrike">
                          <a:solidFill>
                            <a:srgbClr val="000000"/>
                          </a:solidFill>
                          <a:effectLst/>
                          <a:latin typeface="宋体" panose="02010600030101010101" pitchFamily="2" charset="-122"/>
                          <a:ea typeface="宋体" panose="02010600030101010101" pitchFamily="2" charset="-122"/>
                        </a:rPr>
                        <a:t>算法映射评估</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733425">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ctr" rtl="0" fontAlgn="ctr"/>
                      <a:r>
                        <a:rPr lang="zh-CN" altLang="en-US" sz="1400" b="0" i="0" u="none" strike="noStrike">
                          <a:solidFill>
                            <a:srgbClr val="000000"/>
                          </a:solidFill>
                          <a:effectLst/>
                          <a:latin typeface="宋体" panose="02010600030101010101" pitchFamily="2" charset="-122"/>
                          <a:ea typeface="宋体" panose="02010600030101010101" pitchFamily="2" charset="-122"/>
                        </a:rPr>
                        <a:t>算法</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宋体" panose="02010600030101010101" pitchFamily="2" charset="-122"/>
                          <a:ea typeface="宋体" panose="02010600030101010101" pitchFamily="2" charset="-122"/>
                        </a:rPr>
                        <a:t>算法轮周期数</a:t>
                      </a:r>
                      <a:r>
                        <a:rPr lang="en-US" altLang="zh-CN" sz="1400" b="0" i="0" u="none" strike="noStrike">
                          <a:solidFill>
                            <a:srgbClr val="000000"/>
                          </a:solidFill>
                          <a:effectLst/>
                          <a:latin typeface="Calibri" panose="020F0502020204030204" pitchFamily="34" charset="0"/>
                          <a:ea typeface="宋体" panose="02010600030101010101" pitchFamily="2" charset="-122"/>
                        </a:rPr>
                        <a:t>(</a:t>
                      </a:r>
                      <a:r>
                        <a:rPr lang="en-US" sz="1400" b="0" i="0" u="none" strike="noStrike">
                          <a:solidFill>
                            <a:srgbClr val="000000"/>
                          </a:solidFill>
                          <a:effectLst/>
                          <a:latin typeface="Calibri" panose="020F0502020204030204" pitchFamily="34" charset="0"/>
                          <a:ea typeface="宋体" panose="02010600030101010101" pitchFamily="2" charset="-122"/>
                        </a:rPr>
                        <a:t>cycles)</a:t>
                      </a:r>
                      <a:endParaRPr lang="en-US" sz="14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宋体" panose="02010600030101010101" pitchFamily="2" charset="-122"/>
                          <a:ea typeface="宋体" panose="02010600030101010101" pitchFamily="2" charset="-122"/>
                        </a:rPr>
                        <a:t>算法轮面积</a:t>
                      </a:r>
                      <a:r>
                        <a:rPr lang="en-US" altLang="zh-CN" sz="1400" b="0" i="0" u="none" strike="noStrike">
                          <a:solidFill>
                            <a:srgbClr val="000000"/>
                          </a:solidFill>
                          <a:effectLst/>
                          <a:latin typeface="Calibri" panose="020F0502020204030204" pitchFamily="34" charset="0"/>
                          <a:ea typeface="宋体" panose="02010600030101010101" pitchFamily="2" charset="-122"/>
                        </a:rPr>
                        <a:t>(</a:t>
                      </a:r>
                      <a:r>
                        <a:rPr lang="en-US" sz="1400" b="0" i="0" u="none" strike="noStrike">
                          <a:solidFill>
                            <a:srgbClr val="000000"/>
                          </a:solidFill>
                          <a:effectLst/>
                          <a:latin typeface="Calibri" panose="020F0502020204030204" pitchFamily="34" charset="0"/>
                          <a:ea typeface="宋体" panose="02010600030101010101" pitchFamily="2" charset="-122"/>
                        </a:rPr>
                        <a:t>gates)</a:t>
                      </a:r>
                      <a:endParaRPr lang="en-US" sz="14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宋体" panose="02010600030101010101" pitchFamily="2" charset="-122"/>
                          <a:ea typeface="宋体" panose="02010600030101010101" pitchFamily="2" charset="-122"/>
                        </a:rPr>
                        <a:t>算法映射面积</a:t>
                      </a:r>
                      <a:r>
                        <a:rPr lang="en-US" altLang="zh-CN" sz="1400" b="0" i="0" u="none" strike="noStrike">
                          <a:solidFill>
                            <a:srgbClr val="000000"/>
                          </a:solidFill>
                          <a:effectLst/>
                          <a:latin typeface="Calibri" panose="020F0502020204030204" pitchFamily="34" charset="0"/>
                          <a:ea typeface="宋体" panose="02010600030101010101" pitchFamily="2" charset="-122"/>
                        </a:rPr>
                        <a:t>(</a:t>
                      </a:r>
                      <a:r>
                        <a:rPr lang="en-US" sz="1400" b="0" i="0" u="none" strike="noStrike">
                          <a:solidFill>
                            <a:srgbClr val="000000"/>
                          </a:solidFill>
                          <a:effectLst/>
                          <a:latin typeface="Calibri" panose="020F0502020204030204" pitchFamily="34" charset="0"/>
                          <a:ea typeface="宋体" panose="02010600030101010101" pitchFamily="2" charset="-122"/>
                        </a:rPr>
                        <a:t>gates)</a:t>
                      </a:r>
                      <a:endParaRPr lang="en-US" sz="14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宋体" panose="02010600030101010101" pitchFamily="2" charset="-122"/>
                          <a:ea typeface="宋体" panose="02010600030101010101" pitchFamily="2" charset="-122"/>
                        </a:rPr>
                        <a:t>算法映射性能</a:t>
                      </a:r>
                      <a:r>
                        <a:rPr lang="en-US" altLang="zh-CN" sz="1400" b="0" i="0" u="none" strike="noStrike">
                          <a:solidFill>
                            <a:srgbClr val="000000"/>
                          </a:solidFill>
                          <a:effectLst/>
                          <a:latin typeface="Calibri" panose="020F0502020204030204" pitchFamily="34" charset="0"/>
                          <a:ea typeface="宋体" panose="02010600030101010101" pitchFamily="2" charset="-122"/>
                        </a:rPr>
                        <a:t>(</a:t>
                      </a:r>
                      <a:r>
                        <a:rPr lang="en-US" sz="1400" b="0" i="0" u="none" strike="noStrike">
                          <a:solidFill>
                            <a:srgbClr val="000000"/>
                          </a:solidFill>
                          <a:effectLst/>
                          <a:latin typeface="Calibri" panose="020F0502020204030204" pitchFamily="34" charset="0"/>
                          <a:ea typeface="宋体" panose="02010600030101010101" pitchFamily="2" charset="-122"/>
                        </a:rPr>
                        <a:t>Gbps)</a:t>
                      </a:r>
                      <a:endParaRPr lang="en-US" sz="14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宋体" panose="02010600030101010101" pitchFamily="2" charset="-122"/>
                          <a:ea typeface="宋体" panose="02010600030101010101" pitchFamily="2" charset="-122"/>
                        </a:rPr>
                        <a:t>性能</a:t>
                      </a:r>
                      <a:r>
                        <a:rPr lang="en-US" altLang="zh-CN" sz="1400" b="0" i="0" u="none" strike="noStrike">
                          <a:solidFill>
                            <a:srgbClr val="000000"/>
                          </a:solidFill>
                          <a:effectLst/>
                          <a:latin typeface="Calibri" panose="020F0502020204030204" pitchFamily="34" charset="0"/>
                          <a:ea typeface="宋体" panose="02010600030101010101" pitchFamily="2" charset="-122"/>
                        </a:rPr>
                        <a:t>/</a:t>
                      </a:r>
                      <a:r>
                        <a:rPr lang="zh-CN" altLang="en-US" sz="1400" b="0" i="0" u="none" strike="noStrike">
                          <a:solidFill>
                            <a:srgbClr val="000000"/>
                          </a:solidFill>
                          <a:effectLst/>
                          <a:latin typeface="宋体" panose="02010600030101010101" pitchFamily="2" charset="-122"/>
                          <a:ea typeface="宋体" panose="02010600030101010101" pitchFamily="2" charset="-122"/>
                        </a:rPr>
                        <a:t>面积</a:t>
                      </a:r>
                      <a:r>
                        <a:rPr lang="en-US" altLang="zh-CN" sz="1400" b="0" i="0" u="none" strike="noStrike">
                          <a:solidFill>
                            <a:srgbClr val="000000"/>
                          </a:solidFill>
                          <a:effectLst/>
                          <a:latin typeface="Calibri" panose="020F0502020204030204" pitchFamily="34" charset="0"/>
                          <a:ea typeface="宋体" panose="02010600030101010101" pitchFamily="2" charset="-122"/>
                        </a:rPr>
                        <a:t>(0.01</a:t>
                      </a:r>
                      <a:r>
                        <a:rPr lang="en-US" sz="1400" b="0" i="0" u="none" strike="noStrike">
                          <a:solidFill>
                            <a:srgbClr val="000000"/>
                          </a:solidFill>
                          <a:effectLst/>
                          <a:latin typeface="Calibri" panose="020F0502020204030204" pitchFamily="34" charset="0"/>
                          <a:ea typeface="宋体" panose="02010600030101010101" pitchFamily="2" charset="-122"/>
                        </a:rPr>
                        <a:t>Mbps/gate)</a:t>
                      </a:r>
                      <a:endParaRPr lang="en-US" sz="14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47650">
                <a:tc rowSpan="3">
                  <a:txBody>
                    <a:bodyPr/>
                    <a:lstStyle/>
                    <a:p>
                      <a:pPr algn="ctr" rtl="0" fontAlgn="ctr"/>
                      <a:r>
                        <a:rPr lang="en-US" sz="1400" b="0" i="0" u="none" strike="noStrike" dirty="0" err="1" smtClean="0">
                          <a:solidFill>
                            <a:srgbClr val="000000"/>
                          </a:solidFill>
                          <a:effectLst/>
                          <a:latin typeface="Calibri" panose="020F0502020204030204" pitchFamily="34" charset="0"/>
                          <a:ea typeface="宋体" panose="02010600030101010101" pitchFamily="2" charset="-122"/>
                        </a:rPr>
                        <a:t>Celator</a:t>
                      </a:r>
                      <a:endParaRPr lang="en-US" sz="1400" b="0" i="0" u="none" strike="noStrike" dirty="0" smtClean="0">
                        <a:solidFill>
                          <a:srgbClr val="000000"/>
                        </a:solidFill>
                        <a:effectLst/>
                        <a:latin typeface="Calibri" panose="020F0502020204030204" pitchFamily="34" charset="0"/>
                        <a:ea typeface="宋体" panose="02010600030101010101" pitchFamily="2" charset="-122"/>
                      </a:endParaRPr>
                    </a:p>
                    <a:p>
                      <a:pPr algn="ctr" rtl="0" fontAlgn="ctr"/>
                      <a:r>
                        <a:rPr lang="en-US" sz="1400" b="0" i="0" u="none" strike="noStrike" dirty="0" smtClean="0">
                          <a:solidFill>
                            <a:srgbClr val="000000"/>
                          </a:solidFill>
                          <a:effectLst/>
                          <a:latin typeface="Calibri" panose="020F0502020204030204" pitchFamily="34" charset="0"/>
                          <a:ea typeface="宋体" panose="02010600030101010101" pitchFamily="2" charset="-122"/>
                        </a:rPr>
                        <a:t>[13]</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algn="ctr" rtl="0" fontAlgn="ctr"/>
                      <a:r>
                        <a:rPr lang="zh-CN" altLang="en-US" sz="1400" b="0" i="0" u="none" strike="noStrike" dirty="0">
                          <a:solidFill>
                            <a:srgbClr val="000000"/>
                          </a:solidFill>
                          <a:effectLst/>
                          <a:latin typeface="宋体" panose="02010600030101010101" pitchFamily="2" charset="-122"/>
                          <a:ea typeface="宋体" panose="02010600030101010101" pitchFamily="2" charset="-122"/>
                        </a:rPr>
                        <a:t>功能并行</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algn="ctr" rtl="0" fontAlgn="ctr"/>
                      <a:r>
                        <a:rPr lang="en-US" altLang="zh-CN" sz="1400" b="0" i="0" u="none" strike="noStrike">
                          <a:solidFill>
                            <a:srgbClr val="000000"/>
                          </a:solidFill>
                          <a:effectLst/>
                          <a:latin typeface="Calibri" panose="020F0502020204030204" pitchFamily="34" charset="0"/>
                          <a:ea typeface="宋体" panose="02010600030101010101" pitchFamily="2" charset="-122"/>
                        </a:rPr>
                        <a:t>917.4</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algn="ctr" rtl="0" fontAlgn="ctr"/>
                      <a:r>
                        <a:rPr lang="en-US" altLang="zh-CN" sz="1400" b="0" i="0" u="none" strike="noStrike">
                          <a:solidFill>
                            <a:srgbClr val="000000"/>
                          </a:solidFill>
                          <a:effectLst/>
                          <a:latin typeface="Calibri" panose="020F0502020204030204" pitchFamily="34" charset="0"/>
                          <a:ea typeface="宋体" panose="02010600030101010101" pitchFamily="2" charset="-122"/>
                        </a:rPr>
                        <a:t>7185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sz="1400" b="0" i="0" u="none" strike="noStrike">
                          <a:solidFill>
                            <a:srgbClr val="000000"/>
                          </a:solidFill>
                          <a:effectLst/>
                          <a:latin typeface="Calibri" panose="020F0502020204030204" pitchFamily="34" charset="0"/>
                          <a:ea typeface="宋体" panose="02010600030101010101" pitchFamily="2" charset="-122"/>
                        </a:rPr>
                        <a:t>AES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altLang="zh-CN" sz="1400" b="0" i="0" u="none" strike="noStrike" dirty="0">
                          <a:solidFill>
                            <a:srgbClr val="000000"/>
                          </a:solidFill>
                          <a:effectLst/>
                          <a:latin typeface="Calibri" panose="020F0502020204030204" pitchFamily="34" charset="0"/>
                          <a:ea typeface="宋体" panose="02010600030101010101" pitchFamily="2" charset="-122"/>
                        </a:rPr>
                        <a:t>27</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altLang="zh-CN" sz="1400" b="0" i="0" u="none" strike="noStrike">
                          <a:solidFill>
                            <a:srgbClr val="000000"/>
                          </a:solidFill>
                          <a:effectLst/>
                          <a:latin typeface="Calibri" panose="020F0502020204030204" pitchFamily="34" charset="0"/>
                          <a:ea typeface="宋体" panose="02010600030101010101" pitchFamily="2" charset="-122"/>
                        </a:rPr>
                        <a:t>193995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altLang="zh-CN" sz="1400" b="0" i="0" u="none" strike="noStrike">
                          <a:solidFill>
                            <a:srgbClr val="000000"/>
                          </a:solidFill>
                          <a:effectLst/>
                          <a:latin typeface="Calibri" panose="020F0502020204030204" pitchFamily="34" charset="0"/>
                          <a:ea typeface="宋体" panose="02010600030101010101" pitchFamily="2" charset="-122"/>
                        </a:rPr>
                        <a:t>1939950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altLang="zh-CN" sz="1400" b="0" i="0" u="none" strike="noStrike">
                          <a:solidFill>
                            <a:srgbClr val="000000"/>
                          </a:solidFill>
                          <a:effectLst/>
                          <a:latin typeface="Calibri" panose="020F0502020204030204" pitchFamily="34" charset="0"/>
                          <a:ea typeface="宋体" panose="02010600030101010101" pitchFamily="2" charset="-122"/>
                        </a:rPr>
                        <a:t>117.427</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altLang="zh-CN" sz="1400" b="0" i="0" u="none" strike="noStrike" dirty="0">
                          <a:solidFill>
                            <a:srgbClr val="000000"/>
                          </a:solidFill>
                          <a:effectLst/>
                          <a:latin typeface="Calibri" panose="020F0502020204030204" pitchFamily="34" charset="0"/>
                          <a:ea typeface="宋体" panose="02010600030101010101" pitchFamily="2" charset="-122"/>
                        </a:rPr>
                        <a:t>6.053</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47650">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ctr" rtl="0" fontAlgn="ctr"/>
                      <a:r>
                        <a:rPr lang="en-US" sz="1400" b="0" i="0" u="none" strike="noStrike">
                          <a:solidFill>
                            <a:srgbClr val="000000"/>
                          </a:solidFill>
                          <a:effectLst/>
                          <a:latin typeface="Calibri" panose="020F0502020204030204" pitchFamily="34" charset="0"/>
                          <a:ea typeface="宋体" panose="02010600030101010101" pitchFamily="2" charset="-122"/>
                        </a:rPr>
                        <a:t>DES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altLang="zh-CN" sz="1400" b="0" i="0" u="none" strike="noStrike">
                          <a:solidFill>
                            <a:srgbClr val="000000"/>
                          </a:solidFill>
                          <a:effectLst/>
                          <a:latin typeface="Calibri" panose="020F0502020204030204" pitchFamily="34" charset="0"/>
                          <a:ea typeface="宋体" panose="02010600030101010101" pitchFamily="2" charset="-122"/>
                        </a:rPr>
                        <a:t>16</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altLang="zh-CN" sz="1400" b="0" i="0" u="none" strike="noStrike">
                          <a:solidFill>
                            <a:srgbClr val="000000"/>
                          </a:solidFill>
                          <a:effectLst/>
                          <a:latin typeface="Calibri" panose="020F0502020204030204" pitchFamily="34" charset="0"/>
                          <a:ea typeface="宋体" panose="02010600030101010101" pitchFamily="2" charset="-122"/>
                        </a:rPr>
                        <a:t>114960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altLang="zh-CN" sz="1400" b="0" i="0" u="none" strike="noStrike">
                          <a:solidFill>
                            <a:srgbClr val="000000"/>
                          </a:solidFill>
                          <a:effectLst/>
                          <a:latin typeface="Calibri" panose="020F0502020204030204" pitchFamily="34" charset="0"/>
                          <a:ea typeface="宋体" panose="02010600030101010101" pitchFamily="2" charset="-122"/>
                        </a:rPr>
                        <a:t>1839360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altLang="zh-CN" sz="1400" b="0" i="0" u="none" strike="noStrike">
                          <a:solidFill>
                            <a:srgbClr val="000000"/>
                          </a:solidFill>
                          <a:effectLst/>
                          <a:latin typeface="Calibri" panose="020F0502020204030204" pitchFamily="34" charset="0"/>
                          <a:ea typeface="宋体" panose="02010600030101010101" pitchFamily="2" charset="-122"/>
                        </a:rPr>
                        <a:t>58.7136</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altLang="zh-CN" sz="1400" b="0" i="0" u="none" strike="noStrike" dirty="0">
                          <a:solidFill>
                            <a:srgbClr val="000000"/>
                          </a:solidFill>
                          <a:effectLst/>
                          <a:latin typeface="Calibri" panose="020F0502020204030204" pitchFamily="34" charset="0"/>
                          <a:ea typeface="宋体" panose="02010600030101010101" pitchFamily="2" charset="-122"/>
                        </a:rPr>
                        <a:t>3.192</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47650">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ctr" rtl="0" fontAlgn="ctr"/>
                      <a:r>
                        <a:rPr lang="zh-CN" altLang="en-US" sz="1400" b="0" i="0" u="none" strike="noStrike">
                          <a:solidFill>
                            <a:srgbClr val="000000"/>
                          </a:solidFill>
                          <a:effectLst/>
                          <a:latin typeface="宋体" panose="02010600030101010101" pitchFamily="2" charset="-122"/>
                          <a:ea typeface="宋体" panose="02010600030101010101" pitchFamily="2" charset="-122"/>
                        </a:rPr>
                        <a:t>算法</a:t>
                      </a:r>
                      <a:r>
                        <a:rPr lang="en-US" altLang="zh-CN" sz="1400" b="0" i="0" u="none" strike="noStrike">
                          <a:solidFill>
                            <a:srgbClr val="000000"/>
                          </a:solidFill>
                          <a:effectLst/>
                          <a:latin typeface="宋体" panose="02010600030101010101" pitchFamily="2" charset="-122"/>
                          <a:ea typeface="宋体" panose="02010600030101010101" pitchFamily="2" charset="-122"/>
                        </a:rPr>
                        <a:t>3</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47650">
                <a:tc rowSpan="3">
                  <a:txBody>
                    <a:bodyPr/>
                    <a:lstStyle/>
                    <a:p>
                      <a:pPr algn="ctr" rtl="0" fontAlgn="ctr"/>
                      <a:r>
                        <a:rPr lang="zh-CN" altLang="en-US" sz="1400" b="0" i="0" u="none" strike="noStrike">
                          <a:solidFill>
                            <a:srgbClr val="000000"/>
                          </a:solidFill>
                          <a:effectLst/>
                          <a:latin typeface="宋体" panose="02010600030101010101" pitchFamily="2" charset="-122"/>
                          <a:ea typeface="宋体" panose="02010600030101010101" pitchFamily="2" charset="-122"/>
                        </a:rPr>
                        <a:t>方案</a:t>
                      </a:r>
                      <a:r>
                        <a:rPr lang="en-US" altLang="zh-CN" sz="1400" b="0" i="0" u="none" strike="noStrike">
                          <a:solidFill>
                            <a:srgbClr val="000000"/>
                          </a:solidFill>
                          <a:effectLst/>
                          <a:latin typeface="Calibri" panose="020F0502020204030204" pitchFamily="34" charset="0"/>
                          <a:ea typeface="宋体" panose="02010600030101010101" pitchFamily="2" charset="-122"/>
                        </a:rPr>
                        <a:t>1</a:t>
                      </a:r>
                      <a:endParaRPr lang="zh-CN" altLang="en-US" sz="14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algn="ctr" rtl="0" fontAlgn="ctr"/>
                      <a:r>
                        <a:rPr lang="zh-CN" altLang="en-US" sz="1400" b="0" i="0" u="none" strike="noStrike" dirty="0">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algn="ctr" rtl="0" fontAlgn="ctr"/>
                      <a:r>
                        <a:rPr lang="zh-CN" altLang="en-US" sz="1400" b="0" i="0" u="none" strike="noStrike" dirty="0">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sz="1400" b="0" i="0" u="none" strike="noStrike">
                          <a:solidFill>
                            <a:srgbClr val="000000"/>
                          </a:solidFill>
                          <a:effectLst/>
                          <a:latin typeface="Calibri" panose="020F0502020204030204" pitchFamily="34" charset="0"/>
                          <a:ea typeface="宋体" panose="02010600030101010101" pitchFamily="2" charset="-122"/>
                        </a:rPr>
                        <a:t>AES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altLang="zh-CN" sz="1400" b="0" i="0" u="none" strike="noStrike" dirty="0" smtClean="0">
                          <a:solidFill>
                            <a:srgbClr val="000000"/>
                          </a:solidFill>
                          <a:effectLst/>
                          <a:latin typeface="Calibri" panose="020F0502020204030204" pitchFamily="34" charset="0"/>
                          <a:ea typeface="宋体" panose="02010600030101010101" pitchFamily="2" charset="-122"/>
                        </a:rPr>
                        <a:t>&gt; 7.869</a:t>
                      </a:r>
                      <a:endParaRPr lang="en-US" altLang="zh-CN" sz="1400" b="0" i="0" u="none" strike="noStrike" dirty="0">
                        <a:solidFill>
                          <a:srgbClr val="000000"/>
                        </a:solidFill>
                        <a:effectLst/>
                        <a:latin typeface="Calibri" panose="020F0502020204030204" pitchFamily="34" charset="0"/>
                        <a:ea typeface="宋体" panose="02010600030101010101"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47650">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ctr" rtl="0" fontAlgn="ctr"/>
                      <a:r>
                        <a:rPr lang="en-US" sz="1400" b="0" i="0" u="none" strike="noStrike">
                          <a:solidFill>
                            <a:srgbClr val="000000"/>
                          </a:solidFill>
                          <a:effectLst/>
                          <a:latin typeface="Calibri" panose="020F0502020204030204" pitchFamily="34" charset="0"/>
                          <a:ea typeface="宋体" panose="02010600030101010101" pitchFamily="2" charset="-122"/>
                        </a:rPr>
                        <a:t>DES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dirty="0">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altLang="zh-CN" sz="1400" b="0" i="0" u="none" strike="noStrike" dirty="0" smtClean="0">
                          <a:solidFill>
                            <a:srgbClr val="000000"/>
                          </a:solidFill>
                          <a:effectLst/>
                          <a:latin typeface="Calibri" panose="020F0502020204030204" pitchFamily="34" charset="0"/>
                          <a:ea typeface="宋体" panose="02010600030101010101" pitchFamily="2" charset="-122"/>
                        </a:rPr>
                        <a:t>&gt; 4.15</a:t>
                      </a:r>
                      <a:endParaRPr lang="en-US" altLang="zh-CN" sz="1400" b="0" i="0" u="none" strike="noStrike" dirty="0">
                        <a:solidFill>
                          <a:srgbClr val="000000"/>
                        </a:solidFill>
                        <a:effectLst/>
                        <a:latin typeface="Calibri" panose="020F0502020204030204" pitchFamily="34" charset="0"/>
                        <a:ea typeface="宋体" panose="02010600030101010101"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47650">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ctr" rtl="0" fontAlgn="ctr"/>
                      <a:r>
                        <a:rPr lang="zh-CN" altLang="en-US" sz="1400" b="0" i="0" u="none" strike="noStrike">
                          <a:solidFill>
                            <a:srgbClr val="000000"/>
                          </a:solidFill>
                          <a:effectLst/>
                          <a:latin typeface="宋体" panose="02010600030101010101" pitchFamily="2" charset="-122"/>
                          <a:ea typeface="宋体" panose="02010600030101010101" pitchFamily="2" charset="-122"/>
                        </a:rPr>
                        <a:t>算法</a:t>
                      </a:r>
                      <a:r>
                        <a:rPr lang="en-US" altLang="zh-CN" sz="1400" b="0" i="0" u="none" strike="noStrike">
                          <a:solidFill>
                            <a:srgbClr val="000000"/>
                          </a:solidFill>
                          <a:effectLst/>
                          <a:latin typeface="宋体" panose="02010600030101010101" pitchFamily="2" charset="-122"/>
                          <a:ea typeface="宋体" panose="02010600030101010101" pitchFamily="2" charset="-122"/>
                        </a:rPr>
                        <a:t>3</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dirty="0">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47650">
                <a:tc rowSpan="3">
                  <a:txBody>
                    <a:bodyPr/>
                    <a:lstStyle/>
                    <a:p>
                      <a:pPr algn="ctr" rtl="0" fontAlgn="ctr"/>
                      <a:r>
                        <a:rPr lang="en-US" sz="1400" b="0" i="0" u="none" strike="noStrike" dirty="0" err="1" smtClean="0">
                          <a:solidFill>
                            <a:srgbClr val="000000"/>
                          </a:solidFill>
                          <a:effectLst/>
                          <a:latin typeface="Calibri" panose="020F0502020204030204" pitchFamily="34" charset="0"/>
                          <a:ea typeface="宋体" panose="02010600030101010101" pitchFamily="2" charset="-122"/>
                        </a:rPr>
                        <a:t>ProDFA</a:t>
                      </a:r>
                      <a:endParaRPr lang="en-US" sz="1400" b="0" i="0" u="none" strike="noStrike" dirty="0" smtClean="0">
                        <a:solidFill>
                          <a:srgbClr val="000000"/>
                        </a:solidFill>
                        <a:effectLst/>
                        <a:latin typeface="Calibri" panose="020F0502020204030204" pitchFamily="34" charset="0"/>
                        <a:ea typeface="宋体" panose="02010600030101010101" pitchFamily="2" charset="-122"/>
                      </a:endParaRPr>
                    </a:p>
                    <a:p>
                      <a:pPr algn="ctr" rtl="0" fontAlgn="ctr"/>
                      <a:r>
                        <a:rPr lang="en-US" sz="1400" b="0" i="0" u="none" strike="noStrike" dirty="0" smtClean="0">
                          <a:solidFill>
                            <a:srgbClr val="000000"/>
                          </a:solidFill>
                          <a:effectLst/>
                          <a:latin typeface="Calibri" panose="020F0502020204030204" pitchFamily="34" charset="0"/>
                          <a:ea typeface="宋体" panose="02010600030101010101" pitchFamily="2" charset="-122"/>
                        </a:rPr>
                        <a:t>[12]</a:t>
                      </a:r>
                      <a:endParaRPr lang="en-US" sz="1400" b="0" i="0" u="none" strike="noStrike" dirty="0">
                        <a:solidFill>
                          <a:srgbClr val="000000"/>
                        </a:solidFill>
                        <a:effectLst/>
                        <a:latin typeface="Calibri" panose="020F0502020204030204" pitchFamily="34" charset="0"/>
                        <a:ea typeface="宋体" panose="02010600030101010101"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algn="ctr" rtl="0" fontAlgn="ctr"/>
                      <a:r>
                        <a:rPr lang="zh-CN" altLang="en-US" sz="1400" b="0" i="0" u="none" strike="noStrike">
                          <a:solidFill>
                            <a:srgbClr val="000000"/>
                          </a:solidFill>
                          <a:effectLst/>
                          <a:latin typeface="宋体" panose="02010600030101010101" pitchFamily="2" charset="-122"/>
                          <a:ea typeface="宋体" panose="02010600030101010101" pitchFamily="2" charset="-122"/>
                        </a:rPr>
                        <a:t>功能并行</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algn="ctr" rtl="0" fontAlgn="ctr"/>
                      <a:r>
                        <a:rPr lang="en-US" altLang="zh-CN" sz="1400" b="0" i="0" u="none" strike="noStrike" dirty="0">
                          <a:solidFill>
                            <a:srgbClr val="000000"/>
                          </a:solidFill>
                          <a:effectLst/>
                          <a:latin typeface="Calibri" panose="020F0502020204030204" pitchFamily="34" charset="0"/>
                          <a:ea typeface="宋体" panose="02010600030101010101" pitchFamily="2" charset="-122"/>
                        </a:rPr>
                        <a:t>769.2</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algn="ctr" rtl="0" fontAlgn="ctr"/>
                      <a:r>
                        <a:rPr lang="en-US" altLang="zh-CN" sz="1400" b="0" i="0" u="none" strike="noStrike">
                          <a:solidFill>
                            <a:srgbClr val="000000"/>
                          </a:solidFill>
                          <a:effectLst/>
                          <a:latin typeface="Calibri" panose="020F0502020204030204" pitchFamily="34" charset="0"/>
                          <a:ea typeface="宋体" panose="02010600030101010101" pitchFamily="2" charset="-122"/>
                        </a:rPr>
                        <a:t>82765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sz="1400" b="0" i="0" u="none" strike="noStrike">
                          <a:solidFill>
                            <a:srgbClr val="000000"/>
                          </a:solidFill>
                          <a:effectLst/>
                          <a:latin typeface="Calibri" panose="020F0502020204030204" pitchFamily="34" charset="0"/>
                          <a:ea typeface="宋体" panose="02010600030101010101" pitchFamily="2" charset="-122"/>
                        </a:rPr>
                        <a:t>AES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altLang="zh-CN" sz="1400" b="0" i="0" u="none" strike="noStrike">
                          <a:solidFill>
                            <a:srgbClr val="000000"/>
                          </a:solidFill>
                          <a:effectLst/>
                          <a:latin typeface="Calibri" panose="020F0502020204030204" pitchFamily="34" charset="0"/>
                          <a:ea typeface="宋体" panose="02010600030101010101" pitchFamily="2" charset="-122"/>
                        </a:rPr>
                        <a:t>8</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altLang="zh-CN" sz="1400" b="0" i="0" u="none" strike="noStrike">
                          <a:solidFill>
                            <a:srgbClr val="000000"/>
                          </a:solidFill>
                          <a:effectLst/>
                          <a:latin typeface="Calibri" panose="020F0502020204030204" pitchFamily="34" charset="0"/>
                          <a:ea typeface="宋体" panose="02010600030101010101" pitchFamily="2" charset="-122"/>
                        </a:rPr>
                        <a:t>662120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altLang="zh-CN" sz="1400" b="0" i="0" u="none" strike="noStrike">
                          <a:solidFill>
                            <a:srgbClr val="000000"/>
                          </a:solidFill>
                          <a:effectLst/>
                          <a:latin typeface="Calibri" panose="020F0502020204030204" pitchFamily="34" charset="0"/>
                          <a:ea typeface="宋体" panose="02010600030101010101" pitchFamily="2" charset="-122"/>
                        </a:rPr>
                        <a:t>6621200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altLang="zh-CN" sz="1400" b="0" i="0" u="none" strike="noStrike">
                          <a:solidFill>
                            <a:srgbClr val="000000"/>
                          </a:solidFill>
                          <a:effectLst/>
                          <a:latin typeface="Calibri" panose="020F0502020204030204" pitchFamily="34" charset="0"/>
                          <a:ea typeface="宋体" panose="02010600030101010101" pitchFamily="2" charset="-122"/>
                        </a:rPr>
                        <a:t>98.4576</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altLang="zh-CN" sz="1400" b="0" i="0" u="none" strike="noStrike" dirty="0">
                          <a:solidFill>
                            <a:srgbClr val="000000"/>
                          </a:solidFill>
                          <a:effectLst/>
                          <a:latin typeface="Calibri" panose="020F0502020204030204" pitchFamily="34" charset="0"/>
                          <a:ea typeface="宋体" panose="02010600030101010101" pitchFamily="2" charset="-122"/>
                        </a:rPr>
                        <a:t>1.487</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47650">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ctr" rtl="0" fontAlgn="ctr"/>
                      <a:r>
                        <a:rPr lang="en-US" sz="1400" b="0" i="0" u="none" strike="noStrike">
                          <a:solidFill>
                            <a:srgbClr val="000000"/>
                          </a:solidFill>
                          <a:effectLst/>
                          <a:latin typeface="Calibri" panose="020F0502020204030204" pitchFamily="34" charset="0"/>
                          <a:ea typeface="宋体" panose="02010600030101010101" pitchFamily="2" charset="-122"/>
                        </a:rPr>
                        <a:t>DES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altLang="zh-CN" sz="1400" b="0" i="0" u="none" strike="noStrike">
                          <a:solidFill>
                            <a:srgbClr val="000000"/>
                          </a:solidFill>
                          <a:effectLst/>
                          <a:latin typeface="Calibri" panose="020F0502020204030204" pitchFamily="34" charset="0"/>
                          <a:ea typeface="宋体" panose="02010600030101010101" pitchFamily="2" charset="-122"/>
                        </a:rPr>
                        <a:t>3</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altLang="zh-CN" sz="1400" b="0" i="0" u="none" strike="noStrike">
                          <a:solidFill>
                            <a:srgbClr val="000000"/>
                          </a:solidFill>
                          <a:effectLst/>
                          <a:latin typeface="Calibri" panose="020F0502020204030204" pitchFamily="34" charset="0"/>
                          <a:ea typeface="宋体" panose="02010600030101010101" pitchFamily="2" charset="-122"/>
                        </a:rPr>
                        <a:t>248295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altLang="zh-CN" sz="1400" b="0" i="0" u="none" strike="noStrike">
                          <a:solidFill>
                            <a:srgbClr val="000000"/>
                          </a:solidFill>
                          <a:effectLst/>
                          <a:latin typeface="Calibri" panose="020F0502020204030204" pitchFamily="34" charset="0"/>
                          <a:ea typeface="宋体" panose="02010600030101010101" pitchFamily="2" charset="-122"/>
                        </a:rPr>
                        <a:t>3972720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altLang="zh-CN" sz="1400" b="0" i="0" u="none" strike="noStrike">
                          <a:solidFill>
                            <a:srgbClr val="000000"/>
                          </a:solidFill>
                          <a:effectLst/>
                          <a:latin typeface="Calibri" panose="020F0502020204030204" pitchFamily="34" charset="0"/>
                          <a:ea typeface="宋体" panose="02010600030101010101" pitchFamily="2" charset="-122"/>
                        </a:rPr>
                        <a:t>49.2288</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altLang="zh-CN" sz="1400" b="0" i="0" u="none" strike="noStrike" dirty="0">
                          <a:solidFill>
                            <a:srgbClr val="000000"/>
                          </a:solidFill>
                          <a:effectLst/>
                          <a:latin typeface="Calibri" panose="020F0502020204030204" pitchFamily="34" charset="0"/>
                          <a:ea typeface="宋体" panose="02010600030101010101" pitchFamily="2" charset="-122"/>
                        </a:rPr>
                        <a:t>1.239</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47650">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ctr" rtl="0" fontAlgn="ctr"/>
                      <a:r>
                        <a:rPr lang="zh-CN" altLang="en-US" sz="1400" b="0" i="0" u="none" strike="noStrike">
                          <a:solidFill>
                            <a:srgbClr val="000000"/>
                          </a:solidFill>
                          <a:effectLst/>
                          <a:latin typeface="宋体" panose="02010600030101010101" pitchFamily="2" charset="-122"/>
                          <a:ea typeface="宋体" panose="02010600030101010101" pitchFamily="2" charset="-122"/>
                        </a:rPr>
                        <a:t>算法</a:t>
                      </a:r>
                      <a:r>
                        <a:rPr lang="en-US" altLang="zh-CN" sz="1400" b="0" i="0" u="none" strike="noStrike">
                          <a:solidFill>
                            <a:srgbClr val="000000"/>
                          </a:solidFill>
                          <a:effectLst/>
                          <a:latin typeface="宋体" panose="02010600030101010101" pitchFamily="2" charset="-122"/>
                          <a:ea typeface="宋体" panose="02010600030101010101" pitchFamily="2" charset="-122"/>
                        </a:rPr>
                        <a:t>3</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dirty="0">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47650">
                <a:tc rowSpan="3">
                  <a:txBody>
                    <a:bodyPr/>
                    <a:lstStyle/>
                    <a:p>
                      <a:pPr algn="ctr" rtl="0" fontAlgn="ctr"/>
                      <a:r>
                        <a:rPr lang="zh-CN" altLang="en-US" sz="1400" b="0" i="0" u="none" strike="noStrike" dirty="0">
                          <a:solidFill>
                            <a:srgbClr val="000000"/>
                          </a:solidFill>
                          <a:effectLst/>
                          <a:latin typeface="宋体" panose="02010600030101010101" pitchFamily="2" charset="-122"/>
                          <a:ea typeface="宋体" panose="02010600030101010101" pitchFamily="2" charset="-122"/>
                        </a:rPr>
                        <a:t>方案</a:t>
                      </a:r>
                      <a:r>
                        <a:rPr lang="en-US" altLang="zh-CN" sz="1400" b="0" i="0" u="none" strike="noStrike" dirty="0">
                          <a:solidFill>
                            <a:srgbClr val="000000"/>
                          </a:solidFill>
                          <a:effectLst/>
                          <a:latin typeface="Calibri" panose="020F0502020204030204" pitchFamily="34" charset="0"/>
                          <a:ea typeface="宋体" panose="02010600030101010101" pitchFamily="2" charset="-122"/>
                        </a:rPr>
                        <a:t>2</a:t>
                      </a: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algn="ctr" fontAlgn="t"/>
                      <a:r>
                        <a:rPr lang="zh-CN" altLang="en-US" sz="1800" b="0" i="0" u="none" strike="noStrike">
                          <a:solidFill>
                            <a:srgbClr val="000000"/>
                          </a:solidFill>
                          <a:effectLst/>
                          <a:latin typeface="Arial" panose="020B0604020202020204" pitchFamily="34" charset="0"/>
                          <a:ea typeface="宋体" panose="02010600030101010101" pitchFamily="2" charset="-122"/>
                        </a:rPr>
                        <a:t>　</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algn="ctr" rtl="0" fontAlgn="ctr"/>
                      <a:r>
                        <a:rPr lang="zh-CN" altLang="en-US" sz="1400" b="0" i="0" u="none" strike="noStrike" dirty="0">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algn="ctr" rtl="0" fontAlgn="ctr"/>
                      <a:r>
                        <a:rPr lang="zh-CN" altLang="en-US" sz="1400" b="0" i="0" u="none" strike="noStrike" dirty="0">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sz="1400" b="0" i="0" u="none" strike="noStrike">
                          <a:solidFill>
                            <a:srgbClr val="000000"/>
                          </a:solidFill>
                          <a:effectLst/>
                          <a:latin typeface="Calibri" panose="020F0502020204030204" pitchFamily="34" charset="0"/>
                          <a:ea typeface="宋体" panose="02010600030101010101" pitchFamily="2" charset="-122"/>
                        </a:rPr>
                        <a:t>AES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altLang="zh-CN" sz="1400" b="0" i="0" u="none" strike="noStrike" dirty="0" smtClean="0">
                          <a:solidFill>
                            <a:srgbClr val="000000"/>
                          </a:solidFill>
                          <a:effectLst/>
                          <a:latin typeface="Calibri" panose="020F0502020204030204" pitchFamily="34" charset="0"/>
                          <a:ea typeface="宋体" panose="02010600030101010101" pitchFamily="2" charset="-122"/>
                        </a:rPr>
                        <a:t>&gt; 1.933</a:t>
                      </a:r>
                      <a:endParaRPr lang="en-US" altLang="zh-CN" sz="1400" b="0" i="0" u="none" strike="noStrike" dirty="0">
                        <a:solidFill>
                          <a:srgbClr val="000000"/>
                        </a:solidFill>
                        <a:effectLst/>
                        <a:latin typeface="Calibri" panose="020F0502020204030204" pitchFamily="34" charset="0"/>
                        <a:ea typeface="宋体" panose="02010600030101010101"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47650">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ctr" rtl="0" fontAlgn="ctr"/>
                      <a:r>
                        <a:rPr lang="en-US" sz="1400" b="0" i="0" u="none" strike="noStrike">
                          <a:solidFill>
                            <a:srgbClr val="000000"/>
                          </a:solidFill>
                          <a:effectLst/>
                          <a:latin typeface="Calibri" panose="020F0502020204030204" pitchFamily="34" charset="0"/>
                          <a:ea typeface="宋体" panose="02010600030101010101" pitchFamily="2" charset="-122"/>
                        </a:rPr>
                        <a:t>DES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altLang="zh-CN" sz="1400" b="0" i="0" u="none" strike="noStrike" dirty="0" smtClean="0">
                          <a:solidFill>
                            <a:srgbClr val="000000"/>
                          </a:solidFill>
                          <a:effectLst/>
                          <a:latin typeface="Calibri" panose="020F0502020204030204" pitchFamily="34" charset="0"/>
                          <a:ea typeface="宋体" panose="02010600030101010101" pitchFamily="2" charset="-122"/>
                        </a:rPr>
                        <a:t>&gt; 1.611</a:t>
                      </a:r>
                      <a:endParaRPr lang="en-US" altLang="zh-CN" sz="1400" b="0" i="0" u="none" strike="noStrike" dirty="0">
                        <a:solidFill>
                          <a:srgbClr val="000000"/>
                        </a:solidFill>
                        <a:effectLst/>
                        <a:latin typeface="Calibri" panose="020F0502020204030204" pitchFamily="34" charset="0"/>
                        <a:ea typeface="宋体" panose="02010600030101010101"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47650">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ctr" rtl="0" fontAlgn="ctr"/>
                      <a:r>
                        <a:rPr lang="zh-CN" altLang="en-US" sz="1400" b="0" i="0" u="none" strike="noStrike">
                          <a:solidFill>
                            <a:srgbClr val="000000"/>
                          </a:solidFill>
                          <a:effectLst/>
                          <a:latin typeface="宋体" panose="02010600030101010101" pitchFamily="2" charset="-122"/>
                          <a:ea typeface="宋体" panose="02010600030101010101" pitchFamily="2" charset="-122"/>
                        </a:rPr>
                        <a:t>算法</a:t>
                      </a:r>
                      <a:r>
                        <a:rPr lang="en-US" altLang="zh-CN" sz="1400" b="0" i="0" u="none" strike="noStrike">
                          <a:solidFill>
                            <a:srgbClr val="000000"/>
                          </a:solidFill>
                          <a:effectLst/>
                          <a:latin typeface="宋体" panose="02010600030101010101" pitchFamily="2" charset="-122"/>
                          <a:ea typeface="宋体" panose="02010600030101010101" pitchFamily="2" charset="-122"/>
                        </a:rPr>
                        <a:t>3</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dirty="0">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87198572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5"/>
          <p:cNvSpPr>
            <a:spLocks noGrp="1"/>
          </p:cNvSpPr>
          <p:nvPr>
            <p:ph type="ftr" sz="quarter" idx="13"/>
          </p:nvPr>
        </p:nvSpPr>
        <p:spPr/>
        <p:txBody>
          <a:bodyPr/>
          <a:lstStyle/>
          <a:p>
            <a:pPr>
              <a:defRPr/>
            </a:pPr>
            <a:r>
              <a:rPr lang="zh-CN" altLang="en-US" smtClean="0"/>
              <a:t>国家</a:t>
            </a:r>
            <a:r>
              <a:rPr lang="en-US" altLang="zh-CN" smtClean="0"/>
              <a:t>ASIC</a:t>
            </a:r>
            <a:r>
              <a:rPr lang="zh-CN" altLang="en-US" smtClean="0"/>
              <a:t>系统工程技术研究中心</a:t>
            </a:r>
            <a:endParaRPr lang="en-US" altLang="zh-CN" dirty="0"/>
          </a:p>
        </p:txBody>
      </p:sp>
      <p:sp>
        <p:nvSpPr>
          <p:cNvPr id="3" name="矩形 2"/>
          <p:cNvSpPr/>
          <p:nvPr/>
        </p:nvSpPr>
        <p:spPr>
          <a:xfrm>
            <a:off x="3384781" y="298799"/>
            <a:ext cx="3087089" cy="923330"/>
          </a:xfrm>
          <a:prstGeom prst="rect">
            <a:avLst/>
          </a:prstGeom>
          <a:noFill/>
        </p:spPr>
        <p:txBody>
          <a:bodyPr wrap="square" rtlCol="0">
            <a:spAutoFit/>
          </a:bodyPr>
          <a:lstStyle/>
          <a:p>
            <a:pPr marL="0" lvl="1">
              <a:lnSpc>
                <a:spcPct val="150000"/>
              </a:lnSpc>
              <a:spcBef>
                <a:spcPts val="900"/>
              </a:spcBef>
            </a:pPr>
            <a:r>
              <a:rPr lang="zh-CN" altLang="en-US" sz="3600" dirty="0">
                <a:solidFill>
                  <a:prstClr val="black"/>
                </a:solidFill>
                <a:latin typeface="华文楷体" pitchFamily="2" charset="-122"/>
                <a:ea typeface="华文楷体" pitchFamily="2" charset="-122"/>
                <a:cs typeface="Times New Roman" pitchFamily="18" charset="0"/>
              </a:rPr>
              <a:t>课题考核</a:t>
            </a:r>
            <a:endParaRPr lang="en-US" altLang="zh-CN" sz="3600" dirty="0">
              <a:solidFill>
                <a:prstClr val="black"/>
              </a:solidFill>
              <a:latin typeface="华文楷体" pitchFamily="2" charset="-122"/>
              <a:ea typeface="华文楷体" pitchFamily="2" charset="-122"/>
              <a:cs typeface="Times New Roman" pitchFamily="18" charset="0"/>
            </a:endParaRPr>
          </a:p>
        </p:txBody>
      </p:sp>
      <p:sp>
        <p:nvSpPr>
          <p:cNvPr id="4" name="六边形 3"/>
          <p:cNvSpPr/>
          <p:nvPr/>
        </p:nvSpPr>
        <p:spPr>
          <a:xfrm>
            <a:off x="12355" y="845387"/>
            <a:ext cx="1272315" cy="972108"/>
          </a:xfrm>
          <a:prstGeom prst="hexagon">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500" dirty="0">
                <a:solidFill>
                  <a:schemeClr val="tx1"/>
                </a:solidFill>
                <a:latin typeface="Impact" pitchFamily="34" charset="0"/>
                <a:ea typeface="微软雅黑" pitchFamily="34" charset="-122"/>
              </a:rPr>
              <a:t>3.2</a:t>
            </a:r>
            <a:endParaRPr lang="zh-CN" altLang="en-US" sz="4500" dirty="0">
              <a:solidFill>
                <a:schemeClr val="tx1"/>
              </a:solidFill>
              <a:latin typeface="Impact" pitchFamily="34" charset="0"/>
              <a:ea typeface="微软雅黑" pitchFamily="34" charset="-122"/>
            </a:endParaRPr>
          </a:p>
        </p:txBody>
      </p:sp>
      <p:sp>
        <p:nvSpPr>
          <p:cNvPr id="5" name="燕尾形 4"/>
          <p:cNvSpPr/>
          <p:nvPr/>
        </p:nvSpPr>
        <p:spPr>
          <a:xfrm>
            <a:off x="1148042" y="852070"/>
            <a:ext cx="480049" cy="958742"/>
          </a:xfrm>
          <a:prstGeom prst="chevron">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7" name="TextBox 15"/>
          <p:cNvSpPr txBox="1"/>
          <p:nvPr/>
        </p:nvSpPr>
        <p:spPr>
          <a:xfrm>
            <a:off x="98526" y="1979126"/>
            <a:ext cx="2154819" cy="461665"/>
          </a:xfrm>
          <a:prstGeom prst="rect">
            <a:avLst/>
          </a:prstGeom>
          <a:noFill/>
        </p:spPr>
        <p:txBody>
          <a:bodyPr wrap="square" rtlCol="0">
            <a:spAutoFit/>
          </a:bodyPr>
          <a:lstStyle/>
          <a:p>
            <a:pPr marL="514350" indent="-514350">
              <a:buFont typeface="Wingdings" panose="05000000000000000000" pitchFamily="2" charset="2"/>
              <a:buChar char="Ø"/>
            </a:pPr>
            <a:r>
              <a:rPr lang="zh-CN" altLang="en-US" sz="2400" dirty="0">
                <a:latin typeface="华文楷体" pitchFamily="2" charset="-122"/>
                <a:ea typeface="华文楷体" pitchFamily="2" charset="-122"/>
              </a:rPr>
              <a:t>课题指标</a:t>
            </a:r>
          </a:p>
        </p:txBody>
      </p:sp>
      <p:graphicFrame>
        <p:nvGraphicFramePr>
          <p:cNvPr id="8" name="表格 7"/>
          <p:cNvGraphicFramePr>
            <a:graphicFrameLocks noGrp="1"/>
          </p:cNvGraphicFramePr>
          <p:nvPr>
            <p:extLst>
              <p:ext uri="{D42A27DB-BD31-4B8C-83A1-F6EECF244321}">
                <p14:modId xmlns:p14="http://schemas.microsoft.com/office/powerpoint/2010/main" val="204171351"/>
              </p:ext>
            </p:extLst>
          </p:nvPr>
        </p:nvGraphicFramePr>
        <p:xfrm>
          <a:off x="786576" y="2474796"/>
          <a:ext cx="7594598" cy="4306428"/>
        </p:xfrm>
        <a:graphic>
          <a:graphicData uri="http://schemas.openxmlformats.org/drawingml/2006/table">
            <a:tbl>
              <a:tblPr/>
              <a:tblGrid>
                <a:gridCol w="644571"/>
                <a:gridCol w="644571"/>
                <a:gridCol w="644571"/>
                <a:gridCol w="668444"/>
                <a:gridCol w="644571"/>
                <a:gridCol w="716190"/>
                <a:gridCol w="716190"/>
                <a:gridCol w="716190"/>
                <a:gridCol w="872069"/>
                <a:gridCol w="1327231"/>
              </a:tblGrid>
              <a:tr h="239246">
                <a:tc rowSpan="3">
                  <a:txBody>
                    <a:bodyPr/>
                    <a:lstStyle/>
                    <a:p>
                      <a:pPr algn="ctr" rtl="0" fontAlgn="ctr"/>
                      <a:r>
                        <a:rPr lang="en-US" sz="1400" b="0" i="0" u="none" strike="noStrike" dirty="0" err="1" smtClean="0">
                          <a:solidFill>
                            <a:srgbClr val="000000"/>
                          </a:solidFill>
                          <a:effectLst/>
                          <a:latin typeface="Calibri" panose="020F0502020204030204" pitchFamily="34" charset="0"/>
                          <a:ea typeface="宋体" panose="02010600030101010101" pitchFamily="2" charset="-122"/>
                        </a:rPr>
                        <a:t>Cryptoraptor</a:t>
                      </a:r>
                      <a:endParaRPr lang="en-US" sz="1400" b="0" i="0" u="none" strike="noStrike" dirty="0" smtClean="0">
                        <a:solidFill>
                          <a:srgbClr val="000000"/>
                        </a:solidFill>
                        <a:effectLst/>
                        <a:latin typeface="Calibri" panose="020F0502020204030204" pitchFamily="34" charset="0"/>
                        <a:ea typeface="宋体" panose="02010600030101010101" pitchFamily="2" charset="-122"/>
                      </a:endParaRPr>
                    </a:p>
                    <a:p>
                      <a:pPr algn="ctr" rtl="0" fontAlgn="ctr"/>
                      <a:r>
                        <a:rPr lang="en-US" sz="1400" b="0" i="0" u="none" strike="noStrike" dirty="0" smtClean="0">
                          <a:solidFill>
                            <a:srgbClr val="000000"/>
                          </a:solidFill>
                          <a:effectLst/>
                          <a:latin typeface="Calibri" panose="020F0502020204030204" pitchFamily="34" charset="0"/>
                          <a:ea typeface="宋体" panose="02010600030101010101" pitchFamily="2" charset="-122"/>
                        </a:rPr>
                        <a:t>[3][4]</a:t>
                      </a:r>
                      <a:endParaRPr lang="en-US" sz="1400" b="0" i="0" u="none" strike="noStrike" dirty="0">
                        <a:solidFill>
                          <a:srgbClr val="000000"/>
                        </a:solidFill>
                        <a:effectLst/>
                        <a:latin typeface="Calibri" panose="020F0502020204030204" pitchFamily="34" charset="0"/>
                        <a:ea typeface="宋体" panose="02010600030101010101"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algn="ctr" rtl="0" fontAlgn="ctr"/>
                      <a:r>
                        <a:rPr lang="zh-CN" altLang="en-US" sz="1400" b="0" i="0" u="none" strike="noStrike">
                          <a:solidFill>
                            <a:srgbClr val="000000"/>
                          </a:solidFill>
                          <a:effectLst/>
                          <a:latin typeface="宋体" panose="02010600030101010101" pitchFamily="2" charset="-122"/>
                          <a:ea typeface="宋体" panose="02010600030101010101" pitchFamily="2" charset="-122"/>
                        </a:rPr>
                        <a:t>功能串并组合</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algn="l" rtl="0" fontAlgn="ctr"/>
                      <a:r>
                        <a:rPr lang="en-US" altLang="zh-CN" sz="1400" b="0" i="0" u="none" strike="noStrike">
                          <a:solidFill>
                            <a:srgbClr val="000000"/>
                          </a:solidFill>
                          <a:effectLst/>
                          <a:latin typeface="Arial" panose="020B0604020202020204" pitchFamily="34" charset="0"/>
                          <a:ea typeface="宋体" panose="02010600030101010101" pitchFamily="2" charset="-122"/>
                        </a:rPr>
                        <a:t>609.8</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algn="l" rtl="0" fontAlgn="ctr"/>
                      <a:r>
                        <a:rPr lang="en-US" altLang="zh-CN" sz="1400" b="0" i="0" u="none" strike="noStrike">
                          <a:solidFill>
                            <a:srgbClr val="000000"/>
                          </a:solidFill>
                          <a:effectLst/>
                          <a:latin typeface="Calibri" panose="020F0502020204030204" pitchFamily="34" charset="0"/>
                          <a:ea typeface="宋体" panose="02010600030101010101" pitchFamily="2" charset="-122"/>
                        </a:rPr>
                        <a:t>109975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sz="1400" b="0" i="0" u="none" strike="noStrike">
                          <a:solidFill>
                            <a:srgbClr val="000000"/>
                          </a:solidFill>
                          <a:effectLst/>
                          <a:latin typeface="Calibri" panose="020F0502020204030204" pitchFamily="34" charset="0"/>
                          <a:ea typeface="宋体" panose="02010600030101010101" pitchFamily="2" charset="-122"/>
                        </a:rPr>
                        <a:t>AES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altLang="zh-CN" sz="1400" b="0" i="0" u="none" strike="noStrike">
                          <a:solidFill>
                            <a:srgbClr val="000000"/>
                          </a:solidFill>
                          <a:effectLst/>
                          <a:latin typeface="Calibri" panose="020F0502020204030204" pitchFamily="34" charset="0"/>
                          <a:ea typeface="宋体" panose="02010600030101010101" pitchFamily="2" charset="-122"/>
                        </a:rPr>
                        <a:t>2</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altLang="zh-CN" sz="1400" b="0" i="0" u="none" strike="noStrike">
                          <a:solidFill>
                            <a:srgbClr val="000000"/>
                          </a:solidFill>
                          <a:effectLst/>
                          <a:latin typeface="Calibri" panose="020F0502020204030204" pitchFamily="34" charset="0"/>
                          <a:ea typeface="宋体" panose="02010600030101010101" pitchFamily="2" charset="-122"/>
                        </a:rPr>
                        <a:t>219950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altLang="zh-CN" sz="1400" b="0" i="0" u="none" strike="noStrike">
                          <a:solidFill>
                            <a:srgbClr val="000000"/>
                          </a:solidFill>
                          <a:effectLst/>
                          <a:latin typeface="Calibri" panose="020F0502020204030204" pitchFamily="34" charset="0"/>
                          <a:ea typeface="宋体" panose="02010600030101010101" pitchFamily="2" charset="-122"/>
                        </a:rPr>
                        <a:t>2199500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altLang="zh-CN" sz="1400" b="0" i="0" u="none" strike="noStrike">
                          <a:solidFill>
                            <a:srgbClr val="000000"/>
                          </a:solidFill>
                          <a:effectLst/>
                          <a:latin typeface="Calibri" panose="020F0502020204030204" pitchFamily="34" charset="0"/>
                          <a:ea typeface="宋体" panose="02010600030101010101" pitchFamily="2" charset="-122"/>
                        </a:rPr>
                        <a:t>78.0544</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altLang="zh-CN" sz="1400" b="0" i="0" u="none" strike="noStrike">
                          <a:solidFill>
                            <a:srgbClr val="000000"/>
                          </a:solidFill>
                          <a:effectLst/>
                          <a:latin typeface="Calibri" panose="020F0502020204030204" pitchFamily="34" charset="0"/>
                          <a:ea typeface="宋体" panose="02010600030101010101" pitchFamily="2" charset="-122"/>
                        </a:rPr>
                        <a:t>3.549</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9246">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ctr" rtl="0" fontAlgn="ctr"/>
                      <a:r>
                        <a:rPr lang="en-US" sz="1400" b="0" i="0" u="none" strike="noStrike">
                          <a:solidFill>
                            <a:srgbClr val="000000"/>
                          </a:solidFill>
                          <a:effectLst/>
                          <a:latin typeface="Calibri" panose="020F0502020204030204" pitchFamily="34" charset="0"/>
                          <a:ea typeface="宋体" panose="02010600030101010101" pitchFamily="2" charset="-122"/>
                        </a:rPr>
                        <a:t>DES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altLang="zh-CN" sz="1400" b="0" i="0" u="none" strike="noStrike">
                          <a:solidFill>
                            <a:srgbClr val="000000"/>
                          </a:solidFill>
                          <a:effectLst/>
                          <a:latin typeface="Calibri" panose="020F0502020204030204" pitchFamily="34" charset="0"/>
                          <a:ea typeface="宋体" panose="02010600030101010101" pitchFamily="2" charset="-122"/>
                        </a:rPr>
                        <a:t>3</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altLang="zh-CN" sz="1400" b="0" i="0" u="none" strike="noStrike">
                          <a:solidFill>
                            <a:srgbClr val="000000"/>
                          </a:solidFill>
                          <a:effectLst/>
                          <a:latin typeface="Calibri" panose="020F0502020204030204" pitchFamily="34" charset="0"/>
                          <a:ea typeface="宋体" panose="02010600030101010101" pitchFamily="2" charset="-122"/>
                        </a:rPr>
                        <a:t>329925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altLang="zh-CN" sz="1400" b="0" i="0" u="none" strike="noStrike">
                          <a:solidFill>
                            <a:srgbClr val="000000"/>
                          </a:solidFill>
                          <a:effectLst/>
                          <a:latin typeface="Calibri" panose="020F0502020204030204" pitchFamily="34" charset="0"/>
                          <a:ea typeface="宋体" panose="02010600030101010101" pitchFamily="2" charset="-122"/>
                        </a:rPr>
                        <a:t>5278800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altLang="zh-CN" sz="1400" b="0" i="0" u="none" strike="noStrike">
                          <a:solidFill>
                            <a:srgbClr val="000000"/>
                          </a:solidFill>
                          <a:effectLst/>
                          <a:latin typeface="Calibri" panose="020F0502020204030204" pitchFamily="34" charset="0"/>
                          <a:ea typeface="宋体" panose="02010600030101010101" pitchFamily="2" charset="-122"/>
                        </a:rPr>
                        <a:t>39.0272</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altLang="zh-CN" sz="1400" b="0" i="0" u="none" strike="noStrike">
                          <a:solidFill>
                            <a:srgbClr val="000000"/>
                          </a:solidFill>
                          <a:effectLst/>
                          <a:latin typeface="Calibri" panose="020F0502020204030204" pitchFamily="34" charset="0"/>
                          <a:ea typeface="宋体" panose="02010600030101010101" pitchFamily="2" charset="-122"/>
                        </a:rPr>
                        <a:t>0.739</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9246">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ctr" rtl="0" fontAlgn="ctr"/>
                      <a:r>
                        <a:rPr lang="zh-CN" altLang="en-US" sz="1400" b="0" i="0" u="none" strike="noStrike">
                          <a:solidFill>
                            <a:srgbClr val="000000"/>
                          </a:solidFill>
                          <a:effectLst/>
                          <a:latin typeface="宋体" panose="02010600030101010101" pitchFamily="2" charset="-122"/>
                          <a:ea typeface="宋体" panose="02010600030101010101" pitchFamily="2" charset="-122"/>
                        </a:rPr>
                        <a:t>算法</a:t>
                      </a:r>
                      <a:r>
                        <a:rPr lang="en-US" altLang="zh-CN" sz="1400" b="0" i="0" u="none" strike="noStrike">
                          <a:solidFill>
                            <a:srgbClr val="000000"/>
                          </a:solidFill>
                          <a:effectLst/>
                          <a:latin typeface="宋体" panose="02010600030101010101" pitchFamily="2" charset="-122"/>
                          <a:ea typeface="宋体" panose="02010600030101010101" pitchFamily="2" charset="-122"/>
                        </a:rPr>
                        <a:t>3</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9246">
                <a:tc rowSpan="3">
                  <a:txBody>
                    <a:bodyPr/>
                    <a:lstStyle/>
                    <a:p>
                      <a:pPr algn="ctr" rtl="0" fontAlgn="ctr"/>
                      <a:r>
                        <a:rPr lang="zh-CN" altLang="en-US" sz="1400" b="0" i="0" u="none" strike="noStrike">
                          <a:solidFill>
                            <a:srgbClr val="000000"/>
                          </a:solidFill>
                          <a:effectLst/>
                          <a:latin typeface="宋体" panose="02010600030101010101" pitchFamily="2" charset="-122"/>
                          <a:ea typeface="宋体" panose="02010600030101010101" pitchFamily="2" charset="-122"/>
                        </a:rPr>
                        <a:t>方案</a:t>
                      </a:r>
                      <a:r>
                        <a:rPr lang="en-US" altLang="zh-CN" sz="1400" b="0" i="0" u="none" strike="noStrike">
                          <a:solidFill>
                            <a:srgbClr val="000000"/>
                          </a:solidFill>
                          <a:effectLst/>
                          <a:latin typeface="Calibri" panose="020F0502020204030204" pitchFamily="34" charset="0"/>
                          <a:ea typeface="宋体" panose="02010600030101010101" pitchFamily="2" charset="-122"/>
                        </a:rPr>
                        <a:t>3</a:t>
                      </a:r>
                      <a:endParaRPr lang="zh-CN" altLang="en-US" sz="14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algn="ctr" fontAlgn="t"/>
                      <a:r>
                        <a:rPr lang="zh-CN" altLang="en-US" sz="1800" b="0" i="0" u="none" strike="noStrike">
                          <a:solidFill>
                            <a:srgbClr val="000000"/>
                          </a:solidFill>
                          <a:effectLst/>
                          <a:latin typeface="Arial" panose="020B0604020202020204" pitchFamily="34" charset="0"/>
                          <a:ea typeface="宋体" panose="02010600030101010101" pitchFamily="2" charset="-122"/>
                        </a:rPr>
                        <a:t>　</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sz="1400" b="0" i="0" u="none" strike="noStrike">
                          <a:solidFill>
                            <a:srgbClr val="000000"/>
                          </a:solidFill>
                          <a:effectLst/>
                          <a:latin typeface="Calibri" panose="020F0502020204030204" pitchFamily="34" charset="0"/>
                          <a:ea typeface="宋体" panose="02010600030101010101" pitchFamily="2" charset="-122"/>
                        </a:rPr>
                        <a:t>AES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altLang="zh-CN" sz="1400" b="0" i="0" u="none" strike="noStrike" dirty="0" smtClean="0">
                          <a:solidFill>
                            <a:srgbClr val="000000"/>
                          </a:solidFill>
                          <a:effectLst/>
                          <a:latin typeface="Calibri" panose="020F0502020204030204" pitchFamily="34" charset="0"/>
                          <a:ea typeface="宋体" panose="02010600030101010101" pitchFamily="2" charset="-122"/>
                        </a:rPr>
                        <a:t>&gt; 4.613</a:t>
                      </a:r>
                      <a:endParaRPr lang="en-US" altLang="zh-CN" sz="1400" b="0" i="0" u="none" strike="noStrike" dirty="0">
                        <a:solidFill>
                          <a:srgbClr val="000000"/>
                        </a:solidFill>
                        <a:effectLst/>
                        <a:latin typeface="Calibri" panose="020F0502020204030204" pitchFamily="34" charset="0"/>
                        <a:ea typeface="宋体" panose="02010600030101010101"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9246">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ctr" rtl="0" fontAlgn="ctr"/>
                      <a:r>
                        <a:rPr lang="en-US" sz="1400" b="0" i="0" u="none" strike="noStrike">
                          <a:solidFill>
                            <a:srgbClr val="000000"/>
                          </a:solidFill>
                          <a:effectLst/>
                          <a:latin typeface="Calibri" panose="020F0502020204030204" pitchFamily="34" charset="0"/>
                          <a:ea typeface="宋体" panose="02010600030101010101" pitchFamily="2" charset="-122"/>
                        </a:rPr>
                        <a:t>DES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altLang="zh-CN" sz="1400" b="0" i="0" u="none" strike="noStrike" dirty="0" smtClean="0">
                          <a:solidFill>
                            <a:srgbClr val="000000"/>
                          </a:solidFill>
                          <a:effectLst/>
                          <a:latin typeface="Calibri" panose="020F0502020204030204" pitchFamily="34" charset="0"/>
                          <a:ea typeface="宋体" panose="02010600030101010101" pitchFamily="2" charset="-122"/>
                        </a:rPr>
                        <a:t>&gt; 0.961</a:t>
                      </a:r>
                      <a:endParaRPr lang="en-US" altLang="zh-CN" sz="1400" b="0" i="0" u="none" strike="noStrike" dirty="0">
                        <a:solidFill>
                          <a:srgbClr val="000000"/>
                        </a:solidFill>
                        <a:effectLst/>
                        <a:latin typeface="Calibri" panose="020F0502020204030204" pitchFamily="34" charset="0"/>
                        <a:ea typeface="宋体" panose="02010600030101010101"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9246">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ctr" rtl="0" fontAlgn="ctr"/>
                      <a:r>
                        <a:rPr lang="zh-CN" altLang="en-US" sz="1400" b="0" i="0" u="none" strike="noStrike">
                          <a:solidFill>
                            <a:srgbClr val="000000"/>
                          </a:solidFill>
                          <a:effectLst/>
                          <a:latin typeface="宋体" panose="02010600030101010101" pitchFamily="2" charset="-122"/>
                          <a:ea typeface="宋体" panose="02010600030101010101" pitchFamily="2" charset="-122"/>
                        </a:rPr>
                        <a:t>算法</a:t>
                      </a:r>
                      <a:r>
                        <a:rPr lang="en-US" altLang="zh-CN" sz="1400" b="0" i="0" u="none" strike="noStrike">
                          <a:solidFill>
                            <a:srgbClr val="000000"/>
                          </a:solidFill>
                          <a:effectLst/>
                          <a:latin typeface="宋体" panose="02010600030101010101" pitchFamily="2" charset="-122"/>
                          <a:ea typeface="宋体" panose="02010600030101010101" pitchFamily="2" charset="-122"/>
                        </a:rPr>
                        <a:t>3</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9246">
                <a:tc rowSpan="3">
                  <a:txBody>
                    <a:bodyPr/>
                    <a:lstStyle/>
                    <a:p>
                      <a:pPr algn="ctr" rtl="0" fontAlgn="ctr"/>
                      <a:r>
                        <a:rPr lang="en-US" sz="1400" b="0" i="0" u="none" strike="noStrike" dirty="0" smtClean="0">
                          <a:solidFill>
                            <a:srgbClr val="000000"/>
                          </a:solidFill>
                          <a:effectLst/>
                          <a:latin typeface="Calibri" panose="020F0502020204030204" pitchFamily="34" charset="0"/>
                          <a:ea typeface="宋体" panose="02010600030101010101" pitchFamily="2" charset="-122"/>
                        </a:rPr>
                        <a:t>COBRA</a:t>
                      </a:r>
                    </a:p>
                    <a:p>
                      <a:pPr marL="0" marR="0" indent="0" algn="ctr" defTabSz="685800" rtl="0" eaLnBrk="1" fontAlgn="ctr" latinLnBrk="0" hangingPunct="1">
                        <a:lnSpc>
                          <a:spcPct val="100000"/>
                        </a:lnSpc>
                        <a:spcBef>
                          <a:spcPts val="0"/>
                        </a:spcBef>
                        <a:spcAft>
                          <a:spcPts val="0"/>
                        </a:spcAft>
                        <a:buClrTx/>
                        <a:buSzTx/>
                        <a:buFontTx/>
                        <a:buNone/>
                        <a:tabLst/>
                        <a:defRPr/>
                      </a:pPr>
                      <a:r>
                        <a:rPr lang="en-US" altLang="zh-CN" sz="1400" b="0" i="0" u="none" strike="noStrike" dirty="0" smtClean="0">
                          <a:solidFill>
                            <a:srgbClr val="000000"/>
                          </a:solidFill>
                          <a:effectLst/>
                          <a:latin typeface="Calibri" panose="020F0502020204030204" pitchFamily="34" charset="0"/>
                          <a:ea typeface="宋体" panose="02010600030101010101" pitchFamily="2" charset="-122"/>
                        </a:rPr>
                        <a:t>[1][2]</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algn="ctr" rtl="0" fontAlgn="ctr"/>
                      <a:r>
                        <a:rPr lang="zh-CN" altLang="en-US" sz="1400" b="0" i="0" u="none" strike="noStrike">
                          <a:solidFill>
                            <a:srgbClr val="000000"/>
                          </a:solidFill>
                          <a:effectLst/>
                          <a:latin typeface="宋体" panose="02010600030101010101" pitchFamily="2" charset="-122"/>
                          <a:ea typeface="宋体" panose="02010600030101010101" pitchFamily="2" charset="-122"/>
                        </a:rPr>
                        <a:t>功能串行</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algn="ctr" rtl="0" fontAlgn="ctr"/>
                      <a:r>
                        <a:rPr lang="en-US" altLang="zh-CN" sz="1400" b="0" i="0" u="none" strike="noStrike">
                          <a:solidFill>
                            <a:srgbClr val="000000"/>
                          </a:solidFill>
                          <a:effectLst/>
                          <a:latin typeface="Calibri" panose="020F0502020204030204" pitchFamily="34" charset="0"/>
                          <a:ea typeface="宋体" panose="02010600030101010101" pitchFamily="2" charset="-122"/>
                        </a:rPr>
                        <a:t>204.5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algn="ctr" rtl="0" fontAlgn="ctr"/>
                      <a:r>
                        <a:rPr lang="en-US" altLang="zh-CN" sz="1400" b="0" i="0" u="none" strike="noStrike">
                          <a:solidFill>
                            <a:srgbClr val="000000"/>
                          </a:solidFill>
                          <a:effectLst/>
                          <a:latin typeface="Calibri" panose="020F0502020204030204" pitchFamily="34" charset="0"/>
                          <a:ea typeface="宋体" panose="02010600030101010101" pitchFamily="2" charset="-122"/>
                        </a:rPr>
                        <a:t>71198</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sz="1400" b="0" i="0" u="none" strike="noStrike">
                          <a:solidFill>
                            <a:srgbClr val="000000"/>
                          </a:solidFill>
                          <a:effectLst/>
                          <a:latin typeface="Calibri" panose="020F0502020204030204" pitchFamily="34" charset="0"/>
                          <a:ea typeface="宋体" panose="02010600030101010101" pitchFamily="2" charset="-122"/>
                        </a:rPr>
                        <a:t>AES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altLang="zh-CN" sz="1400" b="0" i="0" u="none" strike="noStrike">
                          <a:solidFill>
                            <a:srgbClr val="000000"/>
                          </a:solidFill>
                          <a:effectLst/>
                          <a:latin typeface="Calibri" panose="020F0502020204030204" pitchFamily="34" charset="0"/>
                          <a:ea typeface="宋体" panose="02010600030101010101" pitchFamily="2" charset="-122"/>
                        </a:rPr>
                        <a:t>9</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altLang="zh-CN" sz="1400" b="0" i="0" u="none" strike="noStrike">
                          <a:solidFill>
                            <a:srgbClr val="000000"/>
                          </a:solidFill>
                          <a:effectLst/>
                          <a:latin typeface="Calibri" panose="020F0502020204030204" pitchFamily="34" charset="0"/>
                          <a:ea typeface="宋体" panose="02010600030101010101" pitchFamily="2" charset="-122"/>
                        </a:rPr>
                        <a:t>640782</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altLang="zh-CN" sz="1400" b="0" i="0" u="none" strike="noStrike">
                          <a:solidFill>
                            <a:srgbClr val="000000"/>
                          </a:solidFill>
                          <a:effectLst/>
                          <a:latin typeface="Calibri" panose="020F0502020204030204" pitchFamily="34" charset="0"/>
                          <a:ea typeface="宋体" panose="02010600030101010101" pitchFamily="2" charset="-122"/>
                        </a:rPr>
                        <a:t>6407820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altLang="zh-CN" sz="1400" b="0" i="0" u="none" strike="noStrike">
                          <a:solidFill>
                            <a:srgbClr val="000000"/>
                          </a:solidFill>
                          <a:effectLst/>
                          <a:latin typeface="Calibri" panose="020F0502020204030204" pitchFamily="34" charset="0"/>
                          <a:ea typeface="宋体" panose="02010600030101010101" pitchFamily="2" charset="-122"/>
                        </a:rPr>
                        <a:t>26.176</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altLang="zh-CN" sz="1400" b="0" i="0" u="none" strike="noStrike">
                          <a:solidFill>
                            <a:srgbClr val="000000"/>
                          </a:solidFill>
                          <a:effectLst/>
                          <a:latin typeface="Calibri" panose="020F0502020204030204" pitchFamily="34" charset="0"/>
                          <a:ea typeface="宋体" panose="02010600030101010101" pitchFamily="2" charset="-122"/>
                        </a:rPr>
                        <a:t>0.409</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9246">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ctr" rtl="0" fontAlgn="ctr"/>
                      <a:r>
                        <a:rPr lang="en-US" sz="1400" b="0" i="0" u="none" strike="noStrike">
                          <a:solidFill>
                            <a:srgbClr val="000000"/>
                          </a:solidFill>
                          <a:effectLst/>
                          <a:latin typeface="Calibri" panose="020F0502020204030204" pitchFamily="34" charset="0"/>
                          <a:ea typeface="宋体" panose="02010600030101010101" pitchFamily="2" charset="-122"/>
                        </a:rPr>
                        <a:t>DES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9246">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ctr" rtl="0" fontAlgn="ctr"/>
                      <a:r>
                        <a:rPr lang="zh-CN" altLang="en-US" sz="1400" b="0" i="0" u="none" strike="noStrike">
                          <a:solidFill>
                            <a:srgbClr val="000000"/>
                          </a:solidFill>
                          <a:effectLst/>
                          <a:latin typeface="宋体" panose="02010600030101010101" pitchFamily="2" charset="-122"/>
                          <a:ea typeface="宋体" panose="02010600030101010101" pitchFamily="2" charset="-122"/>
                        </a:rPr>
                        <a:t>算法</a:t>
                      </a:r>
                      <a:r>
                        <a:rPr lang="en-US" altLang="zh-CN" sz="1400" b="0" i="0" u="none" strike="noStrike">
                          <a:solidFill>
                            <a:srgbClr val="000000"/>
                          </a:solidFill>
                          <a:effectLst/>
                          <a:latin typeface="宋体" panose="02010600030101010101" pitchFamily="2" charset="-122"/>
                          <a:ea typeface="宋体" panose="02010600030101010101" pitchFamily="2" charset="-122"/>
                        </a:rPr>
                        <a:t>3</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9246">
                <a:tc rowSpan="3">
                  <a:txBody>
                    <a:bodyPr/>
                    <a:lstStyle/>
                    <a:p>
                      <a:pPr algn="ctr" rtl="0" fontAlgn="ctr"/>
                      <a:r>
                        <a:rPr lang="zh-CN" altLang="en-US" sz="1400" b="0" i="0" u="none" strike="noStrike">
                          <a:solidFill>
                            <a:srgbClr val="000000"/>
                          </a:solidFill>
                          <a:effectLst/>
                          <a:latin typeface="宋体" panose="02010600030101010101" pitchFamily="2" charset="-122"/>
                          <a:ea typeface="宋体" panose="02010600030101010101" pitchFamily="2" charset="-122"/>
                        </a:rPr>
                        <a:t>方案</a:t>
                      </a:r>
                      <a:r>
                        <a:rPr lang="en-US" altLang="zh-CN" sz="1400" b="0" i="0" u="none" strike="noStrike">
                          <a:solidFill>
                            <a:srgbClr val="000000"/>
                          </a:solidFill>
                          <a:effectLst/>
                          <a:latin typeface="Calibri" panose="020F0502020204030204" pitchFamily="34" charset="0"/>
                          <a:ea typeface="宋体" panose="02010600030101010101" pitchFamily="2" charset="-122"/>
                        </a:rPr>
                        <a:t>4</a:t>
                      </a:r>
                      <a:endParaRPr lang="zh-CN" altLang="en-US" sz="1400" b="0" i="0" u="none" strike="noStrike">
                        <a:solidFill>
                          <a:srgbClr val="000000"/>
                        </a:solidFill>
                        <a:effectLst/>
                        <a:latin typeface="宋体" panose="02010600030101010101" pitchFamily="2" charset="-122"/>
                        <a:ea typeface="宋体" panose="02010600030101010101"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algn="ctr" fontAlgn="t"/>
                      <a:r>
                        <a:rPr lang="zh-CN" altLang="en-US" sz="1800" b="0" i="0" u="none" strike="noStrike">
                          <a:solidFill>
                            <a:srgbClr val="000000"/>
                          </a:solidFill>
                          <a:effectLst/>
                          <a:latin typeface="Arial" panose="020B0604020202020204" pitchFamily="34" charset="0"/>
                          <a:ea typeface="宋体" panose="02010600030101010101" pitchFamily="2" charset="-122"/>
                        </a:rPr>
                        <a:t>　</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sz="1400" b="0" i="0" u="none" strike="noStrike">
                          <a:solidFill>
                            <a:srgbClr val="000000"/>
                          </a:solidFill>
                          <a:effectLst/>
                          <a:latin typeface="Calibri" panose="020F0502020204030204" pitchFamily="34" charset="0"/>
                          <a:ea typeface="宋体" panose="02010600030101010101" pitchFamily="2" charset="-122"/>
                        </a:rPr>
                        <a:t>AES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altLang="zh-CN" sz="1400" b="0" i="0" u="none" strike="noStrike" dirty="0" smtClean="0">
                          <a:solidFill>
                            <a:srgbClr val="000000"/>
                          </a:solidFill>
                          <a:effectLst/>
                          <a:latin typeface="Calibri" panose="020F0502020204030204" pitchFamily="34" charset="0"/>
                          <a:ea typeface="宋体" panose="02010600030101010101" pitchFamily="2" charset="-122"/>
                        </a:rPr>
                        <a:t>&gt; 0.531</a:t>
                      </a:r>
                      <a:endParaRPr lang="en-US" altLang="zh-CN" sz="1400" b="0" i="0" u="none" strike="noStrike" dirty="0">
                        <a:solidFill>
                          <a:srgbClr val="000000"/>
                        </a:solidFill>
                        <a:effectLst/>
                        <a:latin typeface="Calibri" panose="020F0502020204030204" pitchFamily="34" charset="0"/>
                        <a:ea typeface="宋体" panose="02010600030101010101"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9246">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ctr" rtl="0" fontAlgn="ctr"/>
                      <a:r>
                        <a:rPr lang="en-US" sz="1400" b="0" i="0" u="none" strike="noStrike">
                          <a:solidFill>
                            <a:srgbClr val="000000"/>
                          </a:solidFill>
                          <a:effectLst/>
                          <a:latin typeface="Calibri" panose="020F0502020204030204" pitchFamily="34" charset="0"/>
                          <a:ea typeface="宋体" panose="02010600030101010101" pitchFamily="2" charset="-122"/>
                        </a:rPr>
                        <a:t>DES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9246">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ctr" rtl="0" fontAlgn="ctr"/>
                      <a:r>
                        <a:rPr lang="zh-CN" altLang="en-US" sz="1400" b="0" i="0" u="none" strike="noStrike">
                          <a:solidFill>
                            <a:srgbClr val="000000"/>
                          </a:solidFill>
                          <a:effectLst/>
                          <a:latin typeface="宋体" panose="02010600030101010101" pitchFamily="2" charset="-122"/>
                          <a:ea typeface="宋体" panose="02010600030101010101" pitchFamily="2" charset="-122"/>
                        </a:rPr>
                        <a:t>算法</a:t>
                      </a:r>
                      <a:r>
                        <a:rPr lang="en-US" altLang="zh-CN" sz="1400" b="0" i="0" u="none" strike="noStrike">
                          <a:solidFill>
                            <a:srgbClr val="000000"/>
                          </a:solidFill>
                          <a:effectLst/>
                          <a:latin typeface="宋体" panose="02010600030101010101" pitchFamily="2" charset="-122"/>
                          <a:ea typeface="宋体" panose="02010600030101010101" pitchFamily="2" charset="-122"/>
                        </a:rPr>
                        <a:t>3</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9246">
                <a:tc rowSpan="3">
                  <a:txBody>
                    <a:bodyPr/>
                    <a:lstStyle/>
                    <a:p>
                      <a:pPr algn="ctr" rtl="0" fontAlgn="ctr"/>
                      <a:r>
                        <a:rPr lang="en-US" sz="1400" b="0" i="0" u="none" strike="noStrike" dirty="0" smtClean="0">
                          <a:solidFill>
                            <a:srgbClr val="000000"/>
                          </a:solidFill>
                          <a:effectLst/>
                          <a:latin typeface="Calibri" panose="020F0502020204030204" pitchFamily="34" charset="0"/>
                          <a:ea typeface="宋体" panose="02010600030101010101" pitchFamily="2" charset="-122"/>
                        </a:rPr>
                        <a:t>RCPA</a:t>
                      </a:r>
                    </a:p>
                    <a:p>
                      <a:pPr algn="ctr" rtl="0" fontAlgn="ctr"/>
                      <a:r>
                        <a:rPr lang="en-US" sz="1400" b="0" i="0" u="none" strike="noStrike" dirty="0" smtClean="0">
                          <a:solidFill>
                            <a:srgbClr val="000000"/>
                          </a:solidFill>
                          <a:effectLst/>
                          <a:latin typeface="Calibri" panose="020F0502020204030204" pitchFamily="34" charset="0"/>
                          <a:ea typeface="宋体" panose="02010600030101010101" pitchFamily="2" charset="-122"/>
                        </a:rPr>
                        <a:t>[14]</a:t>
                      </a:r>
                      <a:endParaRPr lang="en-US" sz="1400" b="0" i="0" u="none" strike="noStrike" dirty="0">
                        <a:solidFill>
                          <a:srgbClr val="000000"/>
                        </a:solidFill>
                        <a:effectLst/>
                        <a:latin typeface="Calibri" panose="020F0502020204030204" pitchFamily="34" charset="0"/>
                        <a:ea typeface="宋体" panose="02010600030101010101"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algn="ctr" rtl="0" fontAlgn="ctr"/>
                      <a:r>
                        <a:rPr lang="zh-CN" altLang="en-US" sz="1400" b="0" i="0" u="none" strike="noStrike">
                          <a:solidFill>
                            <a:srgbClr val="000000"/>
                          </a:solidFill>
                          <a:effectLst/>
                          <a:latin typeface="宋体" panose="02010600030101010101" pitchFamily="2" charset="-122"/>
                          <a:ea typeface="宋体" panose="02010600030101010101" pitchFamily="2" charset="-122"/>
                        </a:rPr>
                        <a:t>功能连接可不配置</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algn="ctr" rtl="0" fontAlgn="ctr"/>
                      <a:r>
                        <a:rPr lang="en-US" altLang="zh-CN" sz="1400" b="0" i="0" u="none" strike="noStrike">
                          <a:solidFill>
                            <a:srgbClr val="000000"/>
                          </a:solidFill>
                          <a:effectLst/>
                          <a:latin typeface="Calibri" panose="020F0502020204030204" pitchFamily="34" charset="0"/>
                          <a:ea typeface="宋体" panose="02010600030101010101" pitchFamily="2" charset="-122"/>
                        </a:rPr>
                        <a:t>296.7</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algn="ctr" rtl="0" fontAlgn="ctr"/>
                      <a:r>
                        <a:rPr lang="en-US" altLang="zh-CN" sz="1400" b="0" i="0" u="none" strike="noStrike">
                          <a:solidFill>
                            <a:srgbClr val="000000"/>
                          </a:solidFill>
                          <a:effectLst/>
                          <a:latin typeface="Calibri" panose="020F0502020204030204" pitchFamily="34" charset="0"/>
                          <a:ea typeface="宋体" panose="02010600030101010101" pitchFamily="2" charset="-122"/>
                        </a:rPr>
                        <a:t>74834</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sz="1400" b="0" i="0" u="none" strike="noStrike">
                          <a:solidFill>
                            <a:srgbClr val="000000"/>
                          </a:solidFill>
                          <a:effectLst/>
                          <a:latin typeface="Calibri" panose="020F0502020204030204" pitchFamily="34" charset="0"/>
                          <a:ea typeface="宋体" panose="02010600030101010101" pitchFamily="2" charset="-122"/>
                        </a:rPr>
                        <a:t>AES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altLang="zh-CN" sz="1400" b="0" i="0" u="none" strike="noStrike">
                          <a:solidFill>
                            <a:srgbClr val="000000"/>
                          </a:solidFill>
                          <a:effectLst/>
                          <a:latin typeface="Calibri" panose="020F0502020204030204" pitchFamily="34" charset="0"/>
                          <a:ea typeface="宋体" panose="02010600030101010101" pitchFamily="2" charset="-122"/>
                        </a:rPr>
                        <a:t>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altLang="zh-CN" sz="1400" b="0" i="0" u="none" strike="noStrike">
                          <a:solidFill>
                            <a:srgbClr val="000000"/>
                          </a:solidFill>
                          <a:effectLst/>
                          <a:latin typeface="Calibri" panose="020F0502020204030204" pitchFamily="34" charset="0"/>
                          <a:ea typeface="宋体" panose="02010600030101010101" pitchFamily="2" charset="-122"/>
                        </a:rPr>
                        <a:t>374170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altLang="zh-CN" sz="1400" b="0" i="0" u="none" strike="noStrike">
                          <a:solidFill>
                            <a:srgbClr val="000000"/>
                          </a:solidFill>
                          <a:effectLst/>
                          <a:latin typeface="Calibri" panose="020F0502020204030204" pitchFamily="34" charset="0"/>
                          <a:ea typeface="宋体" panose="02010600030101010101" pitchFamily="2" charset="-122"/>
                        </a:rPr>
                        <a:t>3741700</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altLang="zh-CN" sz="1400" b="0" i="0" u="none" strike="noStrike">
                          <a:solidFill>
                            <a:srgbClr val="000000"/>
                          </a:solidFill>
                          <a:effectLst/>
                          <a:latin typeface="Calibri" panose="020F0502020204030204" pitchFamily="34" charset="0"/>
                          <a:ea typeface="宋体" panose="02010600030101010101" pitchFamily="2" charset="-122"/>
                        </a:rPr>
                        <a:t>37.9776</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altLang="zh-CN" sz="1400" b="0" i="0" u="none" strike="noStrike">
                          <a:solidFill>
                            <a:srgbClr val="000000"/>
                          </a:solidFill>
                          <a:effectLst/>
                          <a:latin typeface="Calibri" panose="020F0502020204030204" pitchFamily="34" charset="0"/>
                          <a:ea typeface="宋体" panose="02010600030101010101" pitchFamily="2" charset="-122"/>
                        </a:rPr>
                        <a:t>1.015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9246">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ctr" rtl="0" fontAlgn="ctr"/>
                      <a:r>
                        <a:rPr lang="en-US" sz="1400" b="0" i="0" u="none" strike="noStrike">
                          <a:solidFill>
                            <a:srgbClr val="000000"/>
                          </a:solidFill>
                          <a:effectLst/>
                          <a:latin typeface="Calibri" panose="020F0502020204030204" pitchFamily="34" charset="0"/>
                          <a:ea typeface="宋体" panose="02010600030101010101" pitchFamily="2" charset="-122"/>
                        </a:rPr>
                        <a:t>DES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altLang="zh-CN" sz="1400" b="0" i="0" u="none" strike="noStrike">
                          <a:solidFill>
                            <a:srgbClr val="000000"/>
                          </a:solidFill>
                          <a:effectLst/>
                          <a:latin typeface="Calibri" panose="020F0502020204030204" pitchFamily="34" charset="0"/>
                          <a:ea typeface="宋体" panose="02010600030101010101" pitchFamily="2" charset="-122"/>
                        </a:rPr>
                        <a:t>6</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altLang="zh-CN" sz="1400" b="0" i="0" u="none" strike="noStrike">
                          <a:solidFill>
                            <a:srgbClr val="000000"/>
                          </a:solidFill>
                          <a:effectLst/>
                          <a:latin typeface="Calibri" panose="020F0502020204030204" pitchFamily="34" charset="0"/>
                          <a:ea typeface="宋体" panose="02010600030101010101" pitchFamily="2" charset="-122"/>
                        </a:rPr>
                        <a:t>449004</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altLang="zh-CN" sz="1400" b="0" i="0" u="none" strike="noStrike">
                          <a:solidFill>
                            <a:srgbClr val="000000"/>
                          </a:solidFill>
                          <a:effectLst/>
                          <a:latin typeface="Calibri" panose="020F0502020204030204" pitchFamily="34" charset="0"/>
                          <a:ea typeface="宋体" panose="02010600030101010101" pitchFamily="2" charset="-122"/>
                        </a:rPr>
                        <a:t>7184064</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altLang="zh-CN" sz="1400" b="0" i="0" u="none" strike="noStrike">
                          <a:solidFill>
                            <a:srgbClr val="000000"/>
                          </a:solidFill>
                          <a:effectLst/>
                          <a:latin typeface="Calibri" panose="020F0502020204030204" pitchFamily="34" charset="0"/>
                          <a:ea typeface="宋体" panose="02010600030101010101" pitchFamily="2" charset="-122"/>
                        </a:rPr>
                        <a:t>18.9888</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altLang="zh-CN" sz="1400" b="0" i="0" u="none" strike="noStrike">
                          <a:solidFill>
                            <a:srgbClr val="000000"/>
                          </a:solidFill>
                          <a:effectLst/>
                          <a:latin typeface="Calibri" panose="020F0502020204030204" pitchFamily="34" charset="0"/>
                          <a:ea typeface="宋体" panose="02010600030101010101" pitchFamily="2" charset="-122"/>
                        </a:rPr>
                        <a:t>0.264</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9246">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ctr" rtl="0" fontAlgn="ctr"/>
                      <a:r>
                        <a:rPr lang="zh-CN" altLang="en-US" sz="1400" b="0" i="0" u="none" strike="noStrike">
                          <a:solidFill>
                            <a:srgbClr val="000000"/>
                          </a:solidFill>
                          <a:effectLst/>
                          <a:latin typeface="宋体" panose="02010600030101010101" pitchFamily="2" charset="-122"/>
                          <a:ea typeface="宋体" panose="02010600030101010101" pitchFamily="2" charset="-122"/>
                        </a:rPr>
                        <a:t>算法</a:t>
                      </a:r>
                      <a:r>
                        <a:rPr lang="en-US" altLang="zh-CN" sz="1400" b="0" i="0" u="none" strike="noStrike">
                          <a:solidFill>
                            <a:srgbClr val="000000"/>
                          </a:solidFill>
                          <a:effectLst/>
                          <a:latin typeface="宋体" panose="02010600030101010101" pitchFamily="2" charset="-122"/>
                          <a:ea typeface="宋体" panose="02010600030101010101" pitchFamily="2" charset="-122"/>
                        </a:rPr>
                        <a:t>3</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9246">
                <a:tc rowSpan="3">
                  <a:txBody>
                    <a:bodyPr/>
                    <a:lstStyle/>
                    <a:p>
                      <a:pPr algn="ctr" rtl="0" fontAlgn="ctr"/>
                      <a:r>
                        <a:rPr lang="zh-CN" altLang="en-US" sz="1400" b="0" i="0" u="none" strike="noStrike" dirty="0">
                          <a:solidFill>
                            <a:srgbClr val="000000"/>
                          </a:solidFill>
                          <a:effectLst/>
                          <a:latin typeface="宋体" panose="02010600030101010101" pitchFamily="2" charset="-122"/>
                          <a:ea typeface="宋体" panose="02010600030101010101" pitchFamily="2" charset="-122"/>
                        </a:rPr>
                        <a:t>方案</a:t>
                      </a:r>
                      <a:r>
                        <a:rPr lang="en-US" altLang="zh-CN" sz="1400" b="0" i="0" u="none" strike="noStrike" dirty="0">
                          <a:solidFill>
                            <a:srgbClr val="000000"/>
                          </a:solidFill>
                          <a:effectLst/>
                          <a:latin typeface="Calibri" panose="020F0502020204030204" pitchFamily="34" charset="0"/>
                          <a:ea typeface="宋体" panose="02010600030101010101" pitchFamily="2" charset="-122"/>
                        </a:rPr>
                        <a:t>5</a:t>
                      </a: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algn="ctr" fontAlgn="t"/>
                      <a:r>
                        <a:rPr lang="zh-CN" altLang="en-US" sz="1800" b="0" i="0" u="none" strike="noStrike">
                          <a:solidFill>
                            <a:srgbClr val="000000"/>
                          </a:solidFill>
                          <a:effectLst/>
                          <a:latin typeface="Arial" panose="020B0604020202020204" pitchFamily="34" charset="0"/>
                          <a:ea typeface="宋体" panose="02010600030101010101" pitchFamily="2" charset="-122"/>
                        </a:rPr>
                        <a:t>　</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sz="1400" b="0" i="0" u="none" strike="noStrike">
                          <a:solidFill>
                            <a:srgbClr val="000000"/>
                          </a:solidFill>
                          <a:effectLst/>
                          <a:latin typeface="Calibri" panose="020F0502020204030204" pitchFamily="34" charset="0"/>
                          <a:ea typeface="宋体" panose="02010600030101010101" pitchFamily="2" charset="-122"/>
                        </a:rPr>
                        <a:t>AES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altLang="zh-CN" sz="1400" b="0" i="0" u="none" strike="noStrike" dirty="0" smtClean="0">
                          <a:solidFill>
                            <a:srgbClr val="000000"/>
                          </a:solidFill>
                          <a:effectLst/>
                          <a:latin typeface="Calibri" panose="020F0502020204030204" pitchFamily="34" charset="0"/>
                          <a:ea typeface="宋体" panose="02010600030101010101" pitchFamily="2" charset="-122"/>
                        </a:rPr>
                        <a:t>&gt; 1.319</a:t>
                      </a:r>
                      <a:endParaRPr lang="en-US" altLang="zh-CN" sz="1400" b="0" i="0" u="none" strike="noStrike" dirty="0">
                        <a:solidFill>
                          <a:srgbClr val="000000"/>
                        </a:solidFill>
                        <a:effectLst/>
                        <a:latin typeface="Calibri" panose="020F0502020204030204" pitchFamily="34" charset="0"/>
                        <a:ea typeface="宋体" panose="02010600030101010101"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9246">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ctr" rtl="0" fontAlgn="ctr"/>
                      <a:r>
                        <a:rPr lang="en-US" sz="1400" b="0" i="0" u="none" strike="noStrike">
                          <a:solidFill>
                            <a:srgbClr val="000000"/>
                          </a:solidFill>
                          <a:effectLst/>
                          <a:latin typeface="Calibri" panose="020F0502020204030204" pitchFamily="34" charset="0"/>
                          <a:ea typeface="宋体" panose="02010600030101010101" pitchFamily="2" charset="-122"/>
                        </a:rPr>
                        <a:t>DES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altLang="zh-CN" sz="1400" b="0" i="0" u="none" strike="noStrike" dirty="0" smtClean="0">
                          <a:solidFill>
                            <a:srgbClr val="000000"/>
                          </a:solidFill>
                          <a:effectLst/>
                          <a:latin typeface="Calibri" panose="020F0502020204030204" pitchFamily="34" charset="0"/>
                          <a:ea typeface="宋体" panose="02010600030101010101" pitchFamily="2" charset="-122"/>
                        </a:rPr>
                        <a:t>&gt; 0.344</a:t>
                      </a:r>
                      <a:endParaRPr lang="en-US" altLang="zh-CN" sz="1400" b="0" i="0" u="none" strike="noStrike" dirty="0">
                        <a:solidFill>
                          <a:srgbClr val="000000"/>
                        </a:solidFill>
                        <a:effectLst/>
                        <a:latin typeface="Calibri" panose="020F0502020204030204" pitchFamily="34" charset="0"/>
                        <a:ea typeface="宋体" panose="02010600030101010101" pitchFamily="2" charset="-122"/>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9246">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ctr" rtl="0" fontAlgn="ctr"/>
                      <a:r>
                        <a:rPr lang="zh-CN" altLang="en-US" sz="1400" b="0" i="0" u="none" strike="noStrike">
                          <a:solidFill>
                            <a:srgbClr val="000000"/>
                          </a:solidFill>
                          <a:effectLst/>
                          <a:latin typeface="宋体" panose="02010600030101010101" pitchFamily="2" charset="-122"/>
                          <a:ea typeface="宋体" panose="02010600030101010101" pitchFamily="2" charset="-122"/>
                        </a:rPr>
                        <a:t>算法</a:t>
                      </a:r>
                      <a:r>
                        <a:rPr lang="en-US" altLang="zh-CN" sz="1400" b="0" i="0" u="none" strike="noStrike">
                          <a:solidFill>
                            <a:srgbClr val="000000"/>
                          </a:solidFill>
                          <a:effectLst/>
                          <a:latin typeface="宋体" panose="02010600030101010101" pitchFamily="2" charset="-122"/>
                          <a:ea typeface="宋体" panose="02010600030101010101" pitchFamily="2" charset="-122"/>
                        </a:rPr>
                        <a:t>3</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zh-CN" altLang="en-US" sz="1400" b="0" i="0" u="none" strike="noStrike" dirty="0">
                          <a:solidFill>
                            <a:srgbClr val="000000"/>
                          </a:solidFill>
                          <a:effectLst/>
                          <a:latin typeface="Calibri" panose="020F0502020204030204" pitchFamily="34" charset="0"/>
                          <a:ea typeface="宋体" panose="02010600030101010101" pitchFamily="2" charset="-122"/>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33809831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58"/>
          <p:cNvGrpSpPr/>
          <p:nvPr/>
        </p:nvGrpSpPr>
        <p:grpSpPr>
          <a:xfrm>
            <a:off x="412429" y="509894"/>
            <a:ext cx="1440880" cy="1242138"/>
            <a:chOff x="238132" y="260648"/>
            <a:chExt cx="1921173" cy="1656184"/>
          </a:xfrm>
        </p:grpSpPr>
        <p:sp>
          <p:nvSpPr>
            <p:cNvPr id="8" name="六边形 7"/>
            <p:cNvSpPr/>
            <p:nvPr/>
          </p:nvSpPr>
          <p:spPr>
            <a:xfrm>
              <a:off x="238132" y="260648"/>
              <a:ext cx="1921173" cy="1656184"/>
            </a:xfrm>
            <a:prstGeom prst="hexag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9" name="六边形 8"/>
            <p:cNvSpPr/>
            <p:nvPr/>
          </p:nvSpPr>
          <p:spPr>
            <a:xfrm>
              <a:off x="449796" y="476672"/>
              <a:ext cx="1503527" cy="1296144"/>
            </a:xfrm>
            <a:prstGeom prst="hexagon">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600" dirty="0">
                  <a:solidFill>
                    <a:schemeClr val="tx1"/>
                  </a:solidFill>
                  <a:latin typeface="Impact" pitchFamily="34" charset="0"/>
                  <a:ea typeface="微软雅黑" pitchFamily="34" charset="-122"/>
                </a:rPr>
                <a:t>4</a:t>
              </a:r>
              <a:endParaRPr lang="zh-CN" altLang="en-US" sz="6600" dirty="0">
                <a:solidFill>
                  <a:schemeClr val="tx1"/>
                </a:solidFill>
                <a:latin typeface="Impact" pitchFamily="34" charset="0"/>
                <a:ea typeface="微软雅黑" pitchFamily="34" charset="-122"/>
              </a:endParaRPr>
            </a:p>
          </p:txBody>
        </p:sp>
      </p:grpSp>
      <p:sp>
        <p:nvSpPr>
          <p:cNvPr id="271" name="燕尾形 270"/>
          <p:cNvSpPr/>
          <p:nvPr/>
        </p:nvSpPr>
        <p:spPr>
          <a:xfrm>
            <a:off x="1519825" y="684879"/>
            <a:ext cx="480049" cy="958742"/>
          </a:xfrm>
          <a:prstGeom prst="chevron">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4" name="TextBox 13"/>
          <p:cNvSpPr txBox="1"/>
          <p:nvPr/>
        </p:nvSpPr>
        <p:spPr>
          <a:xfrm>
            <a:off x="3491756" y="509894"/>
            <a:ext cx="1877437" cy="600164"/>
          </a:xfrm>
          <a:prstGeom prst="rect">
            <a:avLst/>
          </a:prstGeom>
          <a:noFill/>
        </p:spPr>
        <p:txBody>
          <a:bodyPr wrap="none" rtlCol="0">
            <a:spAutoFit/>
          </a:bodyPr>
          <a:lstStyle/>
          <a:p>
            <a:pPr algn="ctr"/>
            <a:r>
              <a:rPr lang="zh-CN" altLang="en-US" sz="3300" dirty="0">
                <a:latin typeface="华文楷体" pitchFamily="2" charset="-122"/>
                <a:ea typeface="华文楷体" pitchFamily="2" charset="-122"/>
              </a:rPr>
              <a:t>时间安排</a:t>
            </a:r>
          </a:p>
        </p:txBody>
      </p:sp>
      <p:sp>
        <p:nvSpPr>
          <p:cNvPr id="38" name="圆角矩形标注 37"/>
          <p:cNvSpPr/>
          <p:nvPr/>
        </p:nvSpPr>
        <p:spPr>
          <a:xfrm>
            <a:off x="505590" y="5362414"/>
            <a:ext cx="3725446" cy="730944"/>
          </a:xfrm>
          <a:prstGeom prst="wedgeRoundRectCallout">
            <a:avLst>
              <a:gd name="adj1" fmla="val -16502"/>
              <a:gd name="adj2" fmla="val 50208"/>
              <a:gd name="adj3" fmla="val 16667"/>
            </a:avLst>
          </a:prstGeom>
          <a:ln/>
        </p:spPr>
        <p:style>
          <a:lnRef idx="2">
            <a:schemeClr val="accent1"/>
          </a:lnRef>
          <a:fillRef idx="1">
            <a:schemeClr val="lt1"/>
          </a:fillRef>
          <a:effectRef idx="0">
            <a:schemeClr val="accent1"/>
          </a:effectRef>
          <a:fontRef idx="minor">
            <a:schemeClr val="dk1"/>
          </a:fontRef>
        </p:style>
        <p:txBody>
          <a:bodyPr anchor="ctr"/>
          <a:lstStyle/>
          <a:p>
            <a:pPr algn="ctr">
              <a:defRPr/>
            </a:pPr>
            <a:r>
              <a:rPr lang="en-US" altLang="zh-CN" dirty="0">
                <a:latin typeface="华文楷体" pitchFamily="2" charset="-122"/>
                <a:ea typeface="华文楷体" pitchFamily="2" charset="-122"/>
              </a:rPr>
              <a:t>2015.4~7</a:t>
            </a:r>
          </a:p>
          <a:p>
            <a:pPr algn="ctr">
              <a:defRPr/>
            </a:pPr>
            <a:r>
              <a:rPr lang="zh-CN" altLang="en-US" dirty="0">
                <a:latin typeface="华文楷体" pitchFamily="2" charset="-122"/>
                <a:ea typeface="华文楷体" pitchFamily="2" charset="-122"/>
              </a:rPr>
              <a:t>算法选择，算法分析与建模</a:t>
            </a:r>
            <a:endParaRPr lang="en-US" altLang="zh-CN" dirty="0">
              <a:latin typeface="华文楷体" pitchFamily="2" charset="-122"/>
              <a:ea typeface="华文楷体" pitchFamily="2" charset="-122"/>
            </a:endParaRPr>
          </a:p>
        </p:txBody>
      </p:sp>
      <p:sp>
        <p:nvSpPr>
          <p:cNvPr id="39" name="圆角矩形标注 38"/>
          <p:cNvSpPr/>
          <p:nvPr/>
        </p:nvSpPr>
        <p:spPr>
          <a:xfrm>
            <a:off x="3519357" y="3521948"/>
            <a:ext cx="2865944" cy="1032980"/>
          </a:xfrm>
          <a:prstGeom prst="wedgeRoundRectCallout">
            <a:avLst>
              <a:gd name="adj1" fmla="val -16502"/>
              <a:gd name="adj2" fmla="val 50208"/>
              <a:gd name="adj3" fmla="val 16667"/>
            </a:avLst>
          </a:prstGeom>
          <a:ln/>
        </p:spPr>
        <p:style>
          <a:lnRef idx="2">
            <a:schemeClr val="accent1"/>
          </a:lnRef>
          <a:fillRef idx="1">
            <a:schemeClr val="lt1"/>
          </a:fillRef>
          <a:effectRef idx="0">
            <a:schemeClr val="accent1"/>
          </a:effectRef>
          <a:fontRef idx="minor">
            <a:schemeClr val="dk1"/>
          </a:fontRef>
        </p:style>
        <p:txBody>
          <a:bodyPr anchor="ctr"/>
          <a:lstStyle/>
          <a:p>
            <a:pPr algn="ctr">
              <a:defRPr/>
            </a:pPr>
            <a:r>
              <a:rPr lang="en-US" altLang="zh-CN" dirty="0">
                <a:latin typeface="华文楷体" pitchFamily="2" charset="-122"/>
                <a:ea typeface="华文楷体" pitchFamily="2" charset="-122"/>
              </a:rPr>
              <a:t>2015.9~10</a:t>
            </a:r>
          </a:p>
          <a:p>
            <a:pPr algn="ctr">
              <a:defRPr/>
            </a:pPr>
            <a:r>
              <a:rPr lang="zh-CN" altLang="en-US" dirty="0">
                <a:latin typeface="华文楷体" pitchFamily="2" charset="-122"/>
                <a:ea typeface="华文楷体" pitchFamily="2" charset="-122"/>
              </a:rPr>
              <a:t>算法聚类分析，</a:t>
            </a:r>
            <a:r>
              <a:rPr lang="en-US" altLang="zh-CN" dirty="0">
                <a:latin typeface="华文楷体" pitchFamily="2" charset="-122"/>
                <a:ea typeface="华文楷体" pitchFamily="2" charset="-122"/>
              </a:rPr>
              <a:t>PE</a:t>
            </a:r>
            <a:r>
              <a:rPr lang="zh-CN" altLang="en-US" dirty="0">
                <a:latin typeface="华文楷体" pitchFamily="2" charset="-122"/>
                <a:ea typeface="华文楷体" pitchFamily="2" charset="-122"/>
              </a:rPr>
              <a:t>方案的收敛算法设计</a:t>
            </a:r>
            <a:endParaRPr lang="en-US" altLang="zh-CN" dirty="0">
              <a:latin typeface="华文楷体" pitchFamily="2" charset="-122"/>
              <a:ea typeface="华文楷体" pitchFamily="2" charset="-122"/>
            </a:endParaRPr>
          </a:p>
        </p:txBody>
      </p:sp>
      <p:sp>
        <p:nvSpPr>
          <p:cNvPr id="40" name="圆角矩形标注 39"/>
          <p:cNvSpPr/>
          <p:nvPr/>
        </p:nvSpPr>
        <p:spPr>
          <a:xfrm>
            <a:off x="6094081" y="2035137"/>
            <a:ext cx="2507476" cy="738797"/>
          </a:xfrm>
          <a:prstGeom prst="wedgeRoundRectCallout">
            <a:avLst>
              <a:gd name="adj1" fmla="val -16502"/>
              <a:gd name="adj2" fmla="val 50208"/>
              <a:gd name="adj3" fmla="val 16667"/>
            </a:avLst>
          </a:prstGeom>
          <a:ln/>
        </p:spPr>
        <p:style>
          <a:lnRef idx="2">
            <a:schemeClr val="accent1"/>
          </a:lnRef>
          <a:fillRef idx="1">
            <a:schemeClr val="lt1"/>
          </a:fillRef>
          <a:effectRef idx="0">
            <a:schemeClr val="accent1"/>
          </a:effectRef>
          <a:fontRef idx="minor">
            <a:schemeClr val="dk1"/>
          </a:fontRef>
        </p:style>
        <p:txBody>
          <a:bodyPr anchor="ctr"/>
          <a:lstStyle/>
          <a:p>
            <a:pPr algn="ctr">
              <a:defRPr/>
            </a:pPr>
            <a:r>
              <a:rPr lang="en-US" altLang="zh-CN" dirty="0">
                <a:latin typeface="华文楷体" pitchFamily="2" charset="-122"/>
                <a:ea typeface="华文楷体" pitchFamily="2" charset="-122"/>
              </a:rPr>
              <a:t>2016.1~2016.3 </a:t>
            </a:r>
          </a:p>
          <a:p>
            <a:pPr algn="ctr">
              <a:defRPr/>
            </a:pPr>
            <a:r>
              <a:rPr lang="zh-CN" altLang="en-US" dirty="0">
                <a:latin typeface="华文楷体" pitchFamily="2" charset="-122"/>
                <a:ea typeface="华文楷体" pitchFamily="2" charset="-122"/>
              </a:rPr>
              <a:t>毕业论文撰写及答辩</a:t>
            </a:r>
          </a:p>
        </p:txBody>
      </p:sp>
      <p:sp>
        <p:nvSpPr>
          <p:cNvPr id="23" name="圆角矩形标注 22"/>
          <p:cNvSpPr/>
          <p:nvPr/>
        </p:nvSpPr>
        <p:spPr>
          <a:xfrm>
            <a:off x="2247845" y="4572001"/>
            <a:ext cx="2835599" cy="790414"/>
          </a:xfrm>
          <a:prstGeom prst="wedgeRoundRectCallout">
            <a:avLst>
              <a:gd name="adj1" fmla="val -16502"/>
              <a:gd name="adj2" fmla="val 50208"/>
              <a:gd name="adj3" fmla="val 16667"/>
            </a:avLst>
          </a:prstGeom>
          <a:ln/>
        </p:spPr>
        <p:style>
          <a:lnRef idx="2">
            <a:schemeClr val="accent1"/>
          </a:lnRef>
          <a:fillRef idx="1">
            <a:schemeClr val="lt1"/>
          </a:fillRef>
          <a:effectRef idx="0">
            <a:schemeClr val="accent1"/>
          </a:effectRef>
          <a:fontRef idx="minor">
            <a:schemeClr val="dk1"/>
          </a:fontRef>
        </p:style>
        <p:txBody>
          <a:bodyPr anchor="ctr"/>
          <a:lstStyle/>
          <a:p>
            <a:pPr algn="ctr">
              <a:defRPr/>
            </a:pPr>
            <a:r>
              <a:rPr lang="en-US" altLang="zh-CN" dirty="0">
                <a:latin typeface="华文楷体" pitchFamily="2" charset="-122"/>
                <a:ea typeface="华文楷体" pitchFamily="2" charset="-122"/>
              </a:rPr>
              <a:t>2015.8</a:t>
            </a:r>
          </a:p>
          <a:p>
            <a:pPr algn="ctr">
              <a:defRPr/>
            </a:pPr>
            <a:r>
              <a:rPr lang="zh-CN" altLang="en-US" dirty="0">
                <a:latin typeface="华文楷体" pitchFamily="2" charset="-122"/>
                <a:ea typeface="华文楷体" pitchFamily="2" charset="-122"/>
              </a:rPr>
              <a:t>子电路设计与参数获取</a:t>
            </a:r>
            <a:endParaRPr lang="en-US" altLang="zh-CN" dirty="0">
              <a:latin typeface="华文楷体" pitchFamily="2" charset="-122"/>
              <a:ea typeface="华文楷体" pitchFamily="2" charset="-122"/>
            </a:endParaRPr>
          </a:p>
        </p:txBody>
      </p:sp>
      <p:sp>
        <p:nvSpPr>
          <p:cNvPr id="15" name="圆角矩形标注 14"/>
          <p:cNvSpPr/>
          <p:nvPr/>
        </p:nvSpPr>
        <p:spPr>
          <a:xfrm>
            <a:off x="4771433" y="2791005"/>
            <a:ext cx="3039712" cy="713870"/>
          </a:xfrm>
          <a:prstGeom prst="wedgeRoundRectCallout">
            <a:avLst>
              <a:gd name="adj1" fmla="val -16502"/>
              <a:gd name="adj2" fmla="val 50208"/>
              <a:gd name="adj3" fmla="val 16667"/>
            </a:avLst>
          </a:prstGeom>
          <a:ln/>
        </p:spPr>
        <p:style>
          <a:lnRef idx="2">
            <a:schemeClr val="accent1"/>
          </a:lnRef>
          <a:fillRef idx="1">
            <a:schemeClr val="lt1"/>
          </a:fillRef>
          <a:effectRef idx="0">
            <a:schemeClr val="accent1"/>
          </a:effectRef>
          <a:fontRef idx="minor">
            <a:schemeClr val="dk1"/>
          </a:fontRef>
        </p:style>
        <p:txBody>
          <a:bodyPr anchor="ctr"/>
          <a:lstStyle/>
          <a:p>
            <a:pPr algn="ctr">
              <a:defRPr/>
            </a:pPr>
            <a:r>
              <a:rPr lang="en-US" altLang="zh-CN" dirty="0">
                <a:latin typeface="华文楷体" pitchFamily="2" charset="-122"/>
                <a:ea typeface="华文楷体" pitchFamily="2" charset="-122"/>
              </a:rPr>
              <a:t>2015.11~12</a:t>
            </a:r>
          </a:p>
          <a:p>
            <a:pPr algn="ctr">
              <a:defRPr/>
            </a:pPr>
            <a:r>
              <a:rPr lang="zh-CN" altLang="en-US" dirty="0">
                <a:latin typeface="华文楷体" pitchFamily="2" charset="-122"/>
                <a:ea typeface="华文楷体" pitchFamily="2" charset="-122"/>
              </a:rPr>
              <a:t>设计验证</a:t>
            </a:r>
            <a:endParaRPr lang="en-US" altLang="zh-CN" dirty="0">
              <a:latin typeface="华文楷体" pitchFamily="2" charset="-122"/>
              <a:ea typeface="华文楷体" pitchFamily="2" charset="-122"/>
            </a:endParaRPr>
          </a:p>
        </p:txBody>
      </p:sp>
    </p:spTree>
    <p:extLst>
      <p:ext uri="{BB962C8B-B14F-4D97-AF65-F5344CB8AC3E}">
        <p14:creationId xmlns:p14="http://schemas.microsoft.com/office/powerpoint/2010/main" val="2111732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58"/>
          <p:cNvGrpSpPr/>
          <p:nvPr/>
        </p:nvGrpSpPr>
        <p:grpSpPr>
          <a:xfrm>
            <a:off x="412429" y="509894"/>
            <a:ext cx="1440880" cy="1242138"/>
            <a:chOff x="238132" y="260648"/>
            <a:chExt cx="1921173" cy="1656184"/>
          </a:xfrm>
        </p:grpSpPr>
        <p:sp>
          <p:nvSpPr>
            <p:cNvPr id="8" name="六边形 7"/>
            <p:cNvSpPr/>
            <p:nvPr/>
          </p:nvSpPr>
          <p:spPr>
            <a:xfrm>
              <a:off x="238132" y="260648"/>
              <a:ext cx="1921173" cy="1656184"/>
            </a:xfrm>
            <a:prstGeom prst="hexag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9" name="六边形 8"/>
            <p:cNvSpPr/>
            <p:nvPr/>
          </p:nvSpPr>
          <p:spPr>
            <a:xfrm>
              <a:off x="449796" y="476672"/>
              <a:ext cx="1503527" cy="1296144"/>
            </a:xfrm>
            <a:prstGeom prst="hexagon">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600" dirty="0">
                  <a:solidFill>
                    <a:schemeClr val="tx1"/>
                  </a:solidFill>
                  <a:latin typeface="Impact" pitchFamily="34" charset="0"/>
                  <a:ea typeface="微软雅黑" pitchFamily="34" charset="-122"/>
                </a:rPr>
                <a:t>5</a:t>
              </a:r>
              <a:endParaRPr lang="zh-CN" altLang="en-US" sz="6600" dirty="0">
                <a:solidFill>
                  <a:schemeClr val="tx1"/>
                </a:solidFill>
                <a:latin typeface="Impact" pitchFamily="34" charset="0"/>
                <a:ea typeface="微软雅黑" pitchFamily="34" charset="-122"/>
              </a:endParaRPr>
            </a:p>
          </p:txBody>
        </p:sp>
      </p:grpSp>
      <p:sp>
        <p:nvSpPr>
          <p:cNvPr id="271" name="燕尾形 270"/>
          <p:cNvSpPr/>
          <p:nvPr/>
        </p:nvSpPr>
        <p:spPr>
          <a:xfrm>
            <a:off x="1519825" y="684879"/>
            <a:ext cx="480049" cy="958742"/>
          </a:xfrm>
          <a:prstGeom prst="chevron">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4" name="TextBox 13"/>
          <p:cNvSpPr txBox="1"/>
          <p:nvPr/>
        </p:nvSpPr>
        <p:spPr>
          <a:xfrm>
            <a:off x="3491756" y="509894"/>
            <a:ext cx="1877437" cy="600164"/>
          </a:xfrm>
          <a:prstGeom prst="rect">
            <a:avLst/>
          </a:prstGeom>
          <a:noFill/>
        </p:spPr>
        <p:txBody>
          <a:bodyPr wrap="none" rtlCol="0">
            <a:spAutoFit/>
          </a:bodyPr>
          <a:lstStyle/>
          <a:p>
            <a:pPr algn="ctr"/>
            <a:r>
              <a:rPr lang="zh-CN" altLang="en-US" sz="3300" dirty="0" smtClean="0">
                <a:latin typeface="华文楷体" pitchFamily="2" charset="-122"/>
                <a:ea typeface="华文楷体" pitchFamily="2" charset="-122"/>
              </a:rPr>
              <a:t>参考文献</a:t>
            </a:r>
            <a:endParaRPr lang="zh-CN" altLang="en-US" sz="3300" dirty="0">
              <a:latin typeface="华文楷体" pitchFamily="2" charset="-122"/>
              <a:ea typeface="华文楷体" pitchFamily="2" charset="-122"/>
            </a:endParaRPr>
          </a:p>
        </p:txBody>
      </p:sp>
      <p:sp>
        <p:nvSpPr>
          <p:cNvPr id="12" name="内容占位符 2"/>
          <p:cNvSpPr txBox="1">
            <a:spLocks/>
          </p:cNvSpPr>
          <p:nvPr/>
        </p:nvSpPr>
        <p:spPr bwMode="auto">
          <a:xfrm>
            <a:off x="412429" y="1927017"/>
            <a:ext cx="7886700" cy="4253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noAutofit/>
          </a:bodyPr>
          <a:lstStyle>
            <a:lvl1pPr marL="0" indent="0" algn="l" rtl="0" eaLnBrk="0" fontAlgn="base" hangingPunct="0">
              <a:spcBef>
                <a:spcPct val="20000"/>
              </a:spcBef>
              <a:spcAft>
                <a:spcPct val="0"/>
              </a:spcAft>
              <a:buNone/>
              <a:defRPr sz="1500">
                <a:solidFill>
                  <a:schemeClr val="tx1"/>
                </a:solidFill>
                <a:latin typeface="+mn-lt"/>
                <a:ea typeface="+mn-ea"/>
                <a:cs typeface="+mn-cs"/>
              </a:defRPr>
            </a:lvl1pPr>
            <a:lvl2pPr marL="342900" indent="0" algn="l" rtl="0" eaLnBrk="0" fontAlgn="base" hangingPunct="0">
              <a:spcBef>
                <a:spcPct val="20000"/>
              </a:spcBef>
              <a:spcAft>
                <a:spcPct val="0"/>
              </a:spcAft>
              <a:buNone/>
              <a:defRPr sz="1350">
                <a:solidFill>
                  <a:schemeClr val="tx1"/>
                </a:solidFill>
                <a:latin typeface="+mn-lt"/>
              </a:defRPr>
            </a:lvl2pPr>
            <a:lvl3pPr marL="685800" indent="0" algn="l" rtl="0" eaLnBrk="0" fontAlgn="base" hangingPunct="0">
              <a:spcBef>
                <a:spcPct val="20000"/>
              </a:spcBef>
              <a:spcAft>
                <a:spcPct val="0"/>
              </a:spcAft>
              <a:buNone/>
              <a:defRPr sz="1200">
                <a:solidFill>
                  <a:schemeClr val="tx1"/>
                </a:solidFill>
                <a:latin typeface="+mn-lt"/>
              </a:defRPr>
            </a:lvl3pPr>
            <a:lvl4pPr marL="1028700" indent="0" algn="l" rtl="0" eaLnBrk="0" fontAlgn="base" hangingPunct="0">
              <a:spcBef>
                <a:spcPct val="20000"/>
              </a:spcBef>
              <a:spcAft>
                <a:spcPct val="0"/>
              </a:spcAft>
              <a:buNone/>
              <a:defRPr sz="1050">
                <a:solidFill>
                  <a:schemeClr val="tx1"/>
                </a:solidFill>
                <a:latin typeface="+mn-lt"/>
              </a:defRPr>
            </a:lvl4pPr>
            <a:lvl5pPr marL="1371600" indent="0" algn="l" rtl="0" eaLnBrk="0" fontAlgn="base" hangingPunct="0">
              <a:spcBef>
                <a:spcPct val="20000"/>
              </a:spcBef>
              <a:spcAft>
                <a:spcPct val="0"/>
              </a:spcAft>
              <a:buNone/>
              <a:defRPr sz="1050">
                <a:solidFill>
                  <a:schemeClr val="tx1"/>
                </a:solidFill>
                <a:latin typeface="+mn-lt"/>
              </a:defRPr>
            </a:lvl5pPr>
            <a:lvl6pPr marL="1714500" indent="0" algn="l" rtl="0" eaLnBrk="1" fontAlgn="base" hangingPunct="1">
              <a:spcBef>
                <a:spcPct val="20000"/>
              </a:spcBef>
              <a:spcAft>
                <a:spcPct val="0"/>
              </a:spcAft>
              <a:buNone/>
              <a:defRPr sz="1050">
                <a:solidFill>
                  <a:schemeClr val="tx1"/>
                </a:solidFill>
                <a:latin typeface="+mn-lt"/>
              </a:defRPr>
            </a:lvl6pPr>
            <a:lvl7pPr marL="2057400" indent="0" algn="l" rtl="0" eaLnBrk="1" fontAlgn="base" hangingPunct="1">
              <a:spcBef>
                <a:spcPct val="20000"/>
              </a:spcBef>
              <a:spcAft>
                <a:spcPct val="0"/>
              </a:spcAft>
              <a:buNone/>
              <a:defRPr sz="1050">
                <a:solidFill>
                  <a:schemeClr val="tx1"/>
                </a:solidFill>
                <a:latin typeface="+mn-lt"/>
              </a:defRPr>
            </a:lvl7pPr>
            <a:lvl8pPr marL="2400300" indent="0" algn="l" rtl="0" eaLnBrk="1" fontAlgn="base" hangingPunct="1">
              <a:spcBef>
                <a:spcPct val="20000"/>
              </a:spcBef>
              <a:spcAft>
                <a:spcPct val="0"/>
              </a:spcAft>
              <a:buNone/>
              <a:defRPr sz="1050">
                <a:solidFill>
                  <a:schemeClr val="tx1"/>
                </a:solidFill>
                <a:latin typeface="+mn-lt"/>
              </a:defRPr>
            </a:lvl8pPr>
            <a:lvl9pPr marL="2743200" indent="0" algn="l" rtl="0" eaLnBrk="1" fontAlgn="base" hangingPunct="1">
              <a:spcBef>
                <a:spcPct val="20000"/>
              </a:spcBef>
              <a:spcAft>
                <a:spcPct val="0"/>
              </a:spcAft>
              <a:buNone/>
              <a:defRPr sz="1050">
                <a:solidFill>
                  <a:schemeClr val="tx1"/>
                </a:solidFill>
                <a:latin typeface="+mn-lt"/>
              </a:defRPr>
            </a:lvl9pPr>
          </a:lstStyle>
          <a:p>
            <a:r>
              <a:rPr lang="en-US" altLang="zh-CN" sz="1400" kern="0" dirty="0"/>
              <a:t>[1] </a:t>
            </a:r>
            <a:r>
              <a:rPr lang="en-US" altLang="zh-CN" sz="1400" kern="0" dirty="0" err="1"/>
              <a:t>Elbirt</a:t>
            </a:r>
            <a:r>
              <a:rPr lang="en-US" altLang="zh-CN" sz="1400" kern="0" dirty="0"/>
              <a:t> A J et al. “Instruction-Level Distributed Processing for Symmetric-Key Cryptography.” Parallel and Distributed Processing Symposium. 2003. Apr. 22, 2003. pp. 78-87.</a:t>
            </a:r>
          </a:p>
          <a:p>
            <a:r>
              <a:rPr lang="en-US" altLang="zh-CN" sz="1400" kern="0" dirty="0"/>
              <a:t>[2] </a:t>
            </a:r>
            <a:r>
              <a:rPr lang="en-US" altLang="zh-CN" sz="1400" kern="0" dirty="0" err="1"/>
              <a:t>Elbirt</a:t>
            </a:r>
            <a:r>
              <a:rPr lang="en-US" altLang="zh-CN" sz="1400" kern="0" dirty="0"/>
              <a:t>, Adam J., and </a:t>
            </a:r>
            <a:r>
              <a:rPr lang="en-US" altLang="zh-CN" sz="1400" kern="0" dirty="0" err="1"/>
              <a:t>Christof</a:t>
            </a:r>
            <a:r>
              <a:rPr lang="en-US" altLang="zh-CN" sz="1400" kern="0" dirty="0"/>
              <a:t> </a:t>
            </a:r>
            <a:r>
              <a:rPr lang="en-US" altLang="zh-CN" sz="1400" kern="0" dirty="0" err="1"/>
              <a:t>Paar</a:t>
            </a:r>
            <a:r>
              <a:rPr lang="en-US" altLang="zh-CN" sz="1400" kern="0" dirty="0"/>
              <a:t>. "An instruction-level distributed processor for symmetric-key cryptography." Parallel and Distributed Systems, IEEE Transactions on 16.5 (2005): 468-480.</a:t>
            </a:r>
          </a:p>
          <a:p>
            <a:r>
              <a:rPr lang="en-US" altLang="zh-CN" sz="1400" kern="0" dirty="0"/>
              <a:t>[3] </a:t>
            </a:r>
            <a:r>
              <a:rPr lang="en-US" altLang="zh-CN" sz="1400" kern="0" dirty="0" err="1"/>
              <a:t>Chiou</a:t>
            </a:r>
            <a:r>
              <a:rPr lang="en-US" altLang="zh-CN" sz="1400" kern="0" dirty="0"/>
              <a:t> D. </a:t>
            </a:r>
            <a:r>
              <a:rPr lang="en-US" altLang="zh-CN" sz="1400" kern="0" dirty="0" err="1"/>
              <a:t>Cryptoraptor</a:t>
            </a:r>
            <a:r>
              <a:rPr lang="en-US" altLang="zh-CN" sz="1400" kern="0" dirty="0"/>
              <a:t>: high throughput reconfigurable cryptographic processor[C]//Proceedings of the 2014 IEEE/ACM International Conference on Computer Aided Design. IEEE Press, 2014: 154-161.</a:t>
            </a:r>
          </a:p>
          <a:p>
            <a:r>
              <a:rPr lang="en-US" altLang="zh-CN" sz="1400" kern="0" dirty="0"/>
              <a:t>[4] </a:t>
            </a:r>
            <a:r>
              <a:rPr lang="en-US" altLang="zh-CN" sz="1400" kern="0" dirty="0" err="1"/>
              <a:t>Chiou</a:t>
            </a:r>
            <a:r>
              <a:rPr lang="en-US" altLang="zh-CN" sz="1400" kern="0" dirty="0"/>
              <a:t> D. </a:t>
            </a:r>
            <a:r>
              <a:rPr lang="en-US" altLang="zh-CN" sz="1400" kern="0" dirty="0" err="1"/>
              <a:t>Cryptoraptor</a:t>
            </a:r>
            <a:r>
              <a:rPr lang="en-US" altLang="zh-CN" sz="1400" kern="0" dirty="0"/>
              <a:t>: High Throughput Reconfigurable Cryptographic Pro </a:t>
            </a:r>
            <a:r>
              <a:rPr lang="en-US" altLang="zh-CN" sz="1400" kern="0" dirty="0" err="1"/>
              <a:t>cessor</a:t>
            </a:r>
            <a:r>
              <a:rPr lang="en-US" altLang="zh-CN" sz="1400" kern="0" dirty="0"/>
              <a:t> for </a:t>
            </a:r>
            <a:r>
              <a:rPr lang="en-US" altLang="zh-CN" sz="1400" kern="0" dirty="0" err="1"/>
              <a:t>Sy</a:t>
            </a:r>
            <a:r>
              <a:rPr lang="en-US" altLang="zh-CN" sz="1400" kern="0" dirty="0"/>
              <a:t> </a:t>
            </a:r>
            <a:r>
              <a:rPr lang="en-US" altLang="zh-CN" sz="1400" kern="0" dirty="0" err="1"/>
              <a:t>mmetric</a:t>
            </a:r>
            <a:r>
              <a:rPr lang="en-US" altLang="zh-CN" sz="1400" kern="0" dirty="0"/>
              <a:t> Key Encryption and Cryptographic Hash Functions [D]. The University of Texas at Austin 2014.</a:t>
            </a:r>
          </a:p>
          <a:p>
            <a:r>
              <a:rPr lang="en-US" altLang="zh-CN" sz="1400" kern="0" dirty="0"/>
              <a:t>[5] Dai, </a:t>
            </a:r>
            <a:r>
              <a:rPr lang="en-US" altLang="zh-CN" sz="1400" kern="0" dirty="0" err="1"/>
              <a:t>Zibin</a:t>
            </a:r>
            <a:r>
              <a:rPr lang="en-US" altLang="zh-CN" sz="1400" kern="0" dirty="0"/>
              <a:t>, et al. "The research and design of reconfigurable cipher processing architecture targeted at block cipher." ASIC, 2007. ASICON'07. 7th International Conference on. IEEE, 2007.</a:t>
            </a:r>
          </a:p>
          <a:p>
            <a:r>
              <a:rPr lang="en-US" altLang="zh-CN" sz="1400" kern="0" dirty="0"/>
              <a:t>[6] Sun, Kang, et al. "Design of a novel asynchronous reconfigurable architecture for cryptographic applications." Computer and Computational Sciences, 2006. IMSCCS'06. First International Multi-Symposiums on. Vol. 2. IEEE, 2006</a:t>
            </a:r>
            <a:r>
              <a:rPr lang="en-US" altLang="zh-CN" sz="1400" kern="0" dirty="0" smtClean="0"/>
              <a:t>.</a:t>
            </a:r>
          </a:p>
          <a:p>
            <a:r>
              <a:rPr lang="en-US" altLang="zh-CN" sz="1400" kern="0" dirty="0"/>
              <a:t>[7] </a:t>
            </a:r>
            <a:r>
              <a:rPr lang="zh-CN" altLang="en-US" sz="1400" kern="0" dirty="0"/>
              <a:t>陈韬</a:t>
            </a:r>
            <a:r>
              <a:rPr lang="en-US" altLang="zh-CN" sz="1400" kern="0" dirty="0"/>
              <a:t>, </a:t>
            </a:r>
            <a:r>
              <a:rPr lang="zh-CN" altLang="en-US" sz="1400" kern="0" dirty="0"/>
              <a:t>罗兴国</a:t>
            </a:r>
            <a:r>
              <a:rPr lang="en-US" altLang="zh-CN" sz="1400" kern="0" dirty="0"/>
              <a:t>, </a:t>
            </a:r>
            <a:r>
              <a:rPr lang="zh-CN" altLang="en-US" sz="1400" kern="0" dirty="0"/>
              <a:t>李校南</a:t>
            </a:r>
            <a:r>
              <a:rPr lang="en-US" altLang="zh-CN" sz="1400" kern="0" dirty="0"/>
              <a:t>, &amp; </a:t>
            </a:r>
            <a:r>
              <a:rPr lang="zh-CN" altLang="en-US" sz="1400" kern="0" dirty="0"/>
              <a:t>李伟</a:t>
            </a:r>
            <a:r>
              <a:rPr lang="en-US" altLang="zh-CN" sz="1400" kern="0" dirty="0"/>
              <a:t>. (2014). </a:t>
            </a:r>
            <a:r>
              <a:rPr lang="zh-CN" altLang="en-US" sz="1400" kern="0" dirty="0"/>
              <a:t>一种基于流处理框架的可重构分簇式分组密码处理结构模型</a:t>
            </a:r>
            <a:r>
              <a:rPr lang="en-US" altLang="zh-CN" sz="1400" kern="0" dirty="0"/>
              <a:t>. </a:t>
            </a:r>
            <a:r>
              <a:rPr lang="zh-CN" altLang="en-US" sz="1400" kern="0" dirty="0"/>
              <a:t>电子与信息学报</a:t>
            </a:r>
            <a:r>
              <a:rPr lang="en-US" altLang="zh-CN" sz="1400" kern="0" dirty="0"/>
              <a:t>, 36, 12</a:t>
            </a:r>
            <a:r>
              <a:rPr lang="en-US" altLang="zh-CN" sz="1400" kern="0" dirty="0" smtClean="0"/>
              <a:t>.</a:t>
            </a:r>
            <a:endParaRPr lang="en-US" altLang="zh-CN" sz="1400" kern="0" dirty="0"/>
          </a:p>
        </p:txBody>
      </p:sp>
    </p:spTree>
    <p:extLst>
      <p:ext uri="{BB962C8B-B14F-4D97-AF65-F5344CB8AC3E}">
        <p14:creationId xmlns:p14="http://schemas.microsoft.com/office/powerpoint/2010/main" val="405831611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58"/>
          <p:cNvGrpSpPr/>
          <p:nvPr/>
        </p:nvGrpSpPr>
        <p:grpSpPr>
          <a:xfrm>
            <a:off x="412429" y="509894"/>
            <a:ext cx="1440880" cy="1242138"/>
            <a:chOff x="238132" y="260648"/>
            <a:chExt cx="1921173" cy="1656184"/>
          </a:xfrm>
        </p:grpSpPr>
        <p:sp>
          <p:nvSpPr>
            <p:cNvPr id="8" name="六边形 7"/>
            <p:cNvSpPr/>
            <p:nvPr/>
          </p:nvSpPr>
          <p:spPr>
            <a:xfrm>
              <a:off x="238132" y="260648"/>
              <a:ext cx="1921173" cy="1656184"/>
            </a:xfrm>
            <a:prstGeom prst="hexag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9" name="六边形 8"/>
            <p:cNvSpPr/>
            <p:nvPr/>
          </p:nvSpPr>
          <p:spPr>
            <a:xfrm>
              <a:off x="449796" y="476672"/>
              <a:ext cx="1503527" cy="1296144"/>
            </a:xfrm>
            <a:prstGeom prst="hexagon">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600" dirty="0">
                  <a:solidFill>
                    <a:schemeClr val="tx1"/>
                  </a:solidFill>
                  <a:latin typeface="Impact" pitchFamily="34" charset="0"/>
                  <a:ea typeface="微软雅黑" pitchFamily="34" charset="-122"/>
                </a:rPr>
                <a:t>5</a:t>
              </a:r>
              <a:endParaRPr lang="zh-CN" altLang="en-US" sz="6600" dirty="0">
                <a:solidFill>
                  <a:schemeClr val="tx1"/>
                </a:solidFill>
                <a:latin typeface="Impact" pitchFamily="34" charset="0"/>
                <a:ea typeface="微软雅黑" pitchFamily="34" charset="-122"/>
              </a:endParaRPr>
            </a:p>
          </p:txBody>
        </p:sp>
      </p:grpSp>
      <p:sp>
        <p:nvSpPr>
          <p:cNvPr id="271" name="燕尾形 270"/>
          <p:cNvSpPr/>
          <p:nvPr/>
        </p:nvSpPr>
        <p:spPr>
          <a:xfrm>
            <a:off x="1519825" y="684879"/>
            <a:ext cx="480049" cy="958742"/>
          </a:xfrm>
          <a:prstGeom prst="chevron">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4" name="TextBox 13"/>
          <p:cNvSpPr txBox="1"/>
          <p:nvPr/>
        </p:nvSpPr>
        <p:spPr>
          <a:xfrm>
            <a:off x="3491756" y="509894"/>
            <a:ext cx="1877437" cy="600164"/>
          </a:xfrm>
          <a:prstGeom prst="rect">
            <a:avLst/>
          </a:prstGeom>
          <a:noFill/>
        </p:spPr>
        <p:txBody>
          <a:bodyPr wrap="none" rtlCol="0">
            <a:spAutoFit/>
          </a:bodyPr>
          <a:lstStyle/>
          <a:p>
            <a:pPr algn="ctr"/>
            <a:r>
              <a:rPr lang="zh-CN" altLang="en-US" sz="3300" dirty="0" smtClean="0">
                <a:latin typeface="华文楷体" pitchFamily="2" charset="-122"/>
                <a:ea typeface="华文楷体" pitchFamily="2" charset="-122"/>
              </a:rPr>
              <a:t>参考文献</a:t>
            </a:r>
            <a:endParaRPr lang="zh-CN" altLang="en-US" sz="3300" dirty="0">
              <a:latin typeface="华文楷体" pitchFamily="2" charset="-122"/>
              <a:ea typeface="华文楷体" pitchFamily="2" charset="-122"/>
            </a:endParaRPr>
          </a:p>
        </p:txBody>
      </p:sp>
      <p:sp>
        <p:nvSpPr>
          <p:cNvPr id="10" name="内容占位符 2"/>
          <p:cNvSpPr txBox="1">
            <a:spLocks/>
          </p:cNvSpPr>
          <p:nvPr/>
        </p:nvSpPr>
        <p:spPr bwMode="auto">
          <a:xfrm>
            <a:off x="412429" y="1914050"/>
            <a:ext cx="7886700" cy="4356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normAutofit fontScale="85000" lnSpcReduction="20000"/>
          </a:bodyPr>
          <a:lstStyle>
            <a:lvl1pPr marL="0" indent="0" algn="l" rtl="0" eaLnBrk="0" fontAlgn="base" hangingPunct="0">
              <a:spcBef>
                <a:spcPct val="20000"/>
              </a:spcBef>
              <a:spcAft>
                <a:spcPct val="0"/>
              </a:spcAft>
              <a:buNone/>
              <a:defRPr sz="1500">
                <a:solidFill>
                  <a:schemeClr val="tx1"/>
                </a:solidFill>
                <a:latin typeface="+mn-lt"/>
                <a:ea typeface="+mn-ea"/>
                <a:cs typeface="+mn-cs"/>
              </a:defRPr>
            </a:lvl1pPr>
            <a:lvl2pPr marL="342900" indent="0" algn="l" rtl="0" eaLnBrk="0" fontAlgn="base" hangingPunct="0">
              <a:spcBef>
                <a:spcPct val="20000"/>
              </a:spcBef>
              <a:spcAft>
                <a:spcPct val="0"/>
              </a:spcAft>
              <a:buNone/>
              <a:defRPr sz="1350">
                <a:solidFill>
                  <a:schemeClr val="tx1"/>
                </a:solidFill>
                <a:latin typeface="+mn-lt"/>
              </a:defRPr>
            </a:lvl2pPr>
            <a:lvl3pPr marL="685800" indent="0" algn="l" rtl="0" eaLnBrk="0" fontAlgn="base" hangingPunct="0">
              <a:spcBef>
                <a:spcPct val="20000"/>
              </a:spcBef>
              <a:spcAft>
                <a:spcPct val="0"/>
              </a:spcAft>
              <a:buNone/>
              <a:defRPr sz="1200">
                <a:solidFill>
                  <a:schemeClr val="tx1"/>
                </a:solidFill>
                <a:latin typeface="+mn-lt"/>
              </a:defRPr>
            </a:lvl3pPr>
            <a:lvl4pPr marL="1028700" indent="0" algn="l" rtl="0" eaLnBrk="0" fontAlgn="base" hangingPunct="0">
              <a:spcBef>
                <a:spcPct val="20000"/>
              </a:spcBef>
              <a:spcAft>
                <a:spcPct val="0"/>
              </a:spcAft>
              <a:buNone/>
              <a:defRPr sz="1050">
                <a:solidFill>
                  <a:schemeClr val="tx1"/>
                </a:solidFill>
                <a:latin typeface="+mn-lt"/>
              </a:defRPr>
            </a:lvl4pPr>
            <a:lvl5pPr marL="1371600" indent="0" algn="l" rtl="0" eaLnBrk="0" fontAlgn="base" hangingPunct="0">
              <a:spcBef>
                <a:spcPct val="20000"/>
              </a:spcBef>
              <a:spcAft>
                <a:spcPct val="0"/>
              </a:spcAft>
              <a:buNone/>
              <a:defRPr sz="1050">
                <a:solidFill>
                  <a:schemeClr val="tx1"/>
                </a:solidFill>
                <a:latin typeface="+mn-lt"/>
              </a:defRPr>
            </a:lvl5pPr>
            <a:lvl6pPr marL="1714500" indent="0" algn="l" rtl="0" eaLnBrk="1" fontAlgn="base" hangingPunct="1">
              <a:spcBef>
                <a:spcPct val="20000"/>
              </a:spcBef>
              <a:spcAft>
                <a:spcPct val="0"/>
              </a:spcAft>
              <a:buNone/>
              <a:defRPr sz="1050">
                <a:solidFill>
                  <a:schemeClr val="tx1"/>
                </a:solidFill>
                <a:latin typeface="+mn-lt"/>
              </a:defRPr>
            </a:lvl6pPr>
            <a:lvl7pPr marL="2057400" indent="0" algn="l" rtl="0" eaLnBrk="1" fontAlgn="base" hangingPunct="1">
              <a:spcBef>
                <a:spcPct val="20000"/>
              </a:spcBef>
              <a:spcAft>
                <a:spcPct val="0"/>
              </a:spcAft>
              <a:buNone/>
              <a:defRPr sz="1050">
                <a:solidFill>
                  <a:schemeClr val="tx1"/>
                </a:solidFill>
                <a:latin typeface="+mn-lt"/>
              </a:defRPr>
            </a:lvl7pPr>
            <a:lvl8pPr marL="2400300" indent="0" algn="l" rtl="0" eaLnBrk="1" fontAlgn="base" hangingPunct="1">
              <a:spcBef>
                <a:spcPct val="20000"/>
              </a:spcBef>
              <a:spcAft>
                <a:spcPct val="0"/>
              </a:spcAft>
              <a:buNone/>
              <a:defRPr sz="1050">
                <a:solidFill>
                  <a:schemeClr val="tx1"/>
                </a:solidFill>
                <a:latin typeface="+mn-lt"/>
              </a:defRPr>
            </a:lvl8pPr>
            <a:lvl9pPr marL="2743200" indent="0" algn="l" rtl="0" eaLnBrk="1" fontAlgn="base" hangingPunct="1">
              <a:spcBef>
                <a:spcPct val="20000"/>
              </a:spcBef>
              <a:spcAft>
                <a:spcPct val="0"/>
              </a:spcAft>
              <a:buNone/>
              <a:defRPr sz="1050">
                <a:solidFill>
                  <a:schemeClr val="tx1"/>
                </a:solidFill>
                <a:latin typeface="+mn-lt"/>
              </a:defRPr>
            </a:lvl9pPr>
          </a:lstStyle>
          <a:p>
            <a:r>
              <a:rPr lang="en-US" altLang="zh-CN" sz="1600" kern="0" dirty="0" smtClean="0"/>
              <a:t>[</a:t>
            </a:r>
            <a:r>
              <a:rPr lang="en-US" altLang="zh-CN" sz="1600" kern="0" dirty="0"/>
              <a:t>8] Wu, Lisa, Chris Weaver, and Todd Austin. "</a:t>
            </a:r>
            <a:r>
              <a:rPr lang="en-US" altLang="zh-CN" sz="1600" kern="0" dirty="0" err="1"/>
              <a:t>CryptoManiac</a:t>
            </a:r>
            <a:r>
              <a:rPr lang="en-US" altLang="zh-CN" sz="1600" kern="0" dirty="0"/>
              <a:t>: a fast flexible architecture for secure communication." Computer Architecture, 2001. Proceedings. 28th Annual International Symposium on. IEEE, 2001.</a:t>
            </a:r>
          </a:p>
          <a:p>
            <a:r>
              <a:rPr lang="en-US" altLang="zh-CN" sz="1600" kern="0" dirty="0"/>
              <a:t>[9] LOMONACO, M. 2004. </a:t>
            </a:r>
            <a:r>
              <a:rPr lang="en-US" altLang="zh-CN" sz="1600" kern="0" dirty="0" err="1"/>
              <a:t>Cryptarray</a:t>
            </a:r>
            <a:r>
              <a:rPr lang="en-US" altLang="zh-CN" sz="1600" kern="0" dirty="0"/>
              <a:t> a scalable and reconfigurable architecture for cryptographic </a:t>
            </a:r>
            <a:r>
              <a:rPr lang="en-US" altLang="zh-CN" sz="1600" kern="0" dirty="0" err="1"/>
              <a:t>applications.Masters</a:t>
            </a:r>
            <a:r>
              <a:rPr lang="en-US" altLang="zh-CN" sz="1600" kern="0" dirty="0"/>
              <a:t> thesis, University of Central Florida.</a:t>
            </a:r>
          </a:p>
          <a:p>
            <a:r>
              <a:rPr lang="en-US" altLang="zh-CN" sz="1600" kern="0" dirty="0"/>
              <a:t>[10] </a:t>
            </a:r>
            <a:r>
              <a:rPr lang="zh-CN" altLang="en-US" sz="1600" kern="0" dirty="0"/>
              <a:t>杨晓辉</a:t>
            </a:r>
            <a:r>
              <a:rPr lang="en-US" altLang="zh-CN" sz="1600" kern="0" dirty="0"/>
              <a:t>. (2007). </a:t>
            </a:r>
            <a:r>
              <a:rPr lang="zh-CN" altLang="en-US" sz="1600" kern="0" dirty="0"/>
              <a:t>面向分组密码处理的可重构设计技术研究 </a:t>
            </a:r>
            <a:r>
              <a:rPr lang="en-US" altLang="zh-CN" sz="1600" kern="0" dirty="0"/>
              <a:t>(Doctoral dissertation, </a:t>
            </a:r>
            <a:r>
              <a:rPr lang="zh-CN" altLang="en-US" sz="1600" kern="0" dirty="0"/>
              <a:t>硕士论文</a:t>
            </a:r>
            <a:r>
              <a:rPr lang="en-US" altLang="zh-CN" sz="1600" kern="0" dirty="0"/>
              <a:t>], </a:t>
            </a:r>
            <a:r>
              <a:rPr lang="zh-CN" altLang="en-US" sz="1600" kern="0" dirty="0"/>
              <a:t>解放军信息工程大学</a:t>
            </a:r>
            <a:r>
              <a:rPr lang="en-US" altLang="zh-CN" sz="1600" kern="0" dirty="0"/>
              <a:t>).</a:t>
            </a:r>
          </a:p>
          <a:p>
            <a:r>
              <a:rPr lang="en-US" altLang="zh-CN" sz="1600" kern="0" dirty="0"/>
              <a:t>[11] </a:t>
            </a:r>
            <a:r>
              <a:rPr lang="en-US" altLang="zh-CN" sz="1600" kern="0" dirty="0" err="1"/>
              <a:t>Buchty</a:t>
            </a:r>
            <a:r>
              <a:rPr lang="en-US" altLang="zh-CN" sz="1600" kern="0" dirty="0"/>
              <a:t>, Rainer, </a:t>
            </a:r>
            <a:r>
              <a:rPr lang="en-US" altLang="zh-CN" sz="1600" kern="0" dirty="0" err="1"/>
              <a:t>Nevin</a:t>
            </a:r>
            <a:r>
              <a:rPr lang="en-US" altLang="zh-CN" sz="1600" kern="0" dirty="0"/>
              <a:t> </a:t>
            </a:r>
            <a:r>
              <a:rPr lang="en-US" altLang="zh-CN" sz="1600" kern="0" dirty="0" err="1"/>
              <a:t>Heintze</a:t>
            </a:r>
            <a:r>
              <a:rPr lang="en-US" altLang="zh-CN" sz="1600" kern="0" dirty="0"/>
              <a:t>, and Dino </a:t>
            </a:r>
            <a:r>
              <a:rPr lang="en-US" altLang="zh-CN" sz="1600" kern="0" dirty="0" err="1"/>
              <a:t>Oliva</a:t>
            </a:r>
            <a:r>
              <a:rPr lang="en-US" altLang="zh-CN" sz="1600" kern="0" dirty="0"/>
              <a:t>. "</a:t>
            </a:r>
            <a:r>
              <a:rPr lang="en-US" altLang="zh-CN" sz="1600" kern="0" dirty="0" err="1"/>
              <a:t>Cryptonite</a:t>
            </a:r>
            <a:r>
              <a:rPr lang="en-US" altLang="zh-CN" sz="1600" kern="0" dirty="0"/>
              <a:t>-A Programmable Crypto Processor Architecture for High-Bandwidth Applications." Organic and Pervasive Computing--ARCS 2004: International Conference on Architecture of Computing Systems, Augsburg, Germany, March 23-26, 2004, Proceedings. Vol. 2981. Springer Science &amp; Business Media, 2004</a:t>
            </a:r>
            <a:r>
              <a:rPr lang="en-US" altLang="zh-CN" sz="1600" kern="0" dirty="0" smtClean="0"/>
              <a:t>.</a:t>
            </a:r>
          </a:p>
          <a:p>
            <a:r>
              <a:rPr lang="en-US" altLang="zh-CN" sz="1600" kern="0" dirty="0"/>
              <a:t>[12] Yan M, Yang Z, Liu L, et al. </a:t>
            </a:r>
            <a:r>
              <a:rPr lang="en-US" altLang="zh-CN" sz="1600" kern="0" dirty="0" err="1"/>
              <a:t>ProDFA</a:t>
            </a:r>
            <a:r>
              <a:rPr lang="en-US" altLang="zh-CN" sz="1600" kern="0" dirty="0"/>
              <a:t>: Accelerating Domain Applications with a Coarse-Grained Runtime Reconfigurable Architecture[C]// 2013 International Conference on Parallel and Distributed Systems. IEEE, 2012:834-839</a:t>
            </a:r>
            <a:r>
              <a:rPr lang="en-US" altLang="zh-CN" sz="1600" kern="0" dirty="0" smtClean="0"/>
              <a:t>.</a:t>
            </a:r>
          </a:p>
          <a:p>
            <a:r>
              <a:rPr lang="en-US" altLang="zh-CN" sz="1600" kern="0" dirty="0" smtClean="0"/>
              <a:t>[13] </a:t>
            </a:r>
            <a:r>
              <a:rPr lang="en-US" altLang="zh-CN" sz="1600" kern="0" dirty="0" err="1" smtClean="0"/>
              <a:t>Fronte</a:t>
            </a:r>
            <a:r>
              <a:rPr lang="en-US" altLang="zh-CN" sz="1600" kern="0" dirty="0" smtClean="0"/>
              <a:t> </a:t>
            </a:r>
            <a:r>
              <a:rPr lang="en-US" altLang="zh-CN" sz="1600" kern="0" dirty="0"/>
              <a:t>D, Perez A, </a:t>
            </a:r>
            <a:r>
              <a:rPr lang="en-US" altLang="zh-CN" sz="1600" kern="0" dirty="0" err="1"/>
              <a:t>Payrat</a:t>
            </a:r>
            <a:r>
              <a:rPr lang="en-US" altLang="zh-CN" sz="1600" kern="0" dirty="0"/>
              <a:t> E. </a:t>
            </a:r>
            <a:r>
              <a:rPr lang="en-US" altLang="zh-CN" sz="1600" kern="0" dirty="0" err="1"/>
              <a:t>Celator</a:t>
            </a:r>
            <a:r>
              <a:rPr lang="en-US" altLang="zh-CN" sz="1600" kern="0" dirty="0"/>
              <a:t>: A Multi-algorithm Cryptographic Co-processor[C]// Reconfigurable Computing and FPGAs, 2008. </a:t>
            </a:r>
            <a:r>
              <a:rPr lang="en-US" altLang="zh-CN" sz="1600" kern="0" dirty="0" err="1"/>
              <a:t>ReConFig</a:t>
            </a:r>
            <a:r>
              <a:rPr lang="en-US" altLang="zh-CN" sz="1600" kern="0" dirty="0"/>
              <a:t> '08. International Conference on. IEEE, 2008:438-443</a:t>
            </a:r>
            <a:r>
              <a:rPr lang="en-US" altLang="zh-CN" sz="1600" kern="0" dirty="0" smtClean="0"/>
              <a:t>.</a:t>
            </a:r>
          </a:p>
          <a:p>
            <a:r>
              <a:rPr lang="en-US" altLang="zh-CN" sz="1600" kern="0" dirty="0"/>
              <a:t>[14] Dai Z B, Yang X H, Ren Q, et al. The research and design of reconfigurable cipher processing architecture targeted at block cipher[C]// ASIC, 2007. ASICON '07. 7th International Conference on. IEEE, 2007:814-817.</a:t>
            </a:r>
          </a:p>
        </p:txBody>
      </p:sp>
    </p:spTree>
    <p:extLst>
      <p:ext uri="{BB962C8B-B14F-4D97-AF65-F5344CB8AC3E}">
        <p14:creationId xmlns:p14="http://schemas.microsoft.com/office/powerpoint/2010/main" val="116630527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5"/>
          <p:cNvSpPr>
            <a:spLocks noGrp="1"/>
          </p:cNvSpPr>
          <p:nvPr>
            <p:ph type="ftr" sz="quarter" idx="13"/>
          </p:nvPr>
        </p:nvSpPr>
        <p:spPr/>
        <p:txBody>
          <a:bodyPr/>
          <a:lstStyle/>
          <a:p>
            <a:pPr>
              <a:defRPr/>
            </a:pPr>
            <a:r>
              <a:rPr lang="zh-CN" altLang="en-US" dirty="0" smtClean="0"/>
              <a:t>国家</a:t>
            </a:r>
            <a:r>
              <a:rPr lang="en-US" altLang="zh-CN" dirty="0" smtClean="0"/>
              <a:t>ASIC</a:t>
            </a:r>
            <a:r>
              <a:rPr lang="zh-CN" altLang="en-US" dirty="0" smtClean="0"/>
              <a:t>系统工程技术研究中心</a:t>
            </a:r>
            <a:endParaRPr lang="en-US" altLang="zh-CN" dirty="0"/>
          </a:p>
        </p:txBody>
      </p:sp>
      <p:sp>
        <p:nvSpPr>
          <p:cNvPr id="46" name="TextBox 15"/>
          <p:cNvSpPr txBox="1"/>
          <p:nvPr/>
        </p:nvSpPr>
        <p:spPr>
          <a:xfrm>
            <a:off x="322" y="1853127"/>
            <a:ext cx="2590478" cy="461665"/>
          </a:xfrm>
          <a:prstGeom prst="rect">
            <a:avLst/>
          </a:prstGeom>
          <a:noFill/>
        </p:spPr>
        <p:txBody>
          <a:bodyPr wrap="square" rtlCol="0">
            <a:spAutoFit/>
          </a:bodyPr>
          <a:lstStyle/>
          <a:p>
            <a:pPr marL="514350" indent="-514350" algn="ctr">
              <a:buFont typeface="Wingdings" panose="05000000000000000000" pitchFamily="2" charset="2"/>
              <a:buChar char="Ø"/>
            </a:pPr>
            <a:r>
              <a:rPr lang="zh-CN" altLang="en-US" sz="2400" dirty="0">
                <a:latin typeface="华文楷体" pitchFamily="2" charset="-122"/>
                <a:ea typeface="华文楷体" pitchFamily="2" charset="-122"/>
              </a:rPr>
              <a:t>分组加密算法</a:t>
            </a:r>
          </a:p>
        </p:txBody>
      </p:sp>
      <p:sp>
        <p:nvSpPr>
          <p:cNvPr id="47" name="矩形 46"/>
          <p:cNvSpPr/>
          <p:nvPr/>
        </p:nvSpPr>
        <p:spPr>
          <a:xfrm>
            <a:off x="3111766" y="462224"/>
            <a:ext cx="2487227" cy="646331"/>
          </a:xfrm>
          <a:prstGeom prst="rect">
            <a:avLst/>
          </a:prstGeom>
          <a:noFill/>
        </p:spPr>
        <p:txBody>
          <a:bodyPr wrap="square" rtlCol="0">
            <a:spAutoFit/>
          </a:bodyPr>
          <a:lstStyle/>
          <a:p>
            <a:pPr lvl="1"/>
            <a:r>
              <a:rPr lang="zh-CN" altLang="en-US" sz="3600" dirty="0"/>
              <a:t>课题背景</a:t>
            </a:r>
            <a:endParaRPr lang="en-US" altLang="zh-CN" sz="3600" dirty="0"/>
          </a:p>
        </p:txBody>
      </p:sp>
      <p:sp>
        <p:nvSpPr>
          <p:cNvPr id="48" name="六边形 47"/>
          <p:cNvSpPr/>
          <p:nvPr/>
        </p:nvSpPr>
        <p:spPr>
          <a:xfrm>
            <a:off x="12355" y="845387"/>
            <a:ext cx="1127645" cy="972108"/>
          </a:xfrm>
          <a:prstGeom prst="hexagon">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500" dirty="0">
                <a:solidFill>
                  <a:schemeClr val="tx1"/>
                </a:solidFill>
                <a:latin typeface="Impact" pitchFamily="34" charset="0"/>
                <a:ea typeface="微软雅黑" pitchFamily="34" charset="-122"/>
              </a:rPr>
              <a:t>1.1</a:t>
            </a:r>
            <a:endParaRPr lang="zh-CN" altLang="en-US" sz="4500" dirty="0">
              <a:solidFill>
                <a:schemeClr val="tx1"/>
              </a:solidFill>
              <a:latin typeface="Impact" pitchFamily="34" charset="0"/>
              <a:ea typeface="微软雅黑" pitchFamily="34" charset="-122"/>
            </a:endParaRPr>
          </a:p>
        </p:txBody>
      </p:sp>
      <p:sp>
        <p:nvSpPr>
          <p:cNvPr id="49" name="燕尾形 48"/>
          <p:cNvSpPr/>
          <p:nvPr/>
        </p:nvSpPr>
        <p:spPr>
          <a:xfrm>
            <a:off x="983834" y="852070"/>
            <a:ext cx="480049" cy="958742"/>
          </a:xfrm>
          <a:prstGeom prst="chevron">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矩形 4"/>
          <p:cNvSpPr/>
          <p:nvPr/>
        </p:nvSpPr>
        <p:spPr>
          <a:xfrm>
            <a:off x="457200" y="2375791"/>
            <a:ext cx="7406640" cy="1323439"/>
          </a:xfrm>
          <a:prstGeom prst="rect">
            <a:avLst/>
          </a:prstGeom>
        </p:spPr>
        <p:txBody>
          <a:bodyPr wrap="square">
            <a:spAutoFit/>
          </a:bodyPr>
          <a:lstStyle/>
          <a:p>
            <a:r>
              <a:rPr lang="zh-CN" altLang="en-US" sz="1600" dirty="0"/>
              <a:t>随着计算机技术和通信技术的发展，信息安全问题逐渐成为人们关注的社会问题，密码技术是保证信息的机密性、安全性和可用性等安全要求的基本手段。密码算法是现代安全应用的基础，也是信息系统安全性的根本所在，实现高效灵活的密码算法是高性能信息系统的重要指标和根本保障，因此也成为信息安全领域的重要课题。</a:t>
            </a:r>
            <a:endParaRPr lang="en-US" altLang="zh-CN" sz="1600" dirty="0"/>
          </a:p>
        </p:txBody>
      </p:sp>
      <p:sp>
        <p:nvSpPr>
          <p:cNvPr id="8" name="矩形 7"/>
          <p:cNvSpPr/>
          <p:nvPr/>
        </p:nvSpPr>
        <p:spPr>
          <a:xfrm>
            <a:off x="457200" y="3674856"/>
            <a:ext cx="7071360" cy="954107"/>
          </a:xfrm>
          <a:prstGeom prst="rect">
            <a:avLst/>
          </a:prstGeom>
        </p:spPr>
        <p:txBody>
          <a:bodyPr wrap="square">
            <a:spAutoFit/>
          </a:bodyPr>
          <a:lstStyle/>
          <a:p>
            <a:r>
              <a:rPr lang="zh-CN" altLang="en-US" sz="1400" b="1" dirty="0" smtClean="0"/>
              <a:t>常用</a:t>
            </a:r>
            <a:r>
              <a:rPr lang="zh-CN" altLang="en-US" sz="1400" b="1" dirty="0"/>
              <a:t>分组加密算法：</a:t>
            </a:r>
            <a:endParaRPr lang="en-US" altLang="zh-CN" sz="1400" b="1" dirty="0"/>
          </a:p>
          <a:p>
            <a:r>
              <a:rPr lang="en-US" altLang="zh-CN" sz="1400" dirty="0"/>
              <a:t>AES</a:t>
            </a:r>
            <a:r>
              <a:rPr lang="zh-CN" altLang="en-US" sz="1400" dirty="0"/>
              <a:t>、</a:t>
            </a:r>
            <a:r>
              <a:rPr lang="en-US" altLang="zh-CN" sz="1400" dirty="0"/>
              <a:t>Blowfish</a:t>
            </a:r>
            <a:r>
              <a:rPr lang="zh-CN" altLang="en-US" sz="1400" dirty="0"/>
              <a:t>、</a:t>
            </a:r>
            <a:r>
              <a:rPr lang="en-US" altLang="zh-CN" sz="1400" dirty="0"/>
              <a:t>DES (Internal Mechanics, Triple DES) </a:t>
            </a:r>
            <a:r>
              <a:rPr lang="zh-CN" altLang="en-US" sz="1400" dirty="0"/>
              <a:t>、</a:t>
            </a:r>
            <a:r>
              <a:rPr lang="en-US" altLang="zh-CN" sz="1400" dirty="0"/>
              <a:t>Serpent</a:t>
            </a:r>
            <a:r>
              <a:rPr lang="zh-CN" altLang="en-US" sz="1400" dirty="0"/>
              <a:t>、</a:t>
            </a:r>
            <a:r>
              <a:rPr lang="en-US" altLang="zh-CN" sz="1400" dirty="0" err="1"/>
              <a:t>Twofish</a:t>
            </a:r>
            <a:endParaRPr lang="en-US" altLang="zh-CN" sz="1400" dirty="0"/>
          </a:p>
          <a:p>
            <a:r>
              <a:rPr lang="zh-CN" altLang="en-US" sz="1400" b="1" dirty="0"/>
              <a:t>较常用分组加密算法：</a:t>
            </a:r>
            <a:endParaRPr lang="en-US" altLang="zh-CN" sz="1400" b="1" dirty="0"/>
          </a:p>
          <a:p>
            <a:r>
              <a:rPr lang="en-US" altLang="zh-CN" sz="1400" dirty="0"/>
              <a:t>Camellia</a:t>
            </a:r>
            <a:r>
              <a:rPr lang="zh-CN" altLang="en-US" sz="1400" dirty="0"/>
              <a:t>、</a:t>
            </a:r>
            <a:r>
              <a:rPr lang="en-US" altLang="zh-CN" sz="1400" dirty="0"/>
              <a:t>CAST-128</a:t>
            </a:r>
            <a:r>
              <a:rPr lang="zh-CN" altLang="en-US" sz="1400" dirty="0"/>
              <a:t>、</a:t>
            </a:r>
            <a:r>
              <a:rPr lang="en-US" altLang="zh-CN" sz="1400" dirty="0"/>
              <a:t>IDEA</a:t>
            </a:r>
            <a:r>
              <a:rPr lang="zh-CN" altLang="en-US" sz="1400" dirty="0"/>
              <a:t>、</a:t>
            </a:r>
            <a:r>
              <a:rPr lang="en-US" altLang="zh-CN" sz="1400" dirty="0"/>
              <a:t>RC2</a:t>
            </a:r>
            <a:r>
              <a:rPr lang="zh-CN" altLang="en-US" sz="1400" dirty="0"/>
              <a:t>、</a:t>
            </a:r>
            <a:r>
              <a:rPr lang="en-US" altLang="zh-CN" sz="1400" dirty="0"/>
              <a:t>RC5</a:t>
            </a:r>
            <a:r>
              <a:rPr lang="zh-CN" altLang="en-US" sz="1400" dirty="0"/>
              <a:t>、</a:t>
            </a:r>
            <a:r>
              <a:rPr lang="en-US" altLang="zh-CN" sz="1400" dirty="0"/>
              <a:t> SEED</a:t>
            </a:r>
            <a:r>
              <a:rPr lang="zh-CN" altLang="en-US" sz="1400" dirty="0"/>
              <a:t>、</a:t>
            </a:r>
            <a:r>
              <a:rPr lang="en-US" altLang="zh-CN" sz="1400" dirty="0"/>
              <a:t>ARIA</a:t>
            </a:r>
            <a:r>
              <a:rPr lang="zh-CN" altLang="en-US" sz="1400" dirty="0"/>
              <a:t>、</a:t>
            </a:r>
            <a:r>
              <a:rPr lang="en-US" altLang="zh-CN" sz="1400" dirty="0" err="1"/>
              <a:t>Skipjac</a:t>
            </a:r>
            <a:r>
              <a:rPr lang="zh-CN" altLang="en-US" sz="1400" dirty="0"/>
              <a:t>、</a:t>
            </a:r>
            <a:r>
              <a:rPr lang="en-US" altLang="zh-CN" sz="1400" dirty="0"/>
              <a:t>TEA</a:t>
            </a:r>
            <a:r>
              <a:rPr lang="zh-CN" altLang="en-US" sz="1400" dirty="0"/>
              <a:t>、</a:t>
            </a:r>
            <a:r>
              <a:rPr lang="en-US" altLang="zh-CN" sz="1400" dirty="0"/>
              <a:t>XTEA</a:t>
            </a:r>
            <a:endParaRPr lang="zh-CN" altLang="en-US" sz="1400" dirty="0"/>
          </a:p>
        </p:txBody>
      </p:sp>
      <p:sp>
        <p:nvSpPr>
          <p:cNvPr id="20" name="矩形 19"/>
          <p:cNvSpPr/>
          <p:nvPr/>
        </p:nvSpPr>
        <p:spPr>
          <a:xfrm>
            <a:off x="4890959" y="5356251"/>
            <a:ext cx="2511433" cy="584775"/>
          </a:xfrm>
          <a:prstGeom prst="rect">
            <a:avLst/>
          </a:prstGeom>
        </p:spPr>
        <p:txBody>
          <a:bodyPr wrap="square">
            <a:spAutoFit/>
          </a:bodyPr>
          <a:lstStyle/>
          <a:p>
            <a:r>
              <a:rPr lang="zh-CN" altLang="en-US" sz="1600" dirty="0" smtClean="0"/>
              <a:t>更高的吞吐率</a:t>
            </a:r>
            <a:endParaRPr lang="en-US" altLang="zh-CN" sz="1600" dirty="0"/>
          </a:p>
          <a:p>
            <a:r>
              <a:rPr lang="zh-CN" altLang="en-US" sz="1600" dirty="0" smtClean="0"/>
              <a:t>更</a:t>
            </a:r>
            <a:r>
              <a:rPr lang="zh-CN" altLang="en-US" sz="1600" dirty="0"/>
              <a:t>低的功耗和面积</a:t>
            </a:r>
            <a:endParaRPr lang="en-US" altLang="zh-CN" sz="1600" dirty="0"/>
          </a:p>
        </p:txBody>
      </p:sp>
      <p:sp>
        <p:nvSpPr>
          <p:cNvPr id="10" name="矩形 9"/>
          <p:cNvSpPr/>
          <p:nvPr/>
        </p:nvSpPr>
        <p:spPr>
          <a:xfrm>
            <a:off x="979160" y="4937472"/>
            <a:ext cx="2511433" cy="1077218"/>
          </a:xfrm>
          <a:prstGeom prst="rect">
            <a:avLst/>
          </a:prstGeom>
        </p:spPr>
        <p:txBody>
          <a:bodyPr wrap="square">
            <a:spAutoFit/>
          </a:bodyPr>
          <a:lstStyle/>
          <a:p>
            <a:r>
              <a:rPr lang="zh-CN" altLang="en-US" sz="1600" b="1" dirty="0" smtClean="0"/>
              <a:t>新的挑战：</a:t>
            </a:r>
            <a:endParaRPr lang="en-US" altLang="zh-CN" sz="1600" b="1" dirty="0"/>
          </a:p>
          <a:p>
            <a:r>
              <a:rPr lang="zh-CN" altLang="en-US" sz="1600" dirty="0" smtClean="0"/>
              <a:t>不断提升的网络通信速度</a:t>
            </a:r>
            <a:endParaRPr lang="en-US" altLang="zh-CN" sz="1600" dirty="0" smtClean="0"/>
          </a:p>
          <a:p>
            <a:r>
              <a:rPr lang="zh-CN" altLang="en-US" sz="1600" dirty="0" smtClean="0"/>
              <a:t>不断增大数据量</a:t>
            </a:r>
            <a:endParaRPr lang="en-US" altLang="zh-CN" sz="1600" dirty="0"/>
          </a:p>
          <a:p>
            <a:r>
              <a:rPr lang="zh-CN" altLang="en-US" sz="1600" dirty="0" smtClean="0"/>
              <a:t>便携式设备的低功耗要求</a:t>
            </a:r>
            <a:endParaRPr lang="en-US" altLang="zh-CN" sz="1600" dirty="0"/>
          </a:p>
        </p:txBody>
      </p:sp>
      <p:sp>
        <p:nvSpPr>
          <p:cNvPr id="2" name="右箭头 1"/>
          <p:cNvSpPr/>
          <p:nvPr/>
        </p:nvSpPr>
        <p:spPr>
          <a:xfrm>
            <a:off x="3779182" y="5476080"/>
            <a:ext cx="823188" cy="345119"/>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20171465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矩形 34"/>
          <p:cNvSpPr/>
          <p:nvPr/>
        </p:nvSpPr>
        <p:spPr>
          <a:xfrm>
            <a:off x="19321" y="1933285"/>
            <a:ext cx="6869161" cy="461665"/>
          </a:xfrm>
          <a:prstGeom prst="rect">
            <a:avLst/>
          </a:prstGeom>
          <a:noFill/>
        </p:spPr>
        <p:txBody>
          <a:bodyPr wrap="square" rtlCol="0">
            <a:spAutoFit/>
          </a:bodyPr>
          <a:lstStyle/>
          <a:p>
            <a:pPr marL="514350" indent="-514350">
              <a:buFont typeface="Wingdings" panose="05000000000000000000" pitchFamily="2" charset="2"/>
              <a:buChar char="Ø"/>
            </a:pPr>
            <a:r>
              <a:rPr lang="zh-CN" altLang="en-US" sz="2400" dirty="0">
                <a:latin typeface="华文楷体" pitchFamily="2" charset="-122"/>
                <a:ea typeface="华文楷体" pitchFamily="2" charset="-122"/>
              </a:rPr>
              <a:t>分组加密算法的各种实现方案对比</a:t>
            </a:r>
          </a:p>
        </p:txBody>
      </p:sp>
      <p:sp>
        <p:nvSpPr>
          <p:cNvPr id="4" name="矩形 3"/>
          <p:cNvSpPr/>
          <p:nvPr/>
        </p:nvSpPr>
        <p:spPr>
          <a:xfrm>
            <a:off x="3104165" y="446023"/>
            <a:ext cx="2487227" cy="646331"/>
          </a:xfrm>
          <a:prstGeom prst="rect">
            <a:avLst/>
          </a:prstGeom>
          <a:noFill/>
        </p:spPr>
        <p:txBody>
          <a:bodyPr wrap="square" rtlCol="0">
            <a:spAutoFit/>
          </a:bodyPr>
          <a:lstStyle/>
          <a:p>
            <a:pPr lvl="1"/>
            <a:r>
              <a:rPr lang="zh-CN" altLang="en-US" sz="3600" dirty="0"/>
              <a:t>课题背景</a:t>
            </a:r>
            <a:endParaRPr lang="en-US" altLang="zh-CN" sz="3600" dirty="0"/>
          </a:p>
        </p:txBody>
      </p:sp>
      <p:sp>
        <p:nvSpPr>
          <p:cNvPr id="5" name="六边形 4"/>
          <p:cNvSpPr/>
          <p:nvPr/>
        </p:nvSpPr>
        <p:spPr>
          <a:xfrm>
            <a:off x="12355" y="845387"/>
            <a:ext cx="1127645" cy="972108"/>
          </a:xfrm>
          <a:prstGeom prst="hexagon">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500" dirty="0">
                <a:solidFill>
                  <a:schemeClr val="tx1"/>
                </a:solidFill>
                <a:latin typeface="Impact" pitchFamily="34" charset="0"/>
                <a:ea typeface="微软雅黑" pitchFamily="34" charset="-122"/>
              </a:rPr>
              <a:t>1.1</a:t>
            </a:r>
            <a:endParaRPr lang="zh-CN" altLang="en-US" sz="4500" dirty="0">
              <a:solidFill>
                <a:schemeClr val="tx1"/>
              </a:solidFill>
              <a:latin typeface="Impact" pitchFamily="34" charset="0"/>
              <a:ea typeface="微软雅黑" pitchFamily="34" charset="-122"/>
            </a:endParaRPr>
          </a:p>
        </p:txBody>
      </p:sp>
      <p:sp>
        <p:nvSpPr>
          <p:cNvPr id="6" name="燕尾形 5"/>
          <p:cNvSpPr/>
          <p:nvPr/>
        </p:nvSpPr>
        <p:spPr>
          <a:xfrm>
            <a:off x="983834" y="852070"/>
            <a:ext cx="480049" cy="958742"/>
          </a:xfrm>
          <a:prstGeom prst="chevron">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aphicFrame>
        <p:nvGraphicFramePr>
          <p:cNvPr id="3" name="表格 2"/>
          <p:cNvGraphicFramePr>
            <a:graphicFrameLocks noGrp="1"/>
          </p:cNvGraphicFramePr>
          <p:nvPr>
            <p:extLst>
              <p:ext uri="{D42A27DB-BD31-4B8C-83A1-F6EECF244321}">
                <p14:modId xmlns:p14="http://schemas.microsoft.com/office/powerpoint/2010/main" val="4013325495"/>
              </p:ext>
            </p:extLst>
          </p:nvPr>
        </p:nvGraphicFramePr>
        <p:xfrm>
          <a:off x="482819" y="2609384"/>
          <a:ext cx="7780235" cy="3502214"/>
        </p:xfrm>
        <a:graphic>
          <a:graphicData uri="http://schemas.openxmlformats.org/drawingml/2006/table">
            <a:tbl>
              <a:tblPr firstRow="1" bandRow="1">
                <a:tableStyleId>{5C22544A-7EE6-4342-B048-85BDC9FD1C3A}</a:tableStyleId>
              </a:tblPr>
              <a:tblGrid>
                <a:gridCol w="883872"/>
                <a:gridCol w="1709539"/>
                <a:gridCol w="2593412"/>
                <a:gridCol w="2593412"/>
              </a:tblGrid>
              <a:tr h="486681">
                <a:tc gridSpan="2">
                  <a:txBody>
                    <a:bodyPr/>
                    <a:lstStyle/>
                    <a:p>
                      <a:r>
                        <a:rPr lang="zh-CN" altLang="en-US" sz="1600" dirty="0" smtClean="0"/>
                        <a:t>实现方案</a:t>
                      </a:r>
                      <a:endParaRPr lang="zh-CN" altLang="en-US" sz="1600" dirty="0"/>
                    </a:p>
                  </a:txBody>
                  <a:tcPr/>
                </a:tc>
                <a:tc hMerge="1">
                  <a:txBody>
                    <a:bodyPr/>
                    <a:lstStyle/>
                    <a:p>
                      <a:endParaRPr lang="zh-CN" altLang="en-US"/>
                    </a:p>
                  </a:txBody>
                  <a:tcPr/>
                </a:tc>
                <a:tc>
                  <a:txBody>
                    <a:bodyPr/>
                    <a:lstStyle/>
                    <a:p>
                      <a:r>
                        <a:rPr lang="zh-CN" altLang="en-US" sz="1600" dirty="0" smtClean="0"/>
                        <a:t>优点</a:t>
                      </a:r>
                      <a:endParaRPr lang="zh-CN" altLang="en-US" sz="1600" dirty="0"/>
                    </a:p>
                  </a:txBody>
                  <a:tcPr/>
                </a:tc>
                <a:tc>
                  <a:txBody>
                    <a:bodyPr/>
                    <a:lstStyle/>
                    <a:p>
                      <a:r>
                        <a:rPr lang="zh-CN" altLang="en-US" sz="1600" dirty="0" smtClean="0"/>
                        <a:t>缺点</a:t>
                      </a:r>
                      <a:endParaRPr lang="zh-CN" altLang="en-US" sz="1600" dirty="0"/>
                    </a:p>
                  </a:txBody>
                  <a:tcPr/>
                </a:tc>
              </a:tr>
              <a:tr h="486681">
                <a:tc gridSpan="2">
                  <a:txBody>
                    <a:bodyPr/>
                    <a:lstStyle/>
                    <a:p>
                      <a:r>
                        <a:rPr lang="en-US" altLang="zh-CN" sz="1600" dirty="0" smtClean="0"/>
                        <a:t>FPGA</a:t>
                      </a:r>
                      <a:endParaRPr lang="zh-CN" altLang="en-US" sz="1600" dirty="0"/>
                    </a:p>
                  </a:txBody>
                  <a:tcPr/>
                </a:tc>
                <a:tc hMerge="1">
                  <a:txBody>
                    <a:bodyPr/>
                    <a:lstStyle/>
                    <a:p>
                      <a:endParaRPr lang="zh-CN" altLang="en-US"/>
                    </a:p>
                  </a:txBody>
                  <a:tcPr/>
                </a:tc>
                <a:tc>
                  <a:txBody>
                    <a:bodyPr/>
                    <a:lstStyle/>
                    <a:p>
                      <a:r>
                        <a:rPr lang="zh-CN" altLang="en-US" sz="1600" dirty="0" smtClean="0"/>
                        <a:t>较高的吞吐率，可重用性好</a:t>
                      </a:r>
                      <a:endParaRPr lang="zh-CN" altLang="en-US" sz="1600" dirty="0"/>
                    </a:p>
                  </a:txBody>
                  <a:tcPr/>
                </a:tc>
                <a:tc>
                  <a:txBody>
                    <a:bodyPr/>
                    <a:lstStyle/>
                    <a:p>
                      <a:r>
                        <a:rPr lang="zh-CN" altLang="en-US" sz="1600" dirty="0" smtClean="0"/>
                        <a:t>面积大、功耗大</a:t>
                      </a:r>
                      <a:endParaRPr lang="zh-CN" altLang="en-US" sz="1600" dirty="0"/>
                    </a:p>
                  </a:txBody>
                  <a:tcPr/>
                </a:tc>
              </a:tr>
              <a:tr h="455213">
                <a:tc gridSpan="2">
                  <a:txBody>
                    <a:bodyPr/>
                    <a:lstStyle/>
                    <a:p>
                      <a:r>
                        <a:rPr lang="zh-CN" altLang="en-US" sz="1600" dirty="0" smtClean="0"/>
                        <a:t>特定密码算法硬件</a:t>
                      </a:r>
                      <a:endParaRPr lang="zh-CN" altLang="en-US" sz="1600" dirty="0"/>
                    </a:p>
                  </a:txBody>
                  <a:tcPr/>
                </a:tc>
                <a:tc hMerge="1">
                  <a:txBody>
                    <a:bodyPr/>
                    <a:lstStyle/>
                    <a:p>
                      <a:endParaRPr lang="zh-CN" altLang="en-US"/>
                    </a:p>
                  </a:txBody>
                  <a:tcPr/>
                </a:tc>
                <a:tc>
                  <a:txBody>
                    <a:bodyPr/>
                    <a:lstStyle/>
                    <a:p>
                      <a:r>
                        <a:rPr lang="zh-CN" altLang="en-US" sz="1600" dirty="0" smtClean="0"/>
                        <a:t>消耗资源少，吞吐率高</a:t>
                      </a:r>
                      <a:endParaRPr lang="zh-CN" altLang="en-US" sz="1600" dirty="0"/>
                    </a:p>
                  </a:txBody>
                  <a:tcPr/>
                </a:tc>
                <a:tc>
                  <a:txBody>
                    <a:bodyPr/>
                    <a:lstStyle/>
                    <a:p>
                      <a:r>
                        <a:rPr lang="zh-CN" altLang="en-US" sz="1600" dirty="0" smtClean="0"/>
                        <a:t>不同的算法需要重新设计</a:t>
                      </a:r>
                      <a:endParaRPr lang="zh-CN" altLang="en-US" sz="1600" dirty="0"/>
                    </a:p>
                  </a:txBody>
                  <a:tcPr/>
                </a:tc>
              </a:tr>
              <a:tr h="561866">
                <a:tc gridSpan="2">
                  <a:txBody>
                    <a:bodyPr/>
                    <a:lstStyle/>
                    <a:p>
                      <a:r>
                        <a:rPr lang="zh-CN" altLang="en-US" sz="1600" dirty="0" smtClean="0"/>
                        <a:t>处理器指令扩展</a:t>
                      </a:r>
                      <a:endParaRPr lang="zh-CN" altLang="en-US" sz="1600" dirty="0"/>
                    </a:p>
                  </a:txBody>
                  <a:tcPr/>
                </a:tc>
                <a:tc hMerge="1">
                  <a:txBody>
                    <a:bodyPr/>
                    <a:lstStyle/>
                    <a:p>
                      <a:endParaRPr lang="zh-CN" altLang="en-US"/>
                    </a:p>
                  </a:txBody>
                  <a:tcPr/>
                </a:tc>
                <a:tc>
                  <a:txBody>
                    <a:bodyPr/>
                    <a:lstStyle/>
                    <a:p>
                      <a:r>
                        <a:rPr lang="zh-CN" altLang="en-US" sz="1600" dirty="0" smtClean="0"/>
                        <a:t>配置依托于主处理器，易于编程，结构简单</a:t>
                      </a:r>
                      <a:endParaRPr lang="zh-CN" altLang="en-US" sz="1600" dirty="0"/>
                    </a:p>
                  </a:txBody>
                  <a:tcPr/>
                </a:tc>
                <a:tc>
                  <a:txBody>
                    <a:bodyPr/>
                    <a:lstStyle/>
                    <a:p>
                      <a:r>
                        <a:rPr lang="zh-CN" altLang="en-US" sz="1600" dirty="0" smtClean="0"/>
                        <a:t>算法支持有限</a:t>
                      </a:r>
                      <a:endParaRPr lang="zh-CN" altLang="en-US" sz="1600" dirty="0"/>
                    </a:p>
                  </a:txBody>
                  <a:tcPr/>
                </a:tc>
              </a:tr>
              <a:tr h="798441">
                <a:tc rowSpan="2">
                  <a:txBody>
                    <a:bodyPr/>
                    <a:lstStyle/>
                    <a:p>
                      <a:r>
                        <a:rPr lang="zh-CN" altLang="en-US" sz="1600" dirty="0" smtClean="0"/>
                        <a:t>可配置密码处理器</a:t>
                      </a:r>
                      <a:endParaRPr lang="zh-CN" altLang="en-US" sz="1600" dirty="0"/>
                    </a:p>
                  </a:txBody>
                  <a:tcPr/>
                </a:tc>
                <a:tc>
                  <a:txBody>
                    <a:bodyPr/>
                    <a:lstStyle/>
                    <a:p>
                      <a:r>
                        <a:rPr lang="zh-CN" altLang="en-US" sz="1600" dirty="0" smtClean="0"/>
                        <a:t>指令驱动型</a:t>
                      </a:r>
                      <a:endParaRPr lang="zh-CN" altLang="en-US" sz="1600" dirty="0"/>
                    </a:p>
                  </a:txBody>
                  <a:tcPr/>
                </a:tc>
                <a:tc>
                  <a:txBody>
                    <a:bodyPr/>
                    <a:lstStyle/>
                    <a:p>
                      <a:r>
                        <a:rPr lang="zh-CN" altLang="en-US" sz="1600" dirty="0" smtClean="0"/>
                        <a:t>可实现自动化配置，架构简单</a:t>
                      </a:r>
                      <a:endParaRPr lang="zh-CN" altLang="en-US" sz="1600" dirty="0"/>
                    </a:p>
                  </a:txBody>
                  <a:tcPr/>
                </a:tc>
                <a:tc>
                  <a:txBody>
                    <a:bodyPr/>
                    <a:lstStyle/>
                    <a:p>
                      <a:r>
                        <a:rPr lang="zh-CN" altLang="en-US" sz="1600" dirty="0" smtClean="0"/>
                        <a:t>指令逻辑复杂，占用大部分的周期</a:t>
                      </a:r>
                      <a:endParaRPr lang="en-US" altLang="zh-CN" sz="1600" dirty="0" smtClean="0"/>
                    </a:p>
                    <a:p>
                      <a:endParaRPr lang="zh-CN" altLang="en-US" sz="1600" dirty="0"/>
                    </a:p>
                  </a:txBody>
                  <a:tcPr/>
                </a:tc>
              </a:tr>
              <a:tr h="561866">
                <a:tc vMerge="1">
                  <a:txBody>
                    <a:bodyPr/>
                    <a:lstStyle/>
                    <a:p>
                      <a:endParaRPr lang="zh-CN" altLang="en-US" dirty="0"/>
                    </a:p>
                  </a:txBody>
                  <a:tcPr/>
                </a:tc>
                <a:tc>
                  <a:txBody>
                    <a:bodyPr/>
                    <a:lstStyle/>
                    <a:p>
                      <a:r>
                        <a:rPr lang="zh-CN" altLang="en-US" sz="1600" dirty="0" smtClean="0"/>
                        <a:t>数据驱动型</a:t>
                      </a:r>
                      <a:endParaRPr lang="zh-CN" altLang="en-US" sz="1600" dirty="0"/>
                    </a:p>
                  </a:txBody>
                  <a:tcPr/>
                </a:tc>
                <a:tc>
                  <a:txBody>
                    <a:bodyPr/>
                    <a:lstStyle/>
                    <a:p>
                      <a:r>
                        <a:rPr lang="zh-CN" altLang="en-US" sz="1600" dirty="0" smtClean="0"/>
                        <a:t>适合处理器阵列架构，更高的吞吐率</a:t>
                      </a:r>
                      <a:endParaRPr lang="zh-CN" altLang="en-US" sz="1600" dirty="0"/>
                    </a:p>
                  </a:txBody>
                  <a:tcPr/>
                </a:tc>
                <a:tc>
                  <a:txBody>
                    <a:bodyPr/>
                    <a:lstStyle/>
                    <a:p>
                      <a:r>
                        <a:rPr lang="zh-CN" altLang="en-US" sz="1600" dirty="0" smtClean="0"/>
                        <a:t>配置自动化困难</a:t>
                      </a:r>
                      <a:endParaRPr lang="zh-CN" altLang="en-US" sz="1600" dirty="0"/>
                    </a:p>
                  </a:txBody>
                  <a:tcPr/>
                </a:tc>
              </a:tr>
            </a:tbl>
          </a:graphicData>
        </a:graphic>
      </p:graphicFrame>
    </p:spTree>
    <p:extLst>
      <p:ext uri="{BB962C8B-B14F-4D97-AF65-F5344CB8AC3E}">
        <p14:creationId xmlns:p14="http://schemas.microsoft.com/office/powerpoint/2010/main" val="85490088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矩形 34"/>
          <p:cNvSpPr/>
          <p:nvPr/>
        </p:nvSpPr>
        <p:spPr>
          <a:xfrm>
            <a:off x="19321" y="1872325"/>
            <a:ext cx="5970001" cy="461665"/>
          </a:xfrm>
          <a:prstGeom prst="rect">
            <a:avLst/>
          </a:prstGeom>
          <a:noFill/>
        </p:spPr>
        <p:txBody>
          <a:bodyPr wrap="square" rtlCol="0">
            <a:spAutoFit/>
          </a:bodyPr>
          <a:lstStyle/>
          <a:p>
            <a:pPr marL="514350" indent="-514350" algn="ctr">
              <a:buFont typeface="Wingdings" panose="05000000000000000000" pitchFamily="2" charset="2"/>
              <a:buChar char="Ø"/>
            </a:pPr>
            <a:r>
              <a:rPr lang="zh-CN" altLang="en-US" sz="2400" dirty="0">
                <a:latin typeface="华文楷体" pitchFamily="2" charset="-122"/>
                <a:ea typeface="华文楷体" pitchFamily="2" charset="-122"/>
              </a:rPr>
              <a:t>分组加密算法的可重构方案的发展趋势</a:t>
            </a:r>
          </a:p>
        </p:txBody>
      </p:sp>
      <p:sp>
        <p:nvSpPr>
          <p:cNvPr id="4" name="矩形 3"/>
          <p:cNvSpPr/>
          <p:nvPr/>
        </p:nvSpPr>
        <p:spPr>
          <a:xfrm>
            <a:off x="3104165" y="431390"/>
            <a:ext cx="2487227" cy="646331"/>
          </a:xfrm>
          <a:prstGeom prst="rect">
            <a:avLst/>
          </a:prstGeom>
          <a:noFill/>
        </p:spPr>
        <p:txBody>
          <a:bodyPr wrap="square" rtlCol="0">
            <a:spAutoFit/>
          </a:bodyPr>
          <a:lstStyle/>
          <a:p>
            <a:pPr lvl="1"/>
            <a:r>
              <a:rPr lang="zh-CN" altLang="en-US" sz="3600" dirty="0"/>
              <a:t>课题背景</a:t>
            </a:r>
            <a:endParaRPr lang="en-US" altLang="zh-CN" sz="3600" dirty="0"/>
          </a:p>
        </p:txBody>
      </p:sp>
      <p:sp>
        <p:nvSpPr>
          <p:cNvPr id="5" name="六边形 4"/>
          <p:cNvSpPr/>
          <p:nvPr/>
        </p:nvSpPr>
        <p:spPr>
          <a:xfrm>
            <a:off x="12355" y="845387"/>
            <a:ext cx="1127645" cy="972108"/>
          </a:xfrm>
          <a:prstGeom prst="hexagon">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500" dirty="0">
                <a:solidFill>
                  <a:schemeClr val="tx1"/>
                </a:solidFill>
                <a:latin typeface="Impact" pitchFamily="34" charset="0"/>
                <a:ea typeface="微软雅黑" pitchFamily="34" charset="-122"/>
              </a:rPr>
              <a:t>1.1</a:t>
            </a:r>
            <a:endParaRPr lang="zh-CN" altLang="en-US" sz="4500" dirty="0">
              <a:solidFill>
                <a:schemeClr val="tx1"/>
              </a:solidFill>
              <a:latin typeface="Impact" pitchFamily="34" charset="0"/>
              <a:ea typeface="微软雅黑" pitchFamily="34" charset="-122"/>
            </a:endParaRPr>
          </a:p>
        </p:txBody>
      </p:sp>
      <p:sp>
        <p:nvSpPr>
          <p:cNvPr id="6" name="燕尾形 5"/>
          <p:cNvSpPr/>
          <p:nvPr/>
        </p:nvSpPr>
        <p:spPr>
          <a:xfrm>
            <a:off x="983834" y="852070"/>
            <a:ext cx="480049" cy="958742"/>
          </a:xfrm>
          <a:prstGeom prst="chevron">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矩形 9"/>
          <p:cNvSpPr/>
          <p:nvPr/>
        </p:nvSpPr>
        <p:spPr>
          <a:xfrm>
            <a:off x="2853358" y="3946134"/>
            <a:ext cx="1275012" cy="7256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solidFill>
                  <a:schemeClr val="tx1"/>
                </a:solidFill>
              </a:rPr>
              <a:t>高吞吐率</a:t>
            </a:r>
          </a:p>
        </p:txBody>
      </p:sp>
      <p:sp>
        <p:nvSpPr>
          <p:cNvPr id="11" name="矩形 10"/>
          <p:cNvSpPr/>
          <p:nvPr/>
        </p:nvSpPr>
        <p:spPr>
          <a:xfrm>
            <a:off x="625313" y="3946134"/>
            <a:ext cx="1275012" cy="7256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solidFill>
                  <a:schemeClr val="tx1"/>
                </a:solidFill>
              </a:rPr>
              <a:t>低吞吐率</a:t>
            </a:r>
          </a:p>
        </p:txBody>
      </p:sp>
      <p:sp>
        <p:nvSpPr>
          <p:cNvPr id="12" name="矩形 11"/>
          <p:cNvSpPr/>
          <p:nvPr/>
        </p:nvSpPr>
        <p:spPr>
          <a:xfrm>
            <a:off x="2853358" y="4764336"/>
            <a:ext cx="1275012" cy="7256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solidFill>
                  <a:schemeClr val="tx1"/>
                </a:solidFill>
              </a:rPr>
              <a:t>大规模阵列架构</a:t>
            </a:r>
          </a:p>
        </p:txBody>
      </p:sp>
      <p:sp>
        <p:nvSpPr>
          <p:cNvPr id="13" name="矩形 12"/>
          <p:cNvSpPr/>
          <p:nvPr/>
        </p:nvSpPr>
        <p:spPr>
          <a:xfrm>
            <a:off x="625313" y="4764336"/>
            <a:ext cx="1275012" cy="7256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solidFill>
                  <a:schemeClr val="tx1"/>
                </a:solidFill>
              </a:rPr>
              <a:t>小规模迭代架构</a:t>
            </a:r>
          </a:p>
        </p:txBody>
      </p:sp>
      <p:sp>
        <p:nvSpPr>
          <p:cNvPr id="14" name="矩形 13"/>
          <p:cNvSpPr/>
          <p:nvPr/>
        </p:nvSpPr>
        <p:spPr>
          <a:xfrm>
            <a:off x="2853358" y="5608297"/>
            <a:ext cx="1275012" cy="10295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solidFill>
                  <a:schemeClr val="tx1"/>
                </a:solidFill>
              </a:rPr>
              <a:t>功能简单、低延迟的功能并行结构</a:t>
            </a:r>
          </a:p>
        </p:txBody>
      </p:sp>
      <p:sp>
        <p:nvSpPr>
          <p:cNvPr id="15" name="矩形 14"/>
          <p:cNvSpPr/>
          <p:nvPr/>
        </p:nvSpPr>
        <p:spPr>
          <a:xfrm>
            <a:off x="625313" y="5608297"/>
            <a:ext cx="1275012" cy="10295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solidFill>
                  <a:schemeClr val="tx1"/>
                </a:solidFill>
              </a:rPr>
              <a:t>功能复杂、高延迟的功能串行结构</a:t>
            </a:r>
          </a:p>
        </p:txBody>
      </p:sp>
      <p:sp>
        <p:nvSpPr>
          <p:cNvPr id="16" name="右箭头 15"/>
          <p:cNvSpPr/>
          <p:nvPr/>
        </p:nvSpPr>
        <p:spPr>
          <a:xfrm>
            <a:off x="2074373" y="4207995"/>
            <a:ext cx="412861" cy="19097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b="1">
              <a:solidFill>
                <a:schemeClr val="tx1"/>
              </a:solidFill>
            </a:endParaRPr>
          </a:p>
        </p:txBody>
      </p:sp>
      <p:sp>
        <p:nvSpPr>
          <p:cNvPr id="17" name="右箭头 16"/>
          <p:cNvSpPr/>
          <p:nvPr/>
        </p:nvSpPr>
        <p:spPr>
          <a:xfrm>
            <a:off x="2074373" y="5027478"/>
            <a:ext cx="412861" cy="19097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b="1">
              <a:solidFill>
                <a:schemeClr val="tx1"/>
              </a:solidFill>
            </a:endParaRPr>
          </a:p>
        </p:txBody>
      </p:sp>
      <p:sp>
        <p:nvSpPr>
          <p:cNvPr id="18" name="右箭头 17"/>
          <p:cNvSpPr/>
          <p:nvPr/>
        </p:nvSpPr>
        <p:spPr>
          <a:xfrm>
            <a:off x="2074373" y="5987589"/>
            <a:ext cx="412861" cy="2709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b="1">
              <a:solidFill>
                <a:schemeClr val="tx1"/>
              </a:solidFill>
            </a:endParaRPr>
          </a:p>
        </p:txBody>
      </p:sp>
      <p:sp>
        <p:nvSpPr>
          <p:cNvPr id="19" name="文本框 18"/>
          <p:cNvSpPr txBox="1"/>
          <p:nvPr/>
        </p:nvSpPr>
        <p:spPr>
          <a:xfrm>
            <a:off x="294581" y="2352874"/>
            <a:ext cx="7797861" cy="1631216"/>
          </a:xfrm>
          <a:prstGeom prst="rect">
            <a:avLst/>
          </a:prstGeom>
          <a:noFill/>
        </p:spPr>
        <p:txBody>
          <a:bodyPr wrap="square" rtlCol="0">
            <a:spAutoFit/>
          </a:bodyPr>
          <a:lstStyle/>
          <a:p>
            <a:r>
              <a:rPr lang="zh-CN" altLang="en-US" sz="1600" dirty="0"/>
              <a:t>分组加密算法的可重构实现主要由三部分组成：</a:t>
            </a:r>
            <a:endParaRPr lang="en-US" altLang="zh-CN" sz="1600" dirty="0"/>
          </a:p>
          <a:p>
            <a:r>
              <a:rPr lang="zh-CN" altLang="en-US" sz="1600" dirty="0" smtClean="0"/>
              <a:t>配置解析、</a:t>
            </a:r>
            <a:r>
              <a:rPr lang="zh-CN" altLang="en-US" sz="1600" dirty="0"/>
              <a:t>存储、计算阵列</a:t>
            </a:r>
            <a:endParaRPr lang="en-US" altLang="zh-CN" sz="1600" dirty="0"/>
          </a:p>
          <a:p>
            <a:r>
              <a:rPr lang="zh-CN" altLang="en-US" sz="1600" dirty="0"/>
              <a:t>其中</a:t>
            </a:r>
            <a:r>
              <a:rPr lang="zh-CN" altLang="en-US" sz="1600" dirty="0" smtClean="0"/>
              <a:t>核心是计算</a:t>
            </a:r>
            <a:r>
              <a:rPr lang="zh-CN" altLang="en-US" sz="1600" dirty="0"/>
              <a:t>阵列</a:t>
            </a:r>
            <a:r>
              <a:rPr lang="zh-CN" altLang="en-US" sz="1600" dirty="0" smtClean="0"/>
              <a:t>，阵列设计</a:t>
            </a:r>
            <a:r>
              <a:rPr lang="zh-CN" altLang="en-US" sz="1600" dirty="0"/>
              <a:t>的核心是计算单元（</a:t>
            </a:r>
            <a:r>
              <a:rPr lang="en-US" altLang="zh-CN" sz="1600" dirty="0"/>
              <a:t>PE</a:t>
            </a:r>
            <a:r>
              <a:rPr lang="zh-CN" altLang="en-US" sz="1600" dirty="0"/>
              <a:t>）的设计，阵列是</a:t>
            </a:r>
            <a:r>
              <a:rPr lang="en-US" altLang="zh-CN" sz="1600" dirty="0"/>
              <a:t>PE</a:t>
            </a:r>
            <a:r>
              <a:rPr lang="zh-CN" altLang="en-US" sz="1600" dirty="0"/>
              <a:t>在行列上的扩展。</a:t>
            </a:r>
            <a:endParaRPr lang="en-US" altLang="zh-CN" sz="1600" dirty="0"/>
          </a:p>
          <a:p>
            <a:r>
              <a:rPr lang="en-US" altLang="zh-CN" sz="1600" dirty="0"/>
              <a:t>1.PE</a:t>
            </a:r>
            <a:r>
              <a:rPr lang="zh-CN" altLang="en-US" sz="1600" dirty="0"/>
              <a:t>的</a:t>
            </a:r>
            <a:r>
              <a:rPr lang="zh-CN" altLang="en-US" sz="1600" dirty="0" smtClean="0"/>
              <a:t>主频的决定了整个阵列的主频</a:t>
            </a:r>
            <a:endParaRPr lang="en-US" altLang="zh-CN" sz="1600" dirty="0"/>
          </a:p>
          <a:p>
            <a:r>
              <a:rPr lang="en-US" altLang="zh-CN" sz="1600" dirty="0"/>
              <a:t>2.PE</a:t>
            </a:r>
            <a:r>
              <a:rPr lang="zh-CN" altLang="en-US" sz="1600" dirty="0"/>
              <a:t>的功能</a:t>
            </a:r>
            <a:r>
              <a:rPr lang="zh-CN" altLang="en-US" sz="1600" dirty="0" smtClean="0"/>
              <a:t>和灵活性决定</a:t>
            </a:r>
            <a:r>
              <a:rPr lang="zh-CN" altLang="en-US" sz="1600" dirty="0"/>
              <a:t>了</a:t>
            </a:r>
            <a:r>
              <a:rPr lang="zh-CN" altLang="en-US" sz="1600" dirty="0" smtClean="0"/>
              <a:t>阵列的功能</a:t>
            </a:r>
            <a:r>
              <a:rPr lang="zh-CN" altLang="en-US" sz="1600" dirty="0"/>
              <a:t>和灵活性</a:t>
            </a:r>
          </a:p>
        </p:txBody>
      </p:sp>
      <p:sp>
        <p:nvSpPr>
          <p:cNvPr id="9" name="矩形 8"/>
          <p:cNvSpPr/>
          <p:nvPr/>
        </p:nvSpPr>
        <p:spPr>
          <a:xfrm>
            <a:off x="4382984" y="4348754"/>
            <a:ext cx="3590138" cy="1754326"/>
          </a:xfrm>
          <a:prstGeom prst="rect">
            <a:avLst/>
          </a:prstGeom>
        </p:spPr>
        <p:txBody>
          <a:bodyPr wrap="square">
            <a:spAutoFit/>
          </a:bodyPr>
          <a:lstStyle/>
          <a:p>
            <a:r>
              <a:rPr lang="zh-CN" altLang="en-US" dirty="0"/>
              <a:t>课题会遵循这个趋势，并且通过分析现有架构中存在的缺陷，对</a:t>
            </a:r>
            <a:r>
              <a:rPr lang="en-US" altLang="zh-CN" dirty="0"/>
              <a:t>PE</a:t>
            </a:r>
            <a:r>
              <a:rPr lang="zh-CN" altLang="en-US" dirty="0"/>
              <a:t>进行优化设计，在保证</a:t>
            </a:r>
            <a:r>
              <a:rPr lang="en-US" altLang="zh-CN" dirty="0"/>
              <a:t>PE</a:t>
            </a:r>
            <a:r>
              <a:rPr lang="zh-CN" altLang="en-US" dirty="0"/>
              <a:t>低延时的前提下，提高</a:t>
            </a:r>
            <a:r>
              <a:rPr lang="en-US" altLang="zh-CN" dirty="0"/>
              <a:t>PE</a:t>
            </a:r>
            <a:r>
              <a:rPr lang="zh-CN" altLang="en-US" dirty="0"/>
              <a:t>的功能的灵活性，以及资源的利用率，</a:t>
            </a:r>
            <a:r>
              <a:rPr lang="zh-CN" altLang="en-US" dirty="0" smtClean="0"/>
              <a:t>使架构的</a:t>
            </a:r>
            <a:r>
              <a:rPr lang="zh-CN" altLang="en-US" dirty="0"/>
              <a:t>性能</a:t>
            </a:r>
            <a:r>
              <a:rPr lang="zh-CN" altLang="en-US" dirty="0" smtClean="0"/>
              <a:t>面积</a:t>
            </a:r>
            <a:r>
              <a:rPr lang="zh-CN" altLang="en-US" dirty="0"/>
              <a:t>比得到提升。</a:t>
            </a:r>
          </a:p>
        </p:txBody>
      </p:sp>
    </p:spTree>
    <p:extLst>
      <p:ext uri="{BB962C8B-B14F-4D97-AF65-F5344CB8AC3E}">
        <p14:creationId xmlns:p14="http://schemas.microsoft.com/office/powerpoint/2010/main" val="817510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P spid="14" grpId="0" animBg="1"/>
      <p:bldP spid="15" grpId="0" animBg="1"/>
      <p:bldP spid="16" grpId="0" animBg="1"/>
      <p:bldP spid="17" grpId="0" animBg="1"/>
      <p:bldP spid="18" grpId="0" animBg="1"/>
      <p:bldP spid="19" grpId="0"/>
      <p:bldP spid="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5"/>
          <p:cNvSpPr>
            <a:spLocks noGrp="1"/>
          </p:cNvSpPr>
          <p:nvPr>
            <p:ph type="ftr" sz="quarter" idx="13"/>
          </p:nvPr>
        </p:nvSpPr>
        <p:spPr/>
        <p:txBody>
          <a:bodyPr/>
          <a:lstStyle/>
          <a:p>
            <a:pPr>
              <a:defRPr/>
            </a:pPr>
            <a:r>
              <a:rPr lang="zh-CN" altLang="en-US" smtClean="0"/>
              <a:t>国家</a:t>
            </a:r>
            <a:r>
              <a:rPr lang="en-US" altLang="zh-CN" smtClean="0"/>
              <a:t>ASIC</a:t>
            </a:r>
            <a:r>
              <a:rPr lang="zh-CN" altLang="en-US" smtClean="0"/>
              <a:t>系统工程技术研究中心</a:t>
            </a:r>
            <a:endParaRPr lang="en-US" altLang="zh-CN" dirty="0"/>
          </a:p>
        </p:txBody>
      </p:sp>
      <p:sp>
        <p:nvSpPr>
          <p:cNvPr id="3" name="矩形 2"/>
          <p:cNvSpPr/>
          <p:nvPr/>
        </p:nvSpPr>
        <p:spPr>
          <a:xfrm>
            <a:off x="2974544" y="428321"/>
            <a:ext cx="2487227" cy="646331"/>
          </a:xfrm>
          <a:prstGeom prst="rect">
            <a:avLst/>
          </a:prstGeom>
          <a:noFill/>
        </p:spPr>
        <p:txBody>
          <a:bodyPr wrap="square" rtlCol="0">
            <a:spAutoFit/>
          </a:bodyPr>
          <a:lstStyle/>
          <a:p>
            <a:pPr lvl="1"/>
            <a:r>
              <a:rPr lang="zh-CN" altLang="en-US" sz="3600" dirty="0"/>
              <a:t>研究现状</a:t>
            </a:r>
            <a:endParaRPr lang="en-US" altLang="zh-CN" sz="3600" dirty="0"/>
          </a:p>
        </p:txBody>
      </p:sp>
      <p:sp>
        <p:nvSpPr>
          <p:cNvPr id="4" name="六边形 3"/>
          <p:cNvSpPr/>
          <p:nvPr/>
        </p:nvSpPr>
        <p:spPr>
          <a:xfrm>
            <a:off x="12355" y="845387"/>
            <a:ext cx="1180827" cy="972108"/>
          </a:xfrm>
          <a:prstGeom prst="hexagon">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500" dirty="0">
                <a:solidFill>
                  <a:schemeClr val="tx1"/>
                </a:solidFill>
                <a:latin typeface="Impact" pitchFamily="34" charset="0"/>
                <a:ea typeface="微软雅黑" pitchFamily="34" charset="-122"/>
              </a:rPr>
              <a:t>1.2</a:t>
            </a:r>
            <a:endParaRPr lang="zh-CN" altLang="en-US" sz="4500" dirty="0">
              <a:solidFill>
                <a:schemeClr val="tx1"/>
              </a:solidFill>
              <a:latin typeface="Impact" pitchFamily="34" charset="0"/>
              <a:ea typeface="微软雅黑" pitchFamily="34" charset="-122"/>
            </a:endParaRPr>
          </a:p>
        </p:txBody>
      </p:sp>
      <p:sp>
        <p:nvSpPr>
          <p:cNvPr id="5" name="燕尾形 4"/>
          <p:cNvSpPr/>
          <p:nvPr/>
        </p:nvSpPr>
        <p:spPr>
          <a:xfrm>
            <a:off x="1061891" y="852070"/>
            <a:ext cx="480049" cy="958742"/>
          </a:xfrm>
          <a:prstGeom prst="chevron">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矩形 8"/>
          <p:cNvSpPr/>
          <p:nvPr/>
        </p:nvSpPr>
        <p:spPr>
          <a:xfrm>
            <a:off x="291197" y="2664844"/>
            <a:ext cx="6590266" cy="507831"/>
          </a:xfrm>
          <a:prstGeom prst="rect">
            <a:avLst/>
          </a:prstGeom>
        </p:spPr>
        <p:txBody>
          <a:bodyPr wrap="none">
            <a:spAutoFit/>
          </a:bodyPr>
          <a:lstStyle/>
          <a:p>
            <a:r>
              <a:rPr lang="zh-CN" altLang="en-US" sz="1350" dirty="0">
                <a:solidFill>
                  <a:srgbClr val="000000"/>
                </a:solidFill>
                <a:latin typeface="微软雅黑" panose="020B0503020204020204" pitchFamily="34" charset="-122"/>
                <a:ea typeface="微软雅黑" panose="020B0503020204020204" pitchFamily="34" charset="-122"/>
              </a:rPr>
              <a:t>低功耗工艺技术：</a:t>
            </a:r>
            <a:endParaRPr lang="en-US" altLang="zh-CN" sz="1350" dirty="0">
              <a:solidFill>
                <a:srgbClr val="000000"/>
              </a:solidFill>
              <a:latin typeface="微软雅黑" panose="020B0503020204020204" pitchFamily="34" charset="-122"/>
              <a:ea typeface="微软雅黑" panose="020B0503020204020204" pitchFamily="34" charset="-122"/>
            </a:endParaRPr>
          </a:p>
          <a:p>
            <a:r>
              <a:rPr lang="en-US" altLang="zh-CN" sz="1350" dirty="0"/>
              <a:t>1.triple gate oxide technology</a:t>
            </a:r>
            <a:r>
              <a:rPr lang="zh-CN" altLang="en-US" sz="1350" dirty="0"/>
              <a:t>：提供三个不同的氧化层厚度作为选择，减少静态功耗</a:t>
            </a:r>
          </a:p>
        </p:txBody>
      </p:sp>
      <p:sp>
        <p:nvSpPr>
          <p:cNvPr id="10" name="矩形 9"/>
          <p:cNvSpPr/>
          <p:nvPr/>
        </p:nvSpPr>
        <p:spPr>
          <a:xfrm>
            <a:off x="291197" y="3661481"/>
            <a:ext cx="4572000" cy="923330"/>
          </a:xfrm>
          <a:prstGeom prst="rect">
            <a:avLst/>
          </a:prstGeom>
        </p:spPr>
        <p:txBody>
          <a:bodyPr>
            <a:spAutoFit/>
          </a:bodyPr>
          <a:lstStyle/>
          <a:p>
            <a:r>
              <a:rPr lang="zh-CN" altLang="en-US" sz="1350" dirty="0">
                <a:solidFill>
                  <a:srgbClr val="000000"/>
                </a:solidFill>
                <a:latin typeface="微软雅黑" panose="020B0503020204020204" pitchFamily="34" charset="-122"/>
                <a:ea typeface="微软雅黑" panose="020B0503020204020204" pitchFamily="34" charset="-122"/>
              </a:rPr>
              <a:t>低功耗电路技术</a:t>
            </a:r>
            <a:r>
              <a:rPr lang="en-US" altLang="zh-CN" sz="1350" dirty="0">
                <a:solidFill>
                  <a:srgbClr val="000000"/>
                </a:solidFill>
                <a:latin typeface="微软雅黑" panose="020B0503020204020204" pitchFamily="34" charset="-122"/>
                <a:ea typeface="微软雅黑" panose="020B0503020204020204" pitchFamily="34" charset="-122"/>
              </a:rPr>
              <a:t>:    </a:t>
            </a:r>
          </a:p>
          <a:p>
            <a:r>
              <a:rPr lang="en-US" altLang="zh-CN" sz="1350" dirty="0">
                <a:solidFill>
                  <a:srgbClr val="000000"/>
                </a:solidFill>
                <a:latin typeface="微软雅黑" panose="020B0503020204020204" pitchFamily="34" charset="-122"/>
                <a:ea typeface="微软雅黑" panose="020B0503020204020204" pitchFamily="34" charset="-122"/>
              </a:rPr>
              <a:t>1.Clock Gating </a:t>
            </a:r>
            <a:r>
              <a:rPr lang="zh-CN" altLang="en-US" sz="1350" dirty="0">
                <a:solidFill>
                  <a:srgbClr val="000000"/>
                </a:solidFill>
                <a:latin typeface="微软雅黑" panose="020B0503020204020204" pitchFamily="34" charset="-122"/>
                <a:ea typeface="微软雅黑" panose="020B0503020204020204" pitchFamily="34" charset="-122"/>
              </a:rPr>
              <a:t>降低动态功耗</a:t>
            </a:r>
            <a:endParaRPr lang="en-US" altLang="zh-CN" sz="1350" dirty="0">
              <a:solidFill>
                <a:srgbClr val="000000"/>
              </a:solidFill>
              <a:latin typeface="微软雅黑" panose="020B0503020204020204" pitchFamily="34" charset="-122"/>
              <a:ea typeface="微软雅黑" panose="020B0503020204020204" pitchFamily="34" charset="-122"/>
            </a:endParaRPr>
          </a:p>
          <a:p>
            <a:r>
              <a:rPr lang="en-US" altLang="zh-CN" sz="1350" dirty="0">
                <a:solidFill>
                  <a:srgbClr val="000000"/>
                </a:solidFill>
                <a:latin typeface="微软雅黑" panose="020B0503020204020204" pitchFamily="34" charset="-122"/>
                <a:ea typeface="微软雅黑" panose="020B0503020204020204" pitchFamily="34" charset="-122"/>
              </a:rPr>
              <a:t>2.Power Gating </a:t>
            </a:r>
            <a:r>
              <a:rPr lang="zh-CN" altLang="en-US" sz="1350" dirty="0">
                <a:solidFill>
                  <a:srgbClr val="000000"/>
                </a:solidFill>
                <a:latin typeface="微软雅黑" panose="020B0503020204020204" pitchFamily="34" charset="-122"/>
                <a:ea typeface="微软雅黑" panose="020B0503020204020204" pitchFamily="34" charset="-122"/>
              </a:rPr>
              <a:t>消除没有使用的模块的静态功耗</a:t>
            </a:r>
            <a:endParaRPr lang="en-US" altLang="zh-CN" sz="1350" dirty="0">
              <a:solidFill>
                <a:srgbClr val="000000"/>
              </a:solidFill>
              <a:latin typeface="微软雅黑" panose="020B0503020204020204" pitchFamily="34" charset="-122"/>
              <a:ea typeface="微软雅黑" panose="020B0503020204020204" pitchFamily="34" charset="-122"/>
            </a:endParaRPr>
          </a:p>
          <a:p>
            <a:r>
              <a:rPr lang="en-US" altLang="zh-CN" sz="1350" dirty="0">
                <a:solidFill>
                  <a:srgbClr val="000000"/>
                </a:solidFill>
                <a:latin typeface="微软雅黑" panose="020B0503020204020204" pitchFamily="34" charset="-122"/>
                <a:ea typeface="微软雅黑" panose="020B0503020204020204" pitchFamily="34" charset="-122"/>
              </a:rPr>
              <a:t>3.Multi-Vdd </a:t>
            </a:r>
            <a:r>
              <a:rPr lang="zh-CN" altLang="en-US" sz="1350" dirty="0">
                <a:solidFill>
                  <a:srgbClr val="000000"/>
                </a:solidFill>
                <a:latin typeface="微软雅黑" panose="020B0503020204020204" pitchFamily="34" charset="-122"/>
                <a:ea typeface="微软雅黑" panose="020B0503020204020204" pitchFamily="34" charset="-122"/>
              </a:rPr>
              <a:t>多电压支持，低电压对应低功耗模式</a:t>
            </a:r>
            <a:endParaRPr lang="en-US" altLang="zh-CN" sz="1350" dirty="0">
              <a:solidFill>
                <a:srgbClr val="000000"/>
              </a:solidFill>
              <a:latin typeface="微软雅黑" panose="020B0503020204020204" pitchFamily="34" charset="-122"/>
              <a:ea typeface="微软雅黑" panose="020B0503020204020204" pitchFamily="34" charset="-122"/>
            </a:endParaRPr>
          </a:p>
        </p:txBody>
      </p:sp>
      <p:sp>
        <p:nvSpPr>
          <p:cNvPr id="11" name="矩形 10"/>
          <p:cNvSpPr/>
          <p:nvPr/>
        </p:nvSpPr>
        <p:spPr>
          <a:xfrm>
            <a:off x="291199" y="4892880"/>
            <a:ext cx="7471911" cy="1131079"/>
          </a:xfrm>
          <a:prstGeom prst="rect">
            <a:avLst/>
          </a:prstGeom>
        </p:spPr>
        <p:txBody>
          <a:bodyPr wrap="square">
            <a:spAutoFit/>
          </a:bodyPr>
          <a:lstStyle/>
          <a:p>
            <a:r>
              <a:rPr lang="zh-CN" altLang="en-US" sz="1350" dirty="0">
                <a:solidFill>
                  <a:srgbClr val="000000"/>
                </a:solidFill>
                <a:latin typeface="微软雅黑" panose="020B0503020204020204" pitchFamily="34" charset="-122"/>
                <a:ea typeface="微软雅黑" panose="020B0503020204020204" pitchFamily="34" charset="-122"/>
              </a:rPr>
              <a:t>低功耗互连结构的架构探索：</a:t>
            </a:r>
            <a:endParaRPr lang="en-US" altLang="zh-CN" sz="1350" dirty="0">
              <a:solidFill>
                <a:srgbClr val="000000"/>
              </a:solidFill>
              <a:latin typeface="微软雅黑" panose="020B0503020204020204" pitchFamily="34" charset="-122"/>
              <a:ea typeface="微软雅黑" panose="020B0503020204020204" pitchFamily="34" charset="-122"/>
            </a:endParaRPr>
          </a:p>
          <a:p>
            <a:r>
              <a:rPr lang="zh-CN" altLang="en-US" sz="1350" dirty="0">
                <a:solidFill>
                  <a:srgbClr val="000000"/>
                </a:solidFill>
                <a:latin typeface="微软雅黑" panose="020B0503020204020204" pitchFamily="34" charset="-122"/>
                <a:ea typeface="微软雅黑" panose="020B0503020204020204" pitchFamily="34" charset="-122"/>
              </a:rPr>
              <a:t>三个方面</a:t>
            </a:r>
          </a:p>
          <a:p>
            <a:r>
              <a:rPr lang="en-US" altLang="zh-CN" sz="1350" dirty="0">
                <a:solidFill>
                  <a:srgbClr val="000000"/>
                </a:solidFill>
                <a:latin typeface="微软雅黑" panose="020B0503020204020204" pitchFamily="34" charset="-122"/>
                <a:ea typeface="微软雅黑" panose="020B0503020204020204" pitchFamily="34" charset="-122"/>
              </a:rPr>
              <a:t>1.</a:t>
            </a:r>
            <a:r>
              <a:rPr lang="zh-CN" altLang="en-US" sz="1350" dirty="0">
                <a:solidFill>
                  <a:srgbClr val="000000"/>
                </a:solidFill>
                <a:latin typeface="微软雅黑" panose="020B0503020204020204" pitchFamily="34" charset="-122"/>
                <a:ea typeface="微软雅黑" panose="020B0503020204020204" pitchFamily="34" charset="-122"/>
              </a:rPr>
              <a:t>连线长度、比例、分布及与</a:t>
            </a:r>
            <a:r>
              <a:rPr lang="en-US" altLang="zh-CN" sz="1350" dirty="0">
                <a:solidFill>
                  <a:srgbClr val="000000"/>
                </a:solidFill>
                <a:latin typeface="微软雅黑" panose="020B0503020204020204" pitchFamily="34" charset="-122"/>
                <a:ea typeface="微软雅黑" panose="020B0503020204020204" pitchFamily="34" charset="-122"/>
              </a:rPr>
              <a:t>switch block</a:t>
            </a:r>
            <a:r>
              <a:rPr lang="zh-CN" altLang="en-US" sz="1350" dirty="0">
                <a:solidFill>
                  <a:srgbClr val="000000"/>
                </a:solidFill>
                <a:latin typeface="微软雅黑" panose="020B0503020204020204" pitchFamily="34" charset="-122"/>
                <a:ea typeface="微软雅黑" panose="020B0503020204020204" pitchFamily="34" charset="-122"/>
              </a:rPr>
              <a:t>的搭配</a:t>
            </a:r>
            <a:endParaRPr lang="en-US" altLang="zh-CN" sz="1350" dirty="0">
              <a:solidFill>
                <a:srgbClr val="000000"/>
              </a:solidFill>
              <a:latin typeface="微软雅黑" panose="020B0503020204020204" pitchFamily="34" charset="-122"/>
              <a:ea typeface="微软雅黑" panose="020B0503020204020204" pitchFamily="34" charset="-122"/>
            </a:endParaRPr>
          </a:p>
          <a:p>
            <a:r>
              <a:rPr lang="en-US" altLang="zh-CN" sz="1350" dirty="0">
                <a:solidFill>
                  <a:srgbClr val="000000"/>
                </a:solidFill>
                <a:latin typeface="微软雅黑" panose="020B0503020204020204" pitchFamily="34" charset="-122"/>
                <a:ea typeface="微软雅黑" panose="020B0503020204020204" pitchFamily="34" charset="-122"/>
              </a:rPr>
              <a:t>2.</a:t>
            </a:r>
            <a:r>
              <a:rPr lang="zh-CN" altLang="en-US" sz="1350" dirty="0">
                <a:solidFill>
                  <a:srgbClr val="000000"/>
                </a:solidFill>
                <a:latin typeface="微软雅黑" panose="020B0503020204020204" pitchFamily="34" charset="-122"/>
                <a:ea typeface="微软雅黑" panose="020B0503020204020204" pitchFamily="34" charset="-122"/>
              </a:rPr>
              <a:t>多种不同的</a:t>
            </a:r>
            <a:r>
              <a:rPr lang="en-US" altLang="zh-CN" sz="1350" dirty="0">
                <a:solidFill>
                  <a:srgbClr val="000000"/>
                </a:solidFill>
                <a:latin typeface="微软雅黑" panose="020B0503020204020204" pitchFamily="34" charset="-122"/>
                <a:ea typeface="微软雅黑" panose="020B0503020204020204" pitchFamily="34" charset="-122"/>
              </a:rPr>
              <a:t>switch block</a:t>
            </a:r>
            <a:r>
              <a:rPr lang="zh-CN" altLang="en-US" sz="1350" dirty="0">
                <a:solidFill>
                  <a:srgbClr val="000000"/>
                </a:solidFill>
                <a:latin typeface="微软雅黑" panose="020B0503020204020204" pitchFamily="34" charset="-122"/>
                <a:ea typeface="微软雅黑" panose="020B0503020204020204" pitchFamily="34" charset="-122"/>
              </a:rPr>
              <a:t>的提出</a:t>
            </a:r>
            <a:endParaRPr lang="en-US" altLang="zh-CN" sz="1350" dirty="0">
              <a:solidFill>
                <a:srgbClr val="000000"/>
              </a:solidFill>
              <a:latin typeface="微软雅黑" panose="020B0503020204020204" pitchFamily="34" charset="-122"/>
              <a:ea typeface="微软雅黑" panose="020B0503020204020204" pitchFamily="34" charset="-122"/>
            </a:endParaRPr>
          </a:p>
          <a:p>
            <a:r>
              <a:rPr lang="en-US" altLang="zh-CN" sz="1350" dirty="0">
                <a:solidFill>
                  <a:srgbClr val="000000"/>
                </a:solidFill>
                <a:latin typeface="微软雅黑" panose="020B0503020204020204" pitchFamily="34" charset="-122"/>
                <a:ea typeface="微软雅黑" panose="020B0503020204020204" pitchFamily="34" charset="-122"/>
              </a:rPr>
              <a:t>3.</a:t>
            </a:r>
            <a:r>
              <a:rPr lang="zh-CN" altLang="en-US" sz="1350" dirty="0">
                <a:solidFill>
                  <a:srgbClr val="000000"/>
                </a:solidFill>
                <a:latin typeface="微软雅黑" panose="020B0503020204020204" pitchFamily="34" charset="-122"/>
                <a:ea typeface="微软雅黑" panose="020B0503020204020204" pitchFamily="34" charset="-122"/>
              </a:rPr>
              <a:t>全新的互连架构，新的拓扑结构替代原来的全局一致性结构</a:t>
            </a:r>
          </a:p>
        </p:txBody>
      </p:sp>
      <p:sp>
        <p:nvSpPr>
          <p:cNvPr id="12" name="矩形 11"/>
          <p:cNvSpPr/>
          <p:nvPr/>
        </p:nvSpPr>
        <p:spPr>
          <a:xfrm>
            <a:off x="28822" y="1841118"/>
            <a:ext cx="8170298" cy="461665"/>
          </a:xfrm>
          <a:prstGeom prst="rect">
            <a:avLst/>
          </a:prstGeom>
          <a:noFill/>
        </p:spPr>
        <p:txBody>
          <a:bodyPr wrap="square" rtlCol="0">
            <a:spAutoFit/>
          </a:bodyPr>
          <a:lstStyle/>
          <a:p>
            <a:pPr marL="514350" indent="-514350" algn="ctr">
              <a:buFont typeface="Wingdings" panose="05000000000000000000" pitchFamily="2" charset="2"/>
              <a:buChar char="Ø"/>
            </a:pPr>
            <a:r>
              <a:rPr lang="zh-CN" altLang="en-US" sz="2400" dirty="0">
                <a:latin typeface="华文楷体" pitchFamily="2" charset="-122"/>
                <a:ea typeface="华文楷体" pitchFamily="2" charset="-122"/>
              </a:rPr>
              <a:t>当前分组加密算法的可重构架构中所采用的</a:t>
            </a:r>
            <a:r>
              <a:rPr lang="en-US" altLang="zh-CN" sz="2400" dirty="0">
                <a:latin typeface="华文楷体" pitchFamily="2" charset="-122"/>
                <a:ea typeface="华文楷体" pitchFamily="2" charset="-122"/>
              </a:rPr>
              <a:t>PE</a:t>
            </a:r>
            <a:r>
              <a:rPr lang="zh-CN" altLang="en-US" sz="2400" dirty="0">
                <a:latin typeface="华文楷体" pitchFamily="2" charset="-122"/>
                <a:ea typeface="华文楷体" pitchFamily="2" charset="-122"/>
              </a:rPr>
              <a:t>设计方案</a:t>
            </a:r>
          </a:p>
        </p:txBody>
      </p:sp>
      <p:graphicFrame>
        <p:nvGraphicFramePr>
          <p:cNvPr id="13" name="表格 12"/>
          <p:cNvGraphicFramePr>
            <a:graphicFrameLocks noGrp="1"/>
          </p:cNvGraphicFramePr>
          <p:nvPr>
            <p:extLst>
              <p:ext uri="{D42A27DB-BD31-4B8C-83A1-F6EECF244321}">
                <p14:modId xmlns:p14="http://schemas.microsoft.com/office/powerpoint/2010/main" val="1801366818"/>
              </p:ext>
            </p:extLst>
          </p:nvPr>
        </p:nvGraphicFramePr>
        <p:xfrm>
          <a:off x="91368" y="2289235"/>
          <a:ext cx="8886579" cy="4485907"/>
        </p:xfrm>
        <a:graphic>
          <a:graphicData uri="http://schemas.openxmlformats.org/drawingml/2006/table">
            <a:tbl>
              <a:tblPr firstRow="1" bandRow="1">
                <a:tableStyleId>{5C22544A-7EE6-4342-B048-85BDC9FD1C3A}</a:tableStyleId>
              </a:tblPr>
              <a:tblGrid>
                <a:gridCol w="918036"/>
                <a:gridCol w="2054431"/>
                <a:gridCol w="605642"/>
                <a:gridCol w="2367150"/>
                <a:gridCol w="2941320"/>
              </a:tblGrid>
              <a:tr h="340627">
                <a:tc>
                  <a:txBody>
                    <a:bodyPr/>
                    <a:lstStyle/>
                    <a:p>
                      <a:r>
                        <a:rPr lang="zh-CN" altLang="en-US" dirty="0" smtClean="0"/>
                        <a:t>方案</a:t>
                      </a:r>
                      <a:endParaRPr lang="zh-CN" altLang="en-US" dirty="0"/>
                    </a:p>
                  </a:txBody>
                  <a:tcPr/>
                </a:tc>
                <a:tc>
                  <a:txBody>
                    <a:bodyPr/>
                    <a:lstStyle/>
                    <a:p>
                      <a:r>
                        <a:rPr lang="zh-CN" altLang="en-US" dirty="0" smtClean="0"/>
                        <a:t>方案特征</a:t>
                      </a:r>
                      <a:endParaRPr lang="zh-CN" altLang="en-US" dirty="0"/>
                    </a:p>
                  </a:txBody>
                  <a:tcPr/>
                </a:tc>
                <a:tc>
                  <a:txBody>
                    <a:bodyPr/>
                    <a:lstStyle/>
                    <a:p>
                      <a:r>
                        <a:rPr lang="zh-CN" altLang="en-US" dirty="0" smtClean="0"/>
                        <a:t>文献</a:t>
                      </a:r>
                      <a:endParaRPr lang="zh-CN" altLang="en-US" dirty="0"/>
                    </a:p>
                  </a:txBody>
                  <a:tcPr/>
                </a:tc>
                <a:tc>
                  <a:txBody>
                    <a:bodyPr/>
                    <a:lstStyle/>
                    <a:p>
                      <a:r>
                        <a:rPr lang="zh-CN" altLang="en-US" dirty="0" smtClean="0"/>
                        <a:t>优点</a:t>
                      </a:r>
                      <a:endParaRPr lang="zh-CN" altLang="en-US" dirty="0"/>
                    </a:p>
                  </a:txBody>
                  <a:tcPr/>
                </a:tc>
                <a:tc>
                  <a:txBody>
                    <a:bodyPr/>
                    <a:lstStyle/>
                    <a:p>
                      <a:r>
                        <a:rPr lang="zh-CN" altLang="en-US" dirty="0" smtClean="0"/>
                        <a:t>缺点</a:t>
                      </a:r>
                      <a:endParaRPr lang="zh-CN" altLang="en-US" dirty="0"/>
                    </a:p>
                  </a:txBody>
                  <a:tcPr/>
                </a:tc>
              </a:tr>
              <a:tr h="1109469">
                <a:tc>
                  <a:txBody>
                    <a:bodyPr/>
                    <a:lstStyle/>
                    <a:p>
                      <a:r>
                        <a:rPr lang="zh-CN" altLang="en-US" sz="1400" kern="1200" dirty="0" smtClean="0">
                          <a:solidFill>
                            <a:schemeClr val="dk1"/>
                          </a:solidFill>
                          <a:latin typeface="+mn-lt"/>
                          <a:ea typeface="+mn-ea"/>
                          <a:cs typeface="+mn-cs"/>
                        </a:rPr>
                        <a:t>功能单元串行设计</a:t>
                      </a:r>
                      <a:endParaRPr lang="zh-CN" altLang="en-US" sz="1400" kern="1200" dirty="0">
                        <a:solidFill>
                          <a:schemeClr val="dk1"/>
                        </a:solidFill>
                        <a:latin typeface="+mn-lt"/>
                        <a:ea typeface="+mn-ea"/>
                        <a:cs typeface="+mn-cs"/>
                      </a:endParaRPr>
                    </a:p>
                  </a:txBody>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zh-CN" altLang="en-US" sz="1400" kern="1200" dirty="0" smtClean="0">
                          <a:solidFill>
                            <a:schemeClr val="dk1"/>
                          </a:solidFill>
                          <a:latin typeface="+mn-lt"/>
                          <a:ea typeface="+mn-ea"/>
                          <a:cs typeface="+mn-cs"/>
                        </a:rPr>
                        <a:t>将所有需要的功能放在一条串行的路径上，通过配置选择功能开关。</a:t>
                      </a:r>
                    </a:p>
                  </a:txBody>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altLang="zh-CN" sz="1400" kern="1200" dirty="0" smtClean="0">
                          <a:solidFill>
                            <a:schemeClr val="dk1"/>
                          </a:solidFill>
                          <a:latin typeface="+mn-lt"/>
                          <a:ea typeface="+mn-ea"/>
                          <a:cs typeface="+mn-cs"/>
                        </a:rPr>
                        <a:t>[2]</a:t>
                      </a:r>
                      <a:endParaRPr lang="en-US" altLang="zh-CN" sz="1400" kern="1200" dirty="0" smtClean="0">
                        <a:solidFill>
                          <a:schemeClr val="dk1"/>
                        </a:solidFill>
                        <a:latin typeface="+mn-lt"/>
                        <a:ea typeface="+mn-ea"/>
                        <a:cs typeface="+mn-cs"/>
                      </a:endParaRPr>
                    </a:p>
                    <a:p>
                      <a:pPr marL="0" marR="0" indent="0" algn="l" defTabSz="685800" rtl="0" eaLnBrk="1" fontAlgn="auto" latinLnBrk="0" hangingPunct="1">
                        <a:lnSpc>
                          <a:spcPct val="100000"/>
                        </a:lnSpc>
                        <a:spcBef>
                          <a:spcPts val="0"/>
                        </a:spcBef>
                        <a:spcAft>
                          <a:spcPts val="0"/>
                        </a:spcAft>
                        <a:buClrTx/>
                        <a:buSzTx/>
                        <a:buFontTx/>
                        <a:buNone/>
                        <a:tabLst/>
                        <a:defRPr/>
                      </a:pPr>
                      <a:r>
                        <a:rPr lang="en-US" altLang="zh-CN" sz="1400" kern="1200" dirty="0" smtClean="0">
                          <a:solidFill>
                            <a:schemeClr val="dk1"/>
                          </a:solidFill>
                          <a:latin typeface="+mn-lt"/>
                          <a:ea typeface="+mn-ea"/>
                          <a:cs typeface="+mn-cs"/>
                        </a:rPr>
                        <a:t>[3]</a:t>
                      </a:r>
                      <a:endParaRPr lang="en-US" altLang="zh-CN" sz="1400" kern="1200" dirty="0" smtClean="0">
                        <a:solidFill>
                          <a:schemeClr val="dk1"/>
                        </a:solidFill>
                        <a:latin typeface="+mn-lt"/>
                        <a:ea typeface="+mn-ea"/>
                        <a:cs typeface="+mn-cs"/>
                      </a:endParaRPr>
                    </a:p>
                    <a:p>
                      <a:pPr marL="0" marR="0" indent="0" algn="l" defTabSz="685800" rtl="0" eaLnBrk="1" fontAlgn="auto" latinLnBrk="0" hangingPunct="1">
                        <a:lnSpc>
                          <a:spcPct val="100000"/>
                        </a:lnSpc>
                        <a:spcBef>
                          <a:spcPts val="0"/>
                        </a:spcBef>
                        <a:spcAft>
                          <a:spcPts val="0"/>
                        </a:spcAft>
                        <a:buClrTx/>
                        <a:buSzTx/>
                        <a:buFontTx/>
                        <a:buNone/>
                        <a:tabLst/>
                        <a:defRPr/>
                      </a:pPr>
                      <a:r>
                        <a:rPr lang="en-US" altLang="zh-CN" sz="1400" kern="1200" dirty="0" smtClean="0">
                          <a:solidFill>
                            <a:schemeClr val="dk1"/>
                          </a:solidFill>
                          <a:latin typeface="+mn-lt"/>
                          <a:ea typeface="+mn-ea"/>
                          <a:cs typeface="+mn-cs"/>
                        </a:rPr>
                        <a:t>[4]</a:t>
                      </a:r>
                      <a:endParaRPr lang="en-US" altLang="zh-CN" sz="1400" kern="1200" dirty="0" smtClean="0">
                        <a:solidFill>
                          <a:schemeClr val="dk1"/>
                        </a:solidFill>
                        <a:latin typeface="+mn-lt"/>
                        <a:ea typeface="+mn-ea"/>
                        <a:cs typeface="+mn-cs"/>
                      </a:endParaRPr>
                    </a:p>
                    <a:p>
                      <a:endParaRPr lang="zh-CN" altLang="en-US" sz="1400" kern="1200" dirty="0">
                        <a:solidFill>
                          <a:schemeClr val="dk1"/>
                        </a:solidFill>
                        <a:latin typeface="+mn-lt"/>
                        <a:ea typeface="+mn-ea"/>
                        <a:cs typeface="+mn-cs"/>
                      </a:endParaRPr>
                    </a:p>
                  </a:txBody>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zh-CN" altLang="en-US" sz="1400" dirty="0" smtClean="0"/>
                        <a:t>可以有更多的功能级联，在一个</a:t>
                      </a:r>
                      <a:r>
                        <a:rPr lang="en-US" altLang="zh-CN" sz="1400" dirty="0" smtClean="0"/>
                        <a:t>PE</a:t>
                      </a:r>
                      <a:r>
                        <a:rPr lang="zh-CN" altLang="en-US" sz="1400" dirty="0" smtClean="0"/>
                        <a:t>里面可以做更多的工作。</a:t>
                      </a:r>
                    </a:p>
                  </a:txBody>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zh-CN" altLang="en-US" sz="1400" dirty="0" smtClean="0"/>
                        <a:t>单个</a:t>
                      </a:r>
                      <a:r>
                        <a:rPr lang="en-US" altLang="zh-CN" sz="1400" dirty="0" smtClean="0"/>
                        <a:t>PE</a:t>
                      </a:r>
                      <a:r>
                        <a:rPr lang="zh-CN" altLang="en-US" sz="1400" dirty="0" smtClean="0"/>
                        <a:t>的延迟很大，而且功能串行的需求在不同的算法中有不同的表现很难兼顾所有算法。在迭代架构中有优势但是不适合阵列的多级流水架构。</a:t>
                      </a:r>
                    </a:p>
                  </a:txBody>
                  <a:tcPr/>
                </a:tc>
              </a:tr>
              <a:tr h="1109469">
                <a:tc>
                  <a:txBody>
                    <a:bodyPr/>
                    <a:lstStyle/>
                    <a:p>
                      <a:r>
                        <a:rPr lang="zh-CN" altLang="en-US" dirty="0" smtClean="0"/>
                        <a:t>功能单元的内部连接可按需配置设计</a:t>
                      </a:r>
                      <a:endParaRPr lang="zh-CN" altLang="en-US" dirty="0"/>
                    </a:p>
                  </a:txBody>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altLang="zh-CN" sz="1400" dirty="0" smtClean="0"/>
                        <a:t>PE</a:t>
                      </a:r>
                      <a:r>
                        <a:rPr lang="zh-CN" altLang="en-US" sz="1400" dirty="0" smtClean="0"/>
                        <a:t>内部的功能模块的串并连接可以通过配置进行动态组合。</a:t>
                      </a:r>
                      <a:endParaRPr lang="en-US" altLang="zh-CN" sz="1400" dirty="0" smtClean="0"/>
                    </a:p>
                  </a:txBody>
                  <a:tcPr/>
                </a:tc>
                <a:tc>
                  <a:txBody>
                    <a:bodyPr/>
                    <a:lstStyle/>
                    <a:p>
                      <a:r>
                        <a:rPr lang="en-US" altLang="zh-CN" dirty="0" smtClean="0"/>
                        <a:t>[10]</a:t>
                      </a:r>
                    </a:p>
                  </a:txBody>
                  <a:tcPr/>
                </a:tc>
                <a:tc>
                  <a:txBody>
                    <a:bodyPr/>
                    <a:lstStyle/>
                    <a:p>
                      <a:r>
                        <a:rPr lang="en-US" altLang="zh-CN" sz="1400" dirty="0" smtClean="0"/>
                        <a:t>PE</a:t>
                      </a:r>
                      <a:r>
                        <a:rPr lang="zh-CN" altLang="en-US" sz="1400" dirty="0" smtClean="0"/>
                        <a:t>内部各个功能单元的利用率提高，可以在一个</a:t>
                      </a:r>
                      <a:r>
                        <a:rPr lang="en-US" altLang="zh-CN" sz="1400" dirty="0" smtClean="0"/>
                        <a:t>PE</a:t>
                      </a:r>
                      <a:r>
                        <a:rPr lang="zh-CN" altLang="en-US" sz="1400" dirty="0" smtClean="0"/>
                        <a:t>里实现更多的功能。</a:t>
                      </a:r>
                      <a:endParaRPr lang="zh-CN" altLang="en-US" dirty="0"/>
                    </a:p>
                  </a:txBody>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zh-CN" altLang="en-US" sz="1400" dirty="0" smtClean="0"/>
                        <a:t>更加复杂的</a:t>
                      </a:r>
                      <a:r>
                        <a:rPr lang="en-US" altLang="zh-CN" sz="1400" dirty="0" smtClean="0"/>
                        <a:t>PE</a:t>
                      </a:r>
                      <a:r>
                        <a:rPr lang="zh-CN" altLang="en-US" sz="1400" dirty="0" smtClean="0"/>
                        <a:t>内部互连、配置。增加了面积和延迟。与串行的问题一样，如果不插寄存器那么</a:t>
                      </a:r>
                      <a:r>
                        <a:rPr lang="en-US" altLang="zh-CN" sz="1400" dirty="0" smtClean="0"/>
                        <a:t>PE</a:t>
                      </a:r>
                      <a:r>
                        <a:rPr lang="zh-CN" altLang="en-US" sz="1400" dirty="0" smtClean="0"/>
                        <a:t>的延迟就是所有功能单元的和，如果插寄存器解决延迟就要引入多周期。</a:t>
                      </a:r>
                    </a:p>
                  </a:txBody>
                  <a:tcPr/>
                </a:tc>
              </a:tr>
              <a:tr h="875897">
                <a:tc>
                  <a:txBody>
                    <a:bodyPr/>
                    <a:lstStyle/>
                    <a:p>
                      <a:r>
                        <a:rPr lang="zh-CN" altLang="en-US" dirty="0" smtClean="0"/>
                        <a:t>功能单元并行设计</a:t>
                      </a:r>
                      <a:endParaRPr lang="zh-CN" altLang="en-US" dirty="0"/>
                    </a:p>
                  </a:txBody>
                  <a:tcPr/>
                </a:tc>
                <a:tc>
                  <a:txBody>
                    <a:bodyPr/>
                    <a:lstStyle/>
                    <a:p>
                      <a:r>
                        <a:rPr lang="zh-CN" altLang="en-US" dirty="0" smtClean="0"/>
                        <a:t>将所有需要的功能并行地放在不同的路径上，通过配置选择某一条路径完成某一个功能。</a:t>
                      </a:r>
                    </a:p>
                  </a:txBody>
                  <a:tcPr/>
                </a:tc>
                <a:tc>
                  <a:txBody>
                    <a:bodyPr/>
                    <a:lstStyle/>
                    <a:p>
                      <a:r>
                        <a:rPr lang="en-US" altLang="zh-CN" dirty="0" smtClean="0"/>
                        <a:t>[6]</a:t>
                      </a:r>
                    </a:p>
                    <a:p>
                      <a:r>
                        <a:rPr lang="en-US" altLang="zh-CN" dirty="0" smtClean="0"/>
                        <a:t>[7]</a:t>
                      </a:r>
                    </a:p>
                  </a:txBody>
                  <a:tcPr/>
                </a:tc>
                <a:tc>
                  <a:txBody>
                    <a:bodyPr/>
                    <a:lstStyle/>
                    <a:p>
                      <a:r>
                        <a:rPr lang="zh-CN" altLang="en-US" dirty="0" smtClean="0"/>
                        <a:t>在保证</a:t>
                      </a:r>
                      <a:r>
                        <a:rPr lang="en-US" altLang="zh-CN" dirty="0" smtClean="0"/>
                        <a:t>PE</a:t>
                      </a:r>
                      <a:r>
                        <a:rPr lang="zh-CN" altLang="en-US" dirty="0" smtClean="0"/>
                        <a:t>功能完整的同时可以使</a:t>
                      </a:r>
                      <a:r>
                        <a:rPr lang="en-US" altLang="zh-CN" dirty="0" smtClean="0"/>
                        <a:t>PE</a:t>
                      </a:r>
                      <a:r>
                        <a:rPr lang="zh-CN" altLang="en-US" dirty="0" smtClean="0"/>
                        <a:t>的主频变得很高。</a:t>
                      </a:r>
                    </a:p>
                  </a:txBody>
                  <a:tcPr/>
                </a:tc>
                <a:tc>
                  <a:txBody>
                    <a:bodyPr/>
                    <a:lstStyle/>
                    <a:p>
                      <a:r>
                        <a:rPr lang="en-US" altLang="zh-CN" dirty="0" smtClean="0"/>
                        <a:t>PE</a:t>
                      </a:r>
                      <a:r>
                        <a:rPr lang="zh-CN" altLang="en-US" dirty="0" smtClean="0"/>
                        <a:t>中某一时刻只有一个功能单元在工作，电路利用率低。</a:t>
                      </a:r>
                    </a:p>
                  </a:txBody>
                  <a:tcPr/>
                </a:tc>
              </a:tr>
              <a:tr h="913609">
                <a:tc>
                  <a:txBody>
                    <a:bodyPr/>
                    <a:lstStyle/>
                    <a:p>
                      <a:r>
                        <a:rPr lang="zh-CN" altLang="en-US" dirty="0" smtClean="0"/>
                        <a:t>功能单元串行和并行混合设计</a:t>
                      </a:r>
                      <a:endParaRPr lang="zh-CN" altLang="en-US" dirty="0"/>
                    </a:p>
                  </a:txBody>
                  <a:tcPr/>
                </a:tc>
                <a:tc>
                  <a:txBody>
                    <a:bodyPr/>
                    <a:lstStyle/>
                    <a:p>
                      <a:r>
                        <a:rPr lang="zh-CN" altLang="en-US" dirty="0" smtClean="0"/>
                        <a:t>通过对不同的模块进行延迟分析，结合算法的功能特征，功能模块先串行组合再并行组合。</a:t>
                      </a:r>
                    </a:p>
                  </a:txBody>
                  <a:tcPr/>
                </a:tc>
                <a:tc>
                  <a:txBody>
                    <a:bodyPr/>
                    <a:lstStyle/>
                    <a:p>
                      <a:r>
                        <a:rPr lang="en-US" altLang="zh-CN" dirty="0" smtClean="0"/>
                        <a:t>[3][4]</a:t>
                      </a:r>
                    </a:p>
                    <a:p>
                      <a:r>
                        <a:rPr lang="en-US" altLang="zh-CN" dirty="0" smtClean="0"/>
                        <a:t>[5][8]</a:t>
                      </a:r>
                    </a:p>
                  </a:txBody>
                  <a:tcPr/>
                </a:tc>
                <a:tc>
                  <a:txBody>
                    <a:bodyPr/>
                    <a:lstStyle/>
                    <a:p>
                      <a:r>
                        <a:rPr lang="zh-CN" altLang="en-US" dirty="0" smtClean="0"/>
                        <a:t>平衡不同的功能单元的延迟，提供了简单功能单元的串行并且和功能并行结构具有相近的高主频</a:t>
                      </a:r>
                    </a:p>
                  </a:txBody>
                  <a:tcPr/>
                </a:tc>
                <a:tc>
                  <a:txBody>
                    <a:bodyPr/>
                    <a:lstStyle/>
                    <a:p>
                      <a:r>
                        <a:rPr lang="zh-CN" altLang="en-US" dirty="0" smtClean="0"/>
                        <a:t>功能串行是算法相关的，不能兼顾所有算法</a:t>
                      </a:r>
                    </a:p>
                  </a:txBody>
                  <a:tcPr/>
                </a:tc>
              </a:tr>
            </a:tbl>
          </a:graphicData>
        </a:graphic>
      </p:graphicFrame>
    </p:spTree>
    <p:extLst>
      <p:ext uri="{BB962C8B-B14F-4D97-AF65-F5344CB8AC3E}">
        <p14:creationId xmlns:p14="http://schemas.microsoft.com/office/powerpoint/2010/main" val="31692991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5"/>
          <p:cNvSpPr>
            <a:spLocks noGrp="1"/>
          </p:cNvSpPr>
          <p:nvPr>
            <p:ph type="ftr" sz="quarter" idx="13"/>
          </p:nvPr>
        </p:nvSpPr>
        <p:spPr/>
        <p:txBody>
          <a:bodyPr/>
          <a:lstStyle/>
          <a:p>
            <a:pPr>
              <a:defRPr/>
            </a:pPr>
            <a:r>
              <a:rPr lang="zh-CN" altLang="en-US" smtClean="0"/>
              <a:t>国家</a:t>
            </a:r>
            <a:r>
              <a:rPr lang="en-US" altLang="zh-CN" smtClean="0"/>
              <a:t>ASIC</a:t>
            </a:r>
            <a:r>
              <a:rPr lang="zh-CN" altLang="en-US" smtClean="0"/>
              <a:t>系统工程技术研究中心</a:t>
            </a:r>
            <a:endParaRPr lang="en-US" altLang="zh-CN" dirty="0"/>
          </a:p>
        </p:txBody>
      </p:sp>
      <p:sp>
        <p:nvSpPr>
          <p:cNvPr id="3" name="矩形 2"/>
          <p:cNvSpPr/>
          <p:nvPr/>
        </p:nvSpPr>
        <p:spPr>
          <a:xfrm>
            <a:off x="2974544" y="428321"/>
            <a:ext cx="2487227" cy="646331"/>
          </a:xfrm>
          <a:prstGeom prst="rect">
            <a:avLst/>
          </a:prstGeom>
          <a:noFill/>
        </p:spPr>
        <p:txBody>
          <a:bodyPr wrap="square" rtlCol="0">
            <a:spAutoFit/>
          </a:bodyPr>
          <a:lstStyle/>
          <a:p>
            <a:pPr lvl="1"/>
            <a:r>
              <a:rPr lang="zh-CN" altLang="en-US" sz="3600" dirty="0"/>
              <a:t>研究现状</a:t>
            </a:r>
            <a:endParaRPr lang="en-US" altLang="zh-CN" sz="3600" dirty="0"/>
          </a:p>
        </p:txBody>
      </p:sp>
      <p:sp>
        <p:nvSpPr>
          <p:cNvPr id="4" name="六边形 3"/>
          <p:cNvSpPr/>
          <p:nvPr/>
        </p:nvSpPr>
        <p:spPr>
          <a:xfrm>
            <a:off x="12355" y="845387"/>
            <a:ext cx="1180827" cy="972108"/>
          </a:xfrm>
          <a:prstGeom prst="hexagon">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500" dirty="0">
                <a:solidFill>
                  <a:schemeClr val="tx1"/>
                </a:solidFill>
                <a:latin typeface="Impact" pitchFamily="34" charset="0"/>
                <a:ea typeface="微软雅黑" pitchFamily="34" charset="-122"/>
              </a:rPr>
              <a:t>1.2</a:t>
            </a:r>
            <a:endParaRPr lang="zh-CN" altLang="en-US" sz="4500" dirty="0">
              <a:solidFill>
                <a:schemeClr val="tx1"/>
              </a:solidFill>
              <a:latin typeface="Impact" pitchFamily="34" charset="0"/>
              <a:ea typeface="微软雅黑" pitchFamily="34" charset="-122"/>
            </a:endParaRPr>
          </a:p>
        </p:txBody>
      </p:sp>
      <p:sp>
        <p:nvSpPr>
          <p:cNvPr id="5" name="燕尾形 4"/>
          <p:cNvSpPr/>
          <p:nvPr/>
        </p:nvSpPr>
        <p:spPr>
          <a:xfrm>
            <a:off x="1061891" y="852070"/>
            <a:ext cx="480049" cy="958742"/>
          </a:xfrm>
          <a:prstGeom prst="chevron">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aphicFrame>
        <p:nvGraphicFramePr>
          <p:cNvPr id="9" name="表格 8"/>
          <p:cNvGraphicFramePr>
            <a:graphicFrameLocks noGrp="1"/>
          </p:cNvGraphicFramePr>
          <p:nvPr>
            <p:extLst>
              <p:ext uri="{D42A27DB-BD31-4B8C-83A1-F6EECF244321}">
                <p14:modId xmlns:p14="http://schemas.microsoft.com/office/powerpoint/2010/main" val="3862182571"/>
              </p:ext>
            </p:extLst>
          </p:nvPr>
        </p:nvGraphicFramePr>
        <p:xfrm>
          <a:off x="543155" y="3177921"/>
          <a:ext cx="7497656" cy="2603918"/>
        </p:xfrm>
        <a:graphic>
          <a:graphicData uri="http://schemas.openxmlformats.org/drawingml/2006/table">
            <a:tbl>
              <a:tblPr firstRow="1" bandRow="1">
                <a:tableStyleId>{5C22544A-7EE6-4342-B048-85BDC9FD1C3A}</a:tableStyleId>
              </a:tblPr>
              <a:tblGrid>
                <a:gridCol w="1933365"/>
                <a:gridCol w="1406084"/>
                <a:gridCol w="1253271"/>
                <a:gridCol w="1476811"/>
                <a:gridCol w="1428125"/>
              </a:tblGrid>
              <a:tr h="426221">
                <a:tc>
                  <a:txBody>
                    <a:bodyPr/>
                    <a:lstStyle/>
                    <a:p>
                      <a:r>
                        <a:rPr lang="en-US" altLang="zh-CN" sz="1600" dirty="0" smtClean="0"/>
                        <a:t>PE</a:t>
                      </a:r>
                      <a:r>
                        <a:rPr lang="zh-CN" altLang="en-US" sz="1600" dirty="0" smtClean="0"/>
                        <a:t>种类</a:t>
                      </a:r>
                      <a:endParaRPr lang="zh-CN" altLang="en-US" sz="1600" dirty="0"/>
                    </a:p>
                  </a:txBody>
                  <a:tcPr/>
                </a:tc>
                <a:tc>
                  <a:txBody>
                    <a:bodyPr/>
                    <a:lstStyle/>
                    <a:p>
                      <a:r>
                        <a:rPr lang="zh-CN" altLang="en-US" sz="1600" dirty="0" smtClean="0"/>
                        <a:t>功能灵活性</a:t>
                      </a:r>
                      <a:endParaRPr lang="zh-CN" altLang="en-US" sz="1600" dirty="0"/>
                    </a:p>
                  </a:txBody>
                  <a:tcPr/>
                </a:tc>
                <a:tc>
                  <a:txBody>
                    <a:bodyPr/>
                    <a:lstStyle/>
                    <a:p>
                      <a:r>
                        <a:rPr lang="zh-CN" altLang="en-US" sz="1600" dirty="0" smtClean="0"/>
                        <a:t>延迟</a:t>
                      </a:r>
                      <a:endParaRPr lang="zh-CN" altLang="en-US" sz="1600" dirty="0"/>
                    </a:p>
                  </a:txBody>
                  <a:tcPr/>
                </a:tc>
                <a:tc>
                  <a:txBody>
                    <a:bodyPr/>
                    <a:lstStyle/>
                    <a:p>
                      <a:r>
                        <a:rPr lang="zh-CN" altLang="en-US" sz="1600" dirty="0" smtClean="0"/>
                        <a:t>硬件开销</a:t>
                      </a:r>
                      <a:endParaRPr lang="zh-CN" altLang="en-US" sz="1600" dirty="0"/>
                    </a:p>
                  </a:txBody>
                  <a:tcPr/>
                </a:tc>
                <a:tc>
                  <a:txBody>
                    <a:bodyPr/>
                    <a:lstStyle/>
                    <a:p>
                      <a:r>
                        <a:rPr lang="zh-CN" altLang="en-US" sz="1600" dirty="0" smtClean="0"/>
                        <a:t>硬件利用率</a:t>
                      </a:r>
                      <a:endParaRPr lang="zh-CN" altLang="en-US" sz="1600" dirty="0"/>
                    </a:p>
                  </a:txBody>
                  <a:tcPr/>
                </a:tc>
              </a:tr>
              <a:tr h="262934">
                <a:tc>
                  <a:txBody>
                    <a:bodyPr/>
                    <a:lstStyle/>
                    <a:p>
                      <a:r>
                        <a:rPr lang="zh-CN" altLang="en-US" sz="1600" dirty="0" smtClean="0"/>
                        <a:t>功能串行</a:t>
                      </a:r>
                      <a:endParaRPr lang="zh-CN" altLang="en-US" sz="1600" dirty="0"/>
                    </a:p>
                  </a:txBody>
                  <a:tcPr/>
                </a:tc>
                <a:tc>
                  <a:txBody>
                    <a:bodyPr/>
                    <a:lstStyle/>
                    <a:p>
                      <a:r>
                        <a:rPr lang="zh-CN" altLang="en-US" sz="1600" dirty="0" smtClean="0"/>
                        <a:t>高</a:t>
                      </a:r>
                      <a:endParaRPr lang="zh-CN" altLang="en-US" sz="1600" dirty="0"/>
                    </a:p>
                  </a:txBody>
                  <a:tcPr/>
                </a:tc>
                <a:tc>
                  <a:txBody>
                    <a:bodyPr/>
                    <a:lstStyle/>
                    <a:p>
                      <a:r>
                        <a:rPr lang="zh-CN" altLang="en-US" sz="1600" dirty="0" smtClean="0"/>
                        <a:t>高</a:t>
                      </a:r>
                      <a:endParaRPr lang="zh-CN" altLang="en-US" sz="1600" dirty="0"/>
                    </a:p>
                  </a:txBody>
                  <a:tcPr/>
                </a:tc>
                <a:tc>
                  <a:txBody>
                    <a:bodyPr/>
                    <a:lstStyle/>
                    <a:p>
                      <a:r>
                        <a:rPr lang="zh-CN" altLang="en-US" sz="1600" dirty="0" smtClean="0"/>
                        <a:t>高</a:t>
                      </a:r>
                      <a:endParaRPr lang="zh-CN" altLang="en-US" sz="1600" dirty="0"/>
                    </a:p>
                  </a:txBody>
                  <a:tcPr/>
                </a:tc>
                <a:tc>
                  <a:txBody>
                    <a:bodyPr/>
                    <a:lstStyle/>
                    <a:p>
                      <a:r>
                        <a:rPr lang="zh-CN" altLang="en-US" sz="1600" dirty="0" smtClean="0"/>
                        <a:t>很低</a:t>
                      </a:r>
                      <a:endParaRPr lang="zh-CN" altLang="en-US" sz="1600" dirty="0"/>
                    </a:p>
                  </a:txBody>
                  <a:tcPr/>
                </a:tc>
              </a:tr>
              <a:tr h="426221">
                <a:tc>
                  <a:txBody>
                    <a:bodyPr/>
                    <a:lstStyle/>
                    <a:p>
                      <a:r>
                        <a:rPr lang="zh-CN" altLang="en-US" sz="1600" dirty="0" smtClean="0"/>
                        <a:t>连接可配置</a:t>
                      </a:r>
                      <a:endParaRPr lang="zh-CN" altLang="en-US" sz="1600" dirty="0"/>
                    </a:p>
                  </a:txBody>
                  <a:tcPr/>
                </a:tc>
                <a:tc>
                  <a:txBody>
                    <a:bodyPr/>
                    <a:lstStyle/>
                    <a:p>
                      <a:r>
                        <a:rPr lang="zh-CN" altLang="en-US" sz="1600" dirty="0" smtClean="0"/>
                        <a:t>很高</a:t>
                      </a:r>
                      <a:endParaRPr lang="zh-CN" altLang="en-US" sz="1600" dirty="0"/>
                    </a:p>
                  </a:txBody>
                  <a:tcPr/>
                </a:tc>
                <a:tc>
                  <a:txBody>
                    <a:bodyPr/>
                    <a:lstStyle/>
                    <a:p>
                      <a:r>
                        <a:rPr lang="zh-CN" altLang="en-US" sz="1600" dirty="0" smtClean="0"/>
                        <a:t>很高</a:t>
                      </a:r>
                      <a:endParaRPr lang="zh-CN" altLang="en-US" sz="1600" dirty="0"/>
                    </a:p>
                  </a:txBody>
                  <a:tcPr/>
                </a:tc>
                <a:tc>
                  <a:txBody>
                    <a:bodyPr/>
                    <a:lstStyle/>
                    <a:p>
                      <a:r>
                        <a:rPr lang="zh-CN" altLang="en-US" sz="1600" dirty="0" smtClean="0"/>
                        <a:t>很高</a:t>
                      </a:r>
                      <a:endParaRPr lang="zh-CN" altLang="en-US" sz="1600" dirty="0"/>
                    </a:p>
                  </a:txBody>
                  <a:tcPr/>
                </a:tc>
                <a:tc>
                  <a:txBody>
                    <a:bodyPr/>
                    <a:lstStyle/>
                    <a:p>
                      <a:r>
                        <a:rPr lang="zh-CN" altLang="en-US" sz="1600" dirty="0" smtClean="0"/>
                        <a:t>高</a:t>
                      </a:r>
                      <a:endParaRPr lang="zh-CN" altLang="en-US" sz="1600" dirty="0"/>
                    </a:p>
                  </a:txBody>
                  <a:tcPr/>
                </a:tc>
              </a:tr>
              <a:tr h="352197">
                <a:tc>
                  <a:txBody>
                    <a:bodyPr/>
                    <a:lstStyle/>
                    <a:p>
                      <a:r>
                        <a:rPr lang="zh-CN" altLang="en-US" sz="1600" kern="1200" dirty="0" smtClean="0">
                          <a:solidFill>
                            <a:schemeClr val="dk1"/>
                          </a:solidFill>
                          <a:latin typeface="+mn-lt"/>
                          <a:ea typeface="+mn-ea"/>
                          <a:cs typeface="+mn-cs"/>
                        </a:rPr>
                        <a:t>功能并行</a:t>
                      </a:r>
                      <a:endParaRPr lang="zh-CN" altLang="en-US" sz="1600" kern="1200" dirty="0">
                        <a:solidFill>
                          <a:schemeClr val="dk1"/>
                        </a:solidFill>
                        <a:latin typeface="+mn-lt"/>
                        <a:ea typeface="+mn-ea"/>
                        <a:cs typeface="+mn-cs"/>
                      </a:endParaRPr>
                    </a:p>
                  </a:txBody>
                  <a:tcPr/>
                </a:tc>
                <a:tc>
                  <a:txBody>
                    <a:bodyPr/>
                    <a:lstStyle/>
                    <a:p>
                      <a:r>
                        <a:rPr lang="zh-CN" altLang="en-US" sz="1600" dirty="0" smtClean="0"/>
                        <a:t>无</a:t>
                      </a:r>
                      <a:endParaRPr lang="zh-CN" altLang="en-US" sz="1600" dirty="0"/>
                    </a:p>
                  </a:txBody>
                  <a:tcPr/>
                </a:tc>
                <a:tc>
                  <a:txBody>
                    <a:bodyPr/>
                    <a:lstStyle/>
                    <a:p>
                      <a:r>
                        <a:rPr lang="zh-CN" altLang="en-US" sz="1600" dirty="0" smtClean="0"/>
                        <a:t>低</a:t>
                      </a:r>
                      <a:endParaRPr lang="zh-CN" altLang="en-US" sz="1600" dirty="0"/>
                    </a:p>
                  </a:txBody>
                  <a:tcPr/>
                </a:tc>
                <a:tc>
                  <a:txBody>
                    <a:bodyPr/>
                    <a:lstStyle/>
                    <a:p>
                      <a:r>
                        <a:rPr lang="zh-CN" altLang="en-US" sz="1600" dirty="0" smtClean="0"/>
                        <a:t>高</a:t>
                      </a:r>
                      <a:endParaRPr lang="zh-CN" altLang="en-US" sz="1600" dirty="0"/>
                    </a:p>
                  </a:txBody>
                  <a:tcPr/>
                </a:tc>
                <a:tc>
                  <a:txBody>
                    <a:bodyPr/>
                    <a:lstStyle/>
                    <a:p>
                      <a:r>
                        <a:rPr lang="zh-CN" altLang="en-US" sz="1600" dirty="0" smtClean="0"/>
                        <a:t>很低</a:t>
                      </a:r>
                      <a:endParaRPr lang="zh-CN" altLang="en-US" sz="1600" dirty="0"/>
                    </a:p>
                  </a:txBody>
                  <a:tcPr/>
                </a:tc>
              </a:tr>
              <a:tr h="458317">
                <a:tc>
                  <a:txBody>
                    <a:bodyPr/>
                    <a:lstStyle/>
                    <a:p>
                      <a:r>
                        <a:rPr lang="zh-CN" altLang="en-US" sz="1600" dirty="0" smtClean="0"/>
                        <a:t>串并混合</a:t>
                      </a:r>
                      <a:endParaRPr lang="zh-CN" altLang="en-US" sz="1600" dirty="0"/>
                    </a:p>
                  </a:txBody>
                  <a:tcPr/>
                </a:tc>
                <a:tc>
                  <a:txBody>
                    <a:bodyPr/>
                    <a:lstStyle/>
                    <a:p>
                      <a:r>
                        <a:rPr lang="zh-CN" altLang="en-US" sz="1600" dirty="0" smtClean="0"/>
                        <a:t>低</a:t>
                      </a:r>
                      <a:endParaRPr lang="zh-CN" altLang="en-US" sz="1600" dirty="0"/>
                    </a:p>
                  </a:txBody>
                  <a:tcPr/>
                </a:tc>
                <a:tc>
                  <a:txBody>
                    <a:bodyPr/>
                    <a:lstStyle/>
                    <a:p>
                      <a:r>
                        <a:rPr lang="zh-CN" altLang="en-US" sz="1600" dirty="0" smtClean="0"/>
                        <a:t>低</a:t>
                      </a:r>
                      <a:endParaRPr lang="zh-CN" altLang="en-US" sz="1600" dirty="0"/>
                    </a:p>
                  </a:txBody>
                  <a:tcPr/>
                </a:tc>
                <a:tc>
                  <a:txBody>
                    <a:bodyPr/>
                    <a:lstStyle/>
                    <a:p>
                      <a:r>
                        <a:rPr lang="zh-CN" altLang="en-US" sz="1600" dirty="0" smtClean="0"/>
                        <a:t>较高</a:t>
                      </a:r>
                      <a:endParaRPr lang="zh-CN" altLang="en-US" sz="1600" dirty="0"/>
                    </a:p>
                  </a:txBody>
                  <a:tcPr/>
                </a:tc>
                <a:tc>
                  <a:txBody>
                    <a:bodyPr/>
                    <a:lstStyle/>
                    <a:p>
                      <a:r>
                        <a:rPr lang="zh-CN" altLang="en-US" sz="1600" dirty="0" smtClean="0"/>
                        <a:t>低</a:t>
                      </a:r>
                      <a:endParaRPr lang="zh-CN" altLang="en-US" sz="1600" dirty="0"/>
                    </a:p>
                  </a:txBody>
                  <a:tcPr/>
                </a:tc>
              </a:tr>
              <a:tr h="605682">
                <a:tc>
                  <a:txBody>
                    <a:bodyPr/>
                    <a:lstStyle/>
                    <a:p>
                      <a:r>
                        <a:rPr lang="zh-CN" altLang="en-US" sz="1600" dirty="0" smtClean="0">
                          <a:solidFill>
                            <a:srgbClr val="FF0000"/>
                          </a:solidFill>
                        </a:rPr>
                        <a:t>改进的功能单元串并混合</a:t>
                      </a:r>
                      <a:endParaRPr lang="zh-CN" altLang="en-US" sz="1600" dirty="0">
                        <a:solidFill>
                          <a:srgbClr val="FF0000"/>
                        </a:solidFill>
                      </a:endParaRPr>
                    </a:p>
                  </a:txBody>
                  <a:tcPr/>
                </a:tc>
                <a:tc>
                  <a:txBody>
                    <a:bodyPr/>
                    <a:lstStyle/>
                    <a:p>
                      <a:r>
                        <a:rPr lang="zh-CN" altLang="en-US" sz="1600" dirty="0" smtClean="0">
                          <a:solidFill>
                            <a:srgbClr val="FF0000"/>
                          </a:solidFill>
                        </a:rPr>
                        <a:t>高</a:t>
                      </a:r>
                      <a:endParaRPr lang="zh-CN" altLang="en-US" sz="1600" dirty="0">
                        <a:solidFill>
                          <a:srgbClr val="FF0000"/>
                        </a:solidFill>
                      </a:endParaRPr>
                    </a:p>
                  </a:txBody>
                  <a:tcPr/>
                </a:tc>
                <a:tc>
                  <a:txBody>
                    <a:bodyPr/>
                    <a:lstStyle/>
                    <a:p>
                      <a:r>
                        <a:rPr lang="zh-CN" altLang="en-US" sz="1600" dirty="0" smtClean="0"/>
                        <a:t>低</a:t>
                      </a:r>
                      <a:endParaRPr lang="zh-CN" altLang="en-US" sz="1600" dirty="0"/>
                    </a:p>
                  </a:txBody>
                  <a:tcPr/>
                </a:tc>
                <a:tc>
                  <a:txBody>
                    <a:bodyPr/>
                    <a:lstStyle/>
                    <a:p>
                      <a:r>
                        <a:rPr lang="zh-CN" altLang="en-US" sz="1600" dirty="0" smtClean="0">
                          <a:solidFill>
                            <a:srgbClr val="FF0000"/>
                          </a:solidFill>
                        </a:rPr>
                        <a:t>低</a:t>
                      </a:r>
                      <a:endParaRPr lang="zh-CN" altLang="en-US" sz="1600" dirty="0">
                        <a:solidFill>
                          <a:srgbClr val="FF0000"/>
                        </a:solidFill>
                      </a:endParaRPr>
                    </a:p>
                  </a:txBody>
                  <a:tcPr/>
                </a:tc>
                <a:tc>
                  <a:txBody>
                    <a:bodyPr/>
                    <a:lstStyle/>
                    <a:p>
                      <a:r>
                        <a:rPr lang="zh-CN" altLang="en-US" sz="1600" dirty="0" smtClean="0">
                          <a:solidFill>
                            <a:srgbClr val="FF0000"/>
                          </a:solidFill>
                        </a:rPr>
                        <a:t>高</a:t>
                      </a:r>
                      <a:endParaRPr lang="zh-CN" altLang="en-US" sz="1600" dirty="0">
                        <a:solidFill>
                          <a:srgbClr val="FF0000"/>
                        </a:solidFill>
                      </a:endParaRPr>
                    </a:p>
                  </a:txBody>
                  <a:tcPr/>
                </a:tc>
              </a:tr>
            </a:tbl>
          </a:graphicData>
        </a:graphic>
      </p:graphicFrame>
      <p:sp>
        <p:nvSpPr>
          <p:cNvPr id="10" name="文本框 9"/>
          <p:cNvSpPr txBox="1"/>
          <p:nvPr/>
        </p:nvSpPr>
        <p:spPr>
          <a:xfrm>
            <a:off x="482197" y="5857610"/>
            <a:ext cx="7838845" cy="830997"/>
          </a:xfrm>
          <a:prstGeom prst="rect">
            <a:avLst/>
          </a:prstGeom>
          <a:noFill/>
        </p:spPr>
        <p:txBody>
          <a:bodyPr wrap="square" rtlCol="0">
            <a:spAutoFit/>
          </a:bodyPr>
          <a:lstStyle/>
          <a:p>
            <a:r>
              <a:rPr lang="zh-CN" altLang="en-US" sz="1600" b="1" dirty="0"/>
              <a:t>新的要求：</a:t>
            </a:r>
            <a:endParaRPr lang="en-US" altLang="zh-CN" sz="1600" b="1" dirty="0"/>
          </a:p>
          <a:p>
            <a:r>
              <a:rPr lang="zh-CN" altLang="en-US" sz="1600" dirty="0"/>
              <a:t>引入基本的功能串并组合方案，在这个基础上对原有的方案进行改进</a:t>
            </a:r>
            <a:r>
              <a:rPr lang="zh-CN" altLang="en-US" sz="1600" dirty="0" smtClean="0"/>
              <a:t>，通过提高</a:t>
            </a:r>
            <a:r>
              <a:rPr lang="en-US" altLang="zh-CN" sz="1600" dirty="0" smtClean="0"/>
              <a:t>PE</a:t>
            </a:r>
            <a:r>
              <a:rPr lang="zh-CN" altLang="en-US" sz="1600" dirty="0" smtClean="0"/>
              <a:t>的功能灵活性来提升硬件利用率，减少硬件开销，使架构的性能面积比得到提升</a:t>
            </a:r>
            <a:endParaRPr lang="zh-CN" altLang="en-US" sz="1600" dirty="0"/>
          </a:p>
        </p:txBody>
      </p:sp>
      <p:sp>
        <p:nvSpPr>
          <p:cNvPr id="11" name="文本框 10"/>
          <p:cNvSpPr txBox="1"/>
          <p:nvPr/>
        </p:nvSpPr>
        <p:spPr>
          <a:xfrm>
            <a:off x="482197" y="2370944"/>
            <a:ext cx="7549285" cy="584775"/>
          </a:xfrm>
          <a:prstGeom prst="rect">
            <a:avLst/>
          </a:prstGeom>
          <a:noFill/>
        </p:spPr>
        <p:txBody>
          <a:bodyPr wrap="square" rtlCol="0">
            <a:spAutoFit/>
          </a:bodyPr>
          <a:lstStyle/>
          <a:p>
            <a:r>
              <a:rPr lang="zh-CN" altLang="en-US" sz="1600" b="1" dirty="0"/>
              <a:t>在归类总结了已有架构中对</a:t>
            </a:r>
            <a:r>
              <a:rPr lang="en-US" altLang="zh-CN" sz="1600" b="1" dirty="0"/>
              <a:t>PE</a:t>
            </a:r>
            <a:r>
              <a:rPr lang="zh-CN" altLang="en-US" sz="1600" b="1" dirty="0"/>
              <a:t>的设计方案和每种</a:t>
            </a:r>
            <a:r>
              <a:rPr lang="en-US" altLang="zh-CN" sz="1600" b="1" dirty="0"/>
              <a:t>PE</a:t>
            </a:r>
            <a:r>
              <a:rPr lang="zh-CN" altLang="en-US" sz="1600" b="1" dirty="0"/>
              <a:t>各自的优劣后提出了新的设计要求</a:t>
            </a:r>
          </a:p>
        </p:txBody>
      </p:sp>
      <p:sp>
        <p:nvSpPr>
          <p:cNvPr id="16" name="矩形 15"/>
          <p:cNvSpPr/>
          <p:nvPr/>
        </p:nvSpPr>
        <p:spPr>
          <a:xfrm>
            <a:off x="12355" y="1854989"/>
            <a:ext cx="4696807" cy="461665"/>
          </a:xfrm>
          <a:prstGeom prst="rect">
            <a:avLst/>
          </a:prstGeom>
          <a:noFill/>
        </p:spPr>
        <p:txBody>
          <a:bodyPr wrap="square" rtlCol="0">
            <a:spAutoFit/>
          </a:bodyPr>
          <a:lstStyle/>
          <a:p>
            <a:pPr marL="514350" indent="-514350" algn="ctr">
              <a:buFont typeface="Wingdings" panose="05000000000000000000" pitchFamily="2" charset="2"/>
              <a:buChar char="Ø"/>
            </a:pPr>
            <a:r>
              <a:rPr lang="zh-CN" altLang="en-US" sz="2400" dirty="0">
                <a:latin typeface="华文楷体" pitchFamily="2" charset="-122"/>
                <a:ea typeface="华文楷体" pitchFamily="2" charset="-122"/>
              </a:rPr>
              <a:t>新的方案所要达到的设计要求</a:t>
            </a:r>
          </a:p>
        </p:txBody>
      </p:sp>
    </p:spTree>
    <p:extLst>
      <p:ext uri="{BB962C8B-B14F-4D97-AF65-F5344CB8AC3E}">
        <p14:creationId xmlns:p14="http://schemas.microsoft.com/office/powerpoint/2010/main" val="24109479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5"/>
          <p:cNvSpPr>
            <a:spLocks noGrp="1"/>
          </p:cNvSpPr>
          <p:nvPr>
            <p:ph type="ftr" sz="quarter" idx="13"/>
          </p:nvPr>
        </p:nvSpPr>
        <p:spPr/>
        <p:txBody>
          <a:bodyPr/>
          <a:lstStyle/>
          <a:p>
            <a:pPr>
              <a:defRPr/>
            </a:pPr>
            <a:r>
              <a:rPr lang="zh-CN" altLang="en-US" smtClean="0"/>
              <a:t>国家</a:t>
            </a:r>
            <a:r>
              <a:rPr lang="en-US" altLang="zh-CN" smtClean="0"/>
              <a:t>ASIC</a:t>
            </a:r>
            <a:r>
              <a:rPr lang="zh-CN" altLang="en-US" smtClean="0"/>
              <a:t>系统工程技术研究中心</a:t>
            </a:r>
            <a:endParaRPr lang="en-US" altLang="zh-CN" dirty="0"/>
          </a:p>
        </p:txBody>
      </p:sp>
      <p:sp>
        <p:nvSpPr>
          <p:cNvPr id="20" name="TextBox 271"/>
          <p:cNvSpPr txBox="1"/>
          <p:nvPr/>
        </p:nvSpPr>
        <p:spPr>
          <a:xfrm>
            <a:off x="2460574" y="2524901"/>
            <a:ext cx="4039961" cy="600164"/>
          </a:xfrm>
          <a:prstGeom prst="rect">
            <a:avLst/>
          </a:prstGeom>
          <a:noFill/>
        </p:spPr>
        <p:txBody>
          <a:bodyPr wrap="square" rtlCol="0">
            <a:spAutoFit/>
          </a:bodyPr>
          <a:lstStyle/>
          <a:p>
            <a:pPr marL="0" lvl="1" algn="ctr"/>
            <a:r>
              <a:rPr lang="zh-CN" altLang="en-US" sz="3300" dirty="0">
                <a:latin typeface="华文楷体" pitchFamily="2" charset="-122"/>
                <a:ea typeface="华文楷体" pitchFamily="2" charset="-122"/>
              </a:rPr>
              <a:t>技术路线</a:t>
            </a:r>
            <a:endParaRPr lang="en-US" altLang="zh-CN" sz="3300" dirty="0">
              <a:latin typeface="华文楷体" pitchFamily="2" charset="-122"/>
              <a:ea typeface="华文楷体" pitchFamily="2" charset="-122"/>
            </a:endParaRPr>
          </a:p>
        </p:txBody>
      </p:sp>
      <p:grpSp>
        <p:nvGrpSpPr>
          <p:cNvPr id="21" name="组合 269"/>
          <p:cNvGrpSpPr/>
          <p:nvPr/>
        </p:nvGrpSpPr>
        <p:grpSpPr>
          <a:xfrm>
            <a:off x="571900" y="2192372"/>
            <a:ext cx="1440880" cy="2666546"/>
            <a:chOff x="238132" y="260648"/>
            <a:chExt cx="1921173" cy="3555395"/>
          </a:xfrm>
        </p:grpSpPr>
        <p:grpSp>
          <p:nvGrpSpPr>
            <p:cNvPr id="22" name="组合 258"/>
            <p:cNvGrpSpPr/>
            <p:nvPr/>
          </p:nvGrpSpPr>
          <p:grpSpPr>
            <a:xfrm>
              <a:off x="238132" y="260648"/>
              <a:ext cx="1921173" cy="1656184"/>
              <a:chOff x="238132" y="260648"/>
              <a:chExt cx="1921173" cy="1656184"/>
            </a:xfrm>
          </p:grpSpPr>
          <p:sp>
            <p:nvSpPr>
              <p:cNvPr id="26" name="六边形 25"/>
              <p:cNvSpPr/>
              <p:nvPr/>
            </p:nvSpPr>
            <p:spPr>
              <a:xfrm>
                <a:off x="238132" y="260648"/>
                <a:ext cx="1921173" cy="1656184"/>
              </a:xfrm>
              <a:prstGeom prst="hexag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7" name="六边形 26"/>
              <p:cNvSpPr/>
              <p:nvPr/>
            </p:nvSpPr>
            <p:spPr>
              <a:xfrm>
                <a:off x="449796" y="476672"/>
                <a:ext cx="1503527" cy="1296144"/>
              </a:xfrm>
              <a:prstGeom prst="hexagon">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600" dirty="0">
                    <a:solidFill>
                      <a:schemeClr val="tx1"/>
                    </a:solidFill>
                    <a:latin typeface="Impact" pitchFamily="34" charset="0"/>
                    <a:ea typeface="微软雅黑" pitchFamily="34" charset="-122"/>
                  </a:rPr>
                  <a:t>2</a:t>
                </a:r>
                <a:endParaRPr lang="zh-CN" altLang="en-US" sz="6600" dirty="0">
                  <a:solidFill>
                    <a:schemeClr val="tx1"/>
                  </a:solidFill>
                  <a:latin typeface="Impact" pitchFamily="34" charset="0"/>
                  <a:ea typeface="微软雅黑" pitchFamily="34" charset="-122"/>
                </a:endParaRPr>
              </a:p>
            </p:txBody>
          </p:sp>
        </p:grpSp>
        <p:sp>
          <p:nvSpPr>
            <p:cNvPr id="23" name="六边形 22"/>
            <p:cNvSpPr/>
            <p:nvPr/>
          </p:nvSpPr>
          <p:spPr>
            <a:xfrm>
              <a:off x="321856" y="2214554"/>
              <a:ext cx="930291" cy="658933"/>
            </a:xfrm>
            <a:prstGeom prst="hexagon">
              <a:avLst/>
            </a:prstGeom>
            <a:solidFill>
              <a:schemeClr val="accent5">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100" dirty="0">
                  <a:solidFill>
                    <a:schemeClr val="tx1"/>
                  </a:solidFill>
                  <a:latin typeface="Impact" pitchFamily="34" charset="0"/>
                </a:rPr>
                <a:t>2.1</a:t>
              </a:r>
              <a:endParaRPr lang="zh-CN" altLang="en-US" sz="2100" dirty="0">
                <a:solidFill>
                  <a:schemeClr val="tx1"/>
                </a:solidFill>
                <a:latin typeface="Impact" pitchFamily="34" charset="0"/>
              </a:endParaRPr>
            </a:p>
          </p:txBody>
        </p:sp>
        <p:sp>
          <p:nvSpPr>
            <p:cNvPr id="24" name="六边形 23"/>
            <p:cNvSpPr/>
            <p:nvPr/>
          </p:nvSpPr>
          <p:spPr>
            <a:xfrm>
              <a:off x="307341" y="3157110"/>
              <a:ext cx="944807" cy="658933"/>
            </a:xfrm>
            <a:prstGeom prst="hexagon">
              <a:avLst/>
            </a:prstGeom>
            <a:solidFill>
              <a:schemeClr val="accent5">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Impact" pitchFamily="34" charset="0"/>
                </a:rPr>
                <a:t>2.2</a:t>
              </a:r>
              <a:endParaRPr lang="zh-CN" altLang="en-US" dirty="0">
                <a:solidFill>
                  <a:schemeClr val="tx1"/>
                </a:solidFill>
                <a:latin typeface="Impact" pitchFamily="34" charset="0"/>
              </a:endParaRPr>
            </a:p>
          </p:txBody>
        </p:sp>
      </p:grpSp>
      <p:sp>
        <p:nvSpPr>
          <p:cNvPr id="28" name="燕尾形 27"/>
          <p:cNvSpPr/>
          <p:nvPr/>
        </p:nvSpPr>
        <p:spPr>
          <a:xfrm>
            <a:off x="1679296" y="2367355"/>
            <a:ext cx="480049" cy="958742"/>
          </a:xfrm>
          <a:prstGeom prst="chevron">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29" name="矩形 28"/>
          <p:cNvSpPr/>
          <p:nvPr/>
        </p:nvSpPr>
        <p:spPr>
          <a:xfrm>
            <a:off x="1967721" y="3615644"/>
            <a:ext cx="4572000" cy="1315745"/>
          </a:xfrm>
          <a:prstGeom prst="rect">
            <a:avLst/>
          </a:prstGeom>
        </p:spPr>
        <p:txBody>
          <a:bodyPr>
            <a:spAutoFit/>
          </a:bodyPr>
          <a:lstStyle/>
          <a:p>
            <a:pPr marL="0" lvl="1">
              <a:lnSpc>
                <a:spcPct val="150000"/>
              </a:lnSpc>
              <a:spcBef>
                <a:spcPts val="900"/>
              </a:spcBef>
            </a:pPr>
            <a:r>
              <a:rPr lang="zh-CN" altLang="en-US" sz="2400" dirty="0">
                <a:solidFill>
                  <a:prstClr val="black"/>
                </a:solidFill>
                <a:latin typeface="华文楷体" pitchFamily="2" charset="-122"/>
                <a:ea typeface="华文楷体" pitchFamily="2" charset="-122"/>
                <a:cs typeface="Times New Roman" pitchFamily="18" charset="0"/>
              </a:rPr>
              <a:t>现有</a:t>
            </a:r>
            <a:r>
              <a:rPr lang="en-US" altLang="zh-CN" sz="2400" dirty="0">
                <a:solidFill>
                  <a:prstClr val="black"/>
                </a:solidFill>
                <a:latin typeface="华文楷体" pitchFamily="2" charset="-122"/>
                <a:ea typeface="华文楷体" pitchFamily="2" charset="-122"/>
                <a:cs typeface="Times New Roman" pitchFamily="18" charset="0"/>
              </a:rPr>
              <a:t>PE</a:t>
            </a:r>
            <a:r>
              <a:rPr lang="zh-CN" altLang="en-US" sz="2400" dirty="0">
                <a:solidFill>
                  <a:prstClr val="black"/>
                </a:solidFill>
                <a:latin typeface="华文楷体" pitchFamily="2" charset="-122"/>
                <a:ea typeface="华文楷体" pitchFamily="2" charset="-122"/>
                <a:cs typeface="Times New Roman" pitchFamily="18" charset="0"/>
              </a:rPr>
              <a:t>方案存在的问题</a:t>
            </a:r>
            <a:endParaRPr lang="en-US" altLang="zh-CN" sz="2400" dirty="0">
              <a:solidFill>
                <a:prstClr val="black"/>
              </a:solidFill>
              <a:latin typeface="华文楷体" pitchFamily="2" charset="-122"/>
              <a:ea typeface="华文楷体" pitchFamily="2" charset="-122"/>
              <a:cs typeface="Times New Roman" pitchFamily="18" charset="0"/>
            </a:endParaRPr>
          </a:p>
          <a:p>
            <a:pPr marL="0" lvl="1">
              <a:lnSpc>
                <a:spcPct val="150000"/>
              </a:lnSpc>
              <a:spcBef>
                <a:spcPts val="900"/>
              </a:spcBef>
            </a:pPr>
            <a:r>
              <a:rPr lang="zh-CN" altLang="en-US" sz="2400" dirty="0">
                <a:solidFill>
                  <a:prstClr val="black"/>
                </a:solidFill>
                <a:latin typeface="华文楷体" pitchFamily="2" charset="-122"/>
                <a:ea typeface="华文楷体" pitchFamily="2" charset="-122"/>
                <a:cs typeface="Times New Roman" pitchFamily="18" charset="0"/>
              </a:rPr>
              <a:t>技术方案</a:t>
            </a:r>
            <a:endParaRPr lang="en-US" altLang="zh-CN" sz="2400" dirty="0">
              <a:solidFill>
                <a:prstClr val="black"/>
              </a:solidFill>
              <a:latin typeface="华文楷体" pitchFamily="2" charset="-122"/>
              <a:ea typeface="华文楷体" pitchFamily="2" charset="-122"/>
              <a:cs typeface="Times New Roman" pitchFamily="18" charset="0"/>
            </a:endParaRPr>
          </a:p>
        </p:txBody>
      </p:sp>
    </p:spTree>
    <p:extLst>
      <p:ext uri="{BB962C8B-B14F-4D97-AF65-F5344CB8AC3E}">
        <p14:creationId xmlns:p14="http://schemas.microsoft.com/office/powerpoint/2010/main" val="3489647883"/>
      </p:ext>
    </p:extLst>
  </p:cSld>
  <p:clrMapOvr>
    <a:masterClrMapping/>
  </p:clrMapOvr>
  <p:timing>
    <p:tnLst>
      <p:par>
        <p:cTn id="1" dur="indefinite" restart="never" nodeType="tmRoot"/>
      </p:par>
    </p:tnLst>
  </p:timing>
</p:sld>
</file>

<file path=ppt/theme/theme1.xml><?xml version="1.0" encoding="utf-8"?>
<a:theme xmlns:a="http://schemas.openxmlformats.org/drawingml/2006/main" name="1_可重构">
  <a:themeElements>
    <a:clrScheme name="Default Design 2">
      <a:dk1>
        <a:srgbClr val="000000"/>
      </a:dk1>
      <a:lt1>
        <a:srgbClr val="F6EDA8"/>
      </a:lt1>
      <a:dk2>
        <a:srgbClr val="006600"/>
      </a:dk2>
      <a:lt2>
        <a:srgbClr val="FFFFFF"/>
      </a:lt2>
      <a:accent1>
        <a:srgbClr val="73C95B"/>
      </a:accent1>
      <a:accent2>
        <a:srgbClr val="F7C037"/>
      </a:accent2>
      <a:accent3>
        <a:srgbClr val="FAF4D1"/>
      </a:accent3>
      <a:accent4>
        <a:srgbClr val="000000"/>
      </a:accent4>
      <a:accent5>
        <a:srgbClr val="BCE1B5"/>
      </a:accent5>
      <a:accent6>
        <a:srgbClr val="E0AE31"/>
      </a:accent6>
      <a:hlink>
        <a:srgbClr val="2393CB"/>
      </a:hlink>
      <a:folHlink>
        <a:srgbClr val="CB057B"/>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BBEAA8"/>
        </a:lt1>
        <a:dk2>
          <a:srgbClr val="063C60"/>
        </a:dk2>
        <a:lt2>
          <a:srgbClr val="FFFFFF"/>
        </a:lt2>
        <a:accent1>
          <a:srgbClr val="5598CF"/>
        </a:accent1>
        <a:accent2>
          <a:srgbClr val="AAD955"/>
        </a:accent2>
        <a:accent3>
          <a:srgbClr val="DAF3D1"/>
        </a:accent3>
        <a:accent4>
          <a:srgbClr val="000000"/>
        </a:accent4>
        <a:accent5>
          <a:srgbClr val="B4CAE4"/>
        </a:accent5>
        <a:accent6>
          <a:srgbClr val="9AC44C"/>
        </a:accent6>
        <a:hlink>
          <a:srgbClr val="C7AA6F"/>
        </a:hlink>
        <a:folHlink>
          <a:srgbClr val="9E65B7"/>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6EDA8"/>
        </a:lt1>
        <a:dk2>
          <a:srgbClr val="006600"/>
        </a:dk2>
        <a:lt2>
          <a:srgbClr val="FFFFFF"/>
        </a:lt2>
        <a:accent1>
          <a:srgbClr val="73C95B"/>
        </a:accent1>
        <a:accent2>
          <a:srgbClr val="F7C037"/>
        </a:accent2>
        <a:accent3>
          <a:srgbClr val="FAF4D1"/>
        </a:accent3>
        <a:accent4>
          <a:srgbClr val="000000"/>
        </a:accent4>
        <a:accent5>
          <a:srgbClr val="BCE1B5"/>
        </a:accent5>
        <a:accent6>
          <a:srgbClr val="E0AE31"/>
        </a:accent6>
        <a:hlink>
          <a:srgbClr val="2393CB"/>
        </a:hlink>
        <a:folHlink>
          <a:srgbClr val="CB057B"/>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CE6AE"/>
        </a:lt1>
        <a:dk2>
          <a:srgbClr val="800000"/>
        </a:dk2>
        <a:lt2>
          <a:srgbClr val="FFFFFF"/>
        </a:lt2>
        <a:accent1>
          <a:srgbClr val="F66C2E"/>
        </a:accent1>
        <a:accent2>
          <a:srgbClr val="F9DE3D"/>
        </a:accent2>
        <a:accent3>
          <a:srgbClr val="FDF0D3"/>
        </a:accent3>
        <a:accent4>
          <a:srgbClr val="000000"/>
        </a:accent4>
        <a:accent5>
          <a:srgbClr val="FABAAD"/>
        </a:accent5>
        <a:accent6>
          <a:srgbClr val="E2C936"/>
        </a:accent6>
        <a:hlink>
          <a:srgbClr val="6CCA85"/>
        </a:hlink>
        <a:folHlink>
          <a:srgbClr val="DCA44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2_可重构">
  <a:themeElements>
    <a:clrScheme name="Default Design 2">
      <a:dk1>
        <a:srgbClr val="000000"/>
      </a:dk1>
      <a:lt1>
        <a:srgbClr val="F6EDA8"/>
      </a:lt1>
      <a:dk2>
        <a:srgbClr val="006600"/>
      </a:dk2>
      <a:lt2>
        <a:srgbClr val="FFFFFF"/>
      </a:lt2>
      <a:accent1>
        <a:srgbClr val="73C95B"/>
      </a:accent1>
      <a:accent2>
        <a:srgbClr val="F7C037"/>
      </a:accent2>
      <a:accent3>
        <a:srgbClr val="FAF4D1"/>
      </a:accent3>
      <a:accent4>
        <a:srgbClr val="000000"/>
      </a:accent4>
      <a:accent5>
        <a:srgbClr val="BCE1B5"/>
      </a:accent5>
      <a:accent6>
        <a:srgbClr val="E0AE31"/>
      </a:accent6>
      <a:hlink>
        <a:srgbClr val="2393CB"/>
      </a:hlink>
      <a:folHlink>
        <a:srgbClr val="CB057B"/>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BBEAA8"/>
        </a:lt1>
        <a:dk2>
          <a:srgbClr val="063C60"/>
        </a:dk2>
        <a:lt2>
          <a:srgbClr val="FFFFFF"/>
        </a:lt2>
        <a:accent1>
          <a:srgbClr val="5598CF"/>
        </a:accent1>
        <a:accent2>
          <a:srgbClr val="AAD955"/>
        </a:accent2>
        <a:accent3>
          <a:srgbClr val="DAF3D1"/>
        </a:accent3>
        <a:accent4>
          <a:srgbClr val="000000"/>
        </a:accent4>
        <a:accent5>
          <a:srgbClr val="B4CAE4"/>
        </a:accent5>
        <a:accent6>
          <a:srgbClr val="9AC44C"/>
        </a:accent6>
        <a:hlink>
          <a:srgbClr val="C7AA6F"/>
        </a:hlink>
        <a:folHlink>
          <a:srgbClr val="9E65B7"/>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6EDA8"/>
        </a:lt1>
        <a:dk2>
          <a:srgbClr val="006600"/>
        </a:dk2>
        <a:lt2>
          <a:srgbClr val="FFFFFF"/>
        </a:lt2>
        <a:accent1>
          <a:srgbClr val="73C95B"/>
        </a:accent1>
        <a:accent2>
          <a:srgbClr val="F7C037"/>
        </a:accent2>
        <a:accent3>
          <a:srgbClr val="FAF4D1"/>
        </a:accent3>
        <a:accent4>
          <a:srgbClr val="000000"/>
        </a:accent4>
        <a:accent5>
          <a:srgbClr val="BCE1B5"/>
        </a:accent5>
        <a:accent6>
          <a:srgbClr val="E0AE31"/>
        </a:accent6>
        <a:hlink>
          <a:srgbClr val="2393CB"/>
        </a:hlink>
        <a:folHlink>
          <a:srgbClr val="CB057B"/>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CE6AE"/>
        </a:lt1>
        <a:dk2>
          <a:srgbClr val="800000"/>
        </a:dk2>
        <a:lt2>
          <a:srgbClr val="FFFFFF"/>
        </a:lt2>
        <a:accent1>
          <a:srgbClr val="F66C2E"/>
        </a:accent1>
        <a:accent2>
          <a:srgbClr val="F9DE3D"/>
        </a:accent2>
        <a:accent3>
          <a:srgbClr val="FDF0D3"/>
        </a:accent3>
        <a:accent4>
          <a:srgbClr val="000000"/>
        </a:accent4>
        <a:accent5>
          <a:srgbClr val="FABAAD"/>
        </a:accent5>
        <a:accent6>
          <a:srgbClr val="E2C936"/>
        </a:accent6>
        <a:hlink>
          <a:srgbClr val="6CCA85"/>
        </a:hlink>
        <a:folHlink>
          <a:srgbClr val="DCA44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7182</TotalTime>
  <Words>5645</Words>
  <Application>Microsoft Office PowerPoint</Application>
  <PresentationFormat>全屏显示(4:3)</PresentationFormat>
  <Paragraphs>731</Paragraphs>
  <Slides>37</Slides>
  <Notes>35</Notes>
  <HiddenSlides>0</HiddenSlides>
  <MMClips>0</MMClips>
  <ScaleCrop>false</ScaleCrop>
  <HeadingPairs>
    <vt:vector size="6" baseType="variant">
      <vt:variant>
        <vt:lpstr>已用的字体</vt:lpstr>
      </vt:variant>
      <vt:variant>
        <vt:i4>9</vt:i4>
      </vt:variant>
      <vt:variant>
        <vt:lpstr>主题</vt:lpstr>
      </vt:variant>
      <vt:variant>
        <vt:i4>2</vt:i4>
      </vt:variant>
      <vt:variant>
        <vt:lpstr>幻灯片标题</vt:lpstr>
      </vt:variant>
      <vt:variant>
        <vt:i4>37</vt:i4>
      </vt:variant>
    </vt:vector>
  </HeadingPairs>
  <TitlesOfParts>
    <vt:vector size="48" baseType="lpstr">
      <vt:lpstr>黑体</vt:lpstr>
      <vt:lpstr>华文楷体</vt:lpstr>
      <vt:lpstr>宋体</vt:lpstr>
      <vt:lpstr>微软雅黑</vt:lpstr>
      <vt:lpstr>Arial</vt:lpstr>
      <vt:lpstr>Calibri</vt:lpstr>
      <vt:lpstr>Impact</vt:lpstr>
      <vt:lpstr>Times New Roman</vt:lpstr>
      <vt:lpstr>Wingdings</vt:lpstr>
      <vt:lpstr>1_可重构</vt:lpstr>
      <vt:lpstr>2_可重构</vt:lpstr>
      <vt:lpstr>面向分组加密算法的可重构阵列处理单元优化与设计</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基于可重构平台的LTE下行发送端物理层核心算法的实现</dc:title>
  <dc:creator>李小泉</dc:creator>
  <cp:lastModifiedBy>bean</cp:lastModifiedBy>
  <cp:revision>217</cp:revision>
  <dcterms:created xsi:type="dcterms:W3CDTF">2014-11-24T06:35:50Z</dcterms:created>
  <dcterms:modified xsi:type="dcterms:W3CDTF">2015-11-23T07:04:36Z</dcterms:modified>
</cp:coreProperties>
</file>