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18" r:id="rId23"/>
    <p:sldId id="322" r:id="rId24"/>
    <p:sldId id="323" r:id="rId25"/>
    <p:sldId id="328" r:id="rId26"/>
    <p:sldId id="326" r:id="rId27"/>
    <p:sldId id="327" r:id="rId28"/>
    <p:sldId id="324" r:id="rId29"/>
    <p:sldId id="321" r:id="rId30"/>
    <p:sldId id="270" r:id="rId31"/>
    <p:sldId id="268" r:id="rId32"/>
    <p:sldId id="311" r:id="rId33"/>
    <p:sldId id="291" r:id="rId34"/>
    <p:sldId id="284" r:id="rId35"/>
    <p:sldId id="319" r:id="rId36"/>
    <p:sldId id="32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15" autoAdjust="0"/>
  </p:normalViewPr>
  <p:slideViewPr>
    <p:cSldViewPr snapToGrid="0">
      <p:cViewPr>
        <p:scale>
          <a:sx n="75" d="100"/>
          <a:sy n="75" d="100"/>
        </p:scale>
        <p:origin x="12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69861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278542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353252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524226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25715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2275009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27</a:t>
            </a:fld>
            <a:endParaRPr lang="zh-CN" altLang="en-US"/>
          </a:p>
        </p:txBody>
      </p:sp>
    </p:spTree>
    <p:extLst>
      <p:ext uri="{BB962C8B-B14F-4D97-AF65-F5344CB8AC3E}">
        <p14:creationId xmlns:p14="http://schemas.microsoft.com/office/powerpoint/2010/main" val="44258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28</a:t>
            </a:fld>
            <a:endParaRPr lang="zh-CN" altLang="en-US"/>
          </a:p>
        </p:txBody>
      </p:sp>
    </p:spTree>
    <p:extLst>
      <p:ext uri="{BB962C8B-B14F-4D97-AF65-F5344CB8AC3E}">
        <p14:creationId xmlns:p14="http://schemas.microsoft.com/office/powerpoint/2010/main" val="880863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29</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30</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31</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32</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33</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34</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35</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2015-11-21</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2015-11-21</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2015-11-21</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2015-11-21</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2015-11-21</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2015-11-21</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2015-11-21</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2015-11-21</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2015-11-21</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2015-11-21</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2015-11-21</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2015-11-21</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2015-11-21</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5.emf"/><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smtClean="0"/>
              <a:t>PE</a:t>
            </a:r>
            <a:r>
              <a:rPr lang="zh-CN" altLang="en-US" sz="3600" dirty="0" smtClean="0"/>
              <a:t>研究与设计</a:t>
            </a:r>
            <a:endParaRPr lang="zh-CN" altLang="en-US" sz="3600" dirty="0"/>
          </a:p>
        </p:txBody>
      </p:sp>
      <p:sp>
        <p:nvSpPr>
          <p:cNvPr id="14339" name="副标题 2"/>
          <p:cNvSpPr>
            <a:spLocks noGrp="1"/>
          </p:cNvSpPr>
          <p:nvPr>
            <p:ph type="subTitle" idx="1"/>
          </p:nvPr>
        </p:nvSpPr>
        <p:spPr>
          <a:xfrm>
            <a:off x="4329910" y="3660902"/>
            <a:ext cx="4229891" cy="1487208"/>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a:t>
            </a:r>
            <a:r>
              <a:rPr lang="zh-CN" altLang="en-US" sz="2800" dirty="0" smtClean="0">
                <a:solidFill>
                  <a:schemeClr val="tx1"/>
                </a:solidFill>
                <a:ea typeface="宋体" panose="02010600030101010101" pitchFamily="2" charset="-122"/>
              </a:rPr>
              <a:t>泉</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指导老师：曹鹏</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   责任导师：孙伟锋</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93990" y="5929601"/>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2015-11-21</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1800" kern="0" dirty="0"/>
              <a:t>算法特征：算法的一轮中的操作是固定的，而且一般算法的一轮会被映射到架构中的多行阵列中，同构阵列中为了通用性必须为所有的</a:t>
            </a:r>
            <a:r>
              <a:rPr lang="en-US" altLang="zh-CN" sz="1800" kern="0" dirty="0"/>
              <a:t>PE</a:t>
            </a:r>
            <a:r>
              <a:rPr lang="zh-CN" altLang="en-US" sz="1800" kern="0" dirty="0" smtClean="0"/>
              <a:t>设计算法所</a:t>
            </a:r>
            <a:r>
              <a:rPr lang="zh-CN" altLang="en-US" sz="1800" kern="0" dirty="0"/>
              <a:t>需的所有功能。</a:t>
            </a:r>
            <a:endParaRPr lang="en-US" altLang="zh-CN" sz="18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517124" y="3496444"/>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94330" y="4779358"/>
            <a:ext cx="4053640" cy="1754326"/>
          </a:xfrm>
          <a:prstGeom prst="rect">
            <a:avLst/>
          </a:prstGeom>
          <a:noFill/>
        </p:spPr>
        <p:txBody>
          <a:bodyPr wrap="square" rtlCol="0">
            <a:spAutoFit/>
          </a:bodyPr>
          <a:lstStyle/>
          <a:p>
            <a:r>
              <a:rPr lang="zh-CN" altLang="en-US" dirty="0"/>
              <a:t>同构的</a:t>
            </a:r>
            <a:r>
              <a:rPr lang="en-US" altLang="zh-CN" dirty="0"/>
              <a:t>PE</a:t>
            </a:r>
            <a:r>
              <a:rPr lang="zh-CN" altLang="en-US" dirty="0"/>
              <a:t>为实现</a:t>
            </a:r>
            <a:r>
              <a:rPr lang="zh-CN" altLang="en-US" dirty="0" smtClean="0"/>
              <a:t>算法，在</a:t>
            </a:r>
            <a:r>
              <a:rPr lang="zh-CN" altLang="en-US" dirty="0"/>
              <a:t>同一个</a:t>
            </a:r>
            <a:r>
              <a:rPr lang="en-US" altLang="zh-CN" dirty="0"/>
              <a:t>PE</a:t>
            </a:r>
            <a:r>
              <a:rPr lang="zh-CN" altLang="en-US" dirty="0"/>
              <a:t>里面堆砌算法的所有功能，这照成了很大的资源</a:t>
            </a:r>
            <a:r>
              <a:rPr lang="zh-CN" altLang="en-US" dirty="0" smtClean="0"/>
              <a:t>浪费</a:t>
            </a:r>
            <a:endParaRPr lang="en-US" altLang="zh-CN" dirty="0" smtClean="0"/>
          </a:p>
          <a:p>
            <a:r>
              <a:rPr lang="zh-CN" altLang="en-US" dirty="0" smtClean="0"/>
              <a:t>只需</a:t>
            </a:r>
            <a:r>
              <a:rPr lang="zh-CN" altLang="en-US" dirty="0"/>
              <a:t>要有正确位置的某</a:t>
            </a:r>
            <a:r>
              <a:rPr lang="zh-CN" altLang="en-US" dirty="0" smtClean="0"/>
              <a:t>一行</a:t>
            </a:r>
            <a:r>
              <a:rPr lang="en-US" altLang="zh-CN" dirty="0" smtClean="0"/>
              <a:t>PE</a:t>
            </a:r>
            <a:r>
              <a:rPr lang="zh-CN" altLang="en-US" dirty="0" smtClean="0"/>
              <a:t>提供算法所需的功能，关键问题在于在哪个位置提供那个功能。</a:t>
            </a:r>
            <a:endParaRPr lang="zh-CN" altLang="en-US" dirty="0"/>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建立分组加密算法统一分析模型，</a:t>
            </a:r>
            <a:r>
              <a:rPr lang="zh-CN" altLang="en-US" dirty="0"/>
              <a:t>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2960116"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smtClean="0"/>
              <a:t>算法</a:t>
            </a:r>
            <a:r>
              <a:rPr lang="zh-CN" altLang="en-US" dirty="0"/>
              <a:t>特征提取</a:t>
            </a:r>
            <a:endParaRPr lang="en-US" altLang="zh-CN" dirty="0"/>
          </a:p>
          <a:p>
            <a:r>
              <a:rPr lang="zh-CN" altLang="en-US" dirty="0" smtClean="0"/>
              <a:t>算法</a:t>
            </a:r>
            <a:r>
              <a:rPr lang="zh-CN" altLang="en-US" dirty="0"/>
              <a:t>信息汇总</a:t>
            </a:r>
          </a:p>
        </p:txBody>
      </p:sp>
      <p:sp>
        <p:nvSpPr>
          <p:cNvPr id="31" name="矩形 30"/>
          <p:cNvSpPr/>
          <p:nvPr/>
        </p:nvSpPr>
        <p:spPr>
          <a:xfrm>
            <a:off x="296138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a:t>
            </a:r>
            <a:r>
              <a:rPr lang="zh-CN" altLang="en-US" dirty="0" smtClean="0"/>
              <a:t>的定义</a:t>
            </a:r>
            <a:endParaRPr lang="zh-CN" altLang="en-US" dirty="0"/>
          </a:p>
        </p:txBody>
      </p:sp>
      <p:sp>
        <p:nvSpPr>
          <p:cNvPr id="32" name="矩形 31"/>
          <p:cNvSpPr/>
          <p:nvPr/>
        </p:nvSpPr>
        <p:spPr>
          <a:xfrm>
            <a:off x="621893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6218938"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3243980"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a:t>
            </a:r>
            <a:r>
              <a:rPr lang="zh-CN" altLang="en-US" dirty="0" smtClean="0"/>
              <a:t>探索方法模型</a:t>
            </a:r>
            <a:endParaRPr lang="zh-CN" altLang="en-US" dirty="0"/>
          </a:p>
        </p:txBody>
      </p:sp>
      <p:sp>
        <p:nvSpPr>
          <p:cNvPr id="35" name="矩形 34"/>
          <p:cNvSpPr/>
          <p:nvPr/>
        </p:nvSpPr>
        <p:spPr>
          <a:xfrm>
            <a:off x="4409832" y="5874105"/>
            <a:ext cx="3062948" cy="5741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方案输出，功能</a:t>
            </a:r>
            <a:r>
              <a:rPr lang="zh-CN" altLang="en-US" dirty="0"/>
              <a:t>、主频、面积等</a:t>
            </a:r>
          </a:p>
        </p:txBody>
      </p:sp>
      <p:sp>
        <p:nvSpPr>
          <p:cNvPr id="36" name="下箭头 35"/>
          <p:cNvSpPr/>
          <p:nvPr/>
        </p:nvSpPr>
        <p:spPr>
          <a:xfrm>
            <a:off x="4031549"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7271237"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4013054"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7271237"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5723984"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1853" y="3113793"/>
            <a:ext cx="2104443" cy="2308324"/>
          </a:xfrm>
          <a:prstGeom prst="rect">
            <a:avLst/>
          </a:prstGeom>
          <a:noFill/>
        </p:spPr>
        <p:txBody>
          <a:bodyPr wrap="square" rtlCol="0">
            <a:spAutoFit/>
          </a:bodyPr>
          <a:lstStyle/>
          <a:p>
            <a:r>
              <a:rPr lang="zh-CN" altLang="en-US" dirty="0" smtClean="0"/>
              <a:t>通过对算法进行建模，对算子基本电路参数进行提取，根据前面分析的改进方案提出一种自动化的</a:t>
            </a:r>
            <a:r>
              <a:rPr lang="en-US" altLang="zh-CN" dirty="0" smtClean="0"/>
              <a:t>PE</a:t>
            </a:r>
            <a:r>
              <a:rPr lang="zh-CN" altLang="en-US" dirty="0" smtClean="0"/>
              <a:t>探索方法模型，并对方案的输出结果进行验证。</a:t>
            </a:r>
            <a:endParaRPr lang="zh-CN" altLang="en-US" dirty="0"/>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292544" y="3222145"/>
            <a:ext cx="1731447" cy="1569660"/>
          </a:xfrm>
          <a:prstGeom prst="rect">
            <a:avLst/>
          </a:prstGeom>
          <a:noFill/>
        </p:spPr>
        <p:txBody>
          <a:bodyPr wrap="square" rtlCol="0">
            <a:spAutoFit/>
          </a:bodyPr>
          <a:lstStyle/>
          <a:p>
            <a:r>
              <a:rPr lang="zh-CN" altLang="en-US" sz="1600" b="1" dirty="0" smtClean="0"/>
              <a:t>算法定义文档：</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062103"/>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a:t>
            </a:r>
            <a:r>
              <a:rPr lang="zh-CN" altLang="en-US" sz="1600" dirty="0" smtClean="0"/>
              <a:t>流程图是</a:t>
            </a:r>
            <a:r>
              <a:rPr lang="zh-CN" altLang="en-US" sz="1600" dirty="0"/>
              <a:t>一个有向的无环图</a:t>
            </a:r>
            <a:r>
              <a:rPr lang="zh-CN" altLang="en-US" sz="1600" dirty="0" smtClean="0"/>
              <a:t>，就是一</a:t>
            </a:r>
            <a:r>
              <a:rPr lang="zh-CN" altLang="en-US" sz="1600" dirty="0"/>
              <a:t>个</a:t>
            </a:r>
            <a:r>
              <a:rPr lang="en-US" altLang="zh-CN" sz="1600" dirty="0"/>
              <a:t>AOV</a:t>
            </a:r>
            <a:r>
              <a:rPr lang="zh-CN" altLang="en-US" sz="1600" dirty="0"/>
              <a:t>网络，而</a:t>
            </a:r>
            <a:r>
              <a:rPr lang="zh-CN" altLang="en-US" sz="1600" dirty="0" smtClean="0"/>
              <a:t>为了获取关键路径</a:t>
            </a:r>
            <a:r>
              <a:rPr lang="zh-CN" altLang="en-US" sz="1600" dirty="0"/>
              <a:t>，把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846731" y="2234782"/>
            <a:ext cx="1960949" cy="3681597"/>
          </a:xfrm>
          <a:prstGeom prst="rect">
            <a:avLst/>
          </a:prstGeom>
        </p:spPr>
      </p:pic>
      <p:pic>
        <p:nvPicPr>
          <p:cNvPr id="7" name="图片 6"/>
          <p:cNvPicPr>
            <a:picLocks noChangeAspect="1"/>
          </p:cNvPicPr>
          <p:nvPr/>
        </p:nvPicPr>
        <p:blipFill>
          <a:blip r:embed="rId5"/>
          <a:stretch>
            <a:fillRect/>
          </a:stretch>
        </p:blipFill>
        <p:spPr>
          <a:xfrm>
            <a:off x="370508" y="5535651"/>
            <a:ext cx="4294473" cy="1228788"/>
          </a:xfrm>
          <a:prstGeom prst="rect">
            <a:avLst/>
          </a:prstGeom>
        </p:spPr>
      </p:pic>
      <p:sp>
        <p:nvSpPr>
          <p:cNvPr id="8" name="椭圆 7"/>
          <p:cNvSpPr/>
          <p:nvPr/>
        </p:nvSpPr>
        <p:spPr>
          <a:xfrm>
            <a:off x="208283" y="65392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72392" y="5834558"/>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pic>
        <p:nvPicPr>
          <p:cNvPr id="10" name="图片 9"/>
          <p:cNvPicPr>
            <a:picLocks noChangeAspect="1"/>
          </p:cNvPicPr>
          <p:nvPr/>
        </p:nvPicPr>
        <p:blipFill>
          <a:blip r:embed="rId6"/>
          <a:stretch>
            <a:fillRect/>
          </a:stretch>
        </p:blipFill>
        <p:spPr>
          <a:xfrm>
            <a:off x="633182" y="3995680"/>
            <a:ext cx="2264524" cy="1432217"/>
          </a:xfrm>
          <a:prstGeom prst="rect">
            <a:avLst/>
          </a:prstGeom>
        </p:spPr>
      </p:pic>
      <p:sp>
        <p:nvSpPr>
          <p:cNvPr id="12" name="右箭头 11"/>
          <p:cNvSpPr/>
          <p:nvPr/>
        </p:nvSpPr>
        <p:spPr>
          <a:xfrm>
            <a:off x="3111826" y="4397870"/>
            <a:ext cx="647890" cy="32541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290164" y="2228632"/>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的功能、面积、延时。</a:t>
            </a:r>
            <a:r>
              <a:rPr lang="en-US" altLang="zh-CN" sz="1600" dirty="0" smtClean="0"/>
              <a:t>PE</a:t>
            </a:r>
            <a:r>
              <a:rPr lang="zh-CN" altLang="en-US" sz="1600" dirty="0" smtClean="0"/>
              <a:t>结构探索的前提是先获取这些基本功能单元的电路参数，为</a:t>
            </a:r>
            <a:r>
              <a:rPr lang="en-US" altLang="zh-CN" sz="1600" dirty="0" smtClean="0"/>
              <a:t>PE</a:t>
            </a:r>
            <a:r>
              <a:rPr lang="zh-CN" altLang="en-US" sz="1600" dirty="0" smtClean="0"/>
              <a:t>方案的延迟和面积评估提供数据支持。</a:t>
            </a:r>
            <a:endParaRPr lang="zh-CN" altLang="en-US" sz="1600" dirty="0"/>
          </a:p>
        </p:txBody>
      </p:sp>
      <p:pic>
        <p:nvPicPr>
          <p:cNvPr id="3" name="图片 2"/>
          <p:cNvPicPr>
            <a:picLocks noChangeAspect="1"/>
          </p:cNvPicPr>
          <p:nvPr/>
        </p:nvPicPr>
        <p:blipFill>
          <a:blip r:embed="rId4"/>
          <a:stretch>
            <a:fillRect/>
          </a:stretch>
        </p:blipFill>
        <p:spPr>
          <a:xfrm>
            <a:off x="1875892" y="3438265"/>
            <a:ext cx="3427579" cy="3094212"/>
          </a:xfrm>
          <a:prstGeom prst="rect">
            <a:avLst/>
          </a:prstGeom>
        </p:spPr>
      </p:pic>
      <p:pic>
        <p:nvPicPr>
          <p:cNvPr id="8" name="图片 7"/>
          <p:cNvPicPr>
            <a:picLocks noChangeAspect="1"/>
          </p:cNvPicPr>
          <p:nvPr/>
        </p:nvPicPr>
        <p:blipFill>
          <a:blip r:embed="rId5"/>
          <a:stretch>
            <a:fillRect/>
          </a:stretch>
        </p:blipFill>
        <p:spPr>
          <a:xfrm>
            <a:off x="2656692" y="4108863"/>
            <a:ext cx="3272106" cy="2660364"/>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分组算法模型包含了描述一个算法的所有信息</a:t>
            </a:r>
            <a:r>
              <a:rPr lang="zh-CN" altLang="en-US" sz="1400" dirty="0"/>
              <a:t>：</a:t>
            </a:r>
            <a:endParaRPr lang="en-US" altLang="zh-CN" sz="1400" dirty="0"/>
          </a:p>
          <a:p>
            <a:endParaRPr lang="zh-CN" altLang="en-US" sz="1600" dirty="0"/>
          </a:p>
        </p:txBody>
      </p:sp>
      <p:pic>
        <p:nvPicPr>
          <p:cNvPr id="8" name="图片 7"/>
          <p:cNvPicPr>
            <a:picLocks noChangeAspect="1"/>
          </p:cNvPicPr>
          <p:nvPr/>
        </p:nvPicPr>
        <p:blipFill>
          <a:blip r:embed="rId4"/>
          <a:stretch>
            <a:fillRect/>
          </a:stretch>
        </p:blipFill>
        <p:spPr>
          <a:xfrm>
            <a:off x="273132" y="2958692"/>
            <a:ext cx="5746941" cy="3573785"/>
          </a:xfrm>
          <a:prstGeom prst="rect">
            <a:avLst/>
          </a:prstGeom>
        </p:spPr>
      </p:pic>
      <p:sp>
        <p:nvSpPr>
          <p:cNvPr id="11" name="文本框 10"/>
          <p:cNvSpPr txBox="1"/>
          <p:nvPr/>
        </p:nvSpPr>
        <p:spPr>
          <a:xfrm>
            <a:off x="1448066" y="3367859"/>
            <a:ext cx="641780"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448066" y="3602894"/>
            <a:ext cx="641780"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93617" y="3675636"/>
            <a:ext cx="904150"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2089846" y="4084803"/>
            <a:ext cx="904150"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364836" y="5968553"/>
            <a:ext cx="1397624"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180302" y="5325933"/>
            <a:ext cx="1535310"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22" name="文本框 21"/>
          <p:cNvSpPr txBox="1"/>
          <p:nvPr/>
        </p:nvSpPr>
        <p:spPr>
          <a:xfrm>
            <a:off x="212263" y="1914886"/>
            <a:ext cx="4207789" cy="2800767"/>
          </a:xfrm>
          <a:prstGeom prst="rect">
            <a:avLst/>
          </a:prstGeom>
          <a:noFill/>
        </p:spPr>
        <p:txBody>
          <a:bodyPr wrap="square" rtlCol="0">
            <a:spAutoFit/>
          </a:bodyPr>
          <a:lstStyle/>
          <a:p>
            <a:r>
              <a:rPr lang="zh-CN" altLang="en-US" sz="1600" b="1" dirty="0" smtClean="0"/>
              <a:t>聚类：</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a:t>
            </a:r>
            <a:r>
              <a:rPr lang="zh-CN" altLang="en-US" sz="1600" dirty="0" smtClean="0"/>
              <a:t>平方准则</a:t>
            </a:r>
            <a:r>
              <a:rPr lang="zh-CN" altLang="en-US" sz="1600" dirty="0"/>
              <a:t>函数作为</a:t>
            </a:r>
            <a:r>
              <a:rPr lang="zh-CN" altLang="en-US" sz="1600" dirty="0" smtClean="0"/>
              <a:t>聚类收敛依据，也就是说它的聚点标志了一个关键路径长度的集中点。</a:t>
            </a:r>
            <a:endParaRPr lang="zh-CN" altLang="en-US" sz="1600" dirty="0"/>
          </a:p>
        </p:txBody>
      </p:sp>
      <p:pic>
        <p:nvPicPr>
          <p:cNvPr id="13" name="图片 12"/>
          <p:cNvPicPr>
            <a:picLocks noChangeAspect="1"/>
          </p:cNvPicPr>
          <p:nvPr/>
        </p:nvPicPr>
        <p:blipFill>
          <a:blip r:embed="rId3"/>
          <a:stretch>
            <a:fillRect/>
          </a:stretch>
        </p:blipFill>
        <p:spPr>
          <a:xfrm>
            <a:off x="2002274" y="2763867"/>
            <a:ext cx="4233587" cy="2266214"/>
          </a:xfrm>
          <a:prstGeom prst="rect">
            <a:avLst/>
          </a:prstGeom>
        </p:spPr>
      </p:pic>
      <p:pic>
        <p:nvPicPr>
          <p:cNvPr id="15" name="图片 14"/>
          <p:cNvPicPr>
            <a:picLocks noChangeAspect="1"/>
          </p:cNvPicPr>
          <p:nvPr/>
        </p:nvPicPr>
        <p:blipFill>
          <a:blip r:embed="rId4"/>
          <a:stretch>
            <a:fillRect/>
          </a:stretch>
        </p:blipFill>
        <p:spPr>
          <a:xfrm>
            <a:off x="1564421" y="3602582"/>
            <a:ext cx="4671440" cy="2369818"/>
          </a:xfrm>
          <a:prstGeom prst="rect">
            <a:avLst/>
          </a:prstGeom>
        </p:spPr>
      </p:pic>
      <p:pic>
        <p:nvPicPr>
          <p:cNvPr id="18" name="图片 17"/>
          <p:cNvPicPr>
            <a:picLocks noChangeAspect="1"/>
          </p:cNvPicPr>
          <p:nvPr/>
        </p:nvPicPr>
        <p:blipFill>
          <a:blip r:embed="rId5"/>
          <a:stretch>
            <a:fillRect/>
          </a:stretch>
        </p:blipFill>
        <p:spPr>
          <a:xfrm>
            <a:off x="1043500" y="4134749"/>
            <a:ext cx="4654411" cy="2573906"/>
          </a:xfrm>
          <a:prstGeom prst="rect">
            <a:avLst/>
          </a:prstGeom>
        </p:spPr>
      </p:pic>
      <p:pic>
        <p:nvPicPr>
          <p:cNvPr id="11" name="图片 10"/>
          <p:cNvPicPr>
            <a:picLocks noChangeAspect="1"/>
          </p:cNvPicPr>
          <p:nvPr/>
        </p:nvPicPr>
        <p:blipFill>
          <a:blip r:embed="rId6"/>
          <a:stretch>
            <a:fillRect/>
          </a:stretch>
        </p:blipFill>
        <p:spPr>
          <a:xfrm>
            <a:off x="5597913" y="1810812"/>
            <a:ext cx="3079344" cy="4721665"/>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585676" y="2533785"/>
            <a:ext cx="3523186" cy="3539430"/>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如果目标集合中的算法都是在第一个聚类分组中，那么将关键路径进行两段式切分，将关键路径分为连续的两部分，复杂度</a:t>
            </a:r>
            <a:r>
              <a:rPr lang="en-US" altLang="zh-CN" sz="1400" dirty="0" smtClean="0"/>
              <a:t>O(N^2)</a:t>
            </a:r>
            <a:r>
              <a:rPr lang="zh-CN" altLang="en-US" sz="1400" dirty="0" smtClean="0"/>
              <a:t>。</a:t>
            </a:r>
            <a:endParaRPr lang="en-US" altLang="zh-CN" sz="1400" dirty="0" smtClean="0"/>
          </a:p>
          <a:p>
            <a:r>
              <a:rPr lang="zh-CN" altLang="en-US" sz="1400" dirty="0" smtClean="0"/>
              <a:t>如果目标集合中含有第二个聚类分组中的算法，那么就将关键路径进行三段式切分，将关机按路径分成三部分，复杂度为</a:t>
            </a:r>
            <a:r>
              <a:rPr lang="en-US" altLang="zh-CN" sz="1400" dirty="0" smtClean="0"/>
              <a:t>O(N^3)</a:t>
            </a:r>
            <a:endParaRPr lang="en-US" altLang="zh-CN" sz="1400" dirty="0"/>
          </a:p>
          <a:p>
            <a:r>
              <a:rPr lang="zh-CN" altLang="en-US" sz="1400" dirty="0"/>
              <a:t>一</a:t>
            </a:r>
            <a:r>
              <a:rPr lang="zh-CN" altLang="en-US" sz="1400" dirty="0" smtClean="0"/>
              <a:t>个划分是否有效的判断依据是：在当前划分下不会增加初始划分方案的延迟，如果所有的划分都无法满足这个条件，那么取对初始架构延迟影响最小的划分作为唯一有效划分（优先保证性能，也可根据需要进行调整以保证面积）。</a:t>
            </a:r>
            <a:endParaRPr lang="en-US" altLang="zh-CN" sz="1400" dirty="0" smtClean="0"/>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遍历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重用最高的切分方案的过程，最优解</a:t>
            </a:r>
            <a:r>
              <a:rPr lang="zh-CN" altLang="en-US" sz="1200" dirty="0"/>
              <a:t>就是</a:t>
            </a:r>
            <a:r>
              <a:rPr lang="en-US" altLang="zh-CN" sz="1200" dirty="0" smtClean="0"/>
              <a:t>PE</a:t>
            </a:r>
            <a:r>
              <a:rPr lang="zh-CN" altLang="en-US" sz="1200" dirty="0" smtClean="0"/>
              <a:t>在支持这种新的算法时所需要增加最少功能的情况。</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spTree>
    <p:extLst>
      <p:ext uri="{BB962C8B-B14F-4D97-AF65-F5344CB8AC3E}">
        <p14:creationId xmlns:p14="http://schemas.microsoft.com/office/powerpoint/2010/main" val="21217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228884"/>
            <a:ext cx="2070500" cy="2304000"/>
          </a:xfrm>
          <a:prstGeom prst="rect">
            <a:avLst/>
          </a:prstGeom>
        </p:spPr>
      </p:pic>
      <p:pic>
        <p:nvPicPr>
          <p:cNvPr id="3" name="图片 2"/>
          <p:cNvPicPr>
            <a:picLocks noChangeAspect="1"/>
          </p:cNvPicPr>
          <p:nvPr/>
        </p:nvPicPr>
        <p:blipFill>
          <a:blip r:embed="rId4"/>
          <a:stretch>
            <a:fillRect/>
          </a:stretch>
        </p:blipFill>
        <p:spPr>
          <a:xfrm>
            <a:off x="5157126" y="2333990"/>
            <a:ext cx="440750" cy="3870720"/>
          </a:xfrm>
          <a:prstGeom prst="rect">
            <a:avLst/>
          </a:prstGeom>
        </p:spPr>
      </p:pic>
      <p:sp>
        <p:nvSpPr>
          <p:cNvPr id="7" name="文本框 6"/>
          <p:cNvSpPr txBox="1"/>
          <p:nvPr/>
        </p:nvSpPr>
        <p:spPr>
          <a:xfrm>
            <a:off x="6108018" y="2503708"/>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593764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7" name="图片 6"/>
          <p:cNvPicPr>
            <a:picLocks noChangeAspect="1"/>
          </p:cNvPicPr>
          <p:nvPr/>
        </p:nvPicPr>
        <p:blipFill>
          <a:blip r:embed="rId3"/>
          <a:stretch>
            <a:fillRect/>
          </a:stretch>
        </p:blipFill>
        <p:spPr>
          <a:xfrm>
            <a:off x="5157126" y="2333990"/>
            <a:ext cx="440750" cy="3870720"/>
          </a:xfrm>
          <a:prstGeom prst="rect">
            <a:avLst/>
          </a:prstGeom>
        </p:spPr>
      </p:pic>
      <p:pic>
        <p:nvPicPr>
          <p:cNvPr id="8" name="图片 7"/>
          <p:cNvPicPr>
            <a:picLocks noChangeAspect="1"/>
          </p:cNvPicPr>
          <p:nvPr/>
        </p:nvPicPr>
        <p:blipFill>
          <a:blip r:embed="rId4"/>
          <a:stretch>
            <a:fillRect/>
          </a:stretch>
        </p:blipFill>
        <p:spPr>
          <a:xfrm>
            <a:off x="6259185" y="2028157"/>
            <a:ext cx="2070500" cy="4608000"/>
          </a:xfrm>
          <a:prstGeom prst="rect">
            <a:avLst/>
          </a:prstGeom>
        </p:spPr>
      </p:pic>
      <p:sp>
        <p:nvSpPr>
          <p:cNvPr id="11" name="文本框 10"/>
          <p:cNvSpPr txBox="1"/>
          <p:nvPr/>
        </p:nvSpPr>
        <p:spPr>
          <a:xfrm>
            <a:off x="6131321" y="1553792"/>
            <a:ext cx="2326228" cy="369332"/>
          </a:xfrm>
          <a:prstGeom prst="rect">
            <a:avLst/>
          </a:prstGeom>
          <a:noFill/>
        </p:spPr>
        <p:txBody>
          <a:bodyPr wrap="square" rtlCol="0">
            <a:spAutoFit/>
          </a:bodyPr>
          <a:lstStyle/>
          <a:p>
            <a:r>
              <a:rPr lang="zh-CN" altLang="en-US" dirty="0" smtClean="0"/>
              <a:t>增加两个抑或单元</a:t>
            </a:r>
            <a:endParaRPr lang="zh-CN" altLang="en-US" dirty="0"/>
          </a:p>
        </p:txBody>
      </p:sp>
    </p:spTree>
    <p:extLst>
      <p:ext uri="{BB962C8B-B14F-4D97-AF65-F5344CB8AC3E}">
        <p14:creationId xmlns:p14="http://schemas.microsoft.com/office/powerpoint/2010/main" val="1096232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214120"/>
            <a:ext cx="2070500" cy="4106240"/>
          </a:xfrm>
          <a:prstGeom prst="rect">
            <a:avLst/>
          </a:prstGeom>
        </p:spPr>
      </p:pic>
      <p:sp>
        <p:nvSpPr>
          <p:cNvPr id="11" name="文本框 10"/>
          <p:cNvSpPr txBox="1"/>
          <p:nvPr/>
        </p:nvSpPr>
        <p:spPr>
          <a:xfrm>
            <a:off x="6119034" y="1672633"/>
            <a:ext cx="2326228" cy="369332"/>
          </a:xfrm>
          <a:prstGeom prst="rect">
            <a:avLst/>
          </a:prstGeom>
          <a:noFill/>
        </p:spPr>
        <p:txBody>
          <a:bodyPr wrap="square" rtlCol="0">
            <a:spAutoFit/>
          </a:bodyPr>
          <a:lstStyle/>
          <a:p>
            <a:r>
              <a:rPr lang="zh-CN" altLang="en-US" dirty="0" smtClean="0"/>
              <a:t>增加一个抑或单元</a:t>
            </a:r>
            <a:endParaRPr lang="zh-CN" altLang="en-US" dirty="0"/>
          </a:p>
        </p:txBody>
      </p:sp>
    </p:spTree>
    <p:extLst>
      <p:ext uri="{BB962C8B-B14F-4D97-AF65-F5344CB8AC3E}">
        <p14:creationId xmlns:p14="http://schemas.microsoft.com/office/powerpoint/2010/main" val="1377331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86381"/>
            <a:ext cx="2070500" cy="2304000"/>
          </a:xfrm>
          <a:prstGeom prst="rect">
            <a:avLst/>
          </a:prstGeom>
        </p:spPr>
      </p:pic>
      <p:pic>
        <p:nvPicPr>
          <p:cNvPr id="11" name="图片 10"/>
          <p:cNvPicPr>
            <a:picLocks noChangeAspect="1"/>
          </p:cNvPicPr>
          <p:nvPr/>
        </p:nvPicPr>
        <p:blipFill>
          <a:blip r:embed="rId4"/>
          <a:stretch>
            <a:fillRect/>
          </a:stretch>
        </p:blipFill>
        <p:spPr>
          <a:xfrm>
            <a:off x="5160128" y="2333990"/>
            <a:ext cx="440750" cy="3870720"/>
          </a:xfrm>
          <a:prstGeom prst="rect">
            <a:avLst/>
          </a:prstGeom>
        </p:spPr>
      </p:pic>
      <p:sp>
        <p:nvSpPr>
          <p:cNvPr id="12" name="文本框 11"/>
          <p:cNvSpPr txBox="1"/>
          <p:nvPr/>
        </p:nvSpPr>
        <p:spPr>
          <a:xfrm>
            <a:off x="6108018" y="2566396"/>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3183285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3" name="图片 2"/>
          <p:cNvPicPr>
            <a:picLocks noChangeAspect="1"/>
          </p:cNvPicPr>
          <p:nvPr/>
        </p:nvPicPr>
        <p:blipFill>
          <a:blip r:embed="rId4"/>
          <a:stretch>
            <a:fillRect/>
          </a:stretch>
        </p:blipFill>
        <p:spPr>
          <a:xfrm>
            <a:off x="5160906" y="2333990"/>
            <a:ext cx="440750" cy="3870720"/>
          </a:xfrm>
          <a:prstGeom prst="rect">
            <a:avLst/>
          </a:prstGeom>
        </p:spPr>
      </p:pic>
      <p:sp>
        <p:nvSpPr>
          <p:cNvPr id="11" name="文本框 10"/>
          <p:cNvSpPr txBox="1"/>
          <p:nvPr/>
        </p:nvSpPr>
        <p:spPr>
          <a:xfrm>
            <a:off x="6108018" y="2495145"/>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185507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344747"/>
            <a:ext cx="2070500" cy="4106240"/>
          </a:xfrm>
          <a:prstGeom prst="rect">
            <a:avLst/>
          </a:prstGeom>
        </p:spPr>
      </p:pic>
      <p:sp>
        <p:nvSpPr>
          <p:cNvPr id="11" name="文本框 10"/>
          <p:cNvSpPr txBox="1"/>
          <p:nvPr/>
        </p:nvSpPr>
        <p:spPr>
          <a:xfrm>
            <a:off x="6119034" y="1667088"/>
            <a:ext cx="2326228" cy="646331"/>
          </a:xfrm>
          <a:prstGeom prst="rect">
            <a:avLst/>
          </a:prstGeom>
          <a:noFill/>
        </p:spPr>
        <p:txBody>
          <a:bodyPr wrap="square" rtlCol="0">
            <a:spAutoFit/>
          </a:bodyPr>
          <a:lstStyle/>
          <a:p>
            <a:r>
              <a:rPr lang="zh-CN" altLang="en-US" dirty="0" smtClean="0"/>
              <a:t>最优方案以及合并功能后的新</a:t>
            </a:r>
            <a:r>
              <a:rPr lang="en-US" altLang="zh-CN" dirty="0" smtClean="0"/>
              <a:t>PEs</a:t>
            </a:r>
            <a:endParaRPr lang="zh-CN" altLang="en-US" dirty="0"/>
          </a:p>
        </p:txBody>
      </p:sp>
    </p:spTree>
    <p:extLst>
      <p:ext uri="{BB962C8B-B14F-4D97-AF65-F5344CB8AC3E}">
        <p14:creationId xmlns:p14="http://schemas.microsoft.com/office/powerpoint/2010/main" val="191001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371605" y="3093110"/>
            <a:ext cx="1459592" cy="2339102"/>
          </a:xfrm>
          <a:prstGeom prst="rect">
            <a:avLst/>
          </a:prstGeom>
        </p:spPr>
        <p:txBody>
          <a:bodyPr wrap="square">
            <a:spAutoFit/>
          </a:bodyPr>
          <a:lstStyle/>
          <a:p>
            <a:r>
              <a:rPr lang="en-US" altLang="zh-CN" sz="1400" b="1" dirty="0" smtClean="0"/>
              <a:t>PE</a:t>
            </a:r>
            <a:r>
              <a:rPr lang="zh-CN" altLang="en-US" sz="1400" b="1" dirty="0" smtClean="0"/>
              <a:t>方案生成：</a:t>
            </a:r>
          </a:p>
          <a:p>
            <a:r>
              <a:rPr lang="zh-CN" altLang="en-US" sz="1200" dirty="0" smtClean="0"/>
              <a:t>架构的更新与算法切分评估是同步的，最佳的切分方案最终决定新的算法对架构的影响，同时这个切分方案会被保存，为后面的算法映射提供依据。迭代完所有的算法后的架构就是该算分组的最佳</a:t>
            </a:r>
            <a:r>
              <a:rPr lang="en-US" altLang="zh-CN" sz="1200" dirty="0" smtClean="0"/>
              <a:t>PE</a:t>
            </a:r>
            <a:r>
              <a:rPr lang="zh-CN" altLang="en-US" sz="1200" dirty="0" smtClean="0"/>
              <a:t>方案</a:t>
            </a:r>
            <a:endParaRPr lang="zh-CN" altLang="en-US" sz="1200" dirty="0"/>
          </a:p>
        </p:txBody>
      </p:sp>
      <p:pic>
        <p:nvPicPr>
          <p:cNvPr id="11" name="图片 10"/>
          <p:cNvPicPr>
            <a:picLocks noChangeAspect="1"/>
          </p:cNvPicPr>
          <p:nvPr/>
        </p:nvPicPr>
        <p:blipFill>
          <a:blip r:embed="rId4"/>
          <a:stretch>
            <a:fillRect/>
          </a:stretch>
        </p:blipFill>
        <p:spPr>
          <a:xfrm>
            <a:off x="1916792" y="2589420"/>
            <a:ext cx="2164359" cy="3895808"/>
          </a:xfrm>
          <a:prstGeom prst="rect">
            <a:avLst/>
          </a:prstGeom>
        </p:spPr>
      </p:pic>
    </p:spTree>
    <p:extLst>
      <p:ext uri="{BB962C8B-B14F-4D97-AF65-F5344CB8AC3E}">
        <p14:creationId xmlns:p14="http://schemas.microsoft.com/office/powerpoint/2010/main" val="3407200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1600" dirty="0"/>
              <a:t>不同的</a:t>
            </a:r>
            <a:r>
              <a:rPr lang="en-US" altLang="zh-CN" sz="1600" dirty="0"/>
              <a:t>PE</a:t>
            </a:r>
            <a:r>
              <a:rPr lang="zh-CN" altLang="en-US" sz="1600" dirty="0"/>
              <a:t>设计方案（</a:t>
            </a:r>
            <a:r>
              <a:rPr lang="en-US" altLang="zh-CN" sz="1600" dirty="0" err="1"/>
              <a:t>celator</a:t>
            </a:r>
            <a:r>
              <a:rPr lang="zh-CN" altLang="en-US" sz="1600" dirty="0"/>
              <a:t>、</a:t>
            </a:r>
            <a:r>
              <a:rPr lang="en-US" altLang="zh-CN" sz="1600" dirty="0" err="1"/>
              <a:t>cryptoraptor</a:t>
            </a:r>
            <a:r>
              <a:rPr lang="zh-CN" altLang="en-US" sz="1600" dirty="0"/>
              <a:t>、</a:t>
            </a:r>
            <a:r>
              <a:rPr lang="en-US" altLang="zh-CN" sz="1600" dirty="0" err="1"/>
              <a:t>ProDFA</a:t>
            </a:r>
            <a:r>
              <a:rPr lang="zh-CN" altLang="en-US" sz="1600" dirty="0"/>
              <a:t>、</a:t>
            </a:r>
            <a:r>
              <a:rPr lang="en-US" altLang="zh-CN" sz="1600" dirty="0"/>
              <a:t>RCPA</a:t>
            </a:r>
            <a:r>
              <a:rPr lang="zh-CN" altLang="en-US" sz="1600" dirty="0"/>
              <a:t>、课题方案 </a:t>
            </a:r>
            <a:r>
              <a:rPr lang="en-US" altLang="zh-CN" sz="1600" dirty="0"/>
              <a:t>…</a:t>
            </a:r>
            <a:r>
              <a:rPr lang="zh-CN" altLang="en-US" sz="16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dirty="0"/>
              <a:t>不同的</a:t>
            </a:r>
            <a:r>
              <a:rPr lang="en-US" altLang="zh-CN" dirty="0"/>
              <a:t>PE</a:t>
            </a:r>
            <a:r>
              <a:rPr lang="zh-CN" altLang="en-US"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文本框 16"/>
          <p:cNvSpPr txBox="1"/>
          <p:nvPr/>
        </p:nvSpPr>
        <p:spPr>
          <a:xfrm>
            <a:off x="513593" y="2367363"/>
            <a:ext cx="2974197" cy="3970318"/>
          </a:xfrm>
          <a:prstGeom prst="rect">
            <a:avLst/>
          </a:prstGeom>
          <a:noFill/>
        </p:spPr>
        <p:txBody>
          <a:bodyPr wrap="square" rtlCol="0">
            <a:spAutoFit/>
          </a:bodyPr>
          <a:lstStyle/>
          <a:p>
            <a:r>
              <a:rPr lang="zh-CN" altLang="en-US" sz="1400" b="1" dirty="0" smtClean="0"/>
              <a:t>前提：</a:t>
            </a:r>
            <a:endParaRPr lang="en-US" altLang="zh-CN" sz="1400" b="1" dirty="0" smtClean="0"/>
          </a:p>
          <a:p>
            <a:r>
              <a:rPr lang="en-US" altLang="zh-CN" sz="1400" dirty="0" smtClean="0"/>
              <a:t>1.</a:t>
            </a:r>
            <a:r>
              <a:rPr lang="zh-CN" altLang="en-US" sz="1400" dirty="0" smtClean="0"/>
              <a:t>剔除</a:t>
            </a:r>
            <a:r>
              <a:rPr lang="zh-CN" altLang="en-US" sz="1400" dirty="0"/>
              <a:t>架构中存储、配置等其它干扰</a:t>
            </a:r>
            <a:r>
              <a:rPr lang="zh-CN" altLang="en-US" sz="1400" dirty="0" smtClean="0"/>
              <a:t>因素，只考虑</a:t>
            </a:r>
            <a:r>
              <a:rPr lang="en-US" altLang="zh-CN" sz="1400" dirty="0" smtClean="0"/>
              <a:t>PE</a:t>
            </a:r>
            <a:r>
              <a:rPr lang="zh-CN" altLang="en-US" sz="1400" dirty="0" smtClean="0"/>
              <a:t>。</a:t>
            </a:r>
            <a:endParaRPr lang="en-US" altLang="zh-CN" sz="1400" dirty="0"/>
          </a:p>
          <a:p>
            <a:r>
              <a:rPr lang="en-US" altLang="zh-CN" sz="1400" dirty="0" smtClean="0"/>
              <a:t>2.</a:t>
            </a:r>
            <a:r>
              <a:rPr lang="zh-CN" altLang="en-US" sz="1400" dirty="0" smtClean="0"/>
              <a:t>在进行对比时会与其它架构中的算法支持保持一致，</a:t>
            </a:r>
            <a:r>
              <a:rPr lang="en-US" altLang="zh-CN" sz="1400" dirty="0" smtClean="0"/>
              <a:t>PE</a:t>
            </a:r>
            <a:r>
              <a:rPr lang="zh-CN" altLang="en-US" sz="1400" dirty="0" smtClean="0"/>
              <a:t>所包含的功能单元种类相同。</a:t>
            </a:r>
            <a:endParaRPr lang="en-US" altLang="zh-CN" sz="1400" dirty="0" smtClean="0"/>
          </a:p>
          <a:p>
            <a:endParaRPr lang="en-US" altLang="zh-CN" sz="1400" dirty="0" smtClean="0"/>
          </a:p>
          <a:p>
            <a:r>
              <a:rPr lang="zh-CN" altLang="en-US" sz="1400" b="1" dirty="0" smtClean="0"/>
              <a:t>评估方案：</a:t>
            </a:r>
            <a:endParaRPr lang="en-US" altLang="zh-CN" sz="1400" b="1" dirty="0" smtClean="0"/>
          </a:p>
          <a:p>
            <a:r>
              <a:rPr lang="zh-CN" altLang="en-US" sz="1400" dirty="0" smtClean="0"/>
              <a:t>原始架构的映射数据来自论文中的算法</a:t>
            </a:r>
            <a:r>
              <a:rPr lang="zh-CN" altLang="en-US" sz="1400" dirty="0" smtClean="0"/>
              <a:t>映射结果，新架构的数据来自对算法在新架构中的映射评估结果</a:t>
            </a:r>
            <a:r>
              <a:rPr lang="zh-CN" altLang="en-US" sz="1400" dirty="0" smtClean="0"/>
              <a:t>。</a:t>
            </a:r>
            <a:endParaRPr lang="en-US" altLang="zh-CN" sz="1400" dirty="0" smtClean="0"/>
          </a:p>
          <a:p>
            <a:endParaRPr lang="en-US" altLang="zh-CN" sz="1400" dirty="0" smtClean="0"/>
          </a:p>
          <a:p>
            <a:r>
              <a:rPr lang="zh-CN" altLang="en-US" sz="1400" b="1" dirty="0" smtClean="0"/>
              <a:t>指标：</a:t>
            </a:r>
            <a:endParaRPr lang="en-US" altLang="zh-CN" sz="1400" b="1" dirty="0" smtClean="0"/>
          </a:p>
          <a:p>
            <a:r>
              <a:rPr lang="zh-CN" altLang="en-US" sz="1400" dirty="0" smtClean="0"/>
              <a:t>对新旧架构</a:t>
            </a:r>
            <a:r>
              <a:rPr lang="en-US" altLang="zh-CN" sz="1400" dirty="0" smtClean="0"/>
              <a:t>PE</a:t>
            </a:r>
            <a:r>
              <a:rPr lang="zh-CN" altLang="en-US" sz="1400" dirty="0" smtClean="0"/>
              <a:t>的主频、面积、轮函数周期数、轮函数面积、映射吞吐率、性能面积比进行了对比，对</a:t>
            </a:r>
            <a:r>
              <a:rPr lang="zh-CN" altLang="en-US" sz="1400" dirty="0"/>
              <a:t>比</a:t>
            </a:r>
            <a:r>
              <a:rPr lang="zh-CN" altLang="en-US" sz="1400" dirty="0" smtClean="0"/>
              <a:t>论文</a:t>
            </a:r>
            <a:r>
              <a:rPr lang="en-US" altLang="zh-CN" sz="1400" dirty="0" smtClean="0"/>
              <a:t>PE</a:t>
            </a:r>
            <a:r>
              <a:rPr lang="zh-CN" altLang="en-US" sz="1400" dirty="0" smtClean="0"/>
              <a:t>结构的性能面积比提高</a:t>
            </a:r>
            <a:r>
              <a:rPr lang="en-US" altLang="zh-CN" sz="1400" dirty="0" smtClean="0"/>
              <a:t>30%</a:t>
            </a:r>
            <a:r>
              <a:rPr lang="zh-CN" altLang="en-US" sz="1400" dirty="0" smtClean="0"/>
              <a:t>以上。</a:t>
            </a:r>
            <a:endParaRPr lang="en-US" altLang="zh-CN" sz="1400" dirty="0" smtClean="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1249992873"/>
              </p:ext>
            </p:extLst>
          </p:nvPr>
        </p:nvGraphicFramePr>
        <p:xfrm>
          <a:off x="703449" y="2613190"/>
          <a:ext cx="7594598" cy="3952875"/>
        </p:xfrm>
        <a:graphic>
          <a:graphicData uri="http://schemas.openxmlformats.org/drawingml/2006/table">
            <a:tbl>
              <a:tblPr/>
              <a:tblGrid>
                <a:gridCol w="644571"/>
                <a:gridCol w="644571"/>
                <a:gridCol w="644571"/>
                <a:gridCol w="668444"/>
                <a:gridCol w="644571"/>
                <a:gridCol w="716190"/>
                <a:gridCol w="716190"/>
                <a:gridCol w="716190"/>
                <a:gridCol w="943321"/>
                <a:gridCol w="1255979"/>
              </a:tblGrid>
              <a:tr h="247650">
                <a:tc rowSpan="2">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架构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PE</a:t>
                      </a:r>
                      <a:r>
                        <a:rPr lang="zh-CN" altLang="en-US" sz="1400" b="0" i="0" u="none" strike="noStrike">
                          <a:solidFill>
                            <a:srgbClr val="000000"/>
                          </a:solidFill>
                          <a:effectLst/>
                          <a:latin typeface="宋体" panose="02010600030101010101" pitchFamily="2" charset="-122"/>
                          <a:ea typeface="宋体" panose="02010600030101010101" pitchFamily="2" charset="-122"/>
                        </a:rPr>
                        <a:t>类型</a:t>
                      </a:r>
                      <a:endParaRPr lang="zh-CN" altLang="en-US" sz="1400" b="0" i="0" u="none" strike="noStrike">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主频</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MHz)</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算法映射评估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334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Celator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917.4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1839360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1</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7.869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ProDFA</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[12]</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769.2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82765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3972720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2</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705304669"/>
              </p:ext>
            </p:extLst>
          </p:nvPr>
        </p:nvGraphicFramePr>
        <p:xfrm>
          <a:off x="786576" y="2474796"/>
          <a:ext cx="7594598" cy="4306428"/>
        </p:xfrm>
        <a:graphic>
          <a:graphicData uri="http://schemas.openxmlformats.org/drawingml/2006/table">
            <a:tbl>
              <a:tblPr/>
              <a:tblGrid>
                <a:gridCol w="644571"/>
                <a:gridCol w="644571"/>
                <a:gridCol w="644571"/>
                <a:gridCol w="668444"/>
                <a:gridCol w="644571"/>
                <a:gridCol w="716190"/>
                <a:gridCol w="716190"/>
                <a:gridCol w="716190"/>
                <a:gridCol w="872069"/>
                <a:gridCol w="1327231"/>
              </a:tblGrid>
              <a:tr h="239246">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Cryptoraptor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[3][4]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功能串并组合</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Arial" panose="020B0604020202020204" pitchFamily="34" charset="0"/>
                          <a:ea typeface="宋体" panose="02010600030101010101" pitchFamily="2" charset="-122"/>
                        </a:rPr>
                        <a:t>609.8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109975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5278800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3</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4.613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0.961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COBRA</a:t>
                      </a:r>
                    </a:p>
                    <a:p>
                      <a:pPr marL="0" marR="0" indent="0" algn="ctr" defTabSz="6858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71198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4</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0.531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RCPA</a:t>
                      </a: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功能连接可不配置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296.7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74834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7184064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方案</a:t>
                      </a:r>
                      <a:r>
                        <a:rPr lang="en-US" altLang="zh-CN" sz="1400" b="0" i="0" u="none" strike="noStrike" dirty="0">
                          <a:solidFill>
                            <a:srgbClr val="000000"/>
                          </a:solidFill>
                          <a:effectLst/>
                          <a:latin typeface="Calibri" panose="020F0502020204030204" pitchFamily="34" charset="0"/>
                          <a:ea typeface="宋体" panose="02010600030101010101" pitchFamily="2" charset="-122"/>
                        </a:rPr>
                        <a:t>5</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1.319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412429" y="1927017"/>
            <a:ext cx="7886700" cy="425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400" kern="0" dirty="0"/>
              <a:t>[1] </a:t>
            </a:r>
            <a:r>
              <a:rPr lang="en-US" altLang="zh-CN" sz="1400" kern="0" dirty="0" err="1"/>
              <a:t>Elbirt</a:t>
            </a:r>
            <a:r>
              <a:rPr lang="en-US" altLang="zh-CN" sz="1400" kern="0" dirty="0"/>
              <a:t> A J et al. “Instruction-Level Distributed Processing for Symmetric-Key Cryptography.” Parallel and Distributed Processing Symposium. 2003. Apr. 22, 2003. pp. 78-87.</a:t>
            </a:r>
          </a:p>
          <a:p>
            <a:r>
              <a:rPr lang="en-US" altLang="zh-CN" sz="1400" kern="0" dirty="0"/>
              <a:t>[2] </a:t>
            </a:r>
            <a:r>
              <a:rPr lang="en-US" altLang="zh-CN" sz="1400" kern="0" dirty="0" err="1"/>
              <a:t>Elbirt</a:t>
            </a:r>
            <a:r>
              <a:rPr lang="en-US" altLang="zh-CN" sz="1400" kern="0" dirty="0"/>
              <a:t>, Adam J., and </a:t>
            </a:r>
            <a:r>
              <a:rPr lang="en-US" altLang="zh-CN" sz="1400" kern="0" dirty="0" err="1"/>
              <a:t>Christof</a:t>
            </a:r>
            <a:r>
              <a:rPr lang="en-US" altLang="zh-CN" sz="1400" kern="0" dirty="0"/>
              <a:t> </a:t>
            </a:r>
            <a:r>
              <a:rPr lang="en-US" altLang="zh-CN" sz="1400" kern="0" dirty="0" err="1"/>
              <a:t>Paar</a:t>
            </a:r>
            <a:r>
              <a:rPr lang="en-US" altLang="zh-CN" sz="1400" kern="0" dirty="0"/>
              <a:t>. "An instruction-level distributed processor for symmetric-key cryptography." Parallel and Distributed Systems, IEEE Transactions on 16.5 (2005): 468-480.</a:t>
            </a:r>
          </a:p>
          <a:p>
            <a:r>
              <a:rPr lang="en-US" altLang="zh-CN" sz="1400" kern="0" dirty="0"/>
              <a:t>[3] </a:t>
            </a:r>
            <a:r>
              <a:rPr lang="en-US" altLang="zh-CN" sz="1400" kern="0" dirty="0" err="1"/>
              <a:t>Chiou</a:t>
            </a:r>
            <a:r>
              <a:rPr lang="en-US" altLang="zh-CN" sz="1400" kern="0" dirty="0"/>
              <a:t> D. </a:t>
            </a:r>
            <a:r>
              <a:rPr lang="en-US" altLang="zh-CN" sz="1400" kern="0" dirty="0" err="1"/>
              <a:t>Cryptoraptor</a:t>
            </a:r>
            <a:r>
              <a:rPr lang="en-US" altLang="zh-CN" sz="1400" kern="0" dirty="0"/>
              <a:t>: high throughput reconfigurable cryptographic processor[C]//Proceedings of the 2014 IEEE/ACM International Conference on Computer Aided Design. IEEE Press, 2014: 154-161.</a:t>
            </a:r>
          </a:p>
          <a:p>
            <a:r>
              <a:rPr lang="en-US" altLang="zh-CN" sz="1400" kern="0" dirty="0"/>
              <a:t>[4] </a:t>
            </a:r>
            <a:r>
              <a:rPr lang="en-US" altLang="zh-CN" sz="1400" kern="0" dirty="0" err="1"/>
              <a:t>Chiou</a:t>
            </a:r>
            <a:r>
              <a:rPr lang="en-US" altLang="zh-CN" sz="1400" kern="0" dirty="0"/>
              <a:t> D. </a:t>
            </a:r>
            <a:r>
              <a:rPr lang="en-US" altLang="zh-CN" sz="1400" kern="0" dirty="0" err="1"/>
              <a:t>Cryptoraptor</a:t>
            </a:r>
            <a:r>
              <a:rPr lang="en-US" altLang="zh-CN" sz="1400" kern="0" dirty="0"/>
              <a:t>: High Throughput Reconfigurable Cryptographic Pro </a:t>
            </a:r>
            <a:r>
              <a:rPr lang="en-US" altLang="zh-CN" sz="1400" kern="0" dirty="0" err="1"/>
              <a:t>cessor</a:t>
            </a:r>
            <a:r>
              <a:rPr lang="en-US" altLang="zh-CN" sz="1400" kern="0" dirty="0"/>
              <a:t> for </a:t>
            </a:r>
            <a:r>
              <a:rPr lang="en-US" altLang="zh-CN" sz="1400" kern="0" dirty="0" err="1"/>
              <a:t>Sy</a:t>
            </a:r>
            <a:r>
              <a:rPr lang="en-US" altLang="zh-CN" sz="1400" kern="0" dirty="0"/>
              <a:t> </a:t>
            </a:r>
            <a:r>
              <a:rPr lang="en-US" altLang="zh-CN" sz="1400" kern="0" dirty="0" err="1"/>
              <a:t>mmetric</a:t>
            </a:r>
            <a:r>
              <a:rPr lang="en-US" altLang="zh-CN" sz="1400" kern="0" dirty="0"/>
              <a:t> Key Encryption and Cryptographic Hash Functions [D]. The University of Texas at Austin 2014.</a:t>
            </a:r>
          </a:p>
          <a:p>
            <a:r>
              <a:rPr lang="en-US" altLang="zh-CN" sz="1400" kern="0" dirty="0"/>
              <a:t>[5] Dai, </a:t>
            </a:r>
            <a:r>
              <a:rPr lang="en-US" altLang="zh-CN" sz="1400" kern="0" dirty="0" err="1"/>
              <a:t>Zibin</a:t>
            </a:r>
            <a:r>
              <a:rPr lang="en-US" altLang="zh-CN" sz="1400" kern="0" dirty="0"/>
              <a:t>, et al. "The research and design of reconfigurable cipher processing architecture targeted at block cipher." ASIC, 2007. ASICON'07. 7th International Conference on. IEEE, 2007.</a:t>
            </a:r>
          </a:p>
          <a:p>
            <a:r>
              <a:rPr lang="en-US" altLang="zh-CN" sz="1400" kern="0" dirty="0"/>
              <a:t>[6] Sun, Kang, et al. "Design of a novel asynchronous reconfigurable architecture for cryptographic applications." Computer and Computational Sciences, 2006. IMSCCS'06. First International Multi-Symposiums on. Vol. 2. IEEE, 2006</a:t>
            </a:r>
            <a:r>
              <a:rPr lang="en-US" altLang="zh-CN" sz="1400" kern="0" dirty="0" smtClean="0"/>
              <a:t>.</a:t>
            </a:r>
          </a:p>
          <a:p>
            <a:r>
              <a:rPr lang="en-US" altLang="zh-CN" sz="1400" kern="0" dirty="0"/>
              <a:t>[7] </a:t>
            </a:r>
            <a:r>
              <a:rPr lang="zh-CN" altLang="en-US" sz="1400" kern="0" dirty="0"/>
              <a:t>陈韬</a:t>
            </a:r>
            <a:r>
              <a:rPr lang="en-US" altLang="zh-CN" sz="1400" kern="0" dirty="0"/>
              <a:t>, </a:t>
            </a:r>
            <a:r>
              <a:rPr lang="zh-CN" altLang="en-US" sz="1400" kern="0" dirty="0"/>
              <a:t>罗兴国</a:t>
            </a:r>
            <a:r>
              <a:rPr lang="en-US" altLang="zh-CN" sz="1400" kern="0" dirty="0"/>
              <a:t>, </a:t>
            </a:r>
            <a:r>
              <a:rPr lang="zh-CN" altLang="en-US" sz="1400" kern="0" dirty="0"/>
              <a:t>李校南</a:t>
            </a:r>
            <a:r>
              <a:rPr lang="en-US" altLang="zh-CN" sz="1400" kern="0" dirty="0"/>
              <a:t>, &amp; </a:t>
            </a:r>
            <a:r>
              <a:rPr lang="zh-CN" altLang="en-US" sz="1400" kern="0" dirty="0"/>
              <a:t>李伟</a:t>
            </a:r>
            <a:r>
              <a:rPr lang="en-US" altLang="zh-CN" sz="1400" kern="0" dirty="0"/>
              <a:t>. (2014). </a:t>
            </a:r>
            <a:r>
              <a:rPr lang="zh-CN" altLang="en-US" sz="1400" kern="0" dirty="0"/>
              <a:t>一种基于流处理框架的可重构分簇式分组密码处理结构模型</a:t>
            </a:r>
            <a:r>
              <a:rPr lang="en-US" altLang="zh-CN" sz="1400" kern="0" dirty="0"/>
              <a:t>. </a:t>
            </a:r>
            <a:r>
              <a:rPr lang="zh-CN" altLang="en-US" sz="1400" kern="0" dirty="0"/>
              <a:t>电子与信息学报</a:t>
            </a:r>
            <a:r>
              <a:rPr lang="en-US" altLang="zh-CN" sz="1400" kern="0" dirty="0"/>
              <a:t>, 36, 12</a:t>
            </a:r>
            <a:r>
              <a:rPr lang="en-US" altLang="zh-CN" sz="1400" kern="0" dirty="0" smtClean="0"/>
              <a:t>.</a:t>
            </a:r>
            <a:endParaRPr lang="en-US" altLang="zh-CN" sz="1400" kern="0" dirty="0"/>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435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85000" lnSpcReduction="2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smtClean="0"/>
              <a:t>[</a:t>
            </a:r>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r>
              <a:rPr lang="en-US" altLang="zh-CN" sz="1600" kern="0" dirty="0" smtClean="0"/>
              <a:t>.</a:t>
            </a:r>
          </a:p>
          <a:p>
            <a:r>
              <a:rPr lang="en-US" altLang="zh-CN" sz="1600" kern="0" dirty="0"/>
              <a:t>[12] Yan M, Yang Z, Liu L, et al. </a:t>
            </a:r>
            <a:r>
              <a:rPr lang="en-US" altLang="zh-CN" sz="1600" kern="0" dirty="0" err="1"/>
              <a:t>ProDFA</a:t>
            </a:r>
            <a:r>
              <a:rPr lang="en-US" altLang="zh-CN" sz="1600" kern="0" dirty="0"/>
              <a:t>: Accelerating Domain Applications with a Coarse-Grained Runtime Reconfigurable Architecture[C]// 2013 International Conference on Parallel and Distributed Systems. IEEE, 2012:834-839</a:t>
            </a:r>
            <a:r>
              <a:rPr lang="en-US" altLang="zh-CN" sz="1600" kern="0" dirty="0" smtClean="0"/>
              <a:t>.</a:t>
            </a:r>
          </a:p>
          <a:p>
            <a:r>
              <a:rPr lang="en-US" altLang="zh-CN" sz="1600" kern="0" dirty="0" smtClean="0"/>
              <a:t>[13] </a:t>
            </a:r>
            <a:r>
              <a:rPr lang="en-US" altLang="zh-CN" sz="1600" kern="0" dirty="0" err="1" smtClean="0"/>
              <a:t>Fronte</a:t>
            </a:r>
            <a:r>
              <a:rPr lang="en-US" altLang="zh-CN" sz="1600" kern="0" dirty="0" smtClean="0"/>
              <a:t> </a:t>
            </a:r>
            <a:r>
              <a:rPr lang="en-US" altLang="zh-CN" sz="1600" kern="0" dirty="0"/>
              <a:t>D, Perez A, </a:t>
            </a:r>
            <a:r>
              <a:rPr lang="en-US" altLang="zh-CN" sz="1600" kern="0" dirty="0" err="1"/>
              <a:t>Payrat</a:t>
            </a:r>
            <a:r>
              <a:rPr lang="en-US" altLang="zh-CN" sz="1600" kern="0" dirty="0"/>
              <a:t> E. </a:t>
            </a:r>
            <a:r>
              <a:rPr lang="en-US" altLang="zh-CN" sz="1600" kern="0" dirty="0" err="1"/>
              <a:t>Celator</a:t>
            </a:r>
            <a:r>
              <a:rPr lang="en-US" altLang="zh-CN" sz="1600" kern="0" dirty="0"/>
              <a:t>: A Multi-algorithm Cryptographic Co-processor[C]// Reconfigurable Computing and FPGAs, 2008. </a:t>
            </a:r>
            <a:r>
              <a:rPr lang="en-US" altLang="zh-CN" sz="1600" kern="0" dirty="0" err="1"/>
              <a:t>ReConFig</a:t>
            </a:r>
            <a:r>
              <a:rPr lang="en-US" altLang="zh-CN" sz="1600" kern="0" dirty="0"/>
              <a:t> '08. International Conference on. IEEE, 2008:438-443</a:t>
            </a:r>
            <a:r>
              <a:rPr lang="en-US" altLang="zh-CN" sz="1600" kern="0" dirty="0" smtClean="0"/>
              <a:t>.</a:t>
            </a:r>
          </a:p>
          <a:p>
            <a:r>
              <a:rPr lang="en-US" altLang="zh-CN" sz="1600" kern="0" dirty="0"/>
              <a:t>[14] Dai Z B, Yang X H, Ren Q, et al. The research and design of reconfigurable cipher processing architecture targeted at block cipher[C]// ASIC, 2007. ASICON '07. 7th International Conference on. IEEE, 2007:814-817.</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375791"/>
            <a:ext cx="7406640" cy="1323439"/>
          </a:xfrm>
          <a:prstGeom prst="rect">
            <a:avLst/>
          </a:prstGeom>
        </p:spPr>
        <p:txBody>
          <a:bodyPr wrap="square">
            <a:spAutoFit/>
          </a:bodyPr>
          <a:lstStyle/>
          <a:p>
            <a:r>
              <a:rPr lang="zh-CN" altLang="en-US" sz="1600" dirty="0"/>
              <a:t>随着计算机技术和通信技术的发展，信息安全问题逐渐成为人们关注的社会问题，密码技术是保证信息的机密性、安全性和可用性等安全要求的基本手段。密码算法是现代安全应用的基础，也是信息系统安全性的根本所在，实现高效灵活的密码算法是高性能信息系统的重要指标和根本保障，因此也成为信息安全领域的重要课题。</a:t>
            </a:r>
            <a:endParaRPr lang="en-US" altLang="zh-CN" sz="1600" dirty="0"/>
          </a:p>
        </p:txBody>
      </p:sp>
      <p:sp>
        <p:nvSpPr>
          <p:cNvPr id="8" name="矩形 7"/>
          <p:cNvSpPr/>
          <p:nvPr/>
        </p:nvSpPr>
        <p:spPr>
          <a:xfrm>
            <a:off x="457200" y="3674856"/>
            <a:ext cx="7071360" cy="954107"/>
          </a:xfrm>
          <a:prstGeom prst="rect">
            <a:avLst/>
          </a:prstGeom>
        </p:spPr>
        <p:txBody>
          <a:bodyPr wrap="square">
            <a:spAutoFit/>
          </a:bodyPr>
          <a:lstStyle/>
          <a:p>
            <a:r>
              <a:rPr lang="zh-CN" altLang="en-US" sz="1400" b="1" dirty="0" smtClean="0"/>
              <a:t>常用</a:t>
            </a:r>
            <a:r>
              <a:rPr lang="zh-CN" altLang="en-US" sz="1400" b="1" dirty="0"/>
              <a:t>分组加密算法：</a:t>
            </a:r>
            <a:endParaRPr lang="en-US" altLang="zh-CN" sz="1400" b="1" dirty="0"/>
          </a:p>
          <a:p>
            <a:r>
              <a:rPr lang="en-US" altLang="zh-CN" sz="1400" dirty="0"/>
              <a:t>AES</a:t>
            </a:r>
            <a:r>
              <a:rPr lang="zh-CN" altLang="en-US" sz="1400" dirty="0"/>
              <a:t>、</a:t>
            </a:r>
            <a:r>
              <a:rPr lang="en-US" altLang="zh-CN" sz="1400" dirty="0"/>
              <a:t>Blowfish</a:t>
            </a:r>
            <a:r>
              <a:rPr lang="zh-CN" altLang="en-US" sz="1400" dirty="0"/>
              <a:t>、</a:t>
            </a:r>
            <a:r>
              <a:rPr lang="en-US" altLang="zh-CN" sz="1400" dirty="0"/>
              <a:t>DES (Internal Mechanics, Triple DES) </a:t>
            </a:r>
            <a:r>
              <a:rPr lang="zh-CN" altLang="en-US" sz="1400" dirty="0"/>
              <a:t>、</a:t>
            </a:r>
            <a:r>
              <a:rPr lang="en-US" altLang="zh-CN" sz="1400" dirty="0"/>
              <a:t>Serpent</a:t>
            </a:r>
            <a:r>
              <a:rPr lang="zh-CN" altLang="en-US" sz="1400" dirty="0"/>
              <a:t>、</a:t>
            </a:r>
            <a:r>
              <a:rPr lang="en-US" altLang="zh-CN" sz="1400" dirty="0" err="1"/>
              <a:t>Twofish</a:t>
            </a:r>
            <a:endParaRPr lang="en-US" altLang="zh-CN" sz="1400" dirty="0"/>
          </a:p>
          <a:p>
            <a:r>
              <a:rPr lang="zh-CN" altLang="en-US" sz="1400" b="1" dirty="0"/>
              <a:t>较常用分组加密算法：</a:t>
            </a:r>
            <a:endParaRPr lang="en-US" altLang="zh-CN" sz="1400" b="1" dirty="0"/>
          </a:p>
          <a:p>
            <a:r>
              <a:rPr lang="en-US" altLang="zh-CN" sz="1400" dirty="0"/>
              <a:t>Camellia</a:t>
            </a:r>
            <a:r>
              <a:rPr lang="zh-CN" altLang="en-US" sz="1400" dirty="0"/>
              <a:t>、</a:t>
            </a:r>
            <a:r>
              <a:rPr lang="en-US" altLang="zh-CN" sz="1400" dirty="0"/>
              <a:t>CAST-128</a:t>
            </a:r>
            <a:r>
              <a:rPr lang="zh-CN" altLang="en-US" sz="1400" dirty="0"/>
              <a:t>、</a:t>
            </a:r>
            <a:r>
              <a:rPr lang="en-US" altLang="zh-CN" sz="1400" dirty="0"/>
              <a:t>IDEA</a:t>
            </a:r>
            <a:r>
              <a:rPr lang="zh-CN" altLang="en-US" sz="1400" dirty="0"/>
              <a:t>、</a:t>
            </a:r>
            <a:r>
              <a:rPr lang="en-US" altLang="zh-CN" sz="1400" dirty="0"/>
              <a:t>RC2</a:t>
            </a:r>
            <a:r>
              <a:rPr lang="zh-CN" altLang="en-US" sz="1400" dirty="0"/>
              <a:t>、</a:t>
            </a:r>
            <a:r>
              <a:rPr lang="en-US" altLang="zh-CN" sz="1400" dirty="0"/>
              <a:t>RC5</a:t>
            </a:r>
            <a:r>
              <a:rPr lang="zh-CN" altLang="en-US" sz="1400" dirty="0"/>
              <a:t>、</a:t>
            </a:r>
            <a:r>
              <a:rPr lang="en-US" altLang="zh-CN" sz="1400" dirty="0"/>
              <a:t> SEED</a:t>
            </a:r>
            <a:r>
              <a:rPr lang="zh-CN" altLang="en-US" sz="1400" dirty="0"/>
              <a:t>、</a:t>
            </a:r>
            <a:r>
              <a:rPr lang="en-US" altLang="zh-CN" sz="1400" dirty="0"/>
              <a:t>ARIA</a:t>
            </a:r>
            <a:r>
              <a:rPr lang="zh-CN" altLang="en-US" sz="1400" dirty="0"/>
              <a:t>、</a:t>
            </a:r>
            <a:r>
              <a:rPr lang="en-US" altLang="zh-CN" sz="1400" dirty="0" err="1"/>
              <a:t>Skipjac</a:t>
            </a:r>
            <a:r>
              <a:rPr lang="zh-CN" altLang="en-US" sz="1400" dirty="0"/>
              <a:t>、</a:t>
            </a:r>
            <a:r>
              <a:rPr lang="en-US" altLang="zh-CN" sz="1400" dirty="0"/>
              <a:t>TEA</a:t>
            </a:r>
            <a:r>
              <a:rPr lang="zh-CN" altLang="en-US" sz="1400" dirty="0"/>
              <a:t>、</a:t>
            </a:r>
            <a:r>
              <a:rPr lang="en-US" altLang="zh-CN" sz="1400" dirty="0"/>
              <a:t>XTEA</a:t>
            </a:r>
            <a:endParaRPr lang="zh-CN" altLang="en-US" sz="1400" dirty="0"/>
          </a:p>
        </p:txBody>
      </p:sp>
      <p:sp>
        <p:nvSpPr>
          <p:cNvPr id="20" name="矩形 19"/>
          <p:cNvSpPr/>
          <p:nvPr/>
        </p:nvSpPr>
        <p:spPr>
          <a:xfrm>
            <a:off x="4890959" y="5356251"/>
            <a:ext cx="2511433" cy="584775"/>
          </a:xfrm>
          <a:prstGeom prst="rect">
            <a:avLst/>
          </a:prstGeom>
        </p:spPr>
        <p:txBody>
          <a:bodyPr wrap="square">
            <a:spAutoFit/>
          </a:bodyPr>
          <a:lstStyle/>
          <a:p>
            <a:r>
              <a:rPr lang="zh-CN" altLang="en-US" sz="1600" dirty="0" smtClean="0"/>
              <a:t>更高的吞吐率</a:t>
            </a:r>
            <a:endParaRPr lang="en-US" altLang="zh-CN" sz="1600" dirty="0"/>
          </a:p>
          <a:p>
            <a:r>
              <a:rPr lang="zh-CN" altLang="en-US" sz="1600" dirty="0" smtClean="0"/>
              <a:t>更</a:t>
            </a:r>
            <a:r>
              <a:rPr lang="zh-CN" altLang="en-US" sz="1600" dirty="0"/>
              <a:t>低的功耗和面积</a:t>
            </a:r>
            <a:endParaRPr lang="en-US" altLang="zh-CN" sz="1600" dirty="0"/>
          </a:p>
        </p:txBody>
      </p:sp>
      <p:sp>
        <p:nvSpPr>
          <p:cNvPr id="10" name="矩形 9"/>
          <p:cNvSpPr/>
          <p:nvPr/>
        </p:nvSpPr>
        <p:spPr>
          <a:xfrm>
            <a:off x="979160" y="4937472"/>
            <a:ext cx="2511433" cy="1077218"/>
          </a:xfrm>
          <a:prstGeom prst="rect">
            <a:avLst/>
          </a:prstGeom>
        </p:spPr>
        <p:txBody>
          <a:bodyPr wrap="square">
            <a:spAutoFit/>
          </a:bodyPr>
          <a:lstStyle/>
          <a:p>
            <a:r>
              <a:rPr lang="zh-CN" altLang="en-US" sz="1600" b="1" dirty="0" smtClean="0"/>
              <a:t>新的挑战：</a:t>
            </a:r>
            <a:endParaRPr lang="en-US" altLang="zh-CN" sz="1600" b="1" dirty="0"/>
          </a:p>
          <a:p>
            <a:r>
              <a:rPr lang="zh-CN" altLang="en-US" sz="1600" dirty="0" smtClean="0"/>
              <a:t>不断提升的网络通信速度</a:t>
            </a:r>
            <a:endParaRPr lang="en-US" altLang="zh-CN" sz="1600" dirty="0" smtClean="0"/>
          </a:p>
          <a:p>
            <a:r>
              <a:rPr lang="zh-CN" altLang="en-US" sz="1600" dirty="0" smtClean="0"/>
              <a:t>不断增大数据量</a:t>
            </a:r>
            <a:endParaRPr lang="en-US" altLang="zh-CN" sz="1600" dirty="0"/>
          </a:p>
          <a:p>
            <a:r>
              <a:rPr lang="zh-CN" altLang="en-US" sz="1600" dirty="0" smtClean="0"/>
              <a:t>便携式设备的低功耗要求</a:t>
            </a:r>
            <a:endParaRPr lang="en-US" altLang="zh-CN" sz="1600" dirty="0"/>
          </a:p>
        </p:txBody>
      </p:sp>
      <p:sp>
        <p:nvSpPr>
          <p:cNvPr id="2" name="右箭头 1"/>
          <p:cNvSpPr/>
          <p:nvPr/>
        </p:nvSpPr>
        <p:spPr>
          <a:xfrm>
            <a:off x="3779182" y="5476080"/>
            <a:ext cx="823188" cy="34511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013325495"/>
              </p:ext>
            </p:extLst>
          </p:nvPr>
        </p:nvGraphicFramePr>
        <p:xfrm>
          <a:off x="482819" y="2609384"/>
          <a:ext cx="7780235" cy="3502214"/>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较高的吞吐率，可重用性好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消耗资源少，吞吐率高</a:t>
                      </a:r>
                      <a:endParaRPr lang="zh-CN" altLang="en-US" sz="1600" dirty="0"/>
                    </a:p>
                  </a:txBody>
                  <a:tcPr/>
                </a:tc>
                <a:tc>
                  <a:txBody>
                    <a:bodyPr/>
                    <a:lstStyle/>
                    <a:p>
                      <a:r>
                        <a:rPr lang="zh-CN" altLang="en-US" sz="1600" dirty="0" smtClean="0"/>
                        <a:t>不同的算法需要重新设计</a:t>
                      </a:r>
                      <a:endParaRPr lang="zh-CN" altLang="en-US" sz="1600" dirty="0"/>
                    </a:p>
                  </a:txBody>
                  <a:tcPr/>
                </a:tc>
              </a:tr>
              <a:tr h="561866">
                <a:tc gridSpan="2">
                  <a:txBody>
                    <a:bodyPr/>
                    <a:lstStyle/>
                    <a:p>
                      <a:r>
                        <a:rPr lang="zh-CN" altLang="en-US" sz="1600" dirty="0" smtClean="0"/>
                        <a:t>处理器指令扩展</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配置依托于主处理器，易于编程，结构简单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可实现自动化配置，架构简单</a:t>
                      </a:r>
                      <a:endParaRPr lang="zh-CN" altLang="en-US" sz="1600" dirty="0"/>
                    </a:p>
                  </a:txBody>
                  <a:tcPr/>
                </a:tc>
                <a:tc>
                  <a:txBody>
                    <a:bodyPr/>
                    <a:lstStyle/>
                    <a:p>
                      <a:r>
                        <a:rPr lang="zh-CN" altLang="en-US" sz="1600" dirty="0" smtClean="0"/>
                        <a:t>指令逻辑复杂，占用大部分的周期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核心是计算</a:t>
            </a:r>
            <a:r>
              <a:rPr lang="zh-CN" altLang="en-US" sz="1600" dirty="0"/>
              <a:t>阵列</a:t>
            </a:r>
            <a:r>
              <a:rPr lang="zh-CN" altLang="en-US" sz="1600" dirty="0" smtClean="0"/>
              <a:t>，阵列设计</a:t>
            </a:r>
            <a:r>
              <a:rPr lang="zh-CN" altLang="en-US" sz="1600" dirty="0"/>
              <a:t>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a:t>
            </a:r>
            <a:r>
              <a:rPr lang="zh-CN" altLang="en-US" sz="1600" dirty="0" smtClean="0"/>
              <a:t>主频的决定了整个阵列的主频</a:t>
            </a:r>
            <a:endParaRPr lang="en-US" altLang="zh-CN" sz="1600" dirty="0"/>
          </a:p>
          <a:p>
            <a:r>
              <a:rPr lang="en-US" altLang="zh-CN" sz="1600" dirty="0"/>
              <a:t>2.PE</a:t>
            </a:r>
            <a:r>
              <a:rPr lang="zh-CN" altLang="en-US" sz="1600" dirty="0"/>
              <a:t>的功能</a:t>
            </a:r>
            <a:r>
              <a:rPr lang="zh-CN" altLang="en-US" sz="1600" dirty="0" smtClean="0"/>
              <a:t>和灵活性决定</a:t>
            </a:r>
            <a:r>
              <a:rPr lang="zh-CN" altLang="en-US" sz="1600" dirty="0"/>
              <a:t>了</a:t>
            </a:r>
            <a:r>
              <a:rPr lang="zh-CN" altLang="en-US" sz="1600" dirty="0" smtClean="0"/>
              <a:t>阵列的功能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a:t>
            </a:r>
            <a:r>
              <a:rPr lang="zh-CN" altLang="en-US" dirty="0" smtClean="0"/>
              <a:t>使架构的</a:t>
            </a:r>
            <a:r>
              <a:rPr lang="zh-CN" altLang="en-US" dirty="0"/>
              <a:t>性能</a:t>
            </a:r>
            <a:r>
              <a:rPr lang="zh-CN" altLang="en-US" dirty="0" smtClean="0"/>
              <a:t>面积</a:t>
            </a:r>
            <a:r>
              <a:rPr lang="zh-CN" altLang="en-US" dirty="0"/>
              <a:t>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3637429232"/>
              </p:ext>
            </p:extLst>
          </p:nvPr>
        </p:nvGraphicFramePr>
        <p:xfrm>
          <a:off x="91368" y="2289235"/>
          <a:ext cx="8886579" cy="4485907"/>
        </p:xfrm>
        <a:graphic>
          <a:graphicData uri="http://schemas.openxmlformats.org/drawingml/2006/table">
            <a:tbl>
              <a:tblPr firstRow="1" bandRow="1">
                <a:tableStyleId>{5C22544A-7EE6-4342-B048-85BDC9FD1C3A}</a:tableStyleId>
              </a:tblPr>
              <a:tblGrid>
                <a:gridCol w="918036"/>
                <a:gridCol w="2054431"/>
                <a:gridCol w="605642"/>
                <a:gridCol w="2367150"/>
                <a:gridCol w="2941320"/>
              </a:tblGrid>
              <a:tr h="340627">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09469">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的延迟很大，而且功能串行的需求在不同的算法中有不同的表现很难兼顾所有算法。在迭代架构中有优势但是不适合阵列的多级流水架构。</a:t>
                      </a:r>
                    </a:p>
                  </a:txBody>
                  <a:tcPr/>
                </a:tc>
              </a:tr>
              <a:tr h="1109469">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875897">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功能完整的同时可以使</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中某一时刻只有一个功能单元在工作，电路利用率低。</a:t>
                      </a:r>
                    </a:p>
                  </a:txBody>
                  <a:tcPr/>
                </a:tc>
              </a:tr>
              <a:tr h="913609">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通过对不同的模块进行延迟分析，结合算法的功能特征，功能模块先串行组合再并行组合。</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平衡不同的功能单元的延迟，提供了简单功能单元的串行并且和功能并行结构具有相近的高主频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830997"/>
          </a:xfrm>
          <a:prstGeom prst="rect">
            <a:avLst/>
          </a:prstGeom>
          <a:noFill/>
        </p:spPr>
        <p:txBody>
          <a:bodyPr wrap="square" rtlCol="0">
            <a:spAutoFit/>
          </a:bodyPr>
          <a:lstStyle/>
          <a:p>
            <a:r>
              <a:rPr lang="zh-CN" altLang="en-US" sz="1600" b="1" dirty="0"/>
              <a:t>新的要求：</a:t>
            </a:r>
            <a:endParaRPr lang="en-US" altLang="zh-CN" sz="1600" b="1" dirty="0"/>
          </a:p>
          <a:p>
            <a:r>
              <a:rPr lang="zh-CN" altLang="en-US" sz="1600" dirty="0"/>
              <a:t>引入基本的功能串并组合方案，在这个基础上对原有的方案进行改进</a:t>
            </a:r>
            <a:r>
              <a:rPr lang="zh-CN" altLang="en-US" sz="1600" dirty="0" smtClean="0"/>
              <a:t>，通过提高</a:t>
            </a:r>
            <a:r>
              <a:rPr lang="en-US" altLang="zh-CN" sz="1600" dirty="0" smtClean="0"/>
              <a:t>PE</a:t>
            </a:r>
            <a:r>
              <a:rPr lang="zh-CN" altLang="en-US" sz="1600" dirty="0" smtClean="0"/>
              <a:t>的功能灵活性来提升硬件利用率，减少硬件开销，使架构的性能面积比得到提升</a:t>
            </a:r>
            <a:endParaRPr lang="zh-CN" altLang="en-US" sz="1600" dirty="0"/>
          </a:p>
        </p:txBody>
      </p:sp>
      <p:sp>
        <p:nvSpPr>
          <p:cNvPr id="11" name="文本框 10"/>
          <p:cNvSpPr txBox="1"/>
          <p:nvPr/>
        </p:nvSpPr>
        <p:spPr>
          <a:xfrm>
            <a:off x="482197" y="2370944"/>
            <a:ext cx="7549285" cy="584775"/>
          </a:xfrm>
          <a:prstGeom prst="rect">
            <a:avLst/>
          </a:prstGeom>
          <a:noFill/>
        </p:spPr>
        <p:txBody>
          <a:bodyPr wrap="square" rtlCol="0">
            <a:spAutoFit/>
          </a:bodyPr>
          <a:lstStyle/>
          <a:p>
            <a:r>
              <a:rPr lang="zh-CN" altLang="en-US" sz="1600" b="1" dirty="0"/>
              <a:t>在归类总结了已有架构中对</a:t>
            </a:r>
            <a:r>
              <a:rPr lang="en-US" altLang="zh-CN" sz="1600" b="1" dirty="0"/>
              <a:t>PE</a:t>
            </a:r>
            <a:r>
              <a:rPr lang="zh-CN" altLang="en-US" sz="1600" b="1" dirty="0"/>
              <a:t>的设计方案和每种</a:t>
            </a:r>
            <a:r>
              <a:rPr lang="en-US" altLang="zh-CN" sz="1600" b="1" dirty="0"/>
              <a:t>PE</a:t>
            </a:r>
            <a:r>
              <a:rPr lang="zh-CN" altLang="en-US" sz="1600"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6783</TotalTime>
  <Words>5132</Words>
  <Application>Microsoft Office PowerPoint</Application>
  <PresentationFormat>全屏显示(4:3)</PresentationFormat>
  <Paragraphs>683</Paragraphs>
  <Slides>35</Slides>
  <Notes>33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面向分组加密算法的可重构阵列PE研究与设计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bean</cp:lastModifiedBy>
  <cp:revision>191</cp:revision>
  <dcterms:created xsi:type="dcterms:W3CDTF">2014-11-24T06:35:50Z</dcterms:created>
  <dcterms:modified xsi:type="dcterms:W3CDTF">2015-11-21T06:41:24Z</dcterms:modified>
</cp:coreProperties>
</file>