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2"/>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7" r:id="rId17"/>
    <p:sldId id="313" r:id="rId18"/>
    <p:sldId id="314" r:id="rId19"/>
    <p:sldId id="315" r:id="rId20"/>
    <p:sldId id="312" r:id="rId21"/>
    <p:sldId id="308" r:id="rId22"/>
    <p:sldId id="318" r:id="rId23"/>
    <p:sldId id="316" r:id="rId24"/>
    <p:sldId id="270" r:id="rId25"/>
    <p:sldId id="268" r:id="rId26"/>
    <p:sldId id="311" r:id="rId27"/>
    <p:sldId id="291" r:id="rId28"/>
    <p:sldId id="284" r:id="rId29"/>
    <p:sldId id="319" r:id="rId30"/>
    <p:sldId id="320"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15" autoAdjust="0"/>
  </p:normalViewPr>
  <p:slideViewPr>
    <p:cSldViewPr snapToGrid="0">
      <p:cViewPr varScale="1">
        <p:scale>
          <a:sx n="104" d="100"/>
          <a:sy n="10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294920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398609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9795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215698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69861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1400216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24</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25</a:t>
            </a:fld>
            <a:endParaRPr lang="zh-CN" altLang="en-US"/>
          </a:p>
        </p:txBody>
      </p:sp>
    </p:spTree>
    <p:extLst>
      <p:ext uri="{BB962C8B-B14F-4D97-AF65-F5344CB8AC3E}">
        <p14:creationId xmlns:p14="http://schemas.microsoft.com/office/powerpoint/2010/main" val="677664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26</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27</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28</a:t>
            </a:fld>
            <a:endParaRPr lang="zh-CN" altLang="en-US"/>
          </a:p>
        </p:txBody>
      </p:sp>
    </p:spTree>
    <p:extLst>
      <p:ext uri="{BB962C8B-B14F-4D97-AF65-F5344CB8AC3E}">
        <p14:creationId xmlns:p14="http://schemas.microsoft.com/office/powerpoint/2010/main" val="3816426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29</a:t>
            </a:fld>
            <a:endParaRPr lang="zh-CN" altLang="en-US"/>
          </a:p>
        </p:txBody>
      </p:sp>
    </p:spTree>
    <p:extLst>
      <p:ext uri="{BB962C8B-B14F-4D97-AF65-F5344CB8AC3E}">
        <p14:creationId xmlns:p14="http://schemas.microsoft.com/office/powerpoint/2010/main" val="391629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2015/11/16</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2015/11/16</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2015/11/16</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2015/11/16</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2015/11/16</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2015/11/16</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2015/11/16</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2015/11/16</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2015/11/16</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2015/11/16</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2015/11/16</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2015/11/16</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2015/11/16</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面向分组加密算法的可重构阵列</a:t>
            </a:r>
            <a:r>
              <a:rPr lang="en-US" altLang="zh-CN" sz="3600" dirty="0" smtClean="0"/>
              <a:t>PE</a:t>
            </a:r>
            <a:r>
              <a:rPr lang="zh-CN" altLang="en-US" sz="3600" dirty="0" smtClean="0"/>
              <a:t>研究与</a:t>
            </a:r>
            <a:r>
              <a:rPr lang="zh-CN" altLang="en-US" sz="3600" dirty="0" smtClean="0"/>
              <a:t>设计</a:t>
            </a:r>
            <a:endParaRPr lang="zh-CN" altLang="en-US" sz="3600" dirty="0"/>
          </a:p>
        </p:txBody>
      </p:sp>
      <p:sp>
        <p:nvSpPr>
          <p:cNvPr id="14339" name="副标题 2"/>
          <p:cNvSpPr>
            <a:spLocks noGrp="1"/>
          </p:cNvSpPr>
          <p:nvPr>
            <p:ph type="subTitle" idx="1"/>
          </p:nvPr>
        </p:nvSpPr>
        <p:spPr>
          <a:xfrm>
            <a:off x="4329910" y="3660902"/>
            <a:ext cx="4229891" cy="1114819"/>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李小泉</a:t>
            </a:r>
            <a:endParaRPr lang="en-US" altLang="zh-CN" sz="2800" dirty="0">
              <a:solidFill>
                <a:schemeClr val="tx1"/>
              </a:solidFill>
              <a:ea typeface="宋体" panose="02010600030101010101" pitchFamily="2" charset="-122"/>
            </a:endParaRPr>
          </a:p>
          <a:p>
            <a:pPr eaLnBrk="1" hangingPunct="1"/>
            <a:r>
              <a:rPr lang="zh-CN" altLang="en-US" sz="2800" dirty="0">
                <a:solidFill>
                  <a:schemeClr val="tx1"/>
                </a:solidFill>
                <a:ea typeface="宋体" panose="02010600030101010101" pitchFamily="2" charset="-122"/>
              </a:rPr>
              <a:t>指导老师：曹鹏</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82115" y="5148110"/>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2015/11/16</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lnSpcReduction="1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2000" kern="0" dirty="0"/>
              <a:t>算法特征：算法的一轮中的操作是固定的，而且一般算法的一轮会被映射到架构中的多行阵列中，同构阵列中为了通用性必须为所有的</a:t>
            </a:r>
            <a:r>
              <a:rPr lang="en-US" altLang="zh-CN" sz="2000" kern="0" dirty="0"/>
              <a:t>PE</a:t>
            </a:r>
            <a:r>
              <a:rPr lang="zh-CN" altLang="en-US" sz="2000" kern="0" dirty="0" smtClean="0"/>
              <a:t>设计算法所</a:t>
            </a:r>
            <a:r>
              <a:rPr lang="zh-CN" altLang="en-US" sz="2000" kern="0" dirty="0"/>
              <a:t>需的所有功能。</a:t>
            </a:r>
            <a:endParaRPr lang="en-US" altLang="zh-CN" sz="20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469833" y="3749287"/>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59617" y="5015554"/>
            <a:ext cx="4053640" cy="1631216"/>
          </a:xfrm>
          <a:prstGeom prst="rect">
            <a:avLst/>
          </a:prstGeom>
          <a:noFill/>
        </p:spPr>
        <p:txBody>
          <a:bodyPr wrap="square" rtlCol="0">
            <a:spAutoFit/>
          </a:bodyPr>
          <a:lstStyle/>
          <a:p>
            <a:r>
              <a:rPr lang="zh-CN" altLang="en-US" sz="2000" dirty="0"/>
              <a:t>对应一轮中的某个功能只需要有正确位置的某</a:t>
            </a:r>
            <a:r>
              <a:rPr lang="zh-CN" altLang="en-US" sz="2000" dirty="0" smtClean="0"/>
              <a:t>一行</a:t>
            </a:r>
            <a:r>
              <a:rPr lang="en-US" altLang="zh-CN" sz="2000" dirty="0" smtClean="0"/>
              <a:t>PE</a:t>
            </a:r>
            <a:r>
              <a:rPr lang="zh-CN" altLang="en-US" sz="2000" dirty="0" smtClean="0"/>
              <a:t>提供</a:t>
            </a:r>
            <a:r>
              <a:rPr lang="zh-CN" altLang="en-US" sz="2000" dirty="0"/>
              <a:t>就足够了，同构的</a:t>
            </a:r>
            <a:r>
              <a:rPr lang="en-US" altLang="zh-CN" sz="2000" dirty="0"/>
              <a:t>PE</a:t>
            </a:r>
            <a:r>
              <a:rPr lang="zh-CN" altLang="en-US" sz="2000" dirty="0" smtClean="0"/>
              <a:t>为实现算会在同一个</a:t>
            </a:r>
            <a:r>
              <a:rPr lang="en-US" altLang="zh-CN" sz="2000" dirty="0" smtClean="0"/>
              <a:t>PE</a:t>
            </a:r>
            <a:r>
              <a:rPr lang="zh-CN" altLang="en-US" sz="2000" dirty="0" smtClean="0"/>
              <a:t>里面堆砌算法的所有功能</a:t>
            </a:r>
            <a:r>
              <a:rPr lang="zh-CN" altLang="en-US" sz="2000" dirty="0"/>
              <a:t>，这照成了很大的资源浪费</a:t>
            </a:r>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功能组合的依据来自一轮顺序操作，比较局限</a:t>
            </a:r>
          </a:p>
        </p:txBody>
      </p:sp>
      <p:sp>
        <p:nvSpPr>
          <p:cNvPr id="2" name="矩形 1"/>
          <p:cNvSpPr/>
          <p:nvPr/>
        </p:nvSpPr>
        <p:spPr>
          <a:xfrm>
            <a:off x="457200" y="3027324"/>
            <a:ext cx="3532908" cy="2862322"/>
          </a:xfrm>
          <a:prstGeom prst="rect">
            <a:avLst/>
          </a:prstGeom>
        </p:spPr>
        <p:txBody>
          <a:bodyPr wrap="square">
            <a:spAutoFit/>
          </a:bodyPr>
          <a:lstStyle/>
          <a:p>
            <a:r>
              <a:rPr lang="zh-CN" altLang="en-US" dirty="0"/>
              <a:t>现有的</a:t>
            </a:r>
            <a:r>
              <a:rPr lang="zh-CN" altLang="en-US" dirty="0" smtClean="0"/>
              <a:t>架构虽然对</a:t>
            </a:r>
            <a:r>
              <a:rPr lang="zh-CN" altLang="en-US" dirty="0"/>
              <a:t>目标算法的轮函数进行了分析，提炼轮函数中的各种操作</a:t>
            </a:r>
            <a:r>
              <a:rPr lang="zh-CN" altLang="en-US" dirty="0" smtClean="0"/>
              <a:t>组合，</a:t>
            </a:r>
            <a:r>
              <a:rPr lang="zh-CN" altLang="en-US" dirty="0"/>
              <a:t>但是对于大多数</a:t>
            </a:r>
            <a:r>
              <a:rPr lang="zh-CN" altLang="en-US" dirty="0" smtClean="0"/>
              <a:t>分组加密算法来说，其</a:t>
            </a:r>
            <a:r>
              <a:rPr lang="zh-CN" altLang="en-US" dirty="0"/>
              <a:t>操作模式接近于</a:t>
            </a:r>
            <a:r>
              <a:rPr lang="zh-CN" altLang="en-US" dirty="0" smtClean="0"/>
              <a:t>如右图所示的模式</a:t>
            </a:r>
            <a:r>
              <a:rPr lang="zh-CN" altLang="en-US" dirty="0"/>
              <a:t>：</a:t>
            </a:r>
            <a:endParaRPr lang="en-US" altLang="zh-CN" dirty="0"/>
          </a:p>
          <a:p>
            <a:r>
              <a:rPr lang="zh-CN" altLang="en-US" dirty="0"/>
              <a:t>真正有价值的操作组合在每轮的首尾的位置</a:t>
            </a:r>
            <a:r>
              <a:rPr lang="zh-CN" altLang="en-US" dirty="0" smtClean="0"/>
              <a:t>，而中间</a:t>
            </a:r>
            <a:r>
              <a:rPr lang="zh-CN" altLang="en-US" dirty="0"/>
              <a:t>的位置作为关键路径不利于组合更多的</a:t>
            </a:r>
            <a:r>
              <a:rPr lang="zh-CN" altLang="en-US" dirty="0" smtClean="0"/>
              <a:t>操作，只通过顺序分析算法的单轮无法获取这些组合关系。</a:t>
            </a:r>
            <a:endParaRPr lang="zh-CN" altLang="en-US" dirty="0"/>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结构存在的问题提出了对应的改进方案</a:t>
            </a: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对算法建模，进行全面的算法分析</a:t>
            </a:r>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以轮操作为目标设计行异构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p>
        </p:txBody>
      </p:sp>
      <p:sp>
        <p:nvSpPr>
          <p:cNvPr id="30" name="矩形 29"/>
          <p:cNvSpPr/>
          <p:nvPr/>
        </p:nvSpPr>
        <p:spPr>
          <a:xfrm>
            <a:off x="1404448"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a:t>单算法特征提取</a:t>
            </a:r>
            <a:endParaRPr lang="en-US" altLang="zh-CN" dirty="0"/>
          </a:p>
          <a:p>
            <a:r>
              <a:rPr lang="zh-CN" altLang="en-US" dirty="0"/>
              <a:t>多算法信息汇总</a:t>
            </a:r>
          </a:p>
        </p:txBody>
      </p:sp>
      <p:sp>
        <p:nvSpPr>
          <p:cNvPr id="31" name="矩形 30"/>
          <p:cNvSpPr/>
          <p:nvPr/>
        </p:nvSpPr>
        <p:spPr>
          <a:xfrm>
            <a:off x="140572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各种算法的描述文档</a:t>
            </a:r>
          </a:p>
        </p:txBody>
      </p:sp>
      <p:sp>
        <p:nvSpPr>
          <p:cNvPr id="32" name="矩形 31"/>
          <p:cNvSpPr/>
          <p:nvPr/>
        </p:nvSpPr>
        <p:spPr>
          <a:xfrm>
            <a:off x="466327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p>
        </p:txBody>
      </p:sp>
      <p:sp>
        <p:nvSpPr>
          <p:cNvPr id="33" name="矩形 32"/>
          <p:cNvSpPr/>
          <p:nvPr/>
        </p:nvSpPr>
        <p:spPr>
          <a:xfrm>
            <a:off x="4663270"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p>
        </p:txBody>
      </p:sp>
      <p:sp>
        <p:nvSpPr>
          <p:cNvPr id="34" name="矩形 33"/>
          <p:cNvSpPr/>
          <p:nvPr/>
        </p:nvSpPr>
        <p:spPr>
          <a:xfrm>
            <a:off x="1688312"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架构探索</a:t>
            </a:r>
          </a:p>
        </p:txBody>
      </p:sp>
      <p:sp>
        <p:nvSpPr>
          <p:cNvPr id="35" name="矩形 34"/>
          <p:cNvSpPr/>
          <p:nvPr/>
        </p:nvSpPr>
        <p:spPr>
          <a:xfrm>
            <a:off x="2854164" y="5874106"/>
            <a:ext cx="3062948" cy="4804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的功能、主频、面积等</a:t>
            </a:r>
          </a:p>
        </p:txBody>
      </p:sp>
      <p:sp>
        <p:nvSpPr>
          <p:cNvPr id="36" name="下箭头 35"/>
          <p:cNvSpPr/>
          <p:nvPr/>
        </p:nvSpPr>
        <p:spPr>
          <a:xfrm>
            <a:off x="2475881"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5715569"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2457386"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5715569"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168316"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4" name="文本框 13"/>
          <p:cNvSpPr txBox="1"/>
          <p:nvPr/>
        </p:nvSpPr>
        <p:spPr>
          <a:xfrm>
            <a:off x="568375" y="2543765"/>
            <a:ext cx="1731447" cy="1569660"/>
          </a:xfrm>
          <a:prstGeom prst="rect">
            <a:avLst/>
          </a:prstGeom>
          <a:noFill/>
        </p:spPr>
        <p:txBody>
          <a:bodyPr wrap="square" rtlCol="0">
            <a:spAutoFit/>
          </a:bodyPr>
          <a:lstStyle/>
          <a:p>
            <a:r>
              <a:rPr lang="zh-CN" altLang="en-US" sz="1600" b="1" dirty="0" smtClean="0"/>
              <a:t>算法描述文本：</a:t>
            </a:r>
            <a:endParaRPr lang="en-US" altLang="zh-CN" sz="1600" b="1" dirty="0" smtClean="0"/>
          </a:p>
          <a:p>
            <a:r>
              <a:rPr lang="zh-CN" altLang="en-US" sz="1600" dirty="0" smtClean="0"/>
              <a:t>查找算法定义文档，整理算法的流程，完成算法的流程图</a:t>
            </a:r>
            <a:endParaRPr lang="en-US" altLang="zh-CN" sz="1600" dirty="0" smtClean="0"/>
          </a:p>
          <a:p>
            <a:endParaRPr lang="zh-CN" altLang="en-US" sz="1600" dirty="0"/>
          </a:p>
        </p:txBody>
      </p:sp>
      <p:pic>
        <p:nvPicPr>
          <p:cNvPr id="18" name="Picture 1" descr="https://nzircui.files.wordpress.com/2010/05/23.jpg?w=221&amp;h=493"/>
          <p:cNvPicPr>
            <a:picLocks noChangeAspect="1" noChangeArrowheads="1"/>
          </p:cNvPicPr>
          <p:nvPr/>
        </p:nvPicPr>
        <p:blipFill>
          <a:blip r:embed="rId4"/>
          <a:srcRect/>
          <a:stretch>
            <a:fillRect/>
          </a:stretch>
        </p:blipFill>
        <p:spPr bwMode="auto">
          <a:xfrm>
            <a:off x="2158304" y="2062974"/>
            <a:ext cx="1597104" cy="3562156"/>
          </a:xfrm>
          <a:prstGeom prst="rect">
            <a:avLst/>
          </a:prstGeom>
          <a:noFill/>
        </p:spPr>
      </p:pic>
      <p:pic>
        <p:nvPicPr>
          <p:cNvPr id="12" name="图片 11"/>
          <p:cNvPicPr>
            <a:picLocks noChangeAspect="1"/>
          </p:cNvPicPr>
          <p:nvPr/>
        </p:nvPicPr>
        <p:blipFill>
          <a:blip r:embed="rId5"/>
          <a:stretch>
            <a:fillRect/>
          </a:stretch>
        </p:blipFill>
        <p:spPr>
          <a:xfrm>
            <a:off x="3889721" y="2995471"/>
            <a:ext cx="1593157" cy="3176101"/>
          </a:xfrm>
          <a:prstGeom prst="rect">
            <a:avLst/>
          </a:prstGeom>
        </p:spPr>
      </p:pic>
    </p:spTree>
    <p:extLst>
      <p:ext uri="{BB962C8B-B14F-4D97-AF65-F5344CB8AC3E}">
        <p14:creationId xmlns:p14="http://schemas.microsoft.com/office/powerpoint/2010/main" val="28256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1" name="文本框 10"/>
          <p:cNvSpPr txBox="1"/>
          <p:nvPr/>
        </p:nvSpPr>
        <p:spPr>
          <a:xfrm>
            <a:off x="247845" y="1949978"/>
            <a:ext cx="3087329" cy="2308324"/>
          </a:xfrm>
          <a:prstGeom prst="rect">
            <a:avLst/>
          </a:prstGeom>
          <a:noFill/>
        </p:spPr>
        <p:txBody>
          <a:bodyPr wrap="square" rtlCol="0">
            <a:spAutoFit/>
          </a:bodyPr>
          <a:lstStyle/>
          <a:p>
            <a:r>
              <a:rPr lang="zh-CN" altLang="en-US" sz="1600" b="1" dirty="0" smtClean="0"/>
              <a:t>算法建模：</a:t>
            </a:r>
            <a:endParaRPr lang="zh-CN" altLang="en-US" sz="1600" b="1" dirty="0"/>
          </a:p>
          <a:p>
            <a:r>
              <a:rPr lang="zh-CN" altLang="en-US" sz="1600" dirty="0"/>
              <a:t>算法的流程是一个有向的无环图，算法的流程图可以很方面地看出一个</a:t>
            </a:r>
            <a:r>
              <a:rPr lang="en-US" altLang="zh-CN" sz="1600" dirty="0"/>
              <a:t>AOV</a:t>
            </a:r>
            <a:r>
              <a:rPr lang="zh-CN" altLang="en-US" sz="1600" dirty="0"/>
              <a:t>网络，而为了能求关键路径，把</a:t>
            </a:r>
            <a:r>
              <a:rPr lang="en-US" altLang="zh-CN" sz="1600" dirty="0"/>
              <a:t>AOV</a:t>
            </a:r>
            <a:r>
              <a:rPr lang="zh-CN" altLang="en-US" sz="1600" dirty="0"/>
              <a:t>网络转换成</a:t>
            </a:r>
            <a:r>
              <a:rPr lang="en-US" altLang="zh-CN" sz="1600" dirty="0"/>
              <a:t>AOE</a:t>
            </a:r>
            <a:r>
              <a:rPr lang="zh-CN" altLang="en-US" sz="1600" dirty="0"/>
              <a:t>网络。</a:t>
            </a:r>
          </a:p>
          <a:p>
            <a:r>
              <a:rPr lang="zh-CN" altLang="en-US" sz="1600" dirty="0"/>
              <a:t>点表示阶段</a:t>
            </a:r>
          </a:p>
          <a:p>
            <a:r>
              <a:rPr lang="zh-CN" altLang="en-US" sz="1600" dirty="0"/>
              <a:t>边表示具体的算子</a:t>
            </a:r>
          </a:p>
          <a:p>
            <a:r>
              <a:rPr lang="zh-CN" altLang="en-US" sz="1600" dirty="0"/>
              <a:t>边上的权表示算子的延迟</a:t>
            </a:r>
          </a:p>
        </p:txBody>
      </p:sp>
      <p:pic>
        <p:nvPicPr>
          <p:cNvPr id="3" name="图片 2"/>
          <p:cNvPicPr>
            <a:picLocks noChangeAspect="1"/>
          </p:cNvPicPr>
          <p:nvPr/>
        </p:nvPicPr>
        <p:blipFill>
          <a:blip r:embed="rId4"/>
          <a:stretch>
            <a:fillRect/>
          </a:stretch>
        </p:blipFill>
        <p:spPr>
          <a:xfrm>
            <a:off x="3335174" y="1680338"/>
            <a:ext cx="1960949" cy="3681597"/>
          </a:xfrm>
          <a:prstGeom prst="rect">
            <a:avLst/>
          </a:prstGeom>
        </p:spPr>
      </p:pic>
      <p:pic>
        <p:nvPicPr>
          <p:cNvPr id="7" name="图片 6"/>
          <p:cNvPicPr>
            <a:picLocks noChangeAspect="1"/>
          </p:cNvPicPr>
          <p:nvPr/>
        </p:nvPicPr>
        <p:blipFill>
          <a:blip r:embed="rId5"/>
          <a:stretch>
            <a:fillRect/>
          </a:stretch>
        </p:blipFill>
        <p:spPr>
          <a:xfrm>
            <a:off x="370508" y="5040351"/>
            <a:ext cx="4294473" cy="1228788"/>
          </a:xfrm>
          <a:prstGeom prst="rect">
            <a:avLst/>
          </a:prstGeom>
        </p:spPr>
      </p:pic>
      <p:sp>
        <p:nvSpPr>
          <p:cNvPr id="8" name="椭圆 7"/>
          <p:cNvSpPr/>
          <p:nvPr/>
        </p:nvSpPr>
        <p:spPr>
          <a:xfrm>
            <a:off x="208283" y="6043962"/>
            <a:ext cx="2309461" cy="2431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788890" y="6043962"/>
            <a:ext cx="1526758" cy="523220"/>
          </a:xfrm>
          <a:prstGeom prst="rect">
            <a:avLst/>
          </a:prstGeom>
          <a:noFill/>
        </p:spPr>
        <p:txBody>
          <a:bodyPr wrap="square" rtlCol="0">
            <a:spAutoFit/>
          </a:bodyPr>
          <a:lstStyle/>
          <a:p>
            <a:r>
              <a:rPr lang="zh-CN" altLang="en-US" sz="1400" dirty="0" smtClean="0"/>
              <a:t>用数据结构中的图来描述算法</a:t>
            </a:r>
            <a:endParaRPr lang="zh-CN" altLang="en-US" sz="1400" dirty="0"/>
          </a:p>
        </p:txBody>
      </p:sp>
    </p:spTree>
    <p:extLst>
      <p:ext uri="{BB962C8B-B14F-4D97-AF65-F5344CB8AC3E}">
        <p14:creationId xmlns:p14="http://schemas.microsoft.com/office/powerpoint/2010/main" val="37965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321826" y="2047561"/>
            <a:ext cx="2877015" cy="2308324"/>
          </a:xfrm>
          <a:prstGeom prst="rect">
            <a:avLst/>
          </a:prstGeom>
          <a:noFill/>
        </p:spPr>
        <p:txBody>
          <a:bodyPr wrap="square" rtlCol="0">
            <a:spAutoFit/>
          </a:bodyPr>
          <a:lstStyle/>
          <a:p>
            <a:r>
              <a:rPr lang="zh-CN" altLang="en-US" sz="1600" b="1" dirty="0" smtClean="0"/>
              <a:t>算子电路参数获取：</a:t>
            </a:r>
            <a:endParaRPr lang="en-US" altLang="zh-CN" sz="1600" b="1" dirty="0" smtClean="0"/>
          </a:p>
          <a:p>
            <a:endParaRPr lang="en-US" altLang="zh-CN" sz="1600" dirty="0" smtClean="0"/>
          </a:p>
          <a:p>
            <a:r>
              <a:rPr lang="en-US" altLang="zh-CN" sz="1600" dirty="0" smtClean="0"/>
              <a:t>PE</a:t>
            </a:r>
            <a:r>
              <a:rPr lang="zh-CN" altLang="en-US" sz="1600" dirty="0"/>
              <a:t>功能子</a:t>
            </a:r>
            <a:r>
              <a:rPr lang="zh-CN" altLang="en-US" sz="1600" dirty="0" smtClean="0"/>
              <a:t>电路是组成</a:t>
            </a:r>
            <a:r>
              <a:rPr lang="en-US" altLang="zh-CN" sz="1600" dirty="0" smtClean="0"/>
              <a:t>PE</a:t>
            </a:r>
            <a:r>
              <a:rPr lang="zh-CN" altLang="en-US" sz="1600" dirty="0" smtClean="0"/>
              <a:t>的基本元素，这些基本元素决定了</a:t>
            </a:r>
            <a:r>
              <a:rPr lang="en-US" altLang="zh-CN" sz="1600" dirty="0" smtClean="0"/>
              <a:t>PE</a:t>
            </a:r>
            <a:r>
              <a:rPr lang="zh-CN" altLang="en-US" sz="1600" dirty="0" smtClean="0"/>
              <a:t>的功能、面积、延时；</a:t>
            </a:r>
            <a:r>
              <a:rPr lang="en-US" altLang="zh-CN" sz="1600" dirty="0" smtClean="0"/>
              <a:t>PE</a:t>
            </a:r>
            <a:r>
              <a:rPr lang="zh-CN" altLang="en-US" sz="1600" dirty="0" smtClean="0"/>
              <a:t>结构探索的前提是要由这些基本功能单元的电路参数，这样才能对由这些功能单元组成的不同</a:t>
            </a:r>
            <a:r>
              <a:rPr lang="en-US" altLang="zh-CN" sz="1600" dirty="0" smtClean="0"/>
              <a:t>PE</a:t>
            </a:r>
            <a:r>
              <a:rPr lang="zh-CN" altLang="en-US" sz="1600" dirty="0" smtClean="0"/>
              <a:t>方案进行评估设计。</a:t>
            </a:r>
            <a:endParaRPr lang="zh-CN" altLang="en-US" sz="1600" dirty="0"/>
          </a:p>
        </p:txBody>
      </p:sp>
      <p:pic>
        <p:nvPicPr>
          <p:cNvPr id="7" name="图片 6"/>
          <p:cNvPicPr>
            <a:picLocks noChangeAspect="1"/>
          </p:cNvPicPr>
          <p:nvPr/>
        </p:nvPicPr>
        <p:blipFill>
          <a:blip r:embed="rId4"/>
          <a:stretch>
            <a:fillRect/>
          </a:stretch>
        </p:blipFill>
        <p:spPr>
          <a:xfrm>
            <a:off x="2226289" y="3201723"/>
            <a:ext cx="3931829" cy="3432966"/>
          </a:xfrm>
          <a:prstGeom prst="rect">
            <a:avLst/>
          </a:prstGeom>
        </p:spPr>
      </p:pic>
    </p:spTree>
    <p:extLst>
      <p:ext uri="{BB962C8B-B14F-4D97-AF65-F5344CB8AC3E}">
        <p14:creationId xmlns:p14="http://schemas.microsoft.com/office/powerpoint/2010/main" val="30296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142942" y="1910884"/>
            <a:ext cx="2877015" cy="1261884"/>
          </a:xfrm>
          <a:prstGeom prst="rect">
            <a:avLst/>
          </a:prstGeom>
          <a:noFill/>
        </p:spPr>
        <p:txBody>
          <a:bodyPr wrap="square" rtlCol="0">
            <a:spAutoFit/>
          </a:bodyPr>
          <a:lstStyle/>
          <a:p>
            <a:r>
              <a:rPr lang="zh-CN" altLang="en-US" sz="1600" b="1" dirty="0" smtClean="0"/>
              <a:t>算法类对象：</a:t>
            </a:r>
            <a:endParaRPr lang="en-US" altLang="zh-CN" sz="1600" b="1" dirty="0" smtClean="0"/>
          </a:p>
          <a:p>
            <a:endParaRPr lang="en-US" altLang="zh-CN" sz="1600" dirty="0" smtClean="0"/>
          </a:p>
          <a:p>
            <a:r>
              <a:rPr lang="zh-CN" altLang="en-US" sz="1400" dirty="0" smtClean="0"/>
              <a:t>算法类对象包含了描述一个算法的所有信息，包括：</a:t>
            </a:r>
            <a:endParaRPr lang="en-US" altLang="zh-CN" sz="1400" dirty="0"/>
          </a:p>
          <a:p>
            <a:endParaRPr lang="zh-CN" altLang="en-US" sz="1600" dirty="0"/>
          </a:p>
        </p:txBody>
      </p:sp>
      <p:grpSp>
        <p:nvGrpSpPr>
          <p:cNvPr id="17" name="组合 16"/>
          <p:cNvGrpSpPr/>
          <p:nvPr/>
        </p:nvGrpSpPr>
        <p:grpSpPr>
          <a:xfrm>
            <a:off x="142942" y="2958692"/>
            <a:ext cx="6625848" cy="3573785"/>
            <a:chOff x="142942" y="2958692"/>
            <a:chExt cx="6625848" cy="3573785"/>
          </a:xfrm>
        </p:grpSpPr>
        <p:pic>
          <p:nvPicPr>
            <p:cNvPr id="8" name="图片 7"/>
            <p:cNvPicPr>
              <a:picLocks noChangeAspect="1"/>
            </p:cNvPicPr>
            <p:nvPr/>
          </p:nvPicPr>
          <p:blipFill>
            <a:blip r:embed="rId4"/>
            <a:stretch>
              <a:fillRect/>
            </a:stretch>
          </p:blipFill>
          <p:spPr>
            <a:xfrm>
              <a:off x="142942" y="2958692"/>
              <a:ext cx="5862125" cy="3573785"/>
            </a:xfrm>
            <a:prstGeom prst="rect">
              <a:avLst/>
            </a:prstGeom>
          </p:spPr>
        </p:pic>
        <p:sp>
          <p:nvSpPr>
            <p:cNvPr id="11" name="文本框 10"/>
            <p:cNvSpPr txBox="1"/>
            <p:nvPr/>
          </p:nvSpPr>
          <p:spPr>
            <a:xfrm>
              <a:off x="1341425" y="3367859"/>
              <a:ext cx="654643" cy="307777"/>
            </a:xfrm>
            <a:prstGeom prst="rect">
              <a:avLst/>
            </a:prstGeom>
            <a:noFill/>
          </p:spPr>
          <p:txBody>
            <a:bodyPr wrap="square" rtlCol="0">
              <a:spAutoFit/>
            </a:bodyPr>
            <a:lstStyle/>
            <a:p>
              <a:r>
                <a:rPr lang="zh-CN" altLang="en-US" sz="1400" b="1" dirty="0" smtClean="0">
                  <a:solidFill>
                    <a:srgbClr val="FF0000"/>
                  </a:solidFill>
                </a:rPr>
                <a:t>轮数</a:t>
              </a:r>
              <a:endParaRPr lang="zh-CN" altLang="en-US" sz="1400" b="1" dirty="0">
                <a:solidFill>
                  <a:srgbClr val="FF0000"/>
                </a:solidFill>
              </a:endParaRPr>
            </a:p>
          </p:txBody>
        </p:sp>
        <p:sp>
          <p:nvSpPr>
            <p:cNvPr id="12" name="文本框 11"/>
            <p:cNvSpPr txBox="1"/>
            <p:nvPr/>
          </p:nvSpPr>
          <p:spPr>
            <a:xfrm>
              <a:off x="1341425" y="3602894"/>
              <a:ext cx="654643" cy="307777"/>
            </a:xfrm>
            <a:prstGeom prst="rect">
              <a:avLst/>
            </a:prstGeom>
            <a:noFill/>
          </p:spPr>
          <p:txBody>
            <a:bodyPr wrap="square" rtlCol="0">
              <a:spAutoFit/>
            </a:bodyPr>
            <a:lstStyle/>
            <a:p>
              <a:r>
                <a:rPr lang="zh-CN" altLang="en-US" sz="1400" b="1" dirty="0" smtClean="0">
                  <a:solidFill>
                    <a:srgbClr val="FF0000"/>
                  </a:solidFill>
                </a:rPr>
                <a:t>位宽</a:t>
              </a:r>
              <a:endParaRPr lang="zh-CN" altLang="en-US" sz="1400" b="1" dirty="0">
                <a:solidFill>
                  <a:srgbClr val="FF0000"/>
                </a:solidFill>
              </a:endParaRPr>
            </a:p>
          </p:txBody>
        </p:sp>
        <p:sp>
          <p:nvSpPr>
            <p:cNvPr id="13" name="文本框 12"/>
            <p:cNvSpPr txBox="1"/>
            <p:nvPr/>
          </p:nvSpPr>
          <p:spPr>
            <a:xfrm>
              <a:off x="3019957" y="3675636"/>
              <a:ext cx="922272" cy="307777"/>
            </a:xfrm>
            <a:prstGeom prst="rect">
              <a:avLst/>
            </a:prstGeom>
            <a:noFill/>
          </p:spPr>
          <p:txBody>
            <a:bodyPr wrap="square" rtlCol="0">
              <a:spAutoFit/>
            </a:bodyPr>
            <a:lstStyle/>
            <a:p>
              <a:r>
                <a:rPr lang="zh-CN" altLang="en-US" sz="1400" b="1" dirty="0" smtClean="0">
                  <a:solidFill>
                    <a:srgbClr val="FF0000"/>
                  </a:solidFill>
                </a:rPr>
                <a:t>功能单元</a:t>
              </a:r>
              <a:endParaRPr lang="zh-CN" altLang="en-US" sz="1400" b="1" dirty="0">
                <a:solidFill>
                  <a:srgbClr val="FF0000"/>
                </a:solidFill>
              </a:endParaRPr>
            </a:p>
          </p:txBody>
        </p:sp>
        <p:sp>
          <p:nvSpPr>
            <p:cNvPr id="14" name="文本框 13"/>
            <p:cNvSpPr txBox="1"/>
            <p:nvPr/>
          </p:nvSpPr>
          <p:spPr>
            <a:xfrm>
              <a:off x="1996068" y="4084803"/>
              <a:ext cx="922272" cy="307777"/>
            </a:xfrm>
            <a:prstGeom prst="rect">
              <a:avLst/>
            </a:prstGeom>
            <a:noFill/>
          </p:spPr>
          <p:txBody>
            <a:bodyPr wrap="square" rtlCol="0">
              <a:spAutoFit/>
            </a:bodyPr>
            <a:lstStyle/>
            <a:p>
              <a:r>
                <a:rPr lang="zh-CN" altLang="en-US" sz="1400" b="1" dirty="0" smtClean="0">
                  <a:solidFill>
                    <a:srgbClr val="FF0000"/>
                  </a:solidFill>
                </a:rPr>
                <a:t>算法图</a:t>
              </a:r>
              <a:endParaRPr lang="zh-CN" altLang="en-US" sz="1400" b="1" dirty="0">
                <a:solidFill>
                  <a:srgbClr val="FF0000"/>
                </a:solidFill>
              </a:endParaRPr>
            </a:p>
          </p:txBody>
        </p:sp>
        <p:sp>
          <p:nvSpPr>
            <p:cNvPr id="15" name="文本框 14"/>
            <p:cNvSpPr txBox="1"/>
            <p:nvPr/>
          </p:nvSpPr>
          <p:spPr>
            <a:xfrm>
              <a:off x="2276569" y="5968553"/>
              <a:ext cx="1425636" cy="307777"/>
            </a:xfrm>
            <a:prstGeom prst="rect">
              <a:avLst/>
            </a:prstGeom>
            <a:noFill/>
          </p:spPr>
          <p:txBody>
            <a:bodyPr wrap="square" rtlCol="0">
              <a:spAutoFit/>
            </a:bodyPr>
            <a:lstStyle/>
            <a:p>
              <a:r>
                <a:rPr lang="zh-CN" altLang="en-US" sz="1400" b="1" dirty="0" smtClean="0">
                  <a:solidFill>
                    <a:srgbClr val="FF0000"/>
                  </a:solidFill>
                </a:rPr>
                <a:t>关键路径算法</a:t>
              </a:r>
              <a:endParaRPr lang="zh-CN" altLang="en-US" sz="1400" b="1" dirty="0">
                <a:solidFill>
                  <a:srgbClr val="FF0000"/>
                </a:solidFill>
              </a:endParaRPr>
            </a:p>
          </p:txBody>
        </p:sp>
        <p:sp>
          <p:nvSpPr>
            <p:cNvPr id="16" name="文本框 15"/>
            <p:cNvSpPr txBox="1"/>
            <p:nvPr/>
          </p:nvSpPr>
          <p:spPr>
            <a:xfrm>
              <a:off x="5202708" y="5660776"/>
              <a:ext cx="1566082" cy="307777"/>
            </a:xfrm>
            <a:prstGeom prst="rect">
              <a:avLst/>
            </a:prstGeom>
            <a:noFill/>
          </p:spPr>
          <p:txBody>
            <a:bodyPr wrap="square" rtlCol="0">
              <a:spAutoFit/>
            </a:bodyPr>
            <a:lstStyle/>
            <a:p>
              <a:r>
                <a:rPr lang="zh-CN" altLang="en-US" sz="1400" b="1" dirty="0" smtClean="0">
                  <a:solidFill>
                    <a:srgbClr val="FF0000"/>
                  </a:solidFill>
                </a:rPr>
                <a:t>算法的功能组合</a:t>
              </a:r>
              <a:endParaRPr lang="zh-CN" altLang="en-US" sz="1400" b="1" dirty="0">
                <a:solidFill>
                  <a:srgbClr val="FF0000"/>
                </a:solidFill>
              </a:endParaRPr>
            </a:p>
          </p:txBody>
        </p:sp>
      </p:grpSp>
    </p:spTree>
    <p:extLst>
      <p:ext uri="{BB962C8B-B14F-4D97-AF65-F5344CB8AC3E}">
        <p14:creationId xmlns:p14="http://schemas.microsoft.com/office/powerpoint/2010/main" val="6846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409630" y="1693982"/>
            <a:ext cx="3301080" cy="5061660"/>
          </a:xfrm>
          <a:prstGeom prst="rect">
            <a:avLst/>
          </a:prstGeom>
        </p:spPr>
      </p:pic>
      <p:sp>
        <p:nvSpPr>
          <p:cNvPr id="22" name="文本框 21"/>
          <p:cNvSpPr txBox="1"/>
          <p:nvPr/>
        </p:nvSpPr>
        <p:spPr>
          <a:xfrm>
            <a:off x="252698" y="2101748"/>
            <a:ext cx="4207789" cy="2800767"/>
          </a:xfrm>
          <a:prstGeom prst="rect">
            <a:avLst/>
          </a:prstGeom>
          <a:noFill/>
        </p:spPr>
        <p:txBody>
          <a:bodyPr wrap="square" rtlCol="0">
            <a:spAutoFit/>
          </a:bodyPr>
          <a:lstStyle/>
          <a:p>
            <a:r>
              <a:rPr lang="zh-CN" altLang="en-US" sz="1600" b="1" dirty="0" smtClean="0"/>
              <a:t>算法聚类：</a:t>
            </a:r>
            <a:endParaRPr lang="en-US" altLang="zh-CN" sz="1600" b="1" dirty="0"/>
          </a:p>
          <a:p>
            <a:endParaRPr lang="en-US" altLang="zh-CN" sz="1600" dirty="0" smtClean="0"/>
          </a:p>
          <a:p>
            <a:r>
              <a:rPr lang="zh-CN" altLang="en-US" sz="1600" dirty="0" smtClean="0"/>
              <a:t>关键路劲的长度决定了在电路上完成这个算法所需要的资源，这个信息在后面的架构探索中非常关键，它决定了架构的中异构</a:t>
            </a:r>
            <a:r>
              <a:rPr lang="en-US" altLang="zh-CN" sz="1600" dirty="0" smtClean="0"/>
              <a:t>PE</a:t>
            </a:r>
            <a:r>
              <a:rPr lang="zh-CN" altLang="en-US" sz="1600" dirty="0" smtClean="0"/>
              <a:t>的种类，因此在设计之初先对这些算法按照关键路径的长度进行聚类分析；</a:t>
            </a:r>
            <a:endParaRPr lang="en-US" altLang="zh-CN" sz="1600" dirty="0"/>
          </a:p>
          <a:p>
            <a:r>
              <a:rPr lang="zh-CN" altLang="en-US" sz="1600" dirty="0" smtClean="0"/>
              <a:t>试验中选择了</a:t>
            </a:r>
            <a:r>
              <a:rPr lang="en-US" altLang="zh-CN" sz="1600" dirty="0" smtClean="0"/>
              <a:t>k-means</a:t>
            </a:r>
            <a:r>
              <a:rPr lang="zh-CN" altLang="en-US" sz="1600" dirty="0"/>
              <a:t>聚类</a:t>
            </a:r>
            <a:r>
              <a:rPr lang="zh-CN" altLang="en-US" sz="1600" dirty="0" smtClean="0"/>
              <a:t>算法，这是一个很常见的聚类算法</a:t>
            </a:r>
            <a:r>
              <a:rPr lang="zh-CN" altLang="en-US" sz="1600" dirty="0"/>
              <a:t>，它算法采用误差平方和准则函数作为聚类准则</a:t>
            </a:r>
            <a:r>
              <a:rPr lang="zh-CN" altLang="en-US" sz="1600" dirty="0" smtClean="0"/>
              <a:t>函数，也就是说它的聚点标志了一个关键路径长度的集中点。</a:t>
            </a:r>
            <a:endParaRPr lang="zh-CN" altLang="en-US" sz="1600" dirty="0"/>
          </a:p>
        </p:txBody>
      </p:sp>
      <p:pic>
        <p:nvPicPr>
          <p:cNvPr id="13" name="图片 12"/>
          <p:cNvPicPr>
            <a:picLocks noChangeAspect="1"/>
          </p:cNvPicPr>
          <p:nvPr/>
        </p:nvPicPr>
        <p:blipFill>
          <a:blip r:embed="rId4"/>
          <a:stretch>
            <a:fillRect/>
          </a:stretch>
        </p:blipFill>
        <p:spPr>
          <a:xfrm>
            <a:off x="2002274" y="2763867"/>
            <a:ext cx="4233587" cy="2266214"/>
          </a:xfrm>
          <a:prstGeom prst="rect">
            <a:avLst/>
          </a:prstGeom>
        </p:spPr>
      </p:pic>
      <p:pic>
        <p:nvPicPr>
          <p:cNvPr id="15" name="图片 14"/>
          <p:cNvPicPr>
            <a:picLocks noChangeAspect="1"/>
          </p:cNvPicPr>
          <p:nvPr/>
        </p:nvPicPr>
        <p:blipFill>
          <a:blip r:embed="rId5"/>
          <a:stretch>
            <a:fillRect/>
          </a:stretch>
        </p:blipFill>
        <p:spPr>
          <a:xfrm>
            <a:off x="1564421" y="3602582"/>
            <a:ext cx="4671440" cy="2369818"/>
          </a:xfrm>
          <a:prstGeom prst="rect">
            <a:avLst/>
          </a:prstGeom>
        </p:spPr>
      </p:pic>
      <p:pic>
        <p:nvPicPr>
          <p:cNvPr id="18" name="图片 17"/>
          <p:cNvPicPr>
            <a:picLocks noChangeAspect="1"/>
          </p:cNvPicPr>
          <p:nvPr/>
        </p:nvPicPr>
        <p:blipFill>
          <a:blip r:embed="rId6"/>
          <a:stretch>
            <a:fillRect/>
          </a:stretch>
        </p:blipFill>
        <p:spPr>
          <a:xfrm>
            <a:off x="1043500" y="4134749"/>
            <a:ext cx="4654411" cy="2573906"/>
          </a:xfrm>
          <a:prstGeom prst="rect">
            <a:avLst/>
          </a:prstGeom>
        </p:spPr>
      </p:pic>
    </p:spTree>
    <p:extLst>
      <p:ext uri="{BB962C8B-B14F-4D97-AF65-F5344CB8AC3E}">
        <p14:creationId xmlns:p14="http://schemas.microsoft.com/office/powerpoint/2010/main" val="32734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27517" y="1960081"/>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时间安排</a:t>
            </a:r>
            <a:endParaRPr lang="en-US" altLang="zh-CN" sz="2400" dirty="0" smtClean="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参考文献</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
        <p:nvSpPr>
          <p:cNvPr id="11" name="六边形 10"/>
          <p:cNvSpPr/>
          <p:nvPr/>
        </p:nvSpPr>
        <p:spPr>
          <a:xfrm>
            <a:off x="1384369" y="4633171"/>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5</a:t>
            </a:r>
            <a:endParaRPr lang="zh-CN" altLang="en-US" sz="2100" dirty="0">
              <a:solidFill>
                <a:schemeClr val="bg1">
                  <a:lumMod val="85000"/>
                </a:schemeClr>
              </a:solidFill>
              <a:latin typeface="Impact" pitchFamily="34" charset="0"/>
            </a:endParaRPr>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1" name="矩形 10"/>
          <p:cNvSpPr/>
          <p:nvPr/>
        </p:nvSpPr>
        <p:spPr>
          <a:xfrm>
            <a:off x="585676" y="2533785"/>
            <a:ext cx="3540306" cy="3539430"/>
          </a:xfrm>
          <a:prstGeom prst="rect">
            <a:avLst/>
          </a:prstGeom>
        </p:spPr>
        <p:txBody>
          <a:bodyPr wrap="square">
            <a:spAutoFit/>
          </a:bodyPr>
          <a:lstStyle/>
          <a:p>
            <a:r>
              <a:rPr lang="zh-CN" altLang="en-US" sz="1400" b="1" dirty="0"/>
              <a:t>关键路径切分</a:t>
            </a:r>
            <a:r>
              <a:rPr lang="zh-CN" altLang="en-US" sz="1400" b="1" dirty="0" smtClean="0"/>
              <a:t>：</a:t>
            </a:r>
            <a:endParaRPr lang="en-US" altLang="zh-CN" sz="1400" b="1" dirty="0" smtClean="0"/>
          </a:p>
          <a:p>
            <a:endParaRPr lang="zh-CN" altLang="en-US" sz="1400" b="1" dirty="0"/>
          </a:p>
          <a:p>
            <a:r>
              <a:rPr lang="zh-CN" altLang="en-US" sz="1400" dirty="0" smtClean="0"/>
              <a:t>如果目标集合中的算法都是在第一个聚类组中，那么将关键路径进行两段式切分，将</a:t>
            </a:r>
            <a:r>
              <a:rPr lang="zh-CN" altLang="en-US" sz="1400" dirty="0"/>
              <a:t>关键路径分为</a:t>
            </a:r>
            <a:r>
              <a:rPr lang="zh-CN" altLang="en-US" sz="1400" dirty="0" smtClean="0"/>
              <a:t>连续的</a:t>
            </a:r>
            <a:r>
              <a:rPr lang="zh-CN" altLang="en-US" sz="1400" dirty="0"/>
              <a:t>三部分</a:t>
            </a:r>
            <a:r>
              <a:rPr lang="zh-CN" altLang="en-US" sz="1400" dirty="0" smtClean="0"/>
              <a:t>，复杂度</a:t>
            </a:r>
            <a:r>
              <a:rPr lang="en-US" altLang="zh-CN" sz="1400" dirty="0" smtClean="0"/>
              <a:t>O(N^2)</a:t>
            </a:r>
            <a:r>
              <a:rPr lang="zh-CN" altLang="en-US" sz="1400" dirty="0" smtClean="0"/>
              <a:t>。</a:t>
            </a:r>
            <a:endParaRPr lang="en-US" altLang="zh-CN" sz="1400" dirty="0" smtClean="0"/>
          </a:p>
          <a:p>
            <a:r>
              <a:rPr lang="zh-CN" altLang="en-US" sz="1400" dirty="0" smtClean="0"/>
              <a:t>如果目标集合中的算法有第二个聚类组中的算法，那么回将关键路径进行三段式切分，将关机按路径分成三部分，复杂度为</a:t>
            </a:r>
            <a:r>
              <a:rPr lang="en-US" altLang="zh-CN" sz="1400" dirty="0" smtClean="0"/>
              <a:t>O(N^3)</a:t>
            </a:r>
            <a:endParaRPr lang="en-US" altLang="zh-CN" sz="1400" dirty="0"/>
          </a:p>
          <a:p>
            <a:r>
              <a:rPr lang="zh-CN" altLang="en-US" sz="1400" dirty="0"/>
              <a:t>一</a:t>
            </a:r>
            <a:r>
              <a:rPr lang="zh-CN" altLang="en-US" sz="1400" dirty="0" smtClean="0"/>
              <a:t>个有效划分的判断依据是，在当前划分下不会增加初始划分方案的延迟，如果所有的划分都无法满足这个条件，那么取对初始架构延迟影响最小的划分作为唯一有效划分（优先保证性能，也可根据需要进行调整以保证面积）。</a:t>
            </a:r>
            <a:endParaRPr lang="en-US" altLang="zh-CN" sz="1400" dirty="0" smtClean="0"/>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7" name="图片 6"/>
          <p:cNvPicPr>
            <a:picLocks noChangeAspect="1"/>
          </p:cNvPicPr>
          <p:nvPr/>
        </p:nvPicPr>
        <p:blipFill>
          <a:blip r:embed="rId3"/>
          <a:stretch>
            <a:fillRect/>
          </a:stretch>
        </p:blipFill>
        <p:spPr>
          <a:xfrm>
            <a:off x="4400960" y="1496228"/>
            <a:ext cx="4719161"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0" name="矩形 9"/>
          <p:cNvSpPr/>
          <p:nvPr/>
        </p:nvSpPr>
        <p:spPr>
          <a:xfrm>
            <a:off x="457200" y="2395503"/>
            <a:ext cx="3752179" cy="3693319"/>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评估</a:t>
            </a:r>
            <a:r>
              <a:rPr lang="zh-CN" altLang="en-US" sz="1200" dirty="0"/>
              <a:t>一</a:t>
            </a:r>
            <a:r>
              <a:rPr lang="zh-CN" altLang="en-US" sz="1200" dirty="0" smtClean="0"/>
              <a:t>种有效切分在初始架构下的</a:t>
            </a:r>
            <a:r>
              <a:rPr lang="zh-CN" altLang="en-US" sz="1200" dirty="0"/>
              <a:t>面积消耗：</a:t>
            </a:r>
          </a:p>
          <a:p>
            <a:r>
              <a:rPr lang="zh-CN" altLang="en-US" sz="1200" dirty="0"/>
              <a:t>对于新的算法，如果能够完全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r>
              <a:rPr lang="zh-CN" altLang="en-US" sz="1200" dirty="0" smtClean="0"/>
              <a:t>。 </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面积重用的依据就是不同的算法中的相似的功能组合，这些相似的组合为</a:t>
            </a:r>
            <a:r>
              <a:rPr lang="en-US" altLang="zh-CN" sz="1200" dirty="0" smtClean="0"/>
              <a:t>PE</a:t>
            </a:r>
            <a:r>
              <a:rPr lang="zh-CN" altLang="en-US" sz="1200" dirty="0" smtClean="0"/>
              <a:t>的功能选择及组合提供了依据。</a:t>
            </a:r>
            <a:endParaRPr lang="zh-CN" altLang="en-US" sz="1200" dirty="0"/>
          </a:p>
          <a:p>
            <a:r>
              <a:rPr lang="en-US" altLang="zh-CN" sz="1400" b="1" dirty="0" smtClean="0"/>
              <a:t>PE</a:t>
            </a:r>
            <a:r>
              <a:rPr lang="zh-CN" altLang="en-US" sz="1400" b="1" dirty="0" smtClean="0"/>
              <a:t>方案生成：</a:t>
            </a:r>
          </a:p>
          <a:p>
            <a:r>
              <a:rPr lang="zh-CN" altLang="en-US" sz="1200" dirty="0" smtClean="0"/>
              <a:t>根据前面步骤生成的分组方案，将当前架构缺少的单元加入到对应的行，生成新的</a:t>
            </a:r>
            <a:r>
              <a:rPr lang="en-US" altLang="zh-CN" sz="1200" dirty="0" smtClean="0"/>
              <a:t>PE</a:t>
            </a:r>
            <a:r>
              <a:rPr lang="zh-CN" altLang="en-US" sz="1200" dirty="0" smtClean="0"/>
              <a:t>结构，同时也提供对应算法的切分方案，这个方案为后面的算法映射提供依据。</a:t>
            </a:r>
            <a:endParaRPr lang="zh-CN" altLang="en-US" sz="1200" dirty="0"/>
          </a:p>
        </p:txBody>
      </p:sp>
    </p:spTree>
    <p:extLst>
      <p:ext uri="{BB962C8B-B14F-4D97-AF65-F5344CB8AC3E}">
        <p14:creationId xmlns:p14="http://schemas.microsoft.com/office/powerpoint/2010/main" val="2121707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迭代结束后的</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方案</a:t>
            </a:r>
            <a:endParaRPr lang="zh-CN" altLang="en-US" sz="2400" dirty="0">
              <a:latin typeface="华文楷体" pitchFamily="2" charset="-122"/>
              <a:ea typeface="华文楷体" pitchFamily="2" charset="-122"/>
            </a:endParaRPr>
          </a:p>
        </p:txBody>
      </p:sp>
      <p:pic>
        <p:nvPicPr>
          <p:cNvPr id="12" name="图片 11"/>
          <p:cNvPicPr>
            <a:picLocks noChangeAspect="1"/>
          </p:cNvPicPr>
          <p:nvPr/>
        </p:nvPicPr>
        <p:blipFill>
          <a:blip r:embed="rId3"/>
          <a:stretch>
            <a:fillRect/>
          </a:stretch>
        </p:blipFill>
        <p:spPr>
          <a:xfrm>
            <a:off x="4686300" y="2170210"/>
            <a:ext cx="2388135" cy="4520692"/>
          </a:xfrm>
          <a:prstGeom prst="rect">
            <a:avLst/>
          </a:prstGeom>
        </p:spPr>
      </p:pic>
    </p:spTree>
    <p:extLst>
      <p:ext uri="{BB962C8B-B14F-4D97-AF65-F5344CB8AC3E}">
        <p14:creationId xmlns:p14="http://schemas.microsoft.com/office/powerpoint/2010/main" val="280742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面积、性能、算法映射评估</a:t>
            </a:r>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a:t>
            </a:r>
            <a:r>
              <a:rPr lang="en-US" altLang="zh-CN" sz="2000" dirty="0" err="1"/>
              <a:t>celator</a:t>
            </a:r>
            <a:r>
              <a:rPr lang="zh-CN" altLang="en-US" sz="2000" dirty="0"/>
              <a:t>、</a:t>
            </a:r>
            <a:r>
              <a:rPr lang="en-US" altLang="zh-CN" sz="2000" dirty="0" err="1"/>
              <a:t>cryptoraptor</a:t>
            </a:r>
            <a:r>
              <a:rPr lang="zh-CN" altLang="en-US" sz="2000" dirty="0"/>
              <a:t>、</a:t>
            </a:r>
            <a:r>
              <a:rPr lang="en-US" altLang="zh-CN" sz="2000" dirty="0" err="1"/>
              <a:t>ProDFA</a:t>
            </a:r>
            <a:r>
              <a:rPr lang="zh-CN" altLang="en-US" sz="2000" dirty="0"/>
              <a:t>、</a:t>
            </a:r>
            <a:r>
              <a:rPr lang="en-US" altLang="zh-CN" sz="2000" dirty="0"/>
              <a:t>RCPA</a:t>
            </a:r>
            <a:r>
              <a:rPr lang="zh-CN" altLang="en-US" sz="2000" dirty="0"/>
              <a:t>、课题方案 </a:t>
            </a:r>
            <a:r>
              <a:rPr lang="en-US" altLang="zh-CN" sz="2000" dirty="0"/>
              <a:t>…</a:t>
            </a:r>
            <a:r>
              <a:rPr lang="zh-CN" altLang="en-US" sz="2000"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设计方案的电路面积、性能的评估结果，在实现不同算法时的资源消耗和映射性能</a:t>
            </a:r>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3350" y="2337232"/>
            <a:ext cx="3539701" cy="3785652"/>
          </a:xfrm>
          <a:prstGeom prst="rect">
            <a:avLst/>
          </a:prstGeom>
          <a:noFill/>
        </p:spPr>
        <p:txBody>
          <a:bodyPr wrap="square" rtlCol="0">
            <a:spAutoFit/>
          </a:bodyPr>
          <a:lstStyle/>
          <a:p>
            <a:r>
              <a:rPr lang="zh-CN" altLang="en-US" sz="2000" dirty="0"/>
              <a:t>因为本课题的研究点是阵列的</a:t>
            </a:r>
            <a:r>
              <a:rPr lang="en-US" altLang="zh-CN" sz="2000" dirty="0"/>
              <a:t>PE</a:t>
            </a:r>
            <a:r>
              <a:rPr lang="zh-CN" altLang="en-US" sz="2000" dirty="0"/>
              <a:t>设计，因此在进行设计评估时会剔除架构中存储、配置等其它干扰因素。</a:t>
            </a:r>
            <a:endParaRPr lang="en-US" altLang="zh-CN" sz="2000" dirty="0"/>
          </a:p>
          <a:p>
            <a:r>
              <a:rPr lang="en-US" altLang="zh-CN" sz="2000" dirty="0"/>
              <a:t>PE</a:t>
            </a:r>
            <a:r>
              <a:rPr lang="zh-CN" altLang="en-US" sz="2000" dirty="0"/>
              <a:t>电路评估：在当前统一的工艺下不同的</a:t>
            </a:r>
            <a:r>
              <a:rPr lang="en-US" altLang="zh-CN" sz="2000" dirty="0"/>
              <a:t>PE</a:t>
            </a:r>
            <a:r>
              <a:rPr lang="zh-CN" altLang="en-US" sz="2000" dirty="0"/>
              <a:t>设计方案所需的电路资源（功能电路、门数）和主频</a:t>
            </a:r>
            <a:endParaRPr lang="en-US" altLang="zh-CN" sz="2000" dirty="0"/>
          </a:p>
          <a:p>
            <a:r>
              <a:rPr lang="zh-CN" altLang="en-US" sz="2000" dirty="0"/>
              <a:t>算法映射性能：以算法的一轮为目标，评估在不同</a:t>
            </a:r>
            <a:r>
              <a:rPr lang="en-US" altLang="zh-CN" sz="2000" dirty="0"/>
              <a:t>PE</a:t>
            </a:r>
            <a:r>
              <a:rPr lang="zh-CN" altLang="en-US" sz="2000" dirty="0"/>
              <a:t>方案下完成算法一轮所需的周期数、电路资源以及算法的映射性能</a:t>
            </a:r>
            <a:endParaRPr lang="en-US" altLang="zh-CN" sz="2000" dirty="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0" name="表格 9"/>
          <p:cNvGraphicFramePr>
            <a:graphicFrameLocks noGrp="1"/>
          </p:cNvGraphicFramePr>
          <p:nvPr>
            <p:extLst>
              <p:ext uri="{D42A27DB-BD31-4B8C-83A1-F6EECF244321}">
                <p14:modId xmlns:p14="http://schemas.microsoft.com/office/powerpoint/2010/main" val="3859326926"/>
              </p:ext>
            </p:extLst>
          </p:nvPr>
        </p:nvGraphicFramePr>
        <p:xfrm>
          <a:off x="702651" y="2572214"/>
          <a:ext cx="7695761" cy="4033579"/>
        </p:xfrm>
        <a:graphic>
          <a:graphicData uri="http://schemas.openxmlformats.org/drawingml/2006/table">
            <a:tbl>
              <a:tblPr firstRow="1" firstCol="1" bandRow="1"/>
              <a:tblGrid>
                <a:gridCol w="877770"/>
                <a:gridCol w="877770"/>
                <a:gridCol w="718216"/>
                <a:gridCol w="885033"/>
                <a:gridCol w="838344"/>
                <a:gridCol w="874657"/>
                <a:gridCol w="874657"/>
                <a:gridCol w="874657"/>
                <a:gridCol w="874657"/>
              </a:tblGrid>
              <a:tr h="479132">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架构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PE</a:t>
                      </a: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类型</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主频</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(MHz)</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面积</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(gates)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算法映射评估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91574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算法轮周期数</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cycles)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Gbps)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(0.01</a:t>
                      </a:r>
                      <a:r>
                        <a:rPr lang="en-US" sz="1400" b="0" i="0" u="none" strike="noStrike">
                          <a:solidFill>
                            <a:srgbClr val="000000"/>
                          </a:solidFill>
                          <a:effectLst/>
                          <a:latin typeface="Calibri" panose="020F0502020204030204" pitchFamily="34" charset="0"/>
                          <a:ea typeface="宋体" panose="02010600030101010101" pitchFamily="2" charset="-122"/>
                        </a:rPr>
                        <a:t>Mbps/gate)</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err="1" smtClean="0">
                          <a:effectLst/>
                          <a:latin typeface="Calibri" panose="020F0502020204030204" pitchFamily="34" charset="0"/>
                          <a:ea typeface="宋体" panose="02010600030101010101" pitchFamily="2" charset="-122"/>
                          <a:cs typeface="Times New Roman" panose="02020603050405020304" pitchFamily="18" charset="0"/>
                        </a:rPr>
                        <a:t>Celator</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917.4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117.427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6.053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114960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58.7136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3.192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1</a:t>
                      </a:r>
                      <a:endParaRPr lang="zh-CN" altLang="zh-CN" sz="1400"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en-US" sz="14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en-US" sz="1400" kern="100" dirty="0" err="1">
                          <a:effectLst/>
                          <a:latin typeface="Calibri" panose="020F0502020204030204" pitchFamily="34" charset="0"/>
                          <a:ea typeface="宋体" panose="02010600030101010101" pitchFamily="2" charset="-122"/>
                          <a:cs typeface="Times New Roman" panose="02020603050405020304" pitchFamily="18" charset="0"/>
                        </a:rPr>
                        <a:t>ProDFA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功能并行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769.2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82765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98.4576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1.487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248295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49.2288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1.239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989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647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12" name="表格 11"/>
          <p:cNvGraphicFramePr>
            <a:graphicFrameLocks noGrp="1"/>
          </p:cNvGraphicFramePr>
          <p:nvPr>
            <p:extLst>
              <p:ext uri="{D42A27DB-BD31-4B8C-83A1-F6EECF244321}">
                <p14:modId xmlns:p14="http://schemas.microsoft.com/office/powerpoint/2010/main" val="85629397"/>
              </p:ext>
            </p:extLst>
          </p:nvPr>
        </p:nvGraphicFramePr>
        <p:xfrm>
          <a:off x="759654" y="2564337"/>
          <a:ext cx="7695030" cy="4042133"/>
        </p:xfrm>
        <a:graphic>
          <a:graphicData uri="http://schemas.openxmlformats.org/drawingml/2006/table">
            <a:tbl>
              <a:tblPr firstRow="1" firstCol="1" bandRow="1"/>
              <a:tblGrid>
                <a:gridCol w="905482"/>
                <a:gridCol w="905482"/>
                <a:gridCol w="770335"/>
                <a:gridCol w="702761"/>
                <a:gridCol w="905482"/>
                <a:gridCol w="876372"/>
                <a:gridCol w="876372"/>
                <a:gridCol w="876372"/>
                <a:gridCol w="876372"/>
              </a:tblGrid>
              <a:tr h="203305">
                <a:tc rowSpan="3">
                  <a:txBody>
                    <a:bodyPr/>
                    <a:lstStyle/>
                    <a:p>
                      <a:pPr algn="ctr">
                        <a:spcAft>
                          <a:spcPts val="0"/>
                        </a:spcAft>
                      </a:pPr>
                      <a:r>
                        <a:rPr lang="en-US" sz="1400" kern="100" dirty="0" err="1">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Cryptoraptor</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400" kern="100">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功能串并组合</a:t>
                      </a:r>
                      <a:endParaRPr lang="zh-CN" sz="1400" kern="10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sz="1400" kern="1200" dirty="0">
                          <a:solidFill>
                            <a:srgbClr val="000000"/>
                          </a:solidFill>
                          <a:effectLst/>
                          <a:latin typeface="Arial" panose="020B0604020202020204" pitchFamily="34" charset="0"/>
                          <a:ea typeface="宋体" panose="02010600030101010101" pitchFamily="2" charset="-122"/>
                          <a:cs typeface="宋体" panose="02010600030101010101" pitchFamily="2" charset="-122"/>
                        </a:rPr>
                        <a:t>609.8</a:t>
                      </a: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spcAft>
                          <a:spcPts val="0"/>
                        </a:spcAft>
                      </a:pPr>
                      <a:r>
                        <a:rPr lang="en-US" altLang="zh-CN" sz="1400" kern="100" dirty="0" smtClean="0">
                          <a:effectLst/>
                          <a:latin typeface="Calibri" panose="020F0502020204030204" pitchFamily="34" charset="0"/>
                          <a:ea typeface="宋体" panose="02010600030101010101" pitchFamily="2" charset="-122"/>
                          <a:cs typeface="宋体" panose="02010600030101010101" pitchFamily="2" charset="-122"/>
                        </a:rPr>
                        <a:t>109975</a:t>
                      </a:r>
                    </a:p>
                    <a:p>
                      <a:pPr>
                        <a:spcAft>
                          <a:spcPts val="0"/>
                        </a:spcAft>
                      </a:pPr>
                      <a:endParaRPr lang="zh-CN" sz="1400" kern="100" dirty="0">
                        <a:effectLst/>
                        <a:latin typeface="Calibri" panose="020F0502020204030204" pitchFamily="34" charset="0"/>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78.0544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3.549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329925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39.0272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0.739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208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COBRA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功能串行</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204.5 </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alt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71198</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26.176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0.409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RCPA</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alt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功能连接可配置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296.7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smtClean="0">
                          <a:effectLst/>
                          <a:latin typeface="Calibri" panose="020F0502020204030204" pitchFamily="34" charset="0"/>
                          <a:ea typeface="宋体" panose="02010600030101010101" pitchFamily="2" charset="-122"/>
                          <a:cs typeface="Times New Roman" panose="02020603050405020304" pitchFamily="18" charset="0"/>
                        </a:rPr>
                        <a:t>74834</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37.9776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1.015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449004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18.9888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0.264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rowSpan="3">
                  <a:txBody>
                    <a:bodyPr/>
                    <a:lstStyle/>
                    <a:p>
                      <a:pPr algn="ctr">
                        <a:spcAft>
                          <a:spcPts val="0"/>
                        </a:spcAft>
                      </a:pPr>
                      <a:r>
                        <a:rPr lang="zh-CN" sz="1400" kern="100" dirty="0" smtClean="0">
                          <a:effectLst/>
                          <a:latin typeface="Calibri" panose="020F0502020204030204" pitchFamily="34" charset="0"/>
                          <a:ea typeface="宋体" panose="02010600030101010101" pitchFamily="2" charset="-122"/>
                          <a:cs typeface="Times New Roman" panose="02020603050405020304" pitchFamily="18" charset="0"/>
                        </a:rPr>
                        <a:t>方案</a:t>
                      </a: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9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p>
          <a:p>
            <a:pPr algn="ctr">
              <a:defRPr/>
            </a:pPr>
            <a:r>
              <a:rPr lang="zh-CN" altLang="en-US" dirty="0">
                <a:latin typeface="华文楷体" pitchFamily="2" charset="-122"/>
                <a:ea typeface="华文楷体" pitchFamily="2" charset="-122"/>
              </a:rPr>
              <a:t>设计验证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2" name="内容占位符 2"/>
          <p:cNvSpPr txBox="1">
            <a:spLocks/>
          </p:cNvSpPr>
          <p:nvPr/>
        </p:nvSpPr>
        <p:spPr bwMode="auto">
          <a:xfrm>
            <a:off x="571177" y="1818606"/>
            <a:ext cx="7886700" cy="48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[1] </a:t>
            </a:r>
            <a:r>
              <a:rPr lang="en-US" altLang="zh-CN" sz="1600" kern="0" dirty="0" err="1"/>
              <a:t>Elbirt</a:t>
            </a:r>
            <a:r>
              <a:rPr lang="en-US" altLang="zh-CN" sz="1600" kern="0" dirty="0"/>
              <a:t> A J et al. “Instruction-Level Distributed Processing for Symmetric-Key Cryptography.” Parallel and Distributed Processing Symposium. 2003. Apr. 22, 2003. pp. 78-87.</a:t>
            </a:r>
          </a:p>
          <a:p>
            <a:r>
              <a:rPr lang="en-US" altLang="zh-CN" sz="1600" kern="0" dirty="0"/>
              <a:t>[2] </a:t>
            </a:r>
            <a:r>
              <a:rPr lang="en-US" altLang="zh-CN" sz="1600" kern="0" dirty="0" err="1"/>
              <a:t>Elbirt</a:t>
            </a:r>
            <a:r>
              <a:rPr lang="en-US" altLang="zh-CN" sz="1600" kern="0" dirty="0"/>
              <a:t>, Adam J., and </a:t>
            </a:r>
            <a:r>
              <a:rPr lang="en-US" altLang="zh-CN" sz="1600" kern="0" dirty="0" err="1"/>
              <a:t>Christof</a:t>
            </a:r>
            <a:r>
              <a:rPr lang="en-US" altLang="zh-CN" sz="1600" kern="0" dirty="0"/>
              <a:t> </a:t>
            </a:r>
            <a:r>
              <a:rPr lang="en-US" altLang="zh-CN" sz="1600" kern="0" dirty="0" err="1"/>
              <a:t>Paar</a:t>
            </a:r>
            <a:r>
              <a:rPr lang="en-US" altLang="zh-CN" sz="1600" kern="0" dirty="0"/>
              <a:t>. "An instruction-level distributed processor for symmetric-key cryptography." Parallel and Distributed Systems, IEEE Transactions on 16.5 (2005): 468-480.</a:t>
            </a:r>
          </a:p>
          <a:p>
            <a:r>
              <a:rPr lang="en-US" altLang="zh-CN" sz="1600" kern="0" dirty="0"/>
              <a:t>[3]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processor[C]//Proceedings of the 2014 IEEE/ACM International Conference on Computer Aided Design. IEEE Press, 2014: 154-161.</a:t>
            </a:r>
          </a:p>
          <a:p>
            <a:r>
              <a:rPr lang="en-US" altLang="zh-CN" sz="1600" kern="0" dirty="0"/>
              <a:t>[4]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 </a:t>
            </a:r>
            <a:r>
              <a:rPr lang="en-US" altLang="zh-CN" sz="1600" kern="0" dirty="0" err="1"/>
              <a:t>cessor</a:t>
            </a:r>
            <a:r>
              <a:rPr lang="en-US" altLang="zh-CN" sz="1600" kern="0" dirty="0"/>
              <a:t> for </a:t>
            </a:r>
            <a:r>
              <a:rPr lang="en-US" altLang="zh-CN" sz="1600" kern="0" dirty="0" err="1"/>
              <a:t>Sy</a:t>
            </a:r>
            <a:r>
              <a:rPr lang="en-US" altLang="zh-CN" sz="1600" kern="0" dirty="0"/>
              <a:t> </a:t>
            </a:r>
            <a:r>
              <a:rPr lang="en-US" altLang="zh-CN" sz="1600" kern="0" dirty="0" err="1"/>
              <a:t>mmetric</a:t>
            </a:r>
            <a:r>
              <a:rPr lang="en-US" altLang="zh-CN" sz="1600" kern="0" dirty="0"/>
              <a:t> Key Encryption and Cryptographic Hash Functions [D]. The University of Texas at Austin 2014.</a:t>
            </a:r>
          </a:p>
          <a:p>
            <a:r>
              <a:rPr lang="en-US" altLang="zh-CN" sz="1600" kern="0" dirty="0"/>
              <a:t>[5] Dai, </a:t>
            </a:r>
            <a:r>
              <a:rPr lang="en-US" altLang="zh-CN" sz="1600" kern="0" dirty="0" err="1"/>
              <a:t>Zibin</a:t>
            </a:r>
            <a:r>
              <a:rPr lang="en-US" altLang="zh-CN" sz="1600" kern="0" dirty="0"/>
              <a:t>, et al. "The research and design of reconfigurable cipher processing architecture targeted at block cipher." ASIC, 2007. ASICON'07. 7th International Conference on. IEEE, 2007.</a:t>
            </a:r>
          </a:p>
          <a:p>
            <a:r>
              <a:rPr lang="en-US" altLang="zh-CN" sz="1600" kern="0" dirty="0"/>
              <a:t>[6] Sun, Kang, et al. "Design of a novel asynchronous reconfigurable architecture for cryptographic applications." Computer and Computational Sciences, 2006. IMSCCS'06. First International Multi-Symposiums on. Vol. 2. IEEE, 2006.</a:t>
            </a:r>
          </a:p>
        </p:txBody>
      </p:sp>
    </p:spTree>
    <p:extLst>
      <p:ext uri="{BB962C8B-B14F-4D97-AF65-F5344CB8AC3E}">
        <p14:creationId xmlns:p14="http://schemas.microsoft.com/office/powerpoint/2010/main" val="40583161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0" name="内容占位符 2"/>
          <p:cNvSpPr txBox="1">
            <a:spLocks/>
          </p:cNvSpPr>
          <p:nvPr/>
        </p:nvSpPr>
        <p:spPr bwMode="auto">
          <a:xfrm>
            <a:off x="412429" y="1914050"/>
            <a:ext cx="7886700" cy="380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[7] </a:t>
            </a:r>
            <a:r>
              <a:rPr lang="zh-CN" altLang="en-US" sz="1600" kern="0" dirty="0"/>
              <a:t>陈韬</a:t>
            </a:r>
            <a:r>
              <a:rPr lang="en-US" altLang="zh-CN" sz="1600" kern="0" dirty="0"/>
              <a:t>, </a:t>
            </a:r>
            <a:r>
              <a:rPr lang="zh-CN" altLang="en-US" sz="1600" kern="0" dirty="0"/>
              <a:t>罗兴国</a:t>
            </a:r>
            <a:r>
              <a:rPr lang="en-US" altLang="zh-CN" sz="1600" kern="0" dirty="0"/>
              <a:t>, </a:t>
            </a:r>
            <a:r>
              <a:rPr lang="zh-CN" altLang="en-US" sz="1600" kern="0" dirty="0"/>
              <a:t>李校南</a:t>
            </a:r>
            <a:r>
              <a:rPr lang="en-US" altLang="zh-CN" sz="1600" kern="0" dirty="0"/>
              <a:t>, &amp; </a:t>
            </a:r>
            <a:r>
              <a:rPr lang="zh-CN" altLang="en-US" sz="1600" kern="0" dirty="0"/>
              <a:t>李伟</a:t>
            </a:r>
            <a:r>
              <a:rPr lang="en-US" altLang="zh-CN" sz="1600" kern="0" dirty="0"/>
              <a:t>. (2014). </a:t>
            </a:r>
            <a:r>
              <a:rPr lang="zh-CN" altLang="en-US" sz="1600" kern="0" dirty="0"/>
              <a:t>一种基于流处理框架的可重构分簇式分组密码处理结构模型</a:t>
            </a:r>
            <a:r>
              <a:rPr lang="en-US" altLang="zh-CN" sz="1600" kern="0" dirty="0"/>
              <a:t>. </a:t>
            </a:r>
            <a:r>
              <a:rPr lang="zh-CN" altLang="en-US" sz="1600" kern="0" dirty="0"/>
              <a:t>电子与信息学报</a:t>
            </a:r>
            <a:r>
              <a:rPr lang="en-US" altLang="zh-CN" sz="1600" kern="0" dirty="0"/>
              <a:t>, 36, 12.</a:t>
            </a:r>
          </a:p>
          <a:p>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p>
        </p:txBody>
      </p:sp>
    </p:spTree>
    <p:extLst>
      <p:ext uri="{BB962C8B-B14F-4D97-AF65-F5344CB8AC3E}">
        <p14:creationId xmlns:p14="http://schemas.microsoft.com/office/powerpoint/2010/main" val="1166305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297413"/>
            <a:ext cx="7071360" cy="923330"/>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endParaRPr lang="en-US" altLang="zh-CN" dirty="0"/>
          </a:p>
        </p:txBody>
      </p:sp>
      <p:sp>
        <p:nvSpPr>
          <p:cNvPr id="8" name="矩形 7"/>
          <p:cNvSpPr/>
          <p:nvPr/>
        </p:nvSpPr>
        <p:spPr>
          <a:xfrm>
            <a:off x="457200" y="3232866"/>
            <a:ext cx="7071360" cy="2308324"/>
          </a:xfrm>
          <a:prstGeom prst="rect">
            <a:avLst/>
          </a:prstGeom>
        </p:spPr>
        <p:txBody>
          <a:bodyPr wrap="square">
            <a:spAutoFit/>
          </a:bodyPr>
          <a:lstStyle/>
          <a:p>
            <a:r>
              <a:rPr lang="zh-CN" altLang="en-US" dirty="0"/>
              <a:t>分组加密算法是被广泛使用在计算机网络的各协议中来保证网络通信的安全。</a:t>
            </a:r>
            <a:endParaRPr lang="en-US" altLang="zh-CN" dirty="0"/>
          </a:p>
          <a:p>
            <a:r>
              <a:rPr lang="zh-CN" altLang="en-US" b="1" dirty="0"/>
              <a:t>常用分组加密算法：</a:t>
            </a:r>
            <a:endParaRPr lang="en-US" altLang="zh-CN" b="1" dirty="0"/>
          </a:p>
          <a:p>
            <a:r>
              <a:rPr lang="en-US" altLang="zh-CN" dirty="0"/>
              <a:t>AES</a:t>
            </a:r>
            <a:r>
              <a:rPr lang="zh-CN" altLang="en-US" dirty="0"/>
              <a:t>、</a:t>
            </a:r>
            <a:r>
              <a:rPr lang="en-US" altLang="zh-CN" dirty="0"/>
              <a:t>Blowfish</a:t>
            </a:r>
            <a:r>
              <a:rPr lang="zh-CN" altLang="en-US" dirty="0"/>
              <a:t>、</a:t>
            </a:r>
            <a:r>
              <a:rPr lang="en-US" altLang="zh-CN" dirty="0"/>
              <a:t>DES (Internal Mechanics, Triple DES) </a:t>
            </a:r>
            <a:r>
              <a:rPr lang="zh-CN" altLang="en-US" dirty="0"/>
              <a:t>、</a:t>
            </a:r>
            <a:r>
              <a:rPr lang="en-US" altLang="zh-CN" dirty="0"/>
              <a:t>Serpent</a:t>
            </a:r>
            <a:r>
              <a:rPr lang="zh-CN" altLang="en-US" dirty="0"/>
              <a:t>、</a:t>
            </a:r>
            <a:r>
              <a:rPr lang="en-US" altLang="zh-CN" dirty="0" err="1"/>
              <a:t>Twofish</a:t>
            </a:r>
            <a:endParaRPr lang="en-US" altLang="zh-CN" dirty="0"/>
          </a:p>
          <a:p>
            <a:r>
              <a:rPr lang="zh-CN" altLang="en-US" b="1" dirty="0"/>
              <a:t>较常用分组加密算法：</a:t>
            </a:r>
            <a:endParaRPr lang="en-US" altLang="zh-CN" b="1" dirty="0"/>
          </a:p>
          <a:p>
            <a:r>
              <a:rPr lang="en-US" altLang="zh-CN" dirty="0"/>
              <a:t>Camellia</a:t>
            </a:r>
            <a:r>
              <a:rPr lang="zh-CN" altLang="en-US" dirty="0"/>
              <a:t>、</a:t>
            </a:r>
            <a:r>
              <a:rPr lang="en-US" altLang="zh-CN" dirty="0"/>
              <a:t>CAST-128</a:t>
            </a:r>
            <a:r>
              <a:rPr lang="zh-CN" altLang="en-US" dirty="0"/>
              <a:t>、</a:t>
            </a:r>
            <a:r>
              <a:rPr lang="en-US" altLang="zh-CN" dirty="0"/>
              <a:t>IDEA</a:t>
            </a:r>
            <a:r>
              <a:rPr lang="zh-CN" altLang="en-US" dirty="0"/>
              <a:t>、</a:t>
            </a:r>
            <a:r>
              <a:rPr lang="en-US" altLang="zh-CN" dirty="0"/>
              <a:t>RC2</a:t>
            </a:r>
            <a:r>
              <a:rPr lang="zh-CN" altLang="en-US" dirty="0"/>
              <a:t>、</a:t>
            </a:r>
            <a:r>
              <a:rPr lang="en-US" altLang="zh-CN" dirty="0"/>
              <a:t>RC5</a:t>
            </a:r>
            <a:r>
              <a:rPr lang="zh-CN" altLang="en-US" dirty="0"/>
              <a:t>、</a:t>
            </a:r>
            <a:r>
              <a:rPr lang="en-US" altLang="zh-CN" dirty="0"/>
              <a:t> SEED</a:t>
            </a:r>
            <a:r>
              <a:rPr lang="zh-CN" altLang="en-US" dirty="0"/>
              <a:t>、</a:t>
            </a:r>
            <a:r>
              <a:rPr lang="en-US" altLang="zh-CN" dirty="0"/>
              <a:t>ARIA</a:t>
            </a:r>
            <a:r>
              <a:rPr lang="zh-CN" altLang="en-US" dirty="0"/>
              <a:t>、</a:t>
            </a:r>
            <a:r>
              <a:rPr lang="en-US" altLang="zh-CN" dirty="0" err="1"/>
              <a:t>Skipjac</a:t>
            </a:r>
            <a:r>
              <a:rPr lang="zh-CN" altLang="en-US" dirty="0"/>
              <a:t>、</a:t>
            </a:r>
            <a:r>
              <a:rPr lang="en-US" altLang="zh-CN" dirty="0"/>
              <a:t>TEA</a:t>
            </a:r>
            <a:r>
              <a:rPr lang="zh-CN" altLang="en-US" dirty="0"/>
              <a:t>、</a:t>
            </a:r>
            <a:r>
              <a:rPr lang="en-US" altLang="zh-CN" dirty="0"/>
              <a:t>XTEA</a:t>
            </a:r>
            <a:endParaRPr lang="zh-CN" altLang="en-US" dirty="0"/>
          </a:p>
        </p:txBody>
      </p:sp>
      <p:sp>
        <p:nvSpPr>
          <p:cNvPr id="20" name="矩形 19"/>
          <p:cNvSpPr/>
          <p:nvPr/>
        </p:nvSpPr>
        <p:spPr>
          <a:xfrm>
            <a:off x="457200" y="5543334"/>
            <a:ext cx="5278582" cy="1200329"/>
          </a:xfrm>
          <a:prstGeom prst="rect">
            <a:avLst/>
          </a:prstGeom>
        </p:spPr>
        <p:txBody>
          <a:bodyPr wrap="square">
            <a:spAutoFit/>
          </a:bodyPr>
          <a:lstStyle/>
          <a:p>
            <a:r>
              <a:rPr lang="zh-CN" altLang="en-US" b="1" dirty="0"/>
              <a:t>新的挑战：</a:t>
            </a:r>
            <a:endParaRPr lang="en-US" altLang="zh-CN" b="1" dirty="0"/>
          </a:p>
          <a:p>
            <a:r>
              <a:rPr lang="zh-CN" altLang="en-US" dirty="0"/>
              <a:t>更高的吞吐率</a:t>
            </a:r>
            <a:endParaRPr lang="en-US" altLang="zh-CN" dirty="0"/>
          </a:p>
          <a:p>
            <a:r>
              <a:rPr lang="zh-CN" altLang="en-US" dirty="0"/>
              <a:t>更多的算法支持</a:t>
            </a:r>
            <a:endParaRPr lang="en-US" altLang="zh-CN" dirty="0"/>
          </a:p>
          <a:p>
            <a:r>
              <a:rPr lang="zh-CN" altLang="en-US" dirty="0"/>
              <a:t>更低的功耗和面积</a:t>
            </a:r>
            <a:endParaRPr lang="en-US" altLang="zh-CN" dirty="0"/>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798473217"/>
              </p:ext>
            </p:extLst>
          </p:nvPr>
        </p:nvGraphicFramePr>
        <p:xfrm>
          <a:off x="482819" y="2609384"/>
          <a:ext cx="7780235" cy="3409775"/>
        </p:xfrm>
        <a:graphic>
          <a:graphicData uri="http://schemas.openxmlformats.org/drawingml/2006/table">
            <a:tbl>
              <a:tblPr firstRow="1" bandRow="1">
                <a:tableStyleId>{5C22544A-7EE6-4342-B048-85BDC9FD1C3A}</a:tableStyleId>
              </a:tblPr>
              <a:tblGrid>
                <a:gridCol w="883872"/>
                <a:gridCol w="1709539"/>
                <a:gridCol w="2593412"/>
                <a:gridCol w="2593412"/>
              </a:tblGrid>
              <a:tr h="486681">
                <a:tc gridSpan="2">
                  <a:txBody>
                    <a:bodyPr/>
                    <a:lstStyle/>
                    <a:p>
                      <a:r>
                        <a:rPr lang="zh-CN" altLang="en-US" sz="1600" dirty="0" smtClean="0"/>
                        <a:t>实现方案</a:t>
                      </a:r>
                      <a:endParaRPr lang="zh-CN" altLang="en-US" sz="1600" dirty="0"/>
                    </a:p>
                  </a:txBody>
                  <a:tcPr/>
                </a:tc>
                <a:tc hMerge="1">
                  <a:txBody>
                    <a:bodyPr/>
                    <a:lstStyle/>
                    <a:p>
                      <a:endParaRPr lang="zh-CN" altLang="en-US"/>
                    </a:p>
                  </a:txBody>
                  <a:tcPr/>
                </a:tc>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486681">
                <a:tc gridSpan="2">
                  <a:txBody>
                    <a:bodyPr/>
                    <a:lstStyle/>
                    <a:p>
                      <a:r>
                        <a:rPr lang="en-US" altLang="zh-CN" sz="1600" dirty="0" smtClean="0"/>
                        <a:t>FPGA</a:t>
                      </a:r>
                      <a:endParaRPr lang="zh-CN" altLang="en-US" sz="1600" dirty="0"/>
                    </a:p>
                  </a:txBody>
                  <a:tcPr/>
                </a:tc>
                <a:tc hMerge="1">
                  <a:txBody>
                    <a:bodyPr/>
                    <a:lstStyle/>
                    <a:p>
                      <a:endParaRPr lang="zh-CN" altLang="en-US"/>
                    </a:p>
                  </a:txBody>
                  <a:tcPr/>
                </a:tc>
                <a:tc>
                  <a:txBody>
                    <a:bodyPr/>
                    <a:lstStyle/>
                    <a:p>
                      <a:r>
                        <a:rPr lang="zh-CN" altLang="en-US" sz="1600" dirty="0" smtClean="0"/>
                        <a:t>较高的吞吐率，可重用好</a:t>
                      </a:r>
                      <a:endParaRPr lang="zh-CN" altLang="en-US" sz="1600" dirty="0"/>
                    </a:p>
                  </a:txBody>
                  <a:tcPr/>
                </a:tc>
                <a:tc>
                  <a:txBody>
                    <a:bodyPr/>
                    <a:lstStyle/>
                    <a:p>
                      <a:r>
                        <a:rPr lang="zh-CN" altLang="en-US" sz="1600" dirty="0" smtClean="0"/>
                        <a:t>面积大、功耗大</a:t>
                      </a:r>
                      <a:endParaRPr lang="zh-CN" altLang="en-US" sz="1600" dirty="0"/>
                    </a:p>
                  </a:txBody>
                  <a:tcPr/>
                </a:tc>
              </a:tr>
              <a:tr h="455213">
                <a:tc gridSpan="2">
                  <a:txBody>
                    <a:bodyPr/>
                    <a:lstStyle/>
                    <a:p>
                      <a:r>
                        <a:rPr lang="zh-CN" altLang="en-US" sz="1600" dirty="0" smtClean="0"/>
                        <a:t>特定密码算法硬件</a:t>
                      </a:r>
                      <a:endParaRPr lang="zh-CN" altLang="en-US" sz="1600" dirty="0"/>
                    </a:p>
                  </a:txBody>
                  <a:tcPr/>
                </a:tc>
                <a:tc hMerge="1">
                  <a:txBody>
                    <a:bodyPr/>
                    <a:lstStyle/>
                    <a:p>
                      <a:endParaRPr lang="zh-CN" altLang="en-US"/>
                    </a:p>
                  </a:txBody>
                  <a:tcPr/>
                </a:tc>
                <a:tc>
                  <a:txBody>
                    <a:bodyPr/>
                    <a:lstStyle/>
                    <a:p>
                      <a:r>
                        <a:rPr lang="zh-CN" altLang="en-US" sz="1600" dirty="0" smtClean="0"/>
                        <a:t>消耗资源少；吞吐率高</a:t>
                      </a:r>
                      <a:endParaRPr lang="zh-CN" altLang="en-US" sz="1600" dirty="0"/>
                    </a:p>
                  </a:txBody>
                  <a:tcPr/>
                </a:tc>
                <a:tc>
                  <a:txBody>
                    <a:bodyPr/>
                    <a:lstStyle/>
                    <a:p>
                      <a:r>
                        <a:rPr lang="zh-CN" altLang="en-US" sz="1600" dirty="0" smtClean="0"/>
                        <a:t>不同的算法重新设计</a:t>
                      </a:r>
                      <a:endParaRPr lang="zh-CN" altLang="en-US" sz="1600" dirty="0"/>
                    </a:p>
                  </a:txBody>
                  <a:tcPr/>
                </a:tc>
              </a:tr>
              <a:tr h="561866">
                <a:tc gridSpan="2">
                  <a:txBody>
                    <a:bodyPr/>
                    <a:lstStyle/>
                    <a:p>
                      <a:r>
                        <a:rPr lang="zh-CN" altLang="en-US" sz="1600" dirty="0" smtClean="0"/>
                        <a:t>密码协处理器</a:t>
                      </a:r>
                      <a:endParaRPr lang="zh-CN" altLang="en-US" sz="1600" dirty="0"/>
                    </a:p>
                  </a:txBody>
                  <a:tcPr/>
                </a:tc>
                <a:tc hMerge="1">
                  <a:txBody>
                    <a:bodyPr/>
                    <a:lstStyle/>
                    <a:p>
                      <a:endParaRPr lang="zh-CN" altLang="en-US"/>
                    </a:p>
                  </a:txBody>
                  <a:tcPr/>
                </a:tc>
                <a:tc>
                  <a:txBody>
                    <a:bodyPr/>
                    <a:lstStyle/>
                    <a:p>
                      <a:r>
                        <a:rPr lang="zh-CN" altLang="en-US" sz="1600" dirty="0" smtClean="0"/>
                        <a:t>配置依托于主处理器，易于编程；结构简单</a:t>
                      </a:r>
                      <a:endParaRPr lang="zh-CN" altLang="en-US" sz="1600" dirty="0"/>
                    </a:p>
                  </a:txBody>
                  <a:tcPr/>
                </a:tc>
                <a:tc>
                  <a:txBody>
                    <a:bodyPr/>
                    <a:lstStyle/>
                    <a:p>
                      <a:r>
                        <a:rPr lang="zh-CN" altLang="en-US" sz="1600" dirty="0" smtClean="0"/>
                        <a:t>算法支持有限</a:t>
                      </a:r>
                      <a:endParaRPr lang="zh-CN" altLang="en-US" sz="1600" dirty="0"/>
                    </a:p>
                  </a:txBody>
                  <a:tcPr/>
                </a:tc>
              </a:tr>
              <a:tr h="798441">
                <a:tc rowSpan="2">
                  <a:txBody>
                    <a:bodyPr/>
                    <a:lstStyle/>
                    <a:p>
                      <a:r>
                        <a:rPr lang="zh-CN" altLang="en-US" sz="1600" dirty="0" smtClean="0"/>
                        <a:t>可配置密码处理器</a:t>
                      </a:r>
                      <a:endParaRPr lang="zh-CN" altLang="en-US" sz="1600" dirty="0"/>
                    </a:p>
                  </a:txBody>
                  <a:tcPr/>
                </a:tc>
                <a:tc>
                  <a:txBody>
                    <a:bodyPr/>
                    <a:lstStyle/>
                    <a:p>
                      <a:r>
                        <a:rPr lang="zh-CN" altLang="en-US" sz="1600" dirty="0" smtClean="0"/>
                        <a:t>指令驱动型</a:t>
                      </a:r>
                      <a:endParaRPr lang="zh-CN" altLang="en-US" sz="1600" dirty="0"/>
                    </a:p>
                  </a:txBody>
                  <a:tcPr/>
                </a:tc>
                <a:tc>
                  <a:txBody>
                    <a:bodyPr/>
                    <a:lstStyle/>
                    <a:p>
                      <a:r>
                        <a:rPr lang="zh-CN" altLang="en-US" sz="1600" dirty="0" smtClean="0"/>
                        <a:t>可实现自动化配置；架构简单</a:t>
                      </a:r>
                      <a:endParaRPr lang="zh-CN" altLang="en-US" sz="1600" dirty="0"/>
                    </a:p>
                  </a:txBody>
                  <a:tcPr/>
                </a:tc>
                <a:tc>
                  <a:txBody>
                    <a:bodyPr/>
                    <a:lstStyle/>
                    <a:p>
                      <a:r>
                        <a:rPr lang="zh-CN" altLang="en-US" sz="1600" dirty="0" smtClean="0"/>
                        <a:t>取指、译指逻辑复杂，占用大部分的周期</a:t>
                      </a:r>
                      <a:endParaRPr lang="en-US" altLang="zh-CN" sz="1600" dirty="0" smtClean="0"/>
                    </a:p>
                    <a:p>
                      <a:endParaRPr lang="zh-CN" altLang="en-US" sz="1600" dirty="0"/>
                    </a:p>
                  </a:txBody>
                  <a:tcPr/>
                </a:tc>
              </a:tr>
              <a:tr h="561866">
                <a:tc vMerge="1">
                  <a:txBody>
                    <a:bodyPr/>
                    <a:lstStyle/>
                    <a:p>
                      <a:endParaRPr lang="zh-CN" altLang="en-US" dirty="0"/>
                    </a:p>
                  </a:txBody>
                  <a:tcPr/>
                </a:tc>
                <a:tc>
                  <a:txBody>
                    <a:bodyPr/>
                    <a:lstStyle/>
                    <a:p>
                      <a:r>
                        <a:rPr lang="zh-CN" altLang="en-US" sz="1600" dirty="0" smtClean="0"/>
                        <a:t>数据驱动型</a:t>
                      </a:r>
                      <a:endParaRPr lang="zh-CN" altLang="en-US" sz="1600" dirty="0"/>
                    </a:p>
                  </a:txBody>
                  <a:tcPr/>
                </a:tc>
                <a:tc>
                  <a:txBody>
                    <a:bodyPr/>
                    <a:lstStyle/>
                    <a:p>
                      <a:r>
                        <a:rPr lang="zh-CN" altLang="en-US" sz="1600" dirty="0" smtClean="0"/>
                        <a:t>适合处理器阵列架构，更高的吞吐率</a:t>
                      </a:r>
                      <a:endParaRPr lang="zh-CN" altLang="en-US" sz="1600" dirty="0"/>
                    </a:p>
                  </a:txBody>
                  <a:tcPr/>
                </a:tc>
                <a:tc>
                  <a:txBody>
                    <a:bodyPr/>
                    <a:lstStyle/>
                    <a:p>
                      <a:r>
                        <a:rPr lang="zh-CN" altLang="en-US" sz="1600" dirty="0" smtClean="0"/>
                        <a:t>配置自动化困难</a:t>
                      </a:r>
                      <a:endParaRPr lang="zh-CN" altLang="en-US" sz="16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分组加密算法的可重构方案的发展趋势</a:t>
            </a: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853358"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高吞吐率</a:t>
            </a:r>
          </a:p>
        </p:txBody>
      </p:sp>
      <p:sp>
        <p:nvSpPr>
          <p:cNvPr id="11" name="矩形 10"/>
          <p:cNvSpPr/>
          <p:nvPr/>
        </p:nvSpPr>
        <p:spPr>
          <a:xfrm>
            <a:off x="625313"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p>
        </p:txBody>
      </p:sp>
      <p:sp>
        <p:nvSpPr>
          <p:cNvPr id="12" name="矩形 11"/>
          <p:cNvSpPr/>
          <p:nvPr/>
        </p:nvSpPr>
        <p:spPr>
          <a:xfrm>
            <a:off x="2853358"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p>
        </p:txBody>
      </p:sp>
      <p:sp>
        <p:nvSpPr>
          <p:cNvPr id="13" name="矩形 12"/>
          <p:cNvSpPr/>
          <p:nvPr/>
        </p:nvSpPr>
        <p:spPr>
          <a:xfrm>
            <a:off x="625313"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p>
        </p:txBody>
      </p:sp>
      <p:sp>
        <p:nvSpPr>
          <p:cNvPr id="14" name="矩形 13"/>
          <p:cNvSpPr/>
          <p:nvPr/>
        </p:nvSpPr>
        <p:spPr>
          <a:xfrm>
            <a:off x="2853358"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p>
        </p:txBody>
      </p:sp>
      <p:sp>
        <p:nvSpPr>
          <p:cNvPr id="15" name="矩形 14"/>
          <p:cNvSpPr/>
          <p:nvPr/>
        </p:nvSpPr>
        <p:spPr>
          <a:xfrm>
            <a:off x="625313"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p>
        </p:txBody>
      </p:sp>
      <p:sp>
        <p:nvSpPr>
          <p:cNvPr id="16" name="右箭头 15"/>
          <p:cNvSpPr/>
          <p:nvPr/>
        </p:nvSpPr>
        <p:spPr>
          <a:xfrm>
            <a:off x="2074373" y="4207995"/>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2074373" y="502747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2074373" y="5987589"/>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631216"/>
          </a:xfrm>
          <a:prstGeom prst="rect">
            <a:avLst/>
          </a:prstGeom>
          <a:noFill/>
        </p:spPr>
        <p:txBody>
          <a:bodyPr wrap="square" rtlCol="0">
            <a:spAutoFit/>
          </a:bodyPr>
          <a:lstStyle/>
          <a:p>
            <a:r>
              <a:rPr lang="zh-CN" altLang="en-US" sz="1600" dirty="0"/>
              <a:t>分组加密算法的可重构实现主要由三部分组成：</a:t>
            </a:r>
            <a:endParaRPr lang="en-US" altLang="zh-CN" sz="1600" dirty="0"/>
          </a:p>
          <a:p>
            <a:r>
              <a:rPr lang="zh-CN" altLang="en-US" sz="1600" dirty="0" smtClean="0"/>
              <a:t>配置解析、</a:t>
            </a:r>
            <a:r>
              <a:rPr lang="zh-CN" altLang="en-US" sz="1600" dirty="0"/>
              <a:t>存储、计算阵列</a:t>
            </a:r>
            <a:endParaRPr lang="en-US" altLang="zh-CN" sz="1600" dirty="0"/>
          </a:p>
          <a:p>
            <a:r>
              <a:rPr lang="zh-CN" altLang="en-US" sz="1600" dirty="0"/>
              <a:t>其中</a:t>
            </a:r>
            <a:r>
              <a:rPr lang="zh-CN" altLang="en-US" sz="1600" dirty="0" smtClean="0"/>
              <a:t>核心计算</a:t>
            </a:r>
            <a:r>
              <a:rPr lang="zh-CN" altLang="en-US" sz="1600" dirty="0"/>
              <a:t>阵列</a:t>
            </a:r>
            <a:r>
              <a:rPr lang="zh-CN" altLang="en-US" sz="1600" dirty="0" smtClean="0"/>
              <a:t>，而阵列</a:t>
            </a:r>
            <a:r>
              <a:rPr lang="zh-CN" altLang="en-US" sz="1600" dirty="0"/>
              <a:t>的设计的核心是计算单元（</a:t>
            </a:r>
            <a:r>
              <a:rPr lang="en-US" altLang="zh-CN" sz="1600" dirty="0"/>
              <a:t>PE</a:t>
            </a:r>
            <a:r>
              <a:rPr lang="zh-CN" altLang="en-US" sz="1600" dirty="0"/>
              <a:t>）的设计，阵列是</a:t>
            </a:r>
            <a:r>
              <a:rPr lang="en-US" altLang="zh-CN" sz="1600" dirty="0"/>
              <a:t>PE</a:t>
            </a:r>
            <a:r>
              <a:rPr lang="zh-CN" altLang="en-US" sz="1600" dirty="0"/>
              <a:t>在行列上的扩展。</a:t>
            </a:r>
            <a:endParaRPr lang="en-US" altLang="zh-CN" sz="1600" dirty="0"/>
          </a:p>
          <a:p>
            <a:r>
              <a:rPr lang="en-US" altLang="zh-CN" sz="1600" dirty="0"/>
              <a:t>1.PE</a:t>
            </a:r>
            <a:r>
              <a:rPr lang="zh-CN" altLang="en-US" sz="1600" dirty="0"/>
              <a:t>的主频</a:t>
            </a:r>
            <a:r>
              <a:rPr lang="zh-CN" altLang="en-US" sz="1600" dirty="0" smtClean="0"/>
              <a:t>决定了</a:t>
            </a:r>
            <a:r>
              <a:rPr lang="zh-CN" altLang="en-US" sz="1600" dirty="0"/>
              <a:t>整个阵列的主频</a:t>
            </a:r>
            <a:endParaRPr lang="en-US" altLang="zh-CN" sz="1600" dirty="0"/>
          </a:p>
          <a:p>
            <a:r>
              <a:rPr lang="en-US" altLang="zh-CN" sz="1600" dirty="0"/>
              <a:t>2.PE</a:t>
            </a:r>
            <a:r>
              <a:rPr lang="zh-CN" altLang="en-US" sz="1600" dirty="0"/>
              <a:t>的功能</a:t>
            </a:r>
            <a:r>
              <a:rPr lang="zh-CN" altLang="en-US" sz="1600" dirty="0" smtClean="0"/>
              <a:t>和灵活性决定了整个阵列的功能</a:t>
            </a:r>
            <a:r>
              <a:rPr lang="zh-CN" altLang="en-US" sz="1600" dirty="0"/>
              <a:t>和灵活性</a:t>
            </a:r>
          </a:p>
        </p:txBody>
      </p:sp>
      <p:sp>
        <p:nvSpPr>
          <p:cNvPr id="9" name="矩形 8"/>
          <p:cNvSpPr/>
          <p:nvPr/>
        </p:nvSpPr>
        <p:spPr>
          <a:xfrm>
            <a:off x="4382984" y="4348754"/>
            <a:ext cx="3590138" cy="1754326"/>
          </a:xfrm>
          <a:prstGeom prst="rect">
            <a:avLst/>
          </a:prstGeom>
        </p:spPr>
        <p:txBody>
          <a:bodyPr wrap="square">
            <a:spAutoFit/>
          </a:bodyPr>
          <a:lstStyle/>
          <a:p>
            <a:r>
              <a:rPr lang="zh-CN" altLang="en-US" dirty="0"/>
              <a:t>课题会遵循这个趋势，并且通过分析现有架构中存在的缺陷，对</a:t>
            </a:r>
            <a:r>
              <a:rPr lang="en-US" altLang="zh-CN" dirty="0"/>
              <a:t>PE</a:t>
            </a:r>
            <a:r>
              <a:rPr lang="zh-CN" altLang="en-US" dirty="0"/>
              <a:t>进行优化设计，在保证</a:t>
            </a:r>
            <a:r>
              <a:rPr lang="en-US" altLang="zh-CN" dirty="0"/>
              <a:t>PE</a:t>
            </a:r>
            <a:r>
              <a:rPr lang="zh-CN" altLang="en-US" dirty="0"/>
              <a:t>低延时的前提下，提高</a:t>
            </a:r>
            <a:r>
              <a:rPr lang="en-US" altLang="zh-CN" dirty="0"/>
              <a:t>PE</a:t>
            </a:r>
            <a:r>
              <a:rPr lang="zh-CN" altLang="en-US" dirty="0"/>
              <a:t>的功能的灵活性，以及资源的利用率，使整个架构的吞吐率面积比得到提升。</a:t>
            </a:r>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全新的互连架构，新的拓扑结构替代原来的全局一致性结构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p>
        </p:txBody>
      </p:sp>
      <p:graphicFrame>
        <p:nvGraphicFramePr>
          <p:cNvPr id="13" name="表格 12"/>
          <p:cNvGraphicFramePr>
            <a:graphicFrameLocks noGrp="1"/>
          </p:cNvGraphicFramePr>
          <p:nvPr>
            <p:extLst>
              <p:ext uri="{D42A27DB-BD31-4B8C-83A1-F6EECF244321}">
                <p14:modId xmlns:p14="http://schemas.microsoft.com/office/powerpoint/2010/main" val="1345921595"/>
              </p:ext>
            </p:extLst>
          </p:nvPr>
        </p:nvGraphicFramePr>
        <p:xfrm>
          <a:off x="150743" y="2372360"/>
          <a:ext cx="8886579" cy="4540250"/>
        </p:xfrm>
        <a:graphic>
          <a:graphicData uri="http://schemas.openxmlformats.org/drawingml/2006/table">
            <a:tbl>
              <a:tblPr firstRow="1" bandRow="1">
                <a:tableStyleId>{5C22544A-7EE6-4342-B048-85BDC9FD1C3A}</a:tableStyleId>
              </a:tblPr>
              <a:tblGrid>
                <a:gridCol w="1049596"/>
                <a:gridCol w="2182943"/>
                <a:gridCol w="548640"/>
                <a:gridCol w="2164080"/>
                <a:gridCol w="2941320"/>
              </a:tblGrid>
              <a:tr h="355600">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27760">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的延迟很大，而且功能串行的需求在不同的算法中有不同的表现很难兼顾所有算法。在单</a:t>
                      </a:r>
                      <a:r>
                        <a:rPr lang="en-US" altLang="zh-CN" sz="1400" dirty="0" smtClean="0"/>
                        <a:t>PE</a:t>
                      </a:r>
                      <a:r>
                        <a:rPr lang="zh-CN" altLang="en-US" sz="1400" dirty="0" smtClean="0"/>
                        <a:t>结构中有优势但是不适合阵列的多级流水架构。</a:t>
                      </a:r>
                    </a:p>
                  </a:txBody>
                  <a:tcPr/>
                </a:tc>
              </a:tr>
              <a:tr h="1005840">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701040">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功能完整的同时可以是</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中同时只有一个功能单元在工作，电路利用率低。</a:t>
                      </a:r>
                    </a:p>
                  </a:txBody>
                  <a:tcPr/>
                </a:tc>
              </a:tr>
              <a:tr h="953770">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通过对不同的模块进行延迟分析，把延迟相同模块并行在一起。</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平衡不同的功能单元的延迟，提供了简单功能单元的串行并且有和功能并行结构相同的高主频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923330"/>
          </a:xfrm>
          <a:prstGeom prst="rect">
            <a:avLst/>
          </a:prstGeom>
          <a:noFill/>
        </p:spPr>
        <p:txBody>
          <a:bodyPr wrap="square" rtlCol="0">
            <a:spAutoFit/>
          </a:bodyPr>
          <a:lstStyle/>
          <a:p>
            <a:r>
              <a:rPr lang="zh-CN" altLang="en-US" b="1" dirty="0"/>
              <a:t>新的要求：</a:t>
            </a:r>
            <a:endParaRPr lang="en-US" altLang="zh-CN" b="1" dirty="0"/>
          </a:p>
          <a:p>
            <a:r>
              <a:rPr lang="zh-CN" altLang="en-US" dirty="0"/>
              <a:t>引入基本的功能串并组合方案，在这个基础上对原有的方案进行改进，在不增加延迟和硬件开销的情况下提高功能的灵活性和硬件的利用率</a:t>
            </a:r>
          </a:p>
        </p:txBody>
      </p:sp>
      <p:sp>
        <p:nvSpPr>
          <p:cNvPr id="11" name="文本框 10"/>
          <p:cNvSpPr txBox="1"/>
          <p:nvPr/>
        </p:nvSpPr>
        <p:spPr>
          <a:xfrm>
            <a:off x="482197" y="2370944"/>
            <a:ext cx="7549285" cy="646331"/>
          </a:xfrm>
          <a:prstGeom prst="rect">
            <a:avLst/>
          </a:prstGeom>
          <a:noFill/>
        </p:spPr>
        <p:txBody>
          <a:bodyPr wrap="square" rtlCol="0">
            <a:spAutoFit/>
          </a:bodyPr>
          <a:lstStyle/>
          <a:p>
            <a:r>
              <a:rPr lang="zh-CN" altLang="en-US" b="1" dirty="0"/>
              <a:t>在归类总结了已有架构中对</a:t>
            </a:r>
            <a:r>
              <a:rPr lang="en-US" altLang="zh-CN" b="1" dirty="0"/>
              <a:t>PE</a:t>
            </a:r>
            <a:r>
              <a:rPr lang="zh-CN" altLang="en-US" b="1" dirty="0"/>
              <a:t>的设计方案和每种</a:t>
            </a:r>
            <a:r>
              <a:rPr lang="en-US" altLang="zh-CN" b="1" dirty="0"/>
              <a:t>PE</a:t>
            </a:r>
            <a:r>
              <a:rPr lang="zh-CN" altLang="en-US" b="1" dirty="0"/>
              <a:t>各自的优劣后提出了新的设计要求</a:t>
            </a:r>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5961</TotalTime>
  <Words>3112</Words>
  <Application>Microsoft Office PowerPoint</Application>
  <PresentationFormat>全屏显示(4:3)</PresentationFormat>
  <Paragraphs>552</Paragraphs>
  <Slides>29</Slides>
  <Notes>27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29</vt:i4>
      </vt:variant>
    </vt:vector>
  </HeadingPairs>
  <TitlesOfParts>
    <vt:vector size="40"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面向分组加密算法的可重构阵列PE研究与设计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L-s</cp:lastModifiedBy>
  <cp:revision>162</cp:revision>
  <dcterms:created xsi:type="dcterms:W3CDTF">2014-11-24T06:35:50Z</dcterms:created>
  <dcterms:modified xsi:type="dcterms:W3CDTF">2015-11-16T03:24:39Z</dcterms:modified>
</cp:coreProperties>
</file>