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0" r:id="rId5"/>
    <p:sldId id="342" r:id="rId6"/>
    <p:sldId id="262" r:id="rId7"/>
    <p:sldId id="264" r:id="rId8"/>
    <p:sldId id="263" r:id="rId9"/>
    <p:sldId id="265" r:id="rId10"/>
    <p:sldId id="266"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02" r:id="rId36"/>
    <p:sldId id="303" r:id="rId37"/>
    <p:sldId id="334" r:id="rId38"/>
    <p:sldId id="338" r:id="rId39"/>
    <p:sldId id="343" r:id="rId40"/>
    <p:sldId id="33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q" initials="l" lastIdx="1" clrIdx="0">
    <p:extLst>
      <p:ext uri="{19B8F6BF-5375-455C-9EA6-DF929625EA0E}">
        <p15:presenceInfo xmlns:p15="http://schemas.microsoft.com/office/powerpoint/2012/main" userId="lx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2" autoAdjust="0"/>
    <p:restoredTop sz="95488" autoAdjust="0"/>
  </p:normalViewPr>
  <p:slideViewPr>
    <p:cSldViewPr snapToGrid="0">
      <p:cViewPr varScale="1">
        <p:scale>
          <a:sx n="74" d="100"/>
          <a:sy n="74"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2016-06-01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6</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2016-06-01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28254738"/>
              </p:ext>
            </p:extLst>
          </p:nvPr>
        </p:nvGraphicFramePr>
        <p:xfrm>
          <a:off x="283440" y="3741785"/>
          <a:ext cx="4369430" cy="2043430"/>
        </p:xfrm>
        <a:graphic>
          <a:graphicData uri="http://schemas.openxmlformats.org/drawingml/2006/table">
            <a:tbl>
              <a:tblPr firstRow="1" firstCol="1" bandRow="1"/>
              <a:tblGrid>
                <a:gridCol w="1004685"/>
                <a:gridCol w="3364745"/>
              </a:tblGrid>
              <a:tr h="216535">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17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Feistel</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DES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BLOWFISH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CAMELLIA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CAST128</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GOST</a:t>
                      </a:r>
                      <a:r>
                        <a:rPr lang="zh-CN" sz="1050" kern="100" dirty="0" smtClean="0">
                          <a:effectLst/>
                          <a:latin typeface="Times New Roman" panose="02020603050405020304" pitchFamily="18" charset="0"/>
                          <a:ea typeface="宋体" panose="02010600030101010101" pitchFamily="2" charset="-122"/>
                        </a:rPr>
                        <a:t>、 </a:t>
                      </a:r>
                      <a:r>
                        <a:rPr lang="x-none" sz="1050" kern="100" dirty="0" smtClean="0">
                          <a:effectLst/>
                          <a:latin typeface="Times New Roman" panose="02020603050405020304" pitchFamily="18" charset="0"/>
                          <a:ea typeface="宋体" panose="02010600030101010101" pitchFamily="2" charset="-122"/>
                        </a:rPr>
                        <a:t>RC5</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SEED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TWOFISH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SM4</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RC6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XTEA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SKIPJECT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LUCIFER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CLEFIA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C2</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MACGUFFIN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ICE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CS_CIPHER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E2</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53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SP</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AES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SERPENT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ARIA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PRESENT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SQUARE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SHARK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GRAND_CRU</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Q</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KHAZAD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HIEROCRYPT_L1</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HIEROCRYPT_3</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ARX</a:t>
                      </a:r>
                      <a:r>
                        <a:rPr lang="zh-CN" sz="1050" kern="10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smtClean="0">
                          <a:effectLst/>
                          <a:latin typeface="Times New Roman" panose="02020603050405020304" pitchFamily="18" charset="0"/>
                          <a:ea typeface="宋体" panose="02010600030101010101" pitchFamily="2" charset="-122"/>
                        </a:rPr>
                        <a:t>SPECK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SIMON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NUSH</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其它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IDEA</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28"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有限域乘法运算和查找表运算的后缀组合中按字节循环移位运算有比较高的组合概率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276521"/>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968210"/>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处理单元阵列</a:t>
            </a:r>
            <a:r>
              <a:rPr lang="en-US" altLang="zh-CN" sz="2400" dirty="0" smtClean="0">
                <a:solidFill>
                  <a:srgbClr val="1B2153"/>
                </a:solidFill>
                <a:latin typeface="Times New Roman" panose="02020603050405020304" pitchFamily="18" charset="0"/>
              </a:rPr>
              <a:t>(PE)</a:t>
            </a:r>
            <a:r>
              <a:rPr lang="zh-CN" altLang="en-US" sz="2400" dirty="0">
                <a:solidFill>
                  <a:srgbClr val="1B2153"/>
                </a:solidFill>
                <a:latin typeface="Times New Roman" panose="02020603050405020304" pitchFamily="18" charset="0"/>
              </a:rPr>
              <a:t>设计</a:t>
            </a:r>
            <a:r>
              <a:rPr lang="zh-CN" altLang="en-US" sz="2400" dirty="0" smtClean="0">
                <a:solidFill>
                  <a:srgbClr val="1B2153"/>
                </a:solidFill>
                <a:latin typeface="Times New Roman" panose="02020603050405020304" pitchFamily="18" charset="0"/>
              </a:rPr>
              <a:t>与优化</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25112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rPr>
              <a:t>背景</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7238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298884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74449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887926903"/>
              </p:ext>
            </p:extLst>
          </p:nvPr>
        </p:nvGraphicFramePr>
        <p:xfrm>
          <a:off x="152400" y="1524446"/>
          <a:ext cx="2915048" cy="2800350"/>
        </p:xfrm>
        <a:graphic>
          <a:graphicData uri="http://schemas.openxmlformats.org/drawingml/2006/table">
            <a:tbl>
              <a:tblPr firstRow="1" firstCol="1" bandRow="1"/>
              <a:tblGrid>
                <a:gridCol w="460270"/>
                <a:gridCol w="532945"/>
                <a:gridCol w="492570"/>
                <a:gridCol w="484496"/>
                <a:gridCol w="944767"/>
              </a:tblGrid>
              <a:tr h="258796">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3764421251"/>
              </p:ext>
            </p:extLst>
          </p:nvPr>
        </p:nvGraphicFramePr>
        <p:xfrm>
          <a:off x="149816" y="1531242"/>
          <a:ext cx="2964859" cy="2800350"/>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514600"/>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165"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166"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167"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168"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169"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170"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171"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94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94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94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94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94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2031325"/>
          </a:xfrm>
          <a:prstGeom prst="rect">
            <a:avLst/>
          </a:prstGeom>
        </p:spPr>
        <p:txBody>
          <a:bodyPr wrap="square">
            <a:spAutoFit/>
          </a:bodyPr>
          <a:lstStyle/>
          <a:p>
            <a:r>
              <a:rPr lang="zh-CN" altLang="en-US" b="1" dirty="0" smtClean="0">
                <a:cs typeface="Times New Roman" panose="02020603050405020304" pitchFamily="18" charset="0"/>
              </a:rPr>
              <a:t>内容：</a:t>
            </a:r>
            <a:r>
              <a:rPr lang="zh-CN" altLang="zh-CN" dirty="0"/>
              <a:t>根据大量算法映射后的功能使用分布情况，消除初始架构中存在的冗余功能单元，多轮迭代最终得到无冗余的阵列设计方案。</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针对冗余单元和低利用率单元的反馈优化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668837" cy="519112"/>
            <a:chOff x="0" y="0"/>
            <a:chExt cx="3119220" cy="517865"/>
          </a:xfrm>
        </p:grpSpPr>
        <p:sp>
          <p:nvSpPr>
            <p:cNvPr id="21522" name="TextBox 5"/>
            <p:cNvSpPr>
              <a:spLocks noChangeArrowheads="1"/>
            </p:cNvSpPr>
            <p:nvPr/>
          </p:nvSpPr>
          <p:spPr bwMode="auto">
            <a:xfrm>
              <a:off x="46048" y="0"/>
              <a:ext cx="2530751"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映射结果分析与</a:t>
              </a:r>
              <a:r>
                <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rPr>
                <a:t>功能</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优化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60390427"/>
              </p:ext>
            </p:extLst>
          </p:nvPr>
        </p:nvGraphicFramePr>
        <p:xfrm>
          <a:off x="431534" y="4330700"/>
          <a:ext cx="4301964" cy="2038191"/>
        </p:xfrm>
        <a:graphic>
          <a:graphicData uri="http://schemas.openxmlformats.org/drawingml/2006/table">
            <a:tbl>
              <a:tblPr firstRow="1" firstCol="1" bandRow="1"/>
              <a:tblGrid>
                <a:gridCol w="1991791"/>
                <a:gridCol w="924721"/>
                <a:gridCol w="1385452"/>
              </a:tblGrid>
              <a:tr h="236987">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个数</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优化比例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算术单元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移位单元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逻辑单元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6</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50.0%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置换单元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9</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75.0%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S</a:t>
                      </a:r>
                      <a:r>
                        <a:rPr lang="zh-CN" sz="1400" kern="100">
                          <a:effectLst/>
                          <a:latin typeface="Times New Roman" panose="02020603050405020304" pitchFamily="18" charset="0"/>
                          <a:ea typeface="宋体" panose="02010600030101010101" pitchFamily="2" charset="-122"/>
                        </a:rPr>
                        <a:t>盒</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040">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有限域乘法单元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总计</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41</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56.9%</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014120848"/>
              </p:ext>
            </p:extLst>
          </p:nvPr>
        </p:nvGraphicFramePr>
        <p:xfrm>
          <a:off x="3909391" y="2375694"/>
          <a:ext cx="4171950" cy="3140592"/>
        </p:xfrm>
        <a:graphic>
          <a:graphicData uri="http://schemas.openxmlformats.org/drawingml/2006/table">
            <a:tbl>
              <a:tblPr firstRow="1" firstCol="1" bandRow="1"/>
              <a:tblGrid>
                <a:gridCol w="1314397"/>
                <a:gridCol w="852225"/>
                <a:gridCol w="1016622"/>
                <a:gridCol w="988706"/>
              </a:tblGrid>
              <a:tr h="334330">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功能单元</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个数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面积</a:t>
                      </a:r>
                      <a:r>
                        <a:rPr lang="en-US" sz="1600" b="1" kern="100">
                          <a:effectLst/>
                          <a:latin typeface="Times New Roman" panose="02020603050405020304" pitchFamily="18" charset="0"/>
                          <a:ea typeface="宋体" panose="02010600030101010101" pitchFamily="2" charset="-122"/>
                        </a:rPr>
                        <a:t>/μm</a:t>
                      </a:r>
                      <a:r>
                        <a:rPr lang="en-US" sz="1600" b="1" kern="100" baseline="300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延迟</a:t>
                      </a:r>
                      <a:r>
                        <a:rPr lang="en-US" sz="1600" b="1" kern="100">
                          <a:effectLst/>
                          <a:latin typeface="Times New Roman" panose="02020603050405020304" pitchFamily="18" charset="0"/>
                          <a:ea typeface="宋体" panose="02010600030101010101" pitchFamily="2" charset="-122"/>
                        </a:rPr>
                        <a:t>/ns</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算术单元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1585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移位单元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1877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399</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7065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en-US" sz="1600" kern="100">
                          <a:effectLst/>
                          <a:latin typeface="宋体" panose="02010600030101010101" pitchFamily="2" charset="-122"/>
                          <a:ea typeface="宋体" panose="02010600030101010101" pitchFamily="2" charset="-122"/>
                        </a:rPr>
                        <a:t>S</a:t>
                      </a:r>
                      <a:r>
                        <a:rPr lang="zh-CN" sz="1600" kern="100">
                          <a:effectLst/>
                          <a:latin typeface="Times New Roman" panose="02020603050405020304" pitchFamily="18" charset="0"/>
                          <a:ea typeface="宋体" panose="02010600030101010101" pitchFamily="2" charset="-122"/>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1.42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241">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有限域乘法单元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8506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1.17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互连单元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28253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0.57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en-US" sz="1600" kern="100">
                          <a:effectLst/>
                          <a:latin typeface="宋体" panose="02010600030101010101" pitchFamily="2" charset="-122"/>
                          <a:ea typeface="宋体" panose="02010600030101010101" pitchFamily="2" charset="-122"/>
                        </a:rPr>
                        <a:t>PE</a:t>
                      </a:r>
                      <a:r>
                        <a:rPr lang="zh-CN" sz="1600" kern="100">
                          <a:effectLst/>
                          <a:latin typeface="Times New Roman" panose="02020603050405020304" pitchFamily="18" charset="0"/>
                          <a:ea typeface="宋体" panose="02010600030101010101" pitchFamily="2" charset="-122"/>
                        </a:rPr>
                        <a:t>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217797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Times New Roman" panose="02020603050405020304" pitchFamily="18" charset="0"/>
                          <a:ea typeface="宋体" panose="02010600030101010101" pitchFamily="2" charset="-122"/>
                        </a:rPr>
                        <a:t>1.99</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TextBox 8"/>
          <p:cNvSpPr>
            <a:spLocks noChangeArrowheads="1"/>
          </p:cNvSpPr>
          <p:nvPr/>
        </p:nvSpPr>
        <p:spPr bwMode="auto">
          <a:xfrm>
            <a:off x="782201" y="1690141"/>
            <a:ext cx="7579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800" dirty="0" smtClean="0">
                <a:solidFill>
                  <a:srgbClr val="1B2153"/>
                </a:solidFill>
                <a:latin typeface="Times New Roman" panose="02020603050405020304" pitchFamily="18" charset="0"/>
              </a:rPr>
              <a:t>对三种结构的</a:t>
            </a:r>
            <a:r>
              <a:rPr lang="en-US" altLang="zh-CN" sz="1800" dirty="0" smtClean="0">
                <a:solidFill>
                  <a:srgbClr val="1B2153"/>
                </a:solidFill>
                <a:latin typeface="Times New Roman" panose="02020603050405020304" pitchFamily="18" charset="0"/>
              </a:rPr>
              <a:t>30</a:t>
            </a:r>
            <a:r>
              <a:rPr lang="zh-CN" altLang="en-US" sz="1800" dirty="0" smtClean="0">
                <a:solidFill>
                  <a:srgbClr val="1B2153"/>
                </a:solidFill>
                <a:latin typeface="Times New Roman" panose="02020603050405020304" pitchFamily="18" charset="0"/>
              </a:rPr>
              <a:t>个分组密码算法进行了映射分析</a:t>
            </a:r>
            <a:endParaRPr lang="en-US" altLang="zh-CN" sz="1800" dirty="0" smtClean="0">
              <a:solidFill>
                <a:srgbClr val="1B2153"/>
              </a:solidFill>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7073643"/>
              </p:ext>
            </p:extLst>
          </p:nvPr>
        </p:nvGraphicFramePr>
        <p:xfrm>
          <a:off x="938332" y="2552224"/>
          <a:ext cx="6630868" cy="2636445"/>
        </p:xfrm>
        <a:graphic>
          <a:graphicData uri="http://schemas.openxmlformats.org/drawingml/2006/table">
            <a:tbl>
              <a:tblPr firstRow="1" firstCol="1" bandRow="1"/>
              <a:tblGrid>
                <a:gridCol w="1322120"/>
                <a:gridCol w="5308748"/>
              </a:tblGrid>
              <a:tr h="322824">
                <a:tc>
                  <a:txBody>
                    <a:bodyPr/>
                    <a:lstStyle/>
                    <a:p>
                      <a:pPr algn="ctr">
                        <a:lnSpc>
                          <a:spcPct val="125000"/>
                        </a:lnSpc>
                        <a:spcAft>
                          <a:spcPts val="0"/>
                        </a:spcAft>
                      </a:pPr>
                      <a:r>
                        <a:rPr lang="zh-CN" sz="1600" kern="100" dirty="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130">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Feistel</a:t>
                      </a:r>
                      <a:r>
                        <a:rPr lang="zh-CN" sz="1600" kern="100" dirty="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DES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BLOWFIS</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CAMELLIA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CAST128</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GOST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RC5</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SEED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TWOFISH</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SM4</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XTEA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LUCIFER</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CLEFIA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C2</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MACGUFFIN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M6</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E2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4631">
                <a:tc>
                  <a:txBody>
                    <a:bodyPr/>
                    <a:lstStyle/>
                    <a:p>
                      <a:pPr algn="ctr">
                        <a:lnSpc>
                          <a:spcPct val="125000"/>
                        </a:lnSpc>
                        <a:spcAft>
                          <a:spcPts val="0"/>
                        </a:spcAft>
                      </a:pPr>
                      <a:r>
                        <a:rPr lang="x-none" sz="1600" kern="100">
                          <a:effectLst/>
                          <a:latin typeface="Times New Roman" panose="02020603050405020304" pitchFamily="18" charset="0"/>
                          <a:ea typeface="宋体" panose="02010600030101010101" pitchFamily="2" charset="-122"/>
                        </a:rPr>
                        <a:t>SP</a:t>
                      </a:r>
                      <a:r>
                        <a:rPr lang="zh-CN" sz="160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AES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SERPENT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ARIA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PRESENT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SQUARE</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SHARK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GRAND_CRU</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KHAZAD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HIEROCRYPT_L1</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91">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ARX</a:t>
                      </a:r>
                      <a:r>
                        <a:rPr lang="zh-CN" sz="16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smtClean="0">
                          <a:effectLst/>
                          <a:latin typeface="Times New Roman" panose="02020603050405020304" pitchFamily="18" charset="0"/>
                          <a:ea typeface="宋体" panose="02010600030101010101" pitchFamily="2" charset="-122"/>
                        </a:rPr>
                        <a:t>SPECK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SIMON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NUSH</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2529587168"/>
              </p:ext>
            </p:extLst>
          </p:nvPr>
        </p:nvGraphicFramePr>
        <p:xfrm>
          <a:off x="764891" y="1800384"/>
          <a:ext cx="7528208" cy="4518810"/>
        </p:xfrm>
        <a:graphic>
          <a:graphicData uri="http://schemas.openxmlformats.org/drawingml/2006/table">
            <a:tbl>
              <a:tblPr firstRow="1" firstCol="1" bandRow="1"/>
              <a:tblGrid>
                <a:gridCol w="657509"/>
                <a:gridCol w="952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对比结果</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687513"/>
            <a:ext cx="8391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zh-CN" sz="1800" dirty="0"/>
              <a:t>本文设计的</a:t>
            </a:r>
            <a:r>
              <a:rPr lang="x-none" altLang="zh-CN" sz="1800" dirty="0"/>
              <a:t>PE</a:t>
            </a:r>
            <a:r>
              <a:rPr lang="zh-CN" altLang="zh-CN" sz="1800" dirty="0"/>
              <a:t>阵列结构算法平均功能单元利用率为</a:t>
            </a:r>
            <a:r>
              <a:rPr lang="x-none" altLang="zh-CN" sz="1800" dirty="0"/>
              <a:t>25.5%</a:t>
            </a:r>
            <a:r>
              <a:rPr lang="zh-CN" altLang="zh-CN" sz="1800" dirty="0"/>
              <a:t>，平均面积效率为</a:t>
            </a:r>
            <a:r>
              <a:rPr lang="x-none" altLang="zh-CN" sz="1800" dirty="0"/>
              <a:t>171.7Gbps/mm</a:t>
            </a:r>
            <a:r>
              <a:rPr lang="x-none" altLang="zh-CN" sz="1800" baseline="30000" dirty="0"/>
              <a:t>2</a:t>
            </a:r>
            <a:r>
              <a:rPr lang="zh-CN" altLang="zh-CN" sz="1800" dirty="0"/>
              <a:t>。与其它面向分组密码算法的可重构阵列架构相比，功能单元利用率提高了</a:t>
            </a:r>
            <a:r>
              <a:rPr lang="x-none" altLang="zh-CN" sz="1800" b="1" dirty="0"/>
              <a:t>83.2%~168.5%</a:t>
            </a:r>
            <a:r>
              <a:rPr lang="zh-CN" altLang="zh-CN" sz="1800" dirty="0"/>
              <a:t>，面积效率</a:t>
            </a:r>
            <a:r>
              <a:rPr lang="x-none" altLang="zh-CN" sz="1800" dirty="0"/>
              <a:t>提高了</a:t>
            </a:r>
            <a:r>
              <a:rPr lang="x-none" altLang="zh-CN" sz="1800" b="1" dirty="0"/>
              <a:t>57.1%~643.5%</a:t>
            </a:r>
            <a:r>
              <a:rPr lang="x-none" altLang="zh-CN" sz="1800" dirty="0"/>
              <a:t>。</a:t>
            </a:r>
            <a:endParaRPr lang="zh-CN" altLang="en-US" sz="18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9375287"/>
              </p:ext>
            </p:extLst>
          </p:nvPr>
        </p:nvGraphicFramePr>
        <p:xfrm>
          <a:off x="1279524" y="2750338"/>
          <a:ext cx="7140576" cy="3625061"/>
        </p:xfrm>
        <a:graphic>
          <a:graphicData uri="http://schemas.openxmlformats.org/drawingml/2006/table">
            <a:tbl>
              <a:tblPr firstRow="1" firstCol="1" bandRow="1"/>
              <a:tblGrid>
                <a:gridCol w="2035551"/>
                <a:gridCol w="2000617"/>
                <a:gridCol w="1184274"/>
                <a:gridCol w="1920134"/>
              </a:tblGrid>
              <a:tr h="366488">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算法</a:t>
                      </a: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平</a:t>
                      </a: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14.5</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76</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19">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57.1%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287.3%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643.5%</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68.9%</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470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280997" y="956969"/>
            <a:ext cx="3138064" cy="567395"/>
            <a:chOff x="0" y="0"/>
            <a:chExt cx="4278311" cy="567096"/>
          </a:xfrm>
        </p:grpSpPr>
        <p:sp>
          <p:nvSpPr>
            <p:cNvPr id="18446" name="TextBox 5"/>
            <p:cNvSpPr>
              <a:spLocks noChangeArrowheads="1"/>
            </p:cNvSpPr>
            <p:nvPr/>
          </p:nvSpPr>
          <p:spPr bwMode="auto">
            <a:xfrm>
              <a:off x="92096" y="0"/>
              <a:ext cx="33009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密码可重构</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1"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4" name="左大括号 3"/>
          <p:cNvSpPr/>
          <p:nvPr/>
        </p:nvSpPr>
        <p:spPr>
          <a:xfrm>
            <a:off x="1256145" y="1896392"/>
            <a:ext cx="555034" cy="15511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7035799" y="2394221"/>
            <a:ext cx="1031875" cy="646331"/>
          </a:xfrm>
          <a:prstGeom prst="rect">
            <a:avLst/>
          </a:prstGeom>
          <a:noFill/>
        </p:spPr>
        <p:txBody>
          <a:bodyPr wrap="square" rtlCol="0">
            <a:spAutoFit/>
          </a:bodyPr>
          <a:lstStyle/>
          <a:p>
            <a:r>
              <a:rPr lang="zh-CN" altLang="en-US" dirty="0" smtClean="0"/>
              <a:t>可重构处理器</a:t>
            </a:r>
            <a:endParaRPr lang="zh-CN" altLang="en-US" dirty="0"/>
          </a:p>
        </p:txBody>
      </p:sp>
      <p:sp>
        <p:nvSpPr>
          <p:cNvPr id="23" name="文本框 22"/>
          <p:cNvSpPr txBox="1"/>
          <p:nvPr/>
        </p:nvSpPr>
        <p:spPr>
          <a:xfrm>
            <a:off x="513100" y="2522949"/>
            <a:ext cx="693537" cy="646331"/>
          </a:xfrm>
          <a:prstGeom prst="rect">
            <a:avLst/>
          </a:prstGeom>
          <a:noFill/>
        </p:spPr>
        <p:txBody>
          <a:bodyPr wrap="square" rtlCol="0">
            <a:spAutoFit/>
          </a:bodyPr>
          <a:lstStyle/>
          <a:p>
            <a:r>
              <a:rPr lang="zh-CN" altLang="en-US" dirty="0" smtClean="0"/>
              <a:t>密码应用</a:t>
            </a:r>
            <a:endParaRPr lang="zh-CN" altLang="en-US" dirty="0"/>
          </a:p>
        </p:txBody>
      </p:sp>
      <p:sp>
        <p:nvSpPr>
          <p:cNvPr id="26" name="矩形 25"/>
          <p:cNvSpPr/>
          <p:nvPr/>
        </p:nvSpPr>
        <p:spPr>
          <a:xfrm>
            <a:off x="1935870" y="1840207"/>
            <a:ext cx="2189997" cy="369332"/>
          </a:xfrm>
          <a:prstGeom prst="rect">
            <a:avLst/>
          </a:prstGeom>
        </p:spPr>
        <p:txBody>
          <a:bodyPr wrap="square">
            <a:spAutoFit/>
          </a:bodyPr>
          <a:lstStyle/>
          <a:p>
            <a:r>
              <a:rPr lang="zh-CN" altLang="en-US" kern="100" dirty="0" smtClean="0">
                <a:latin typeface="Times New Roman" panose="02020603050405020304" pitchFamily="18" charset="0"/>
                <a:cs typeface="Times New Roman" panose="02020603050405020304" pitchFamily="18" charset="0"/>
              </a:rPr>
              <a:t>高吞吐率需求</a:t>
            </a:r>
            <a:endParaRPr lang="zh-CN" altLang="en-US" dirty="0"/>
          </a:p>
        </p:txBody>
      </p:sp>
      <p:sp>
        <p:nvSpPr>
          <p:cNvPr id="27" name="矩形 26"/>
          <p:cNvSpPr/>
          <p:nvPr/>
        </p:nvSpPr>
        <p:spPr>
          <a:xfrm>
            <a:off x="1923247" y="2393047"/>
            <a:ext cx="1598080" cy="646331"/>
          </a:xfrm>
          <a:prstGeom prst="rect">
            <a:avLst/>
          </a:prstGeom>
        </p:spPr>
        <p:txBody>
          <a:bodyPr wrap="square">
            <a:spAutoFit/>
          </a:bodyPr>
          <a:lstStyle/>
          <a:p>
            <a:r>
              <a:rPr lang="zh-CN" altLang="en-US" dirty="0" smtClean="0"/>
              <a:t>密码算法的计算密集型特点</a:t>
            </a:r>
            <a:endParaRPr lang="zh-CN" altLang="en-US" dirty="0"/>
          </a:p>
        </p:txBody>
      </p:sp>
      <p:sp>
        <p:nvSpPr>
          <p:cNvPr id="28" name="矩形 27"/>
          <p:cNvSpPr/>
          <p:nvPr/>
        </p:nvSpPr>
        <p:spPr>
          <a:xfrm>
            <a:off x="1903951" y="3138197"/>
            <a:ext cx="2189997" cy="369332"/>
          </a:xfrm>
          <a:prstGeom prst="rect">
            <a:avLst/>
          </a:prstGeom>
        </p:spPr>
        <p:txBody>
          <a:bodyPr wrap="square">
            <a:spAutoFit/>
          </a:bodyPr>
          <a:lstStyle/>
          <a:p>
            <a:r>
              <a:rPr lang="zh-CN" altLang="en-US" dirty="0" smtClean="0"/>
              <a:t>多密码算法支持</a:t>
            </a:r>
            <a:endParaRPr lang="zh-CN" altLang="en-US" dirty="0"/>
          </a:p>
        </p:txBody>
      </p:sp>
      <p:sp>
        <p:nvSpPr>
          <p:cNvPr id="10" name="右大括号 9"/>
          <p:cNvSpPr/>
          <p:nvPr/>
        </p:nvSpPr>
        <p:spPr>
          <a:xfrm>
            <a:off x="6440557" y="1736033"/>
            <a:ext cx="554796" cy="1738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4399723" y="1919355"/>
            <a:ext cx="2262344"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通用处理器的灵活性</a:t>
            </a:r>
            <a:endParaRPr lang="zh-CN" altLang="en-US" dirty="0"/>
          </a:p>
        </p:txBody>
      </p:sp>
      <p:sp>
        <p:nvSpPr>
          <p:cNvPr id="13" name="矩形 12"/>
          <p:cNvSpPr/>
          <p:nvPr/>
        </p:nvSpPr>
        <p:spPr>
          <a:xfrm>
            <a:off x="4714004" y="3171488"/>
            <a:ext cx="1633781" cy="369332"/>
          </a:xfrm>
          <a:prstGeom prst="rect">
            <a:avLst/>
          </a:prstGeom>
        </p:spPr>
        <p:txBody>
          <a:bodyPr wrap="none">
            <a:spAutoFit/>
          </a:bodyPr>
          <a:lstStyle/>
          <a:p>
            <a:r>
              <a:rPr lang="en-US" altLang="zh-CN" kern="100" dirty="0">
                <a:latin typeface="Times New Roman" panose="02020603050405020304" pitchFamily="18" charset="0"/>
              </a:rPr>
              <a:t>ASIC</a:t>
            </a:r>
            <a:r>
              <a:rPr lang="zh-CN" altLang="zh-CN" kern="100" dirty="0">
                <a:latin typeface="Times New Roman" panose="02020603050405020304" pitchFamily="18" charset="0"/>
                <a:cs typeface="Times New Roman" panose="02020603050405020304" pitchFamily="18" charset="0"/>
              </a:rPr>
              <a:t>的高效性</a:t>
            </a:r>
            <a:endParaRPr lang="zh-CN" altLang="en-US" dirty="0"/>
          </a:p>
        </p:txBody>
      </p:sp>
      <p:sp>
        <p:nvSpPr>
          <p:cNvPr id="32" name="文本框 31"/>
          <p:cNvSpPr txBox="1"/>
          <p:nvPr/>
        </p:nvSpPr>
        <p:spPr>
          <a:xfrm>
            <a:off x="3488800" y="4352669"/>
            <a:ext cx="1351557" cy="369332"/>
          </a:xfrm>
          <a:prstGeom prst="rect">
            <a:avLst/>
          </a:prstGeom>
          <a:noFill/>
        </p:spPr>
        <p:txBody>
          <a:bodyPr wrap="square" rtlCol="0">
            <a:spAutoFit/>
          </a:bodyPr>
          <a:lstStyle/>
          <a:p>
            <a:r>
              <a:rPr lang="zh-CN" altLang="en-US" dirty="0"/>
              <a:t>密码</a:t>
            </a:r>
            <a:r>
              <a:rPr lang="zh-CN" altLang="en-US" dirty="0" smtClean="0"/>
              <a:t>可重构</a:t>
            </a:r>
            <a:endParaRPr lang="zh-CN" altLang="en-US" dirty="0"/>
          </a:p>
        </p:txBody>
      </p:sp>
      <p:sp>
        <p:nvSpPr>
          <p:cNvPr id="34" name="右大括号 33"/>
          <p:cNvSpPr/>
          <p:nvPr/>
        </p:nvSpPr>
        <p:spPr>
          <a:xfrm rot="5400000">
            <a:off x="3898556" y="1706795"/>
            <a:ext cx="554796" cy="43768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156743" y="4868541"/>
            <a:ext cx="6485960" cy="1200329"/>
          </a:xfrm>
          <a:prstGeom prst="rect">
            <a:avLst/>
          </a:prstGeom>
        </p:spPr>
        <p:txBody>
          <a:bodyPr wrap="square">
            <a:spAutoFit/>
          </a:bodyPr>
          <a:lstStyle/>
          <a:p>
            <a:r>
              <a:rPr lang="en-US" altLang="zh-CN" kern="100" dirty="0" smtClean="0">
                <a:latin typeface="Times New Roman" panose="02020603050405020304" pitchFamily="18" charset="0"/>
              </a:rPr>
              <a:t>1. </a:t>
            </a:r>
            <a:r>
              <a:rPr lang="zh-CN" altLang="zh-CN" kern="100" dirty="0" smtClean="0">
                <a:latin typeface="Times New Roman" panose="02020603050405020304" pitchFamily="18" charset="0"/>
              </a:rPr>
              <a:t>根</a:t>
            </a:r>
            <a:r>
              <a:rPr lang="zh-CN" altLang="zh-CN" kern="100" dirty="0">
                <a:latin typeface="Times New Roman" panose="02020603050405020304" pitchFamily="18" charset="0"/>
              </a:rPr>
              <a:t>据特定的算法集定制硬件，使算法执行更加高效</a:t>
            </a:r>
            <a:r>
              <a:rPr lang="zh-CN" altLang="en-US" kern="100" dirty="0">
                <a:latin typeface="Times New Roman" panose="02020603050405020304" pitchFamily="18" charset="0"/>
              </a:rPr>
              <a:t>，满足密码应用的高吞吐率需</a:t>
            </a:r>
            <a:r>
              <a:rPr lang="zh-CN" altLang="en-US" kern="100" dirty="0" smtClean="0">
                <a:latin typeface="Times New Roman" panose="02020603050405020304" pitchFamily="18" charset="0"/>
              </a:rPr>
              <a:t>求；</a:t>
            </a:r>
            <a:endParaRPr lang="en-US" altLang="zh-CN" kern="100" dirty="0" smtClean="0">
              <a:latin typeface="Times New Roman" panose="02020603050405020304" pitchFamily="18" charset="0"/>
            </a:endParaRPr>
          </a:p>
          <a:p>
            <a:r>
              <a:rPr lang="en-US" altLang="zh-CN" kern="100" dirty="0" smtClean="0">
                <a:latin typeface="Times New Roman" panose="02020603050405020304" pitchFamily="18" charset="0"/>
              </a:rPr>
              <a:t>2.</a:t>
            </a:r>
            <a:r>
              <a:rPr lang="zh-CN" altLang="zh-CN" kern="100" dirty="0">
                <a:latin typeface="Times New Roman" panose="02020603050405020304" pitchFamily="18" charset="0"/>
              </a:rPr>
              <a:t>可重构系统可以根据实际需求实现不同的密码算法，具有很大的算法灵活性</a:t>
            </a:r>
            <a:r>
              <a:rPr lang="zh-CN" altLang="en-US" kern="100" dirty="0">
                <a:latin typeface="Times New Roman" panose="02020603050405020304" pitchFamily="18" charset="0"/>
              </a:rPr>
              <a:t>，满足密码应用的多算法支</a:t>
            </a:r>
            <a:r>
              <a:rPr lang="zh-CN" altLang="en-US" kern="100" dirty="0" smtClean="0">
                <a:latin typeface="Times New Roman" panose="02020603050405020304" pitchFamily="18" charset="0"/>
              </a:rPr>
              <a:t>持</a:t>
            </a:r>
            <a:endParaRPr lang="en-US" altLang="zh-CN" kern="100" dirty="0">
              <a:latin typeface="Times New Roman" panose="02020603050405020304" pitchFamily="18" charset="0"/>
            </a:endParaRPr>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3" grpId="0"/>
      <p:bldP spid="26" grpId="0"/>
      <p:bldP spid="27" grpId="0"/>
      <p:bldP spid="28" grpId="0"/>
      <p:bldP spid="10" grpId="0" animBg="1"/>
      <p:bldP spid="11" grpId="0"/>
      <p:bldP spid="13" grpId="0"/>
      <p:bldP spid="32" grpId="0"/>
      <p:bldP spid="34"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24590"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380086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96106624"/>
              </p:ext>
            </p:extLst>
          </p:nvPr>
        </p:nvGraphicFramePr>
        <p:xfrm>
          <a:off x="215387" y="1455946"/>
          <a:ext cx="8766247" cy="4095750"/>
        </p:xfrm>
        <a:graphic>
          <a:graphicData uri="http://schemas.openxmlformats.org/drawingml/2006/table">
            <a:tbl>
              <a:tblPr firstRow="1" firstCol="1" bandRow="1"/>
              <a:tblGrid>
                <a:gridCol w="802369"/>
                <a:gridCol w="593142"/>
                <a:gridCol w="787852"/>
                <a:gridCol w="498505"/>
                <a:gridCol w="498505"/>
                <a:gridCol w="498505"/>
                <a:gridCol w="498505"/>
                <a:gridCol w="592167"/>
                <a:gridCol w="592167"/>
                <a:gridCol w="603779"/>
                <a:gridCol w="603779"/>
                <a:gridCol w="603779"/>
                <a:gridCol w="603779"/>
                <a:gridCol w="989414"/>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127000" algn="ctr" defTabSz="914400" rtl="0" eaLnBrk="1" fontAlgn="ctr"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平均面积效率（</a:t>
                      </a: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Gbps/mm2</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marR="0" indent="0" algn="ctr" defTabSz="914400" rtl="0" eaLnBrk="1" fontAlgn="ctr" latinLnBrk="0" hangingPunct="1">
                        <a:lnSpc>
                          <a:spcPct val="125000"/>
                        </a:lnSpc>
                        <a:spcBef>
                          <a:spcPts val="0"/>
                        </a:spcBef>
                        <a:spcAft>
                          <a:spcPts val="0"/>
                        </a:spcAft>
                        <a:buClrTx/>
                        <a:buSzTx/>
                        <a:buFontTx/>
                        <a:buNone/>
                        <a:tabLst/>
                        <a:defRPr/>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5">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algn="ctr" defTabSz="914400" rtl="0" eaLnBrk="1" fontAlgn="b" latinLnBrk="0" hangingPunct="1">
                        <a:spcAft>
                          <a:spcPts val="0"/>
                        </a:spcAft>
                      </a:pPr>
                      <a:r>
                        <a:rPr lang="en-US" altLang="zh-CN" sz="1200" b="0" i="0" u="none" strike="noStrike" kern="1200" dirty="0" smtClean="0">
                          <a:solidFill>
                            <a:srgbClr val="000000"/>
                          </a:solidFill>
                          <a:effectLst/>
                          <a:latin typeface="Calibri" panose="020F0502020204030204" pitchFamily="34" charset="0"/>
                          <a:ea typeface="+mn-ea"/>
                          <a:cs typeface="+mn-cs"/>
                        </a:rPr>
                        <a:t> 14.5%</a:t>
                      </a:r>
                      <a:endParaRPr lang="en-US" altLang="zh-CN" sz="1200" b="0" i="0" u="none" strike="noStrike" kern="1200" dirty="0">
                        <a:solidFill>
                          <a:srgbClr val="000000"/>
                        </a:solidFill>
                        <a:effectLst/>
                        <a:latin typeface="Calibri" panose="020F0502020204030204" pitchFamily="34"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kern="1200" dirty="0" smtClean="0">
                          <a:solidFill>
                            <a:srgbClr val="000000"/>
                          </a:solidFill>
                          <a:effectLst/>
                          <a:latin typeface="Calibri" panose="020F0502020204030204" pitchFamily="34" charset="0"/>
                          <a:ea typeface="+mn-ea"/>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3" name="矩形 2"/>
          <p:cNvSpPr/>
          <p:nvPr/>
        </p:nvSpPr>
        <p:spPr>
          <a:xfrm>
            <a:off x="339513" y="6000208"/>
            <a:ext cx="8464974" cy="584775"/>
          </a:xfrm>
          <a:prstGeom prst="rect">
            <a:avLst/>
          </a:prstGeom>
        </p:spPr>
        <p:txBody>
          <a:bodyPr wrap="square">
            <a:spAutoFit/>
          </a:bodyPr>
          <a:lstStyle/>
          <a:p>
            <a:r>
              <a:rPr lang="x-none" altLang="zh-CN" sz="1600" kern="100" dirty="0">
                <a:latin typeface="宋体" panose="02010600030101010101" pitchFamily="2" charset="-122"/>
                <a:cs typeface="Times New Roman" panose="02020603050405020304" pitchFamily="18" charset="0"/>
              </a:rPr>
              <a:t>为了适应密码算法不断提升的性能需求，可重构阵列规模逐渐增加，阵列架构内功能单元冗余数量多、利用率低的问题日益凸显，严重影响了整个系统的面积效率（性能面积比）。</a:t>
            </a:r>
            <a:endParaRPr lang="zh-CN" altLang="en-US" sz="1600" dirty="0"/>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76595728"/>
              </p:ext>
            </p:extLst>
          </p:nvPr>
        </p:nvGraphicFramePr>
        <p:xfrm>
          <a:off x="1228443" y="2485169"/>
          <a:ext cx="6357213" cy="2701980"/>
        </p:xfrm>
        <a:graphic>
          <a:graphicData uri="http://schemas.openxmlformats.org/drawingml/2006/table">
            <a:tbl>
              <a:tblPr firstRow="1" firstCol="1" bandRow="1"/>
              <a:tblGrid>
                <a:gridCol w="1904561"/>
                <a:gridCol w="4452652"/>
              </a:tblGrid>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实现工艺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40nm</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a:effectLst/>
                          <a:latin typeface="Times New Roman" panose="02020603050405020304" pitchFamily="18" charset="0"/>
                          <a:ea typeface="宋体" panose="02010600030101010101" pitchFamily="2" charset="-122"/>
                        </a:rPr>
                        <a:t>主频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500MHz</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dirty="0">
                          <a:effectLst/>
                          <a:latin typeface="Times New Roman" panose="02020603050405020304" pitchFamily="18" charset="0"/>
                          <a:ea typeface="宋体" panose="02010600030101010101" pitchFamily="2" charset="-122"/>
                        </a:rPr>
                        <a:t>算法支持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Feistel</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SP</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ARX</a:t>
                      </a:r>
                      <a:r>
                        <a:rPr lang="zh-CN" sz="18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&gt;20%</a:t>
                      </a:r>
                      <a:r>
                        <a:rPr lang="zh-CN" sz="1800" kern="100" dirty="0">
                          <a:effectLst/>
                          <a:latin typeface="Times New Roman" panose="02020603050405020304" pitchFamily="18" charset="0"/>
                          <a:ea typeface="宋体" panose="02010600030101010101" pitchFamily="2" charset="-122"/>
                        </a:rPr>
                        <a:t>（</a:t>
                      </a:r>
                      <a:r>
                        <a:rPr lang="x-none" sz="1800" kern="100" dirty="0">
                          <a:effectLst/>
                          <a:latin typeface="宋体" panose="02010600030101010101" pitchFamily="2" charset="-122"/>
                          <a:ea typeface="宋体" panose="02010600030101010101" pitchFamily="2" charset="-122"/>
                        </a:rPr>
                        <a:t>相比已有架构至少提高</a:t>
                      </a:r>
                      <a:r>
                        <a:rPr lang="x-none" sz="1800" kern="100" dirty="0">
                          <a:effectLst/>
                          <a:latin typeface="Times New Roman" panose="02020603050405020304" pitchFamily="18" charset="0"/>
                          <a:ea typeface="宋体" panose="02010600030101010101" pitchFamily="2" charset="-122"/>
                        </a:rPr>
                        <a:t>50%</a:t>
                      </a:r>
                      <a:r>
                        <a:rPr lang="x-none" sz="1800" kern="100" dirty="0">
                          <a:effectLst/>
                          <a:latin typeface="宋体" panose="02010600030101010101" pitchFamily="2" charset="-122"/>
                          <a:ea typeface="宋体" panose="02010600030101010101" pitchFamily="2" charset="-122"/>
                        </a:rPr>
                        <a:t>以上</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平均面积效率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800" kern="100" dirty="0">
                          <a:effectLst/>
                          <a:latin typeface="Times New Roman" panose="02020603050405020304" pitchFamily="18" charset="0"/>
                          <a:ea typeface="宋体" panose="02010600030101010101" pitchFamily="2" charset="-122"/>
                        </a:rPr>
                        <a:t>&gt;</a:t>
                      </a:r>
                      <a:r>
                        <a:rPr lang="en-US" sz="1800" kern="100" dirty="0" smtClean="0">
                          <a:effectLst/>
                          <a:latin typeface="Times New Roman" panose="02020603050405020304" pitchFamily="18" charset="0"/>
                          <a:ea typeface="宋体" panose="02010600030101010101" pitchFamily="2" charset="-122"/>
                        </a:rPr>
                        <a:t>140Gbps/mm</a:t>
                      </a:r>
                      <a:r>
                        <a:rPr lang="en-US" sz="1800" kern="100" baseline="30000" dirty="0" smtClean="0">
                          <a:effectLst/>
                          <a:latin typeface="Times New Roman" panose="02020603050405020304" pitchFamily="18" charset="0"/>
                          <a:ea typeface="宋体" panose="02010600030101010101" pitchFamily="2" charset="-122"/>
                        </a:rPr>
                        <a:t>2</a:t>
                      </a:r>
                      <a:r>
                        <a:rPr lang="zh-CN" sz="1800" kern="100" dirty="0">
                          <a:effectLst/>
                          <a:latin typeface="Times New Roman" panose="02020603050405020304" pitchFamily="18" charset="0"/>
                          <a:ea typeface="宋体" panose="02010600030101010101" pitchFamily="2" charset="-122"/>
                        </a:rPr>
                        <a:t>（相</a:t>
                      </a:r>
                      <a:r>
                        <a:rPr lang="zh-CN" sz="1800" kern="100" dirty="0" smtClean="0">
                          <a:effectLst/>
                          <a:latin typeface="Times New Roman" panose="02020603050405020304" pitchFamily="18" charset="0"/>
                          <a:ea typeface="宋体" panose="02010600030101010101" pitchFamily="2" charset="-122"/>
                        </a:rPr>
                        <a:t>比已有架构至少提高</a:t>
                      </a:r>
                      <a:r>
                        <a:rPr lang="en-US" sz="1800" kern="100" dirty="0" smtClean="0">
                          <a:effectLst/>
                          <a:latin typeface="Times New Roman" panose="02020603050405020304" pitchFamily="18" charset="0"/>
                          <a:ea typeface="宋体" panose="02010600030101010101" pitchFamily="2" charset="-122"/>
                        </a:rPr>
                        <a:t>30%</a:t>
                      </a:r>
                      <a:r>
                        <a:rPr lang="zh-CN" sz="1800" kern="100" dirty="0" smtClean="0">
                          <a:effectLst/>
                          <a:latin typeface="Times New Roman" panose="02020603050405020304" pitchFamily="18" charset="0"/>
                          <a:ea typeface="宋体" panose="02010600030101010101" pitchFamily="2" charset="-122"/>
                        </a:rPr>
                        <a:t>以上）</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483129"/>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247894"/>
            <a:ext cx="4063093" cy="4247317"/>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特征、组合特征和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zh-CN" sz="1200" dirty="0" smtClean="0"/>
              <a:t>根据算法集中提取的算子</a:t>
            </a:r>
            <a:r>
              <a:rPr lang="zh-CN" altLang="en-US" sz="1200" dirty="0" smtClean="0"/>
              <a:t>模式</a:t>
            </a:r>
            <a:r>
              <a:rPr lang="zh-CN" altLang="zh-CN" sz="1200" dirty="0" smtClean="0"/>
              <a:t>特征、组合特征和</a:t>
            </a:r>
            <a:r>
              <a:rPr lang="zh-CN" altLang="en-US" sz="1200" dirty="0" smtClean="0"/>
              <a:t>次序</a:t>
            </a:r>
            <a:r>
              <a:rPr lang="zh-CN" altLang="zh-CN" sz="1200" dirty="0" smtClean="0"/>
              <a:t>特征分别确定</a:t>
            </a:r>
            <a:r>
              <a:rPr lang="x-none" altLang="zh-CN" sz="1200" dirty="0" smtClean="0"/>
              <a:t>PE</a:t>
            </a:r>
            <a:r>
              <a:rPr lang="zh-CN" altLang="zh-CN" sz="1200" dirty="0" smtClean="0"/>
              <a:t>方案</a:t>
            </a:r>
            <a:r>
              <a:rPr lang="zh-CN" altLang="en-US" sz="1200" dirty="0" smtClean="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lvl="0" indent="-228600" algn="just">
              <a:lnSpc>
                <a:spcPct val="125000"/>
              </a:lnSpc>
              <a:buFont typeface="+mj-lt"/>
              <a:buAutoNum type="arabicPeriod" startAt="5"/>
            </a:pPr>
            <a:r>
              <a:rPr lang="zh-CN" altLang="en-US" sz="1200" b="1" dirty="0" smtClean="0"/>
              <a:t>映射结果分析与架构优化：</a:t>
            </a:r>
            <a:r>
              <a:rPr lang="zh-CN" altLang="zh-CN" sz="1200" dirty="0" smtClean="0"/>
              <a:t>分析</a:t>
            </a:r>
            <a:r>
              <a:rPr lang="zh-CN" altLang="zh-CN" sz="1200" dirty="0"/>
              <a:t>目标算法集合的映射结果</a:t>
            </a:r>
            <a:r>
              <a:rPr lang="zh-CN" altLang="zh-CN" sz="1200" dirty="0" smtClean="0"/>
              <a:t>，</a:t>
            </a:r>
            <a:r>
              <a:rPr lang="zh-CN" altLang="zh-CN" sz="1200" dirty="0"/>
              <a:t>根据大量算法映射后的功能使用分布情况，消除初始架构中存在的冗余功能单元，多轮迭代最终得到无冗余的阵列设计方</a:t>
            </a:r>
            <a:r>
              <a:rPr lang="zh-CN" altLang="zh-CN" sz="1200" dirty="0" smtClean="0"/>
              <a:t>案。</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
        <p:nvSpPr>
          <p:cNvPr id="13" name="文本框 9"/>
          <p:cNvSpPr>
            <a:spLocks noChangeArrowheads="1"/>
          </p:cNvSpPr>
          <p:nvPr/>
        </p:nvSpPr>
        <p:spPr bwMode="auto">
          <a:xfrm>
            <a:off x="204788" y="86293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设</a:t>
            </a: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计方案</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dirty="0" smtClean="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dirty="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元阵列</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dirty="0">
                <a:solidFill>
                  <a:srgbClr val="FFC000"/>
                </a:solidFill>
                <a:latin typeface="Times New Roman" panose="02020603050405020304" pitchFamily="18" charset="0"/>
                <a:sym typeface="Times New Roman" panose="02020603050405020304" pitchFamily="18" charset="0"/>
              </a:rPr>
              <a:t>PART </a:t>
            </a:r>
            <a:r>
              <a:rPr lang="en-US" altLang="zh-CN" sz="3600" b="1" dirty="0" smtClean="0">
                <a:solidFill>
                  <a:srgbClr val="FFC000"/>
                </a:solidFill>
                <a:latin typeface="Times New Roman" panose="02020603050405020304" pitchFamily="18" charset="0"/>
                <a:sym typeface="Times New Roman" panose="02020603050405020304" pitchFamily="18" charset="0"/>
              </a:rPr>
              <a:t>TWO</a:t>
            </a:r>
            <a:endParaRPr lang="zh-CN" altLang="en-US" sz="3600" b="1" dirty="0">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2060</TotalTime>
  <Words>5677</Words>
  <Application>Microsoft Office PowerPoint</Application>
  <PresentationFormat>全屏显示(4:3)</PresentationFormat>
  <Paragraphs>1380</Paragraphs>
  <Slides>40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1"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144</cp:revision>
  <dcterms:created xsi:type="dcterms:W3CDTF">2015-01-16T01:52:43Z</dcterms:created>
  <dcterms:modified xsi:type="dcterms:W3CDTF">2016-06-01T14:49:47Z</dcterms:modified>
</cp:coreProperties>
</file>