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0" r:id="rId9"/>
    <p:sldId id="281" r:id="rId10"/>
    <p:sldId id="282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6BA88-4814-4D3B-BA09-DC69ACF5F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CBDE54-8A7D-4D41-A7FC-D9008B511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2EC10-B7D5-4BDD-B18C-76992AC6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9DD29-996C-4734-8A8D-59DA2B85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8DBCB-72FB-44FB-BEFB-B5E91096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2B7EA-5BD2-43D3-9B9A-8726C4D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483A8-DED2-41F8-957C-314FDE89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F0CEA-A640-42CB-99DC-493D4BCC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C3210-0BB6-4778-887D-E678BC23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A930-4FA7-4C23-B32C-9E9D7F75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3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9B092E-2189-4722-8AAE-4A6CD95B9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7A8E3-B861-4559-AADA-D8282B7F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E9A32-1941-4D1E-A460-6F44EC31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64433-C09A-4692-970C-495C9901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C201E-59AD-4D9D-A7EC-DC3FE46D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9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33F3-2D63-4C56-941F-7ED89DC5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32DEC-8535-4110-84FD-820149F1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24F84-6408-4A17-9A61-33A23A7A9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B3649-EC0D-4297-8B2C-ADB240D7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55B0F-A403-4FDB-AB17-2FDF81CC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1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FF388-DE41-4B19-B491-CF332CB9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620B3-3509-466B-8762-EBE831AF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C2979-70C9-42D9-8100-9025EA1C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2E66A-53F5-47DD-8655-FC001DB4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EBF5E-364C-4D83-A992-D7045088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0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3BBB8-07C9-4B44-85C7-36717FA0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DEAE3-9A61-4338-99BD-F60139DBC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520FA6-7D7C-4DDE-9443-7D29F231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C3D1-C03C-4EF2-AD42-A8961492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BE029-58C5-417C-A6E0-07467510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8AD44-A08F-4AB7-90C5-930F9A85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8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B9F2F-507D-4156-B225-0CFA9DF0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8CDCA-9147-4A1F-8086-CD04C201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0616B-5A55-4F32-8A08-74982DCDC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0AB76C-8FE8-40CA-BBF9-652730E0F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6DB079-9E4D-4457-AA90-05D343FAD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489BF4-FAF9-45DB-998C-0F44EE31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C3747A-EF3B-432E-99EC-75E5F23F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A8527B-4C7D-4AA5-AD91-91C48DB6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8A26E-B6CA-4658-BC32-3FAEF9D9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F617FD-706B-4B26-89CF-B9433407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16BB28-66B9-4679-B7CF-22F3499D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EDDB5-9EF2-4832-8A90-A03AD069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5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B9543C-67DF-4483-AEDF-238B1C9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C1BA4E-5287-4083-ADC3-31193F41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B9939-BB1C-4C14-8159-A0BBFDCB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1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1E8C-ECC3-4DBD-AF27-056CE5A9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4AEB5-693B-40D7-ABAE-A95C35AE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3D3FD6-DBC9-4FB0-947B-A73754384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6CA38-9B51-459D-9C5D-677BA671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D13A70-39CB-431C-9A11-8CC909A3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943F0-ADBF-41B8-922F-04D13B30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5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95CD7-B4D6-4269-95FE-3130E432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7D445-958C-411E-AB5E-3B020095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223FE7-D7E4-492C-A8FE-A773C4C1B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B7862-0883-4C71-A0C7-80A47164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7338C-5CC1-4E29-B219-E18504A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F6725-D558-48C5-B7D4-4F43120E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811424-3030-481B-935A-57AC1E54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E50E4-8988-42D6-A688-C9E13C3A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36761-D903-453C-AD65-73C0CEDF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CF9F-BDF7-4AC7-AA77-846025A8947A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CDA0C-2B61-4ABD-A84F-E5B1E34BA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1B439-E46D-4399-BF73-E8AE53FA7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A45F-4161-4B10-B95D-79C44666E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4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8CCF5-BC85-48FB-8499-A09A65ED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351"/>
            <a:ext cx="9144000" cy="9036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CVE-2020-1472</a:t>
            </a:r>
            <a:r>
              <a:rPr lang="zh-CN" altLang="en-US" dirty="0"/>
              <a:t>纵览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52100C-8EF9-49CC-A5BC-8D2BE73CA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074090" y="5853405"/>
            <a:ext cx="3757124" cy="746448"/>
          </a:xfrm>
        </p:spPr>
        <p:txBody>
          <a:bodyPr/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99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A40E34-C32B-419A-BD44-C5AD6672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57" y="2216642"/>
            <a:ext cx="9401175" cy="13620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E6E490-01AE-447C-8181-1B9C990E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7" y="3694079"/>
            <a:ext cx="3533775" cy="2095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7C02B6-960B-404C-A333-35F3300F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245A2-3319-4893-9131-ADECD86E5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71" y="1931142"/>
            <a:ext cx="9439275" cy="1362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D8F38F-5ADF-408C-B376-37845C5B8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9509" y="3694079"/>
            <a:ext cx="3276600" cy="2095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C1846E-6689-4670-A490-B042B471427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7705010" y="3703604"/>
            <a:ext cx="3371850" cy="2085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E6346B-8219-49F5-9105-D5FDCF586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535" y="1558014"/>
            <a:ext cx="9458325" cy="14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CB2E-7A69-4695-9486-51863170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协议实现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FED7B4-469F-4AD7-A1AF-A56BD496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39" y="1107233"/>
            <a:ext cx="7237207" cy="514427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C4950A-DF44-4A95-8579-B07183B6B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49" y="1992046"/>
            <a:ext cx="8866667" cy="227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CBFC86-B54F-49C5-A9F7-D80FFEEB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355" y="1903445"/>
            <a:ext cx="7685507" cy="34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299AB-247C-46C8-B035-14C43535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8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服务器实现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6494139-E6C5-40CD-B26F-6E56B0F167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30" y="1107233"/>
            <a:ext cx="6418369" cy="53247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EED434-F2C8-45C4-AB9C-F356EB064A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76" y="1107233"/>
            <a:ext cx="7377106" cy="527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96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51DE5-E116-4F1C-9DB1-9E26E94B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39" y="297641"/>
            <a:ext cx="10515600" cy="791871"/>
          </a:xfrm>
        </p:spPr>
        <p:txBody>
          <a:bodyPr/>
          <a:lstStyle/>
          <a:p>
            <a:r>
              <a:rPr lang="zh-CN" altLang="en-US" dirty="0"/>
              <a:t>调试流程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60CC1B-78EF-4771-93CB-FE4B483D7A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39" y="1265463"/>
            <a:ext cx="9189098" cy="488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B43C66-D98F-4E7D-9D2A-4D8941F11C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72539" y="1427193"/>
            <a:ext cx="5561045" cy="2362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41B51F-10BB-429B-B029-26C05A1CB1A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3" y="1265463"/>
            <a:ext cx="9189097" cy="488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501A3D00-88C5-4EC1-9FE4-F2BCAA87D18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819192" y="1427193"/>
            <a:ext cx="556104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9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364E-9347-475B-A719-2391072C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30"/>
          </a:xfrm>
        </p:spPr>
        <p:txBody>
          <a:bodyPr/>
          <a:lstStyle/>
          <a:p>
            <a:r>
              <a:rPr lang="zh-CN" altLang="en-US" dirty="0"/>
              <a:t>回到算法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A82F76-8038-4808-8334-6A01FF2B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184" y="1144556"/>
            <a:ext cx="6681268" cy="5157999"/>
          </a:xfrm>
        </p:spPr>
      </p:pic>
    </p:spTree>
    <p:extLst>
      <p:ext uri="{BB962C8B-B14F-4D97-AF65-F5344CB8AC3E}">
        <p14:creationId xmlns:p14="http://schemas.microsoft.com/office/powerpoint/2010/main" val="92168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BD584-74A0-4542-AEF7-FC8ACC09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68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模拟实现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5595C6-A55E-432B-86BF-64DEF4C9EA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38808"/>
            <a:ext cx="6470780" cy="534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DFD076-ABD7-4139-9787-1EE71FE95B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95053" y="987017"/>
            <a:ext cx="5797420" cy="49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FA745-09CD-4D90-A5DC-662BA2F1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zh-CN" altLang="en-US" dirty="0"/>
              <a:t>模拟实现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A57F22-BD9B-4653-A795-3B771753F2C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22525"/>
          <a:stretch/>
        </p:blipFill>
        <p:spPr bwMode="auto">
          <a:xfrm>
            <a:off x="2192693" y="1219202"/>
            <a:ext cx="7094376" cy="535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8713E6-745D-4367-8C76-7A66F98C8B5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07"/>
          <a:stretch/>
        </p:blipFill>
        <p:spPr bwMode="auto">
          <a:xfrm>
            <a:off x="5300085" y="1219202"/>
            <a:ext cx="3986984" cy="209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00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88CA-1DCB-45FC-A206-6F0AB77F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zh-CN" altLang="en-US" dirty="0"/>
              <a:t>调试流程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2FD9C73-A0A9-43A5-8E36-6670E0551D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13" y="1318177"/>
            <a:ext cx="7042701" cy="49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12493C-CEDB-4394-94EF-DA4A5D2A47F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54" b="23780"/>
          <a:stretch/>
        </p:blipFill>
        <p:spPr bwMode="auto">
          <a:xfrm>
            <a:off x="5661468" y="1318177"/>
            <a:ext cx="4005646" cy="15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64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F0819-C0B7-4304-BDBE-C8EF454B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1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结果：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3D3AD7A-FF03-424C-8EB1-77A5D0243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556"/>
            <a:ext cx="10515600" cy="33974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8D7606-6389-493C-A82F-939E76111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55" y="2098556"/>
            <a:ext cx="10953750" cy="327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F67F5D-15BE-4CFF-8943-B21773080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55" y="1993381"/>
            <a:ext cx="1095375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FD1E37-ACD9-4738-BDF0-7873EE210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55" y="1989018"/>
            <a:ext cx="10991850" cy="38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82F30-6DC1-4273-B8F8-C4C536AA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3" y="209615"/>
            <a:ext cx="10515600" cy="52439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演示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F458FF-6EB6-4C8C-B6AA-18AD0438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636" y="830631"/>
            <a:ext cx="6347502" cy="58177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3CD1DE-8A34-49B7-9BB2-5DC8AE19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44" y="830631"/>
            <a:ext cx="7254622" cy="58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8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AD1B4-6151-43DE-AC76-0AC8F1E4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993"/>
          </a:xfrm>
        </p:spPr>
        <p:txBody>
          <a:bodyPr/>
          <a:lstStyle/>
          <a:p>
            <a:r>
              <a:rPr lang="en-US" altLang="zh-CN" dirty="0" err="1"/>
              <a:t>RPC_netlogon</a:t>
            </a:r>
            <a:r>
              <a:rPr lang="zh-CN" altLang="en-US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EB25C-C184-4B67-B449-17B6AED2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865"/>
            <a:ext cx="10515600" cy="4572098"/>
          </a:xfrm>
        </p:spPr>
        <p:txBody>
          <a:bodyPr/>
          <a:lstStyle/>
          <a:p>
            <a:r>
              <a:rPr lang="zh-CN" altLang="en-US" dirty="0"/>
              <a:t>一个微软家自己定义的协议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RPC</a:t>
            </a:r>
            <a:r>
              <a:rPr lang="zh-CN" altLang="en-US" dirty="0"/>
              <a:t>实现，所以是</a:t>
            </a:r>
            <a:r>
              <a:rPr lang="en-US" altLang="zh-CN" dirty="0"/>
              <a:t>RPC</a:t>
            </a:r>
            <a:r>
              <a:rPr lang="zh-CN" altLang="en-US" dirty="0"/>
              <a:t>前缀</a:t>
            </a:r>
            <a:endParaRPr lang="en-US" altLang="zh-CN" dirty="0"/>
          </a:p>
          <a:p>
            <a:r>
              <a:rPr lang="zh-CN" altLang="en-US" dirty="0"/>
              <a:t>用于域环境下的网络认证：</a:t>
            </a:r>
            <a:endParaRPr lang="en-US" altLang="zh-CN" dirty="0"/>
          </a:p>
          <a:p>
            <a:pPr lvl="1"/>
            <a:r>
              <a:rPr lang="zh-CN" altLang="en-US" dirty="0"/>
              <a:t>例如一个公司</a:t>
            </a:r>
            <a:r>
              <a:rPr lang="en-US" altLang="zh-CN" dirty="0"/>
              <a:t>AB</a:t>
            </a:r>
            <a:r>
              <a:rPr lang="zh-CN" altLang="en-US" dirty="0"/>
              <a:t>，这个公司使用了域来做内部管理，当有一个员工早上来上班开电脑时，那么他的这个电脑是否在域里？是否能访问域内的资源？是否能查看一些域内信息</a:t>
            </a:r>
            <a:r>
              <a:rPr lang="en-US" altLang="zh-CN" dirty="0"/>
              <a:t>----</a:t>
            </a:r>
            <a:r>
              <a:rPr lang="zh-CN" altLang="en-US" dirty="0"/>
              <a:t>比如这个公司总过有多少电脑？</a:t>
            </a:r>
            <a:endParaRPr lang="en-US" altLang="zh-CN" dirty="0"/>
          </a:p>
          <a:p>
            <a:pPr lvl="1"/>
            <a:r>
              <a:rPr lang="zh-CN" altLang="en-US" dirty="0"/>
              <a:t>如果这个电脑加过域，即是域内的成员，那么</a:t>
            </a:r>
            <a:r>
              <a:rPr lang="en-US" altLang="zh-CN" dirty="0"/>
              <a:t>windows</a:t>
            </a:r>
            <a:r>
              <a:rPr lang="zh-CN" altLang="en-US" dirty="0"/>
              <a:t>系统会在启动时向域控制器查询一些域的信息。</a:t>
            </a:r>
            <a:endParaRPr lang="en-US" altLang="zh-CN" dirty="0"/>
          </a:p>
          <a:p>
            <a:pPr lvl="1"/>
            <a:r>
              <a:rPr lang="zh-CN" altLang="en-US" dirty="0"/>
              <a:t>这整个交流过程即</a:t>
            </a:r>
            <a:r>
              <a:rPr lang="en-US" altLang="zh-CN" dirty="0" err="1"/>
              <a:t>netlogon</a:t>
            </a:r>
            <a:r>
              <a:rPr lang="zh-CN" altLang="en-US" dirty="0"/>
              <a:t>协议。</a:t>
            </a:r>
            <a:endParaRPr lang="en-US" altLang="zh-CN" dirty="0"/>
          </a:p>
          <a:p>
            <a:pPr lvl="1"/>
            <a:r>
              <a:rPr lang="zh-CN" altLang="en-US" dirty="0"/>
              <a:t>当然，在交流建立起始，域控制器（</a:t>
            </a:r>
            <a:r>
              <a:rPr lang="en-US" altLang="zh-CN" dirty="0"/>
              <a:t>DC</a:t>
            </a:r>
            <a:r>
              <a:rPr lang="zh-CN" altLang="en-US" dirty="0"/>
              <a:t>）则需要验证它是否真的是它。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1107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D2D2-6D48-4D1F-A91E-C740FAA6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1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D0B17-A39D-438D-AF51-232AA58F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62" y="1729274"/>
            <a:ext cx="4136571" cy="250682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如何修补？？？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664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0180-F142-4B96-B677-7188D8A4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2" y="2207921"/>
            <a:ext cx="6788018" cy="1735818"/>
          </a:xfrm>
        </p:spPr>
        <p:txBody>
          <a:bodyPr>
            <a:normAutofit/>
          </a:bodyPr>
          <a:lstStyle/>
          <a:p>
            <a:r>
              <a:rPr lang="en-US" altLang="zh-CN" dirty="0"/>
              <a:t>CVE-2020-0887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0D4AE-78A9-4A48-B7CD-1F80AD736A5A}"/>
              </a:ext>
            </a:extLst>
          </p:cNvPr>
          <p:cNvSpPr txBox="1"/>
          <p:nvPr/>
        </p:nvSpPr>
        <p:spPr>
          <a:xfrm>
            <a:off x="4316963" y="3569349"/>
            <a:ext cx="3558073" cy="37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DIN"/>
              </a:rPr>
              <a:t>Windows mstsc.exe</a:t>
            </a:r>
            <a:r>
              <a:rPr lang="zh-CN" altLang="en-US" dirty="0">
                <a:solidFill>
                  <a:srgbClr val="212529"/>
                </a:solidFill>
                <a:latin typeface="DIN"/>
              </a:rPr>
              <a:t>路径穿越漏洞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67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137B7-9805-4214-ABEF-1948EFA8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/>
          <a:lstStyle/>
          <a:p>
            <a:r>
              <a:rPr lang="en-US" altLang="zh-CN" dirty="0"/>
              <a:t>RDP—windows remote desktop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DE3C3-DA3B-4494-BCCF-6C602F66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96"/>
            <a:ext cx="10515600" cy="471516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不多说了，都知道是啥。</a:t>
            </a:r>
            <a:endParaRPr lang="en-US" altLang="zh-CN" sz="1800" dirty="0"/>
          </a:p>
          <a:p>
            <a:r>
              <a:rPr lang="zh-CN" altLang="en-US" sz="1800" dirty="0"/>
              <a:t>在</a:t>
            </a:r>
            <a:r>
              <a:rPr lang="en-US" altLang="zh-CN" sz="1800" dirty="0"/>
              <a:t>RDP</a:t>
            </a:r>
            <a:r>
              <a:rPr lang="zh-CN" altLang="en-US" sz="1800" dirty="0"/>
              <a:t>中，客户端和服务器端会话中共享剪切板，支持在</a:t>
            </a:r>
            <a:r>
              <a:rPr lang="en-US" altLang="zh-CN" sz="1800" dirty="0"/>
              <a:t>server</a:t>
            </a:r>
            <a:r>
              <a:rPr lang="zh-CN" altLang="en-US" sz="1800" dirty="0"/>
              <a:t>和</a:t>
            </a:r>
            <a:r>
              <a:rPr lang="en-US" altLang="zh-CN" sz="1800" dirty="0"/>
              <a:t>client</a:t>
            </a:r>
            <a:r>
              <a:rPr lang="zh-CN" altLang="en-US" sz="1800" dirty="0"/>
              <a:t>之间直接复制文件，就像复制本地不同目录文件一样，当然也支持其他格式：例如文本、图像内容等</a:t>
            </a:r>
            <a:endParaRPr lang="en-US" altLang="zh-CN" sz="1800" dirty="0"/>
          </a:p>
          <a:p>
            <a:r>
              <a:rPr lang="zh-CN" altLang="en-US" sz="1800" dirty="0"/>
              <a:t>为了实现此功能，在每个用户登录到远程桌面后，在服务器上会以登录时的用户权限来启动一个</a:t>
            </a:r>
            <a:r>
              <a:rPr lang="en-US" altLang="zh-CN" sz="1800" dirty="0"/>
              <a:t>rdpclip.exe</a:t>
            </a:r>
            <a:r>
              <a:rPr lang="zh-CN" altLang="en-US" sz="1800" dirty="0"/>
              <a:t>的进程，该进程即完成剪切板的设置和读取的能力，例如在</a:t>
            </a:r>
            <a:r>
              <a:rPr lang="en-US" altLang="zh-CN" sz="1800" dirty="0"/>
              <a:t>server</a:t>
            </a:r>
            <a:r>
              <a:rPr lang="zh-CN" altLang="en-US" sz="1800" dirty="0"/>
              <a:t>复制了一段文字，那么该进程发现了用户剪切板内容发生了改变，则按照一定的格式向</a:t>
            </a:r>
            <a:r>
              <a:rPr lang="en-US" altLang="zh-CN" sz="1800" dirty="0"/>
              <a:t>RDP</a:t>
            </a:r>
            <a:r>
              <a:rPr lang="zh-CN" altLang="en-US" sz="1800" dirty="0"/>
              <a:t>服务发送复制的内容，</a:t>
            </a:r>
            <a:r>
              <a:rPr lang="en-US" altLang="zh-CN" sz="1800" dirty="0"/>
              <a:t>RDP</a:t>
            </a:r>
            <a:r>
              <a:rPr lang="zh-CN" altLang="en-US" sz="1800" dirty="0"/>
              <a:t>服务则直接转发该数据给</a:t>
            </a:r>
            <a:r>
              <a:rPr lang="en-US" altLang="zh-CN" sz="1800" dirty="0"/>
              <a:t>client</a:t>
            </a:r>
            <a:r>
              <a:rPr lang="zh-CN" altLang="en-US" sz="1800" dirty="0"/>
              <a:t>，</a:t>
            </a:r>
            <a:r>
              <a:rPr lang="en-US" altLang="zh-CN" sz="1800" dirty="0"/>
              <a:t>client</a:t>
            </a:r>
            <a:r>
              <a:rPr lang="zh-CN" altLang="en-US" sz="1800" dirty="0"/>
              <a:t>接受到数据后，设置当前用户剪切板为相应内容。</a:t>
            </a:r>
            <a:endParaRPr lang="en-US" altLang="zh-CN" sz="1800" dirty="0"/>
          </a:p>
          <a:p>
            <a:r>
              <a:rPr lang="en-US" altLang="zh-CN" sz="1800" dirty="0"/>
              <a:t>Windows</a:t>
            </a:r>
            <a:r>
              <a:rPr lang="zh-CN" altLang="en-US" sz="1800" dirty="0"/>
              <a:t>系统中，剪切板按照规定的格式完成复制黏贴功能，比如粘贴的是文字、带格式的文字、图像、文件、多个文件或其他什么。这就需要按照一定的格式设置剪切板的内容。</a:t>
            </a:r>
            <a:endParaRPr lang="en-US" altLang="zh-CN" sz="1800" dirty="0"/>
          </a:p>
          <a:p>
            <a:r>
              <a:rPr lang="en-US" altLang="zh-CN" sz="1800" dirty="0"/>
              <a:t>Shell Clipboard Formats</a:t>
            </a:r>
            <a:r>
              <a:rPr lang="zh-CN" altLang="en-US" sz="1800" dirty="0"/>
              <a:t>，微软定义的剪切板内容格式。</a:t>
            </a:r>
            <a:endParaRPr lang="en-US" altLang="zh-CN" sz="18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6DC004-F04D-426B-AAEA-32100CA6D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451" y="4643632"/>
            <a:ext cx="5017149" cy="15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4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D4132-EB04-4BF2-8541-BA0656B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30"/>
          </a:xfrm>
        </p:spPr>
        <p:txBody>
          <a:bodyPr/>
          <a:lstStyle/>
          <a:p>
            <a:r>
              <a:rPr lang="en-US" altLang="zh-CN" dirty="0"/>
              <a:t>Shell Clipboard Formats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A6C1C-77F5-4FC1-9FD3-B11D6366D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47"/>
            <a:ext cx="10515600" cy="4852016"/>
          </a:xfrm>
        </p:spPr>
        <p:txBody>
          <a:bodyPr/>
          <a:lstStyle/>
          <a:p>
            <a:r>
              <a:rPr lang="zh-CN" altLang="en-US" dirty="0"/>
              <a:t>支持多种格式：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1D897B-0DD2-4A98-AEFE-4191F5A7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32" y="1953207"/>
            <a:ext cx="3474148" cy="4290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50573A-83FD-4A7D-9D69-690048AB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80" y="2336979"/>
            <a:ext cx="6398042" cy="31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0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1D34-0675-4676-85EB-B0FBE06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2314" cy="66124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控制客户端剪切板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CD23A2-B9EC-4CBC-841E-64ED3FB9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759"/>
            <a:ext cx="10515600" cy="4970204"/>
          </a:xfrm>
        </p:spPr>
        <p:txBody>
          <a:bodyPr/>
          <a:lstStyle/>
          <a:p>
            <a:r>
              <a:rPr lang="zh-CN" altLang="en-US" sz="2000" dirty="0"/>
              <a:t>只需要在服务器端中复制一下，</a:t>
            </a:r>
            <a:r>
              <a:rPr lang="en-US" altLang="zh-CN" sz="2000" dirty="0" err="1"/>
              <a:t>rdpclip</a:t>
            </a:r>
            <a:r>
              <a:rPr lang="zh-CN" altLang="en-US" sz="2000" dirty="0"/>
              <a:t>便会发送一个消息到客户端，以通知更改剪切板内容。</a:t>
            </a:r>
            <a:endParaRPr lang="en-US" altLang="zh-CN" sz="2000" dirty="0"/>
          </a:p>
          <a:p>
            <a:r>
              <a:rPr lang="zh-CN" altLang="en-US" sz="1800" dirty="0"/>
              <a:t>如果</a:t>
            </a:r>
            <a:r>
              <a:rPr lang="en-US" altLang="zh-CN" sz="1800" dirty="0"/>
              <a:t>RDP</a:t>
            </a:r>
            <a:r>
              <a:rPr lang="zh-CN" altLang="en-US" sz="1800" dirty="0"/>
              <a:t>用户在服务器点击了复制一个文件。则产生一个</a:t>
            </a:r>
            <a:r>
              <a:rPr lang="en-US" altLang="zh-CN" sz="1800" dirty="0"/>
              <a:t>CF_HDROP</a:t>
            </a:r>
            <a:r>
              <a:rPr lang="zh-CN" altLang="en-US" sz="1800" dirty="0"/>
              <a:t>格式的剪切板内容，而</a:t>
            </a:r>
            <a:r>
              <a:rPr lang="en-US" altLang="zh-CN" sz="1800" dirty="0" err="1"/>
              <a:t>rdplicp</a:t>
            </a:r>
            <a:r>
              <a:rPr lang="zh-CN" altLang="en-US" sz="1800" dirty="0"/>
              <a:t>发现更改了剪切板内容，则会发送一个</a:t>
            </a:r>
            <a:r>
              <a:rPr lang="en-US" altLang="zh-CN" sz="1800" b="0" i="0" dirty="0" err="1">
                <a:solidFill>
                  <a:srgbClr val="212529"/>
                </a:solidFill>
                <a:effectLst/>
                <a:latin typeface="DIN"/>
              </a:rPr>
              <a:t>FileGroupDescriptor</a:t>
            </a:r>
            <a:r>
              <a:rPr lang="zh-CN" altLang="en-US" sz="1800" dirty="0"/>
              <a:t>格式的数据到</a:t>
            </a:r>
            <a:r>
              <a:rPr lang="en-US" altLang="zh-CN" sz="1800" dirty="0"/>
              <a:t>client</a:t>
            </a:r>
            <a:r>
              <a:rPr lang="zh-CN" altLang="en-US" sz="1800" dirty="0"/>
              <a:t>。这个数据中包含了复制的文件名。</a:t>
            </a:r>
            <a:endParaRPr lang="en-US" altLang="zh-CN" sz="1800" dirty="0"/>
          </a:p>
          <a:p>
            <a:r>
              <a:rPr lang="zh-CN" altLang="en-US" sz="1800" dirty="0"/>
              <a:t>当用户在本地点击右键粘贴，</a:t>
            </a:r>
            <a:r>
              <a:rPr lang="en-US" altLang="zh-CN" sz="1800" dirty="0"/>
              <a:t>windows</a:t>
            </a:r>
            <a:r>
              <a:rPr lang="zh-CN" altLang="en-US" sz="1800" dirty="0"/>
              <a:t>系统则解析本地剪切板的数据，得到要复制的文件的名字。</a:t>
            </a:r>
            <a:endParaRPr lang="en-US" altLang="zh-CN" sz="1800" dirty="0"/>
          </a:p>
          <a:p>
            <a:r>
              <a:rPr lang="zh-CN" altLang="en-US" sz="1800" dirty="0"/>
              <a:t>当服务器的</a:t>
            </a:r>
            <a:r>
              <a:rPr lang="en-US" altLang="zh-CN" sz="1800" dirty="0"/>
              <a:t>rdpclip.exe</a:t>
            </a:r>
            <a:r>
              <a:rPr lang="zh-CN" altLang="en-US" sz="1800" dirty="0"/>
              <a:t>构造一个带有</a:t>
            </a:r>
            <a:r>
              <a:rPr lang="en-US" altLang="zh-CN" sz="1800" dirty="0"/>
              <a:t>../</a:t>
            </a:r>
            <a:r>
              <a:rPr lang="zh-CN" altLang="en-US" sz="1800" dirty="0"/>
              <a:t>的文件名时，客户端的</a:t>
            </a:r>
            <a:r>
              <a:rPr lang="en-US" altLang="zh-CN" sz="1800" dirty="0"/>
              <a:t>mstsc.exe</a:t>
            </a:r>
            <a:r>
              <a:rPr lang="zh-CN" altLang="en-US" sz="1800" dirty="0"/>
              <a:t>在写入文件时，会构造要写入的文件路径，这会读取剪切板中的文件名字拼接为文件路径，造成路径穿越的问题。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670AF49-DDD0-4DA8-8CB7-D131B115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691861"/>
            <a:ext cx="56007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010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AAA07-7C96-4D81-AAC1-A7DAA29F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r>
              <a:rPr lang="zh-CN" altLang="en-US" dirty="0"/>
              <a:t>路径穿越写入文件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D8337-9E83-4AEB-AE5D-6E4824A8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983"/>
            <a:ext cx="10515600" cy="4596979"/>
          </a:xfrm>
        </p:spPr>
        <p:txBody>
          <a:bodyPr/>
          <a:lstStyle/>
          <a:p>
            <a:r>
              <a:rPr lang="zh-CN" altLang="en-US" dirty="0"/>
              <a:t>使用路径穿越可写入文件到自动启动目录</a:t>
            </a:r>
            <a:endParaRPr lang="en-US" altLang="zh-CN" dirty="0"/>
          </a:p>
          <a:p>
            <a:r>
              <a:rPr lang="zh-CN" altLang="en-US" dirty="0"/>
              <a:t>由于无法知道用户会将文件粘贴到哪个目录，所以可使用多级跳转</a:t>
            </a:r>
            <a:r>
              <a:rPr lang="en-US" altLang="zh-CN" dirty="0"/>
              <a:t>../../../../../../../../</a:t>
            </a:r>
          </a:p>
          <a:p>
            <a:r>
              <a:rPr lang="zh-CN" altLang="en-US" dirty="0"/>
              <a:t>但此时由于不知道用户名，故无法写入到启动目录</a:t>
            </a:r>
            <a:endParaRPr lang="en-US" altLang="zh-CN" dirty="0"/>
          </a:p>
          <a:p>
            <a:r>
              <a:rPr lang="zh-CN" altLang="en-US" dirty="0"/>
              <a:t>用户启动</a:t>
            </a:r>
            <a:r>
              <a:rPr lang="en-US" altLang="zh-CN" dirty="0"/>
              <a:t>mstsc.exe</a:t>
            </a:r>
            <a:r>
              <a:rPr lang="zh-CN" altLang="en-US" dirty="0"/>
              <a:t>时默认没有经过</a:t>
            </a:r>
            <a:r>
              <a:rPr lang="en-US" altLang="zh-CN" dirty="0"/>
              <a:t>UAC</a:t>
            </a:r>
            <a:r>
              <a:rPr lang="zh-CN" altLang="en-US" dirty="0"/>
              <a:t>，故无法写入到系统目录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362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094FE-F195-463B-833B-125CBDF0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795" y="2871950"/>
            <a:ext cx="2315547" cy="1022026"/>
          </a:xfrm>
        </p:spPr>
        <p:txBody>
          <a:bodyPr/>
          <a:lstStyle/>
          <a:p>
            <a:r>
              <a:rPr lang="zh-CN" altLang="en-US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4453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010D-E3AD-4A67-9461-95A8ABD4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RPC_netlogon</a:t>
            </a:r>
            <a:r>
              <a:rPr lang="en-US" altLang="zh-CN" dirty="0"/>
              <a:t>(NRPC)</a:t>
            </a:r>
            <a:r>
              <a:rPr lang="zh-CN" altLang="en-US" dirty="0"/>
              <a:t>实现概述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B3E0F-89B6-479F-8B03-3C4318F25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992" y="1066662"/>
            <a:ext cx="6139543" cy="5489647"/>
          </a:xfrm>
        </p:spPr>
        <p:txBody>
          <a:bodyPr/>
          <a:lstStyle/>
          <a:p>
            <a:r>
              <a:rPr lang="zh-CN" altLang="en-US" dirty="0"/>
              <a:t>一次</a:t>
            </a:r>
            <a:r>
              <a:rPr lang="en-US" altLang="zh-CN" dirty="0" err="1"/>
              <a:t>netlogon</a:t>
            </a:r>
            <a:r>
              <a:rPr lang="zh-CN" altLang="en-US" dirty="0"/>
              <a:t>会话由</a:t>
            </a:r>
            <a:r>
              <a:rPr lang="en-US" altLang="zh-CN" dirty="0"/>
              <a:t>client</a:t>
            </a:r>
            <a:r>
              <a:rPr lang="zh-CN" altLang="en-US" dirty="0"/>
              <a:t>主动发起，发起时（第一个数据包）就带着</a:t>
            </a:r>
            <a:r>
              <a:rPr lang="en-US" altLang="zh-CN" dirty="0"/>
              <a:t>challenge</a:t>
            </a:r>
            <a:r>
              <a:rPr lang="zh-CN" altLang="en-US" dirty="0"/>
              <a:t>，</a:t>
            </a:r>
            <a:r>
              <a:rPr lang="en-US" altLang="zh-CN" dirty="0"/>
              <a:t>client</a:t>
            </a:r>
            <a:r>
              <a:rPr lang="zh-CN" altLang="en-US" dirty="0"/>
              <a:t>可调用</a:t>
            </a:r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API </a:t>
            </a:r>
            <a:r>
              <a:rPr lang="en-US" altLang="zh-CN" dirty="0" err="1"/>
              <a:t>NetrServerReqChallenge</a:t>
            </a:r>
            <a:r>
              <a:rPr lang="zh-CN" altLang="en-US" dirty="0"/>
              <a:t>来发起会话</a:t>
            </a:r>
            <a:endParaRPr lang="en-US" altLang="zh-CN" dirty="0"/>
          </a:p>
          <a:p>
            <a:r>
              <a:rPr lang="en-US" altLang="zh-CN" dirty="0"/>
              <a:t>Server</a:t>
            </a:r>
            <a:r>
              <a:rPr lang="zh-CN" altLang="en-US" dirty="0"/>
              <a:t>接受到请求后，返回一个</a:t>
            </a:r>
            <a:r>
              <a:rPr lang="en-US" altLang="zh-CN" dirty="0"/>
              <a:t>challenge</a:t>
            </a:r>
          </a:p>
          <a:p>
            <a:r>
              <a:rPr lang="zh-CN" altLang="en-US" dirty="0"/>
              <a:t>之后根据</a:t>
            </a:r>
            <a:r>
              <a:rPr lang="en-US" altLang="zh-CN" dirty="0"/>
              <a:t>secret</a:t>
            </a:r>
            <a:r>
              <a:rPr lang="zh-CN" altLang="en-US" dirty="0"/>
              <a:t>和</a:t>
            </a:r>
            <a:r>
              <a:rPr lang="en-US" altLang="zh-CN" dirty="0"/>
              <a:t>challenges</a:t>
            </a:r>
            <a:r>
              <a:rPr lang="zh-CN" altLang="en-US" dirty="0"/>
              <a:t>来计算一个</a:t>
            </a:r>
            <a:r>
              <a:rPr lang="en-US" altLang="zh-CN" dirty="0"/>
              <a:t>session key</a:t>
            </a:r>
            <a:r>
              <a:rPr lang="zh-CN" altLang="en-US" dirty="0"/>
              <a:t>，其中</a:t>
            </a:r>
            <a:r>
              <a:rPr lang="en-US" altLang="zh-CN" dirty="0"/>
              <a:t>secret</a:t>
            </a:r>
            <a:r>
              <a:rPr lang="zh-CN" altLang="en-US" dirty="0"/>
              <a:t>在这里就是计算机名为账户的密码的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之后每次调用都使用这个</a:t>
            </a:r>
            <a:r>
              <a:rPr lang="en-US" altLang="zh-CN" dirty="0"/>
              <a:t>session key</a:t>
            </a:r>
            <a:r>
              <a:rPr lang="zh-CN" altLang="en-US" dirty="0"/>
              <a:t>作为一个因子计算得到凭据</a:t>
            </a:r>
            <a:r>
              <a:rPr lang="en-US" altLang="zh-CN" dirty="0"/>
              <a:t>(credential)</a:t>
            </a:r>
            <a:r>
              <a:rPr lang="zh-CN" altLang="en-US" dirty="0"/>
              <a:t>来完成沟通。</a:t>
            </a:r>
            <a:endParaRPr lang="en-US" altLang="zh-CN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65E4579-A655-422B-941F-F99D975B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80" y="1066663"/>
            <a:ext cx="4041856" cy="55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229B2-F7A7-4F96-BC41-325F7749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945B1-3D2F-4481-876A-701D9A1A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9"/>
            <a:ext cx="10515600" cy="481469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Session key = </a:t>
            </a:r>
            <a:r>
              <a:rPr lang="en-US" altLang="zh-CN" sz="1800" dirty="0" err="1"/>
              <a:t>netlogon!NlMakeSessionKey</a:t>
            </a:r>
            <a:r>
              <a:rPr lang="en-US" altLang="zh-CN" sz="1800" dirty="0"/>
              <a:t>(flag, </a:t>
            </a:r>
            <a:r>
              <a:rPr lang="en-US" altLang="zh-CN" sz="1800" dirty="0" err="1"/>
              <a:t>nthash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clientChallenge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serverChallenge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outputBuffer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Credential = </a:t>
            </a:r>
            <a:r>
              <a:rPr lang="en-US" altLang="zh-CN" sz="1800" dirty="0" err="1"/>
              <a:t>netlogon!NlComputeCredentials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clientChallege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outputCredential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SessionKey</a:t>
            </a:r>
            <a:r>
              <a:rPr lang="en-US" altLang="zh-CN" sz="1800" dirty="0"/>
              <a:t>)</a:t>
            </a:r>
          </a:p>
          <a:p>
            <a:endParaRPr lang="en-US" altLang="zh-CN" sz="1400" dirty="0"/>
          </a:p>
          <a:p>
            <a:r>
              <a:rPr lang="en-US" altLang="zh-CN" sz="1400" dirty="0" err="1"/>
              <a:t>SessionKey</a:t>
            </a:r>
            <a:r>
              <a:rPr lang="zh-CN" altLang="en-US" sz="1400" dirty="0"/>
              <a:t>是固定的，</a:t>
            </a:r>
            <a:r>
              <a:rPr lang="en-US" altLang="zh-CN" sz="1400" dirty="0"/>
              <a:t>server</a:t>
            </a:r>
            <a:r>
              <a:rPr lang="zh-CN" altLang="en-US" sz="1400" dirty="0"/>
              <a:t>和</a:t>
            </a:r>
            <a:r>
              <a:rPr lang="en-US" altLang="zh-CN" sz="1400" dirty="0"/>
              <a:t>client</a:t>
            </a:r>
            <a:r>
              <a:rPr lang="zh-CN" altLang="en-US" sz="1400" dirty="0"/>
              <a:t>都自己计算得到。此算法微软有公开文档，在</a:t>
            </a:r>
            <a:r>
              <a:rPr lang="en-US" altLang="zh-CN" sz="1400" dirty="0" err="1"/>
              <a:t>impacket</a:t>
            </a:r>
            <a:r>
              <a:rPr lang="zh-CN" altLang="en-US" sz="1400" dirty="0"/>
              <a:t>中也有封装好的函数可直接调用。</a:t>
            </a:r>
            <a:endParaRPr lang="en-US" altLang="zh-CN" sz="1400" dirty="0"/>
          </a:p>
          <a:p>
            <a:r>
              <a:rPr lang="en-US" altLang="zh-CN" sz="1400" dirty="0" err="1"/>
              <a:t>SessionKey</a:t>
            </a:r>
            <a:r>
              <a:rPr lang="zh-CN" altLang="en-US" sz="1400" dirty="0"/>
              <a:t>算法中，有</a:t>
            </a:r>
            <a:r>
              <a:rPr lang="en-US" altLang="zh-CN" sz="1400" dirty="0" err="1"/>
              <a:t>ntHash</a:t>
            </a:r>
            <a:r>
              <a:rPr lang="zh-CN" altLang="en-US" sz="1400" dirty="0"/>
              <a:t>参与计算，而这个</a:t>
            </a:r>
            <a:r>
              <a:rPr lang="en-US" altLang="zh-CN" sz="1400" dirty="0" err="1"/>
              <a:t>ntHash</a:t>
            </a:r>
            <a:r>
              <a:rPr lang="zh-CN" altLang="en-US" sz="1400" dirty="0"/>
              <a:t>是自己计算机上在注册表中存储的一个“账户”的密码</a:t>
            </a:r>
            <a:r>
              <a:rPr lang="en-US" altLang="zh-CN" sz="1400" dirty="0"/>
              <a:t>hash</a:t>
            </a:r>
            <a:r>
              <a:rPr lang="zh-CN" altLang="en-US" sz="1400" dirty="0"/>
              <a:t>，这个“账户”是以计算机名后加一个</a:t>
            </a:r>
            <a:r>
              <a:rPr lang="en-US" altLang="zh-CN" sz="1400" dirty="0"/>
              <a:t>$</a:t>
            </a:r>
            <a:r>
              <a:rPr lang="zh-CN" altLang="en-US" sz="1400" dirty="0"/>
              <a:t>来作为账号的，表示计算机对象自己。可用于认证。</a:t>
            </a:r>
            <a:endParaRPr lang="en-US" altLang="zh-CN" sz="1400" dirty="0"/>
          </a:p>
          <a:p>
            <a:r>
              <a:rPr lang="zh-CN" altLang="en-US" sz="1400" dirty="0"/>
              <a:t>这个</a:t>
            </a:r>
            <a:r>
              <a:rPr lang="en-US" altLang="zh-CN" sz="1400" dirty="0"/>
              <a:t>flag</a:t>
            </a:r>
            <a:r>
              <a:rPr lang="zh-CN" altLang="en-US" sz="1400" dirty="0"/>
              <a:t>，逆向发现，</a:t>
            </a:r>
            <a:r>
              <a:rPr lang="en-US" altLang="zh-CN" sz="1400" dirty="0" err="1"/>
              <a:t>netlogon</a:t>
            </a:r>
            <a:r>
              <a:rPr lang="zh-CN" altLang="en-US" sz="1400" dirty="0"/>
              <a:t>直接使用了用户发起请求时携带的协商标记（用于标记一些设置）来使用。</a:t>
            </a:r>
            <a:endParaRPr lang="en-US" altLang="zh-CN" sz="1400" dirty="0"/>
          </a:p>
          <a:p>
            <a:r>
              <a:rPr lang="zh-CN" altLang="en-US" sz="1400" dirty="0"/>
              <a:t>可以看出，微软的设计思路是：</a:t>
            </a:r>
            <a:r>
              <a:rPr lang="en-US" altLang="zh-CN" sz="1400" dirty="0"/>
              <a:t>flag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clientChallenge</a:t>
            </a:r>
            <a:r>
              <a:rPr lang="en-US" altLang="zh-CN" sz="1400" dirty="0"/>
              <a:t> 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serverChallenge</a:t>
            </a:r>
            <a:r>
              <a:rPr lang="zh-CN" altLang="en-US" sz="1400" dirty="0"/>
              <a:t>都是服务器和客户端都知道的。而 </a:t>
            </a:r>
            <a:r>
              <a:rPr lang="en-US" altLang="zh-CN" sz="1400" dirty="0" err="1"/>
              <a:t>nthash</a:t>
            </a:r>
            <a:r>
              <a:rPr lang="zh-CN" altLang="en-US" sz="1400" dirty="0"/>
              <a:t>则只有真的</a:t>
            </a:r>
            <a:r>
              <a:rPr lang="en-US" altLang="zh-CN" sz="1400" dirty="0"/>
              <a:t>client</a:t>
            </a:r>
            <a:r>
              <a:rPr lang="zh-CN" altLang="en-US" sz="1400" dirty="0"/>
              <a:t>自己知道，服务器那边的</a:t>
            </a:r>
            <a:r>
              <a:rPr lang="en-US" altLang="zh-CN" sz="1400" dirty="0" err="1"/>
              <a:t>nthash</a:t>
            </a:r>
            <a:r>
              <a:rPr lang="zh-CN" altLang="en-US" sz="1400" dirty="0"/>
              <a:t>是在这个加入域时告诉</a:t>
            </a:r>
            <a:r>
              <a:rPr lang="en-US" altLang="zh-CN" sz="1400" dirty="0"/>
              <a:t>dc</a:t>
            </a:r>
            <a:r>
              <a:rPr lang="zh-CN" altLang="en-US" sz="1400" dirty="0"/>
              <a:t>的。这样就便可以完成只有知道</a:t>
            </a:r>
            <a:r>
              <a:rPr lang="en-US" altLang="zh-CN" sz="1400" dirty="0" err="1"/>
              <a:t>nthash</a:t>
            </a:r>
            <a:r>
              <a:rPr lang="zh-CN" altLang="en-US" sz="1400" dirty="0"/>
              <a:t>才能证明真的是这个</a:t>
            </a:r>
            <a:r>
              <a:rPr lang="en-US" altLang="zh-CN" sz="1400" dirty="0"/>
              <a:t>client</a:t>
            </a:r>
          </a:p>
          <a:p>
            <a:r>
              <a:rPr lang="en-US" altLang="zh-CN" sz="1400" dirty="0"/>
              <a:t>Credential</a:t>
            </a:r>
            <a:r>
              <a:rPr lang="zh-CN" altLang="en-US" sz="1400" dirty="0"/>
              <a:t>是使用</a:t>
            </a:r>
            <a:r>
              <a:rPr lang="en-US" altLang="zh-CN" sz="1400" dirty="0" err="1"/>
              <a:t>clientChallenge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SessionKey</a:t>
            </a:r>
            <a:r>
              <a:rPr lang="zh-CN" altLang="en-US" sz="1400" dirty="0"/>
              <a:t>来完成计算的。</a:t>
            </a:r>
            <a:r>
              <a:rPr lang="en-US" altLang="zh-CN" sz="1400" dirty="0" err="1"/>
              <a:t>SessionKey</a:t>
            </a:r>
            <a:r>
              <a:rPr lang="zh-CN" altLang="en-US" sz="1400" dirty="0"/>
              <a:t>固定，只要计算得到正确的</a:t>
            </a:r>
            <a:r>
              <a:rPr lang="en-US" altLang="zh-CN" sz="1400" dirty="0" err="1"/>
              <a:t>SessionKey</a:t>
            </a:r>
            <a:r>
              <a:rPr lang="zh-CN" altLang="en-US" sz="1400" dirty="0"/>
              <a:t>，就可以计算得到一个凭据（一个</a:t>
            </a:r>
            <a:r>
              <a:rPr lang="en-US" altLang="zh-CN" sz="1400" dirty="0"/>
              <a:t>bytes[8]</a:t>
            </a:r>
            <a:r>
              <a:rPr lang="zh-CN" altLang="en-US" sz="1400" dirty="0"/>
              <a:t>）。这个凭据发送到服务器作为认证，调用</a:t>
            </a:r>
            <a:r>
              <a:rPr lang="en-US" altLang="zh-CN" sz="1400" dirty="0"/>
              <a:t>windows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NetrServerAuthenticate3</a:t>
            </a:r>
            <a:r>
              <a:rPr lang="zh-CN" altLang="en-US" sz="1400" dirty="0"/>
              <a:t>即携带此凭据，这个调用即完成认证。</a:t>
            </a:r>
            <a:r>
              <a:rPr lang="en-US" altLang="zh-CN" sz="1400" dirty="0"/>
              <a:t>Server</a:t>
            </a:r>
            <a:r>
              <a:rPr lang="zh-CN" altLang="en-US" sz="1400" dirty="0"/>
              <a:t>收到此认证数据包，便从内存中拿到建立会话请求时</a:t>
            </a:r>
            <a:r>
              <a:rPr lang="en-US" altLang="zh-CN" sz="1400" dirty="0"/>
              <a:t>client</a:t>
            </a:r>
            <a:r>
              <a:rPr lang="zh-CN" altLang="en-US" sz="1400" dirty="0"/>
              <a:t>发给自己的</a:t>
            </a:r>
            <a:r>
              <a:rPr lang="en-US" altLang="zh-CN" sz="1400"/>
              <a:t>clientChallenge</a:t>
            </a:r>
            <a:r>
              <a:rPr lang="zh-CN" altLang="en-US" sz="1400" dirty="0"/>
              <a:t>，使用算法计算得到</a:t>
            </a:r>
            <a:r>
              <a:rPr lang="en-US" altLang="zh-CN" sz="1400" dirty="0" err="1"/>
              <a:t>SessionKey</a:t>
            </a:r>
            <a:r>
              <a:rPr lang="zh-CN" altLang="en-US" sz="1400" dirty="0"/>
              <a:t>，进而计算出</a:t>
            </a:r>
            <a:r>
              <a:rPr lang="en-US" altLang="zh-CN" sz="1400" dirty="0"/>
              <a:t>Credential</a:t>
            </a:r>
            <a:r>
              <a:rPr lang="zh-CN" altLang="en-US" sz="1400" dirty="0"/>
              <a:t>，然后和认证包中的凭据对比是否结果一样，相等即认证通过</a:t>
            </a:r>
            <a:r>
              <a:rPr lang="en-US" altLang="zh-CN" sz="1400" dirty="0"/>
              <a:t>—</a:t>
            </a:r>
            <a:r>
              <a:rPr lang="zh-CN" altLang="en-US" sz="1400" dirty="0"/>
              <a:t>密码正确。</a:t>
            </a:r>
            <a:endParaRPr lang="en-US" altLang="zh-CN" sz="1400" dirty="0"/>
          </a:p>
          <a:p>
            <a:r>
              <a:rPr lang="zh-CN" altLang="en-US" sz="1400" dirty="0"/>
              <a:t>对于此认证的过程，微软有公开文档的伪代码来说明此过程：</a:t>
            </a:r>
          </a:p>
        </p:txBody>
      </p:sp>
    </p:spTree>
    <p:extLst>
      <p:ext uri="{BB962C8B-B14F-4D97-AF65-F5344CB8AC3E}">
        <p14:creationId xmlns:p14="http://schemas.microsoft.com/office/powerpoint/2010/main" val="29373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C2ABC-1B0E-4949-AA7C-9136CA616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838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5AFF50B-C0B1-420A-A740-4C33BCF5A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6090"/>
            <a:ext cx="10515600" cy="4430683"/>
          </a:xfr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80ADD4A1-01A1-4E6E-B2F3-02F06C1A9609}"/>
              </a:ext>
            </a:extLst>
          </p:cNvPr>
          <p:cNvSpPr/>
          <p:nvPr/>
        </p:nvSpPr>
        <p:spPr>
          <a:xfrm rot="5400000">
            <a:off x="3232209" y="3067307"/>
            <a:ext cx="503853" cy="871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883C-CB59-4971-9314-346FDAE6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736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301A0A-2D3C-4500-87B9-BBBBAA864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1550"/>
            <a:ext cx="10508427" cy="4724449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F7004E-23CB-4408-858F-FD996EB8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1319186"/>
            <a:ext cx="8639175" cy="4829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EC8CF00-4D68-4335-93A2-A5EA9E69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081" y="3733773"/>
            <a:ext cx="8429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638F9-498C-4CC4-AFFE-7E8DB47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05"/>
            <a:ext cx="10515600" cy="57415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算法详情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85572-DAE6-44BB-96A1-7538CEB3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065"/>
            <a:ext cx="10515600" cy="4876899"/>
          </a:xfrm>
        </p:spPr>
        <p:txBody>
          <a:bodyPr/>
          <a:lstStyle/>
          <a:p>
            <a:r>
              <a:rPr lang="en-US" altLang="zh-CN" sz="2000" dirty="0" err="1"/>
              <a:t>aes</a:t>
            </a:r>
            <a:r>
              <a:rPr lang="zh-CN" altLang="en-US" sz="2000" dirty="0"/>
              <a:t>内部流程</a:t>
            </a:r>
            <a:r>
              <a:rPr lang="en-US" altLang="zh-CN" sz="2000" dirty="0"/>
              <a:t>:</a:t>
            </a:r>
          </a:p>
          <a:p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FC7529-54AB-4A69-A5E9-97102B45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302" y="939281"/>
            <a:ext cx="7271657" cy="57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4C143-C037-45E1-B19A-16A92F16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049157-34A5-4B2D-AD04-387785B9A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1936564"/>
            <a:ext cx="6362700" cy="18954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015CF9-9700-4F09-B925-F5C14661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3832039"/>
            <a:ext cx="6362700" cy="2171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D0A930-9F0E-4434-9211-860E9292C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677" y="1325984"/>
            <a:ext cx="6759255" cy="51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148FD-75F0-41B0-B2EC-62FEA5B3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zh-CN" altLang="en-US" dirty="0"/>
              <a:t>算法详情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5B9D88-A835-42E8-B60E-389BC265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8410"/>
            <a:ext cx="5343525" cy="22383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CA33B8-99D6-44A9-97CC-19A73267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63749"/>
            <a:ext cx="6781800" cy="4429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E8D903-296F-494C-A81D-EC24B8C05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28410"/>
            <a:ext cx="104361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1088</Words>
  <Application>Microsoft Office PowerPoint</Application>
  <PresentationFormat>宽屏</PresentationFormat>
  <Paragraphs>67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DIN</vt:lpstr>
      <vt:lpstr>等线</vt:lpstr>
      <vt:lpstr>等线 Light</vt:lpstr>
      <vt:lpstr>Arial</vt:lpstr>
      <vt:lpstr>Office 主题​​</vt:lpstr>
      <vt:lpstr>CVE-2020-1472纵览</vt:lpstr>
      <vt:lpstr>RPC_netlogon协议</vt:lpstr>
      <vt:lpstr>RPC_netlogon(NRPC)实现概述</vt:lpstr>
      <vt:lpstr>算法详情</vt:lpstr>
      <vt:lpstr>算法详情</vt:lpstr>
      <vt:lpstr>算法详情</vt:lpstr>
      <vt:lpstr>算法详情</vt:lpstr>
      <vt:lpstr>算法详情</vt:lpstr>
      <vt:lpstr>算法详情</vt:lpstr>
      <vt:lpstr>算法详情</vt:lpstr>
      <vt:lpstr>协议实现</vt:lpstr>
      <vt:lpstr>服务器实现</vt:lpstr>
      <vt:lpstr>调试流程</vt:lpstr>
      <vt:lpstr>回到算法</vt:lpstr>
      <vt:lpstr>模拟实现</vt:lpstr>
      <vt:lpstr>模拟实现</vt:lpstr>
      <vt:lpstr>调试流程</vt:lpstr>
      <vt:lpstr>结果：</vt:lpstr>
      <vt:lpstr>演示</vt:lpstr>
      <vt:lpstr>讨论</vt:lpstr>
      <vt:lpstr>CVE-2020-0887</vt:lpstr>
      <vt:lpstr>RDP—windows remote desktop protocol</vt:lpstr>
      <vt:lpstr>Shell Clipboard Formats</vt:lpstr>
      <vt:lpstr>控制客户端剪切板</vt:lpstr>
      <vt:lpstr>路径穿越写入文件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CVE-2020-1472综述</dc:title>
  <dc:creator>ze0r</dc:creator>
  <cp:lastModifiedBy>ze0r</cp:lastModifiedBy>
  <cp:revision>69</cp:revision>
  <dcterms:created xsi:type="dcterms:W3CDTF">2020-09-18T08:59:32Z</dcterms:created>
  <dcterms:modified xsi:type="dcterms:W3CDTF">2020-09-22T02:29:11Z</dcterms:modified>
</cp:coreProperties>
</file>