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S3p//ozxeR6WQHr+4W1zG/g4z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34FC06-9AFE-42F5-80D0-2BF7B7D303FD}">
  <a:tblStyle styleId="{C634FC06-9AFE-42F5-80D0-2BF7B7D303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10" Type="http://schemas.openxmlformats.org/officeDocument/2006/relationships/image" Target="../media/image15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9.jpg"/><Relationship Id="rId8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hyperlink" Target="https://optiflow.cl/logi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16.jpg"/><Relationship Id="rId6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Optiflow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PORTAFOLIO DE TÍTULO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0" name="Google Shape;1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“Optiflow”</a:t>
            </a:r>
            <a:endParaRPr/>
          </a:p>
        </p:txBody>
      </p:sp>
      <p:sp>
        <p:nvSpPr>
          <p:cNvPr id="192" name="Google Shape;192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93" name="Google Shape;193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4" name="Google Shape;19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600" y="2650549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100" y="4734479"/>
            <a:ext cx="1335475" cy="13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1075" y="2283274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6625" y="2773386"/>
            <a:ext cx="34385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40125" y="2773374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0375" y="4630686"/>
            <a:ext cx="29718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57975" y="4564011"/>
            <a:ext cx="28384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5" name="Google Shape;2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07" name="Google Shape;207;p11"/>
          <p:cNvSpPr txBox="1"/>
          <p:nvPr/>
        </p:nvSpPr>
        <p:spPr>
          <a:xfrm>
            <a:off x="958050" y="2796275"/>
            <a:ext cx="10719300" cy="26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Saas íntegro con funciones variadas validado por clientes.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0046" y="3459300"/>
            <a:ext cx="3269025" cy="314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1"/>
          <p:cNvSpPr txBox="1"/>
          <p:nvPr/>
        </p:nvSpPr>
        <p:spPr>
          <a:xfrm>
            <a:off x="6266400" y="5048050"/>
            <a:ext cx="49317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“Transforma tus datos en decisiones </a:t>
            </a:r>
            <a:r>
              <a:rPr lang="es-CL" sz="2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estratégicas”</a:t>
            </a:r>
            <a:endParaRPr sz="2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6865725" y="4208975"/>
            <a:ext cx="49317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Optiflow	</a:t>
            </a:r>
            <a:endParaRPr sz="400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5" name="Google Shape;2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2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17" name="Google Shape;217;p12"/>
          <p:cNvSpPr txBox="1"/>
          <p:nvPr/>
        </p:nvSpPr>
        <p:spPr>
          <a:xfrm>
            <a:off x="1351900" y="2308275"/>
            <a:ext cx="9503700" cy="3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Desconocimiento de tecnologías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Actualización de tecnologías utilizadas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 inicial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2" name="Google Shape;2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3"/>
          <p:cNvSpPr txBox="1"/>
          <p:nvPr/>
        </p:nvSpPr>
        <p:spPr>
          <a:xfrm>
            <a:off x="128426" y="1740317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3">
            <a:hlinkClick r:id="rId4"/>
          </p:cNvPr>
          <p:cNvSpPr txBox="1"/>
          <p:nvPr/>
        </p:nvSpPr>
        <p:spPr>
          <a:xfrm>
            <a:off x="2816000" y="3558300"/>
            <a:ext cx="49317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https://optiflow.cl/login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9" name="Google Shape;2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5" y="1083925"/>
            <a:ext cx="7633553" cy="5179768"/>
            <a:chOff x="0" y="0"/>
            <a:chExt cx="7633553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Bastian Leyton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Product Owner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Funciones: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Priorización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Product Backlog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Daniel Caro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Scrum Master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Mantener flujo de trabajo.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Cristian Ubilla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Development Team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Desarrollo de software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Optiflow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550" y="3073650"/>
            <a:ext cx="1200325" cy="12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9450" y="1305789"/>
            <a:ext cx="1092521" cy="120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4298" y="4841500"/>
            <a:ext cx="900243" cy="120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“Optiflow”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Algunas PYMES de las regiones de Valparaíso enfrentan problemas de gestión de inventarios y recursos, lo que afecta su competitividad y eficiencia. La ausencia de un sistema basado en datos precisos agrava estos desafíos en un entorno económico clave.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propone un sistema integral para mejorar la gestión interna y competitividad empresarial, abarcando inventarios, finanzas, proveedores, movimientos de productos y empleados. Con potenciales clientes en Viña del Mar, busca optimizar operaciones y fortalecer su posición en el mercado.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“Optiflow”</a:t>
            </a:r>
            <a:endParaRPr/>
          </a:p>
        </p:txBody>
      </p:sp>
      <p:cxnSp>
        <p:nvCxnSpPr>
          <p:cNvPr id="124" name="Google Shape;124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4"/>
          <p:cNvSpPr txBox="1"/>
          <p:nvPr/>
        </p:nvSpPr>
        <p:spPr>
          <a:xfrm>
            <a:off x="0" y="139425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614515" y="2040571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 Software as a service (Saas) que permita la gestión de inventario eficiente incluyendo reportería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614525" y="4663475"/>
            <a:ext cx="10962900" cy="187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recursos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 eficiencia operativa y competitividad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 herramientas que apoyen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Optimizar relaciones comerciales mediante gestión de proveedores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Optimizar el seguimiento y control de inventario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6075" y="1027188"/>
            <a:ext cx="1192975" cy="9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“Optiflow”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7" name="Google Shape;137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5"/>
          <p:cNvSpPr txBox="1"/>
          <p:nvPr/>
        </p:nvSpPr>
        <p:spPr>
          <a:xfrm>
            <a:off x="855325" y="2393875"/>
            <a:ext cx="104454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247425" y="2291150"/>
            <a:ext cx="11703900" cy="415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9900" y="2907600"/>
            <a:ext cx="46575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inventarios.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movimientos de productos.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proveedores.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empleados.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Reportería Variada.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de Ventas.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1651575" y="2393875"/>
            <a:ext cx="18066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Alcance: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7910225" y="2428125"/>
            <a:ext cx="21747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Limitaciones: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5"/>
          <p:cNvCxnSpPr/>
          <p:nvPr/>
        </p:nvCxnSpPr>
        <p:spPr>
          <a:xfrm flipH="1">
            <a:off x="6099500" y="2411875"/>
            <a:ext cx="4200" cy="395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5"/>
          <p:cNvSpPr txBox="1"/>
          <p:nvPr/>
        </p:nvSpPr>
        <p:spPr>
          <a:xfrm>
            <a:off x="6831450" y="3224375"/>
            <a:ext cx="49317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no está integrado al SII.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no genera Boletas.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Requiere </a:t>
            </a: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conexión</a:t>
            </a: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internet.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“Optiflow”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6"/>
          <p:cNvSpPr/>
          <p:nvPr/>
        </p:nvSpPr>
        <p:spPr>
          <a:xfrm>
            <a:off x="367300" y="2162725"/>
            <a:ext cx="11318700" cy="429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581350" y="2333950"/>
            <a:ext cx="4632000" cy="3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Adaptabilidad al cambio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Autoorganización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Enfoque en entrega de 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450" y="2834663"/>
            <a:ext cx="5972875" cy="29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“Optiflow”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0" y="774651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sz="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64" name="Google Shape;164;p7"/>
          <p:cNvGraphicFramePr/>
          <p:nvPr/>
        </p:nvGraphicFramePr>
        <p:xfrm>
          <a:off x="64738" y="11379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{C634FC06-9AFE-42F5-80D0-2BF7B7D303FD}</a:tableStyleId>
              </a:tblPr>
              <a:tblGrid>
                <a:gridCol w="2666925"/>
                <a:gridCol w="709125"/>
                <a:gridCol w="462475"/>
                <a:gridCol w="449550"/>
                <a:gridCol w="449550"/>
                <a:gridCol w="647450"/>
                <a:gridCol w="508700"/>
                <a:gridCol w="508700"/>
                <a:gridCol w="477900"/>
                <a:gridCol w="508700"/>
                <a:gridCol w="508700"/>
                <a:gridCol w="493300"/>
                <a:gridCol w="493300"/>
                <a:gridCol w="524125"/>
                <a:gridCol w="539575"/>
                <a:gridCol w="449550"/>
                <a:gridCol w="678300"/>
                <a:gridCol w="493300"/>
                <a:gridCol w="493300"/>
              </a:tblGrid>
              <a:tr h="269325">
                <a:tc rowSpan="2">
                  <a:txBody>
                    <a:bodyPr/>
                    <a:lstStyle/>
                    <a:p>
                      <a:pPr indent="0" lvl="0" marL="16129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4">
                  <a:txBody>
                    <a:bodyPr/>
                    <a:lstStyle/>
                    <a:p>
                      <a:pPr indent="0" lvl="0" marL="762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</a:t>
                      </a: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1">
                  <a:txBody>
                    <a:bodyPr/>
                    <a:lstStyle/>
                    <a:p>
                      <a:pPr indent="0" lvl="0" marL="1651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</a:t>
                      </a: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22225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</a:t>
                      </a: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10000">
                <a:tc vMerge="1"/>
                <a:tc>
                  <a:txBody>
                    <a:bodyPr/>
                    <a:lstStyle/>
                    <a:p>
                      <a:pPr indent="-3809" lvl="0" marL="160655" marR="11811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809" lvl="0" marL="160655" marR="112395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809" lvl="0" marL="160655" marR="11176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810" lvl="0" marL="161290" marR="114935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810" lvl="0" marL="161290" marR="11176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810" lvl="0" marL="158115" marR="114935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810" lvl="0" marL="158115" marR="114935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810" lvl="0" marL="158115" marR="111125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810" lvl="0" marL="161925" marR="111125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810" lvl="0" marL="161925" marR="11112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0165" marR="1270" rtl="0" algn="just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810" lvl="0" marL="161925" marR="11112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0165" marR="635" rtl="0" algn="just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810" lvl="0" marL="161925" marR="11112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0165" marR="635" rtl="0" algn="just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810" lvl="0" marL="161925" marR="11366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7625" marR="1270" rtl="0" algn="just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810" lvl="0" marL="161925" marR="11049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0165" marR="635" rtl="0" algn="just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810" lvl="0" marL="162560" marR="11049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0165" rtl="0" algn="just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810" lvl="0" marL="162560" marR="11366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7625" marR="635" rtl="0" algn="just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810" lvl="0" marL="162560" marR="11049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0165" rtl="0" algn="just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810" lvl="0" marL="162560" marR="11366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7625" rtl="0" algn="just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693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</a:t>
                      </a:r>
                      <a:r>
                        <a:rPr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 Caso</a:t>
                      </a:r>
                      <a:endParaRPr i="1" sz="12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69325">
                <a:tc>
                  <a:txBody>
                    <a:bodyPr/>
                    <a:lstStyle/>
                    <a:p>
                      <a:pPr indent="0" lvl="0" marL="0" marR="15367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Definición</a:t>
                      </a:r>
                      <a:r>
                        <a:rPr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Visión y</a:t>
                      </a:r>
                      <a:r>
                        <a:rPr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cuatro pilares</a:t>
                      </a:r>
                      <a:endParaRPr i="1" sz="12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69325">
                <a:tc>
                  <a:txBody>
                    <a:bodyPr/>
                    <a:lstStyle/>
                    <a:p>
                      <a:pPr indent="0" lvl="0" marL="0" marR="15367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Épicas</a:t>
                      </a:r>
                      <a:r>
                        <a:rPr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Historias</a:t>
                      </a:r>
                      <a:r>
                        <a:rPr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usuario</a:t>
                      </a:r>
                      <a:endParaRPr i="1" sz="12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693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Backlog</a:t>
                      </a:r>
                      <a:r>
                        <a:rPr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Priorizado</a:t>
                      </a:r>
                      <a:endParaRPr i="1" sz="12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B6D7A8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69325">
                <a:tc>
                  <a:txBody>
                    <a:bodyPr/>
                    <a:lstStyle/>
                    <a:p>
                      <a:pPr indent="0" lvl="0" marL="0" marR="15367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1:</a:t>
                      </a: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[M-05]: Login y Perfil</a:t>
                      </a:r>
                      <a:endParaRPr i="1" sz="12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4398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2:</a:t>
                      </a: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[M-01]: Gestión de inventario y recursos del cliente</a:t>
                      </a:r>
                      <a:endParaRPr i="1" sz="12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4398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3:</a:t>
                      </a: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[M-04]: Movimientos del producto</a:t>
                      </a:r>
                      <a:endParaRPr i="1" sz="12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4398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</a:t>
                      </a: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[M-03]:  Gestión de proveedores.</a:t>
                      </a:r>
                      <a:endParaRPr i="1" sz="12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4699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</a:t>
                      </a:r>
                      <a:r>
                        <a:rPr b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5: </a:t>
                      </a: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[M-02]: Análisis financiero - API.</a:t>
                      </a:r>
                      <a:endParaRPr i="1" sz="12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4398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6:</a:t>
                      </a: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Implementar módulos de mejoras</a:t>
                      </a:r>
                      <a:endParaRPr i="1" sz="12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693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Validación</a:t>
                      </a:r>
                      <a:r>
                        <a:rPr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verificación</a:t>
                      </a:r>
                      <a:endParaRPr i="1" sz="12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FFF"/>
                    </a:solidFill>
                  </a:tcPr>
                </a:tc>
              </a:tr>
              <a:tr h="269325">
                <a:tc>
                  <a:txBody>
                    <a:bodyPr/>
                    <a:lstStyle/>
                    <a:p>
                      <a:pPr indent="0" lvl="0" marL="0" marR="154305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Presentación</a:t>
                      </a:r>
                      <a:r>
                        <a:rPr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</a:t>
                      </a:r>
                      <a:r>
                        <a:rPr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</a:t>
                      </a:r>
                      <a:r>
                        <a:rPr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</a:t>
                      </a:r>
                      <a:r>
                        <a:rPr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i="1" lang="es-CL" sz="12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solución</a:t>
                      </a:r>
                      <a:endParaRPr i="1" sz="12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9" name="Google Shape;1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“Optiflow”</a:t>
            </a: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0" y="899252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3" name="Google Shape;17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963" y="3026624"/>
            <a:ext cx="11050074" cy="28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4130238" y="2451225"/>
            <a:ext cx="42039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Arquitectura de Alto Nivel</a:t>
            </a:r>
            <a:endParaRPr sz="28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“Optiflow”</a:t>
            </a:r>
            <a:endParaRPr/>
          </a:p>
        </p:txBody>
      </p:sp>
      <p:sp>
        <p:nvSpPr>
          <p:cNvPr id="181" name="Google Shape;181;p9"/>
          <p:cNvSpPr txBox="1"/>
          <p:nvPr/>
        </p:nvSpPr>
        <p:spPr>
          <a:xfrm>
            <a:off x="7051450" y="1273025"/>
            <a:ext cx="486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82" name="Google Shape;182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3" name="Google Shape;18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075" y="876725"/>
            <a:ext cx="6192952" cy="59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 txBox="1"/>
          <p:nvPr/>
        </p:nvSpPr>
        <p:spPr>
          <a:xfrm>
            <a:off x="7886300" y="4071825"/>
            <a:ext cx="3957600" cy="21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 Tablas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 Proc. Almacenados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Rutinas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Normalizada 3FN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8002850" y="3536313"/>
            <a:ext cx="3724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 MySQL: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