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4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60127-7CD9-4BE5-BAEC-4FA2169F5EFD}">
          <p14:sldIdLst>
            <p14:sldId id="264"/>
            <p14:sldId id="257"/>
            <p14:sldId id="258"/>
            <p14:sldId id="260"/>
            <p14:sldId id="259"/>
            <p14:sldId id="261"/>
            <p14:sldId id="263"/>
            <p14:sldId id="262"/>
          </p14:sldIdLst>
        </p14:section>
        <p14:section name="Webserver" id="{8B7B892E-D3DA-42D8-AD47-5DEC0589A818}">
          <p14:sldIdLst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7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32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31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7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560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213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591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7138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733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5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5A1650-5A87-4715-BE26-BB7A5AF0A50A}" type="datetimeFigureOut">
              <a:rPr lang="en-ID" smtClean="0"/>
              <a:t>04/11/2020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F2CE72-8C8F-48BE-B902-AA0A083CC65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8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products/routers/asr-1000-series-aggregation-services-routers/index.html#~resour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F223-B52E-433D-AC1E-955DA3BA1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Desain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pada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Pusansiad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ADF5-D17D-4734-A268-D6D91E53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kevin</a:t>
            </a:r>
            <a:r>
              <a:rPr lang="en-US" dirty="0"/>
              <a:t> </a:t>
            </a:r>
            <a:r>
              <a:rPr lang="en-US" dirty="0" err="1"/>
              <a:t>harada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956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0FFC-3ABD-450E-B94B-90042F50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LOKAL PUSANSIAD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FD93-3D8D-4D8F-8DAE-2C86A1AA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aplikasi</a:t>
            </a:r>
            <a:r>
              <a:rPr lang="en-US" dirty="0"/>
              <a:t> E-</a:t>
            </a:r>
            <a:r>
              <a:rPr lang="en-US" dirty="0" err="1"/>
              <a:t>sisfo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server local </a:t>
            </a:r>
            <a:r>
              <a:rPr lang="en-US" dirty="0" err="1"/>
              <a:t>yaitu</a:t>
            </a:r>
            <a:r>
              <a:rPr lang="en-US" dirty="0"/>
              <a:t> Web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-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user-user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 Server </a:t>
            </a:r>
            <a:r>
              <a:rPr lang="en-US" dirty="0" err="1"/>
              <a:t>Lokal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Server local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Ubuntu Server. 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Domain Name Server (DNS), dan Web Server(Apache2).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E-</a:t>
            </a:r>
            <a:r>
              <a:rPr lang="en-US" dirty="0" err="1"/>
              <a:t>sisfo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 </a:t>
            </a:r>
            <a:r>
              <a:rPr lang="en-US" dirty="0" err="1"/>
              <a:t>Aplikasi</a:t>
            </a:r>
            <a:r>
              <a:rPr lang="en-US"/>
              <a:t> Internal</a:t>
            </a:r>
            <a:endParaRPr lang="en-US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67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310">
            <a:extLst>
              <a:ext uri="{FF2B5EF4-FFF2-40B4-BE49-F238E27FC236}">
                <a16:creationId xmlns:a16="http://schemas.microsoft.com/office/drawing/2014/main" id="{A9503B7F-42F8-42D5-B647-335CEBE39542}"/>
              </a:ext>
            </a:extLst>
          </p:cNvPr>
          <p:cNvSpPr/>
          <p:nvPr/>
        </p:nvSpPr>
        <p:spPr>
          <a:xfrm>
            <a:off x="4064690" y="4449750"/>
            <a:ext cx="4111306" cy="12014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1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05A80D-4D5A-45AA-BBC0-8146CC0E078D}"/>
              </a:ext>
            </a:extLst>
          </p:cNvPr>
          <p:cNvSpPr/>
          <p:nvPr/>
        </p:nvSpPr>
        <p:spPr>
          <a:xfrm>
            <a:off x="4878428" y="3014959"/>
            <a:ext cx="2025338" cy="12014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2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AB252457-224D-447D-85AB-84AD86D05215}"/>
              </a:ext>
            </a:extLst>
          </p:cNvPr>
          <p:cNvSpPr/>
          <p:nvPr/>
        </p:nvSpPr>
        <p:spPr>
          <a:xfrm>
            <a:off x="4876329" y="1590784"/>
            <a:ext cx="2025338" cy="1201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3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61E713F-FAE0-4B72-8E82-090CF4D436D8}"/>
              </a:ext>
            </a:extLst>
          </p:cNvPr>
          <p:cNvSpPr/>
          <p:nvPr/>
        </p:nvSpPr>
        <p:spPr>
          <a:xfrm>
            <a:off x="2820676" y="168091"/>
            <a:ext cx="4111306" cy="10992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ED3979-D9EB-47EB-B85B-A2AF9784F397}"/>
              </a:ext>
            </a:extLst>
          </p:cNvPr>
          <p:cNvSpPr/>
          <p:nvPr/>
        </p:nvSpPr>
        <p:spPr>
          <a:xfrm>
            <a:off x="4663346" y="5646876"/>
            <a:ext cx="1912569" cy="1029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569153-DABD-4824-BE74-5FB1B99F23FE}"/>
              </a:ext>
            </a:extLst>
          </p:cNvPr>
          <p:cNvSpPr/>
          <p:nvPr/>
        </p:nvSpPr>
        <p:spPr>
          <a:xfrm>
            <a:off x="10202500" y="887588"/>
            <a:ext cx="979464" cy="2650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ECEB12-E60F-4905-9189-DEA10D0F9FDF}"/>
              </a:ext>
            </a:extLst>
          </p:cNvPr>
          <p:cNvSpPr/>
          <p:nvPr/>
        </p:nvSpPr>
        <p:spPr>
          <a:xfrm>
            <a:off x="6901667" y="4599119"/>
            <a:ext cx="1081287" cy="830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56074AF-1C44-4967-80E1-3616988031A1}"/>
              </a:ext>
            </a:extLst>
          </p:cNvPr>
          <p:cNvSpPr txBox="1"/>
          <p:nvPr/>
        </p:nvSpPr>
        <p:spPr>
          <a:xfrm>
            <a:off x="6843423" y="5183054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ACCESS SWITCH</a:t>
            </a:r>
            <a:endParaRPr lang="en-ID" sz="12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2B24B7-FD71-4916-B3A5-F741BC55A4E8}"/>
              </a:ext>
            </a:extLst>
          </p:cNvPr>
          <p:cNvSpPr/>
          <p:nvPr/>
        </p:nvSpPr>
        <p:spPr>
          <a:xfrm>
            <a:off x="4929824" y="4622159"/>
            <a:ext cx="1081287" cy="830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052EE7-7B7B-41DD-B6D0-FD7ADF0689DC}"/>
              </a:ext>
            </a:extLst>
          </p:cNvPr>
          <p:cNvSpPr txBox="1"/>
          <p:nvPr/>
        </p:nvSpPr>
        <p:spPr>
          <a:xfrm>
            <a:off x="4876329" y="5197439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ACCESS SWITCH</a:t>
            </a:r>
            <a:endParaRPr lang="en-ID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9672AB-6B13-490D-951C-D1635ABB321B}"/>
              </a:ext>
            </a:extLst>
          </p:cNvPr>
          <p:cNvSpPr/>
          <p:nvPr/>
        </p:nvSpPr>
        <p:spPr>
          <a:xfrm>
            <a:off x="7801343" y="1780855"/>
            <a:ext cx="1029196" cy="84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ED3F17-E090-44EF-A552-9796EB037C9D}"/>
              </a:ext>
            </a:extLst>
          </p:cNvPr>
          <p:cNvSpPr txBox="1"/>
          <p:nvPr/>
        </p:nvSpPr>
        <p:spPr>
          <a:xfrm>
            <a:off x="7790883" y="1714476"/>
            <a:ext cx="11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Switch Layer 3 </a:t>
            </a:r>
            <a:endParaRPr lang="en-ID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FD67DE-53B0-44DA-BD5E-78441AAB19CB}"/>
              </a:ext>
            </a:extLst>
          </p:cNvPr>
          <p:cNvSpPr/>
          <p:nvPr/>
        </p:nvSpPr>
        <p:spPr>
          <a:xfrm>
            <a:off x="5808247" y="3115531"/>
            <a:ext cx="891678" cy="1068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CD607E-4CC1-4193-A589-2E72F4C14C8B}"/>
              </a:ext>
            </a:extLst>
          </p:cNvPr>
          <p:cNvSpPr txBox="1"/>
          <p:nvPr/>
        </p:nvSpPr>
        <p:spPr>
          <a:xfrm>
            <a:off x="5766700" y="3980568"/>
            <a:ext cx="98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Distribution </a:t>
            </a:r>
            <a:endParaRPr lang="en-ID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F7AEA9-1153-47CF-86A2-6FD7246782CF}"/>
              </a:ext>
            </a:extLst>
          </p:cNvPr>
          <p:cNvSpPr/>
          <p:nvPr/>
        </p:nvSpPr>
        <p:spPr>
          <a:xfrm>
            <a:off x="5763762" y="1697484"/>
            <a:ext cx="991821" cy="10387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8D77B-0943-F64E-8944-FCC0CB75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07" y="422149"/>
            <a:ext cx="1016295" cy="661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F18D4-9CAD-4C87-B0FD-7EDB60C7FCA7}"/>
              </a:ext>
            </a:extLst>
          </p:cNvPr>
          <p:cNvSpPr txBox="1"/>
          <p:nvPr/>
        </p:nvSpPr>
        <p:spPr>
          <a:xfrm>
            <a:off x="2933720" y="56837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ID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A1FAA3-D18E-4FC3-BC20-BABA3AF6606D}"/>
              </a:ext>
            </a:extLst>
          </p:cNvPr>
          <p:cNvSpPr/>
          <p:nvPr/>
        </p:nvSpPr>
        <p:spPr>
          <a:xfrm>
            <a:off x="3896087" y="611815"/>
            <a:ext cx="856735" cy="249880"/>
          </a:xfrm>
          <a:custGeom>
            <a:avLst/>
            <a:gdLst>
              <a:gd name="connsiteX0" fmla="*/ 0 w 856735"/>
              <a:gd name="connsiteY0" fmla="*/ 142593 h 249880"/>
              <a:gd name="connsiteX1" fmla="*/ 247135 w 856735"/>
              <a:gd name="connsiteY1" fmla="*/ 2550 h 249880"/>
              <a:gd name="connsiteX2" fmla="*/ 494271 w 856735"/>
              <a:gd name="connsiteY2" fmla="*/ 249685 h 249880"/>
              <a:gd name="connsiteX3" fmla="*/ 733168 w 856735"/>
              <a:gd name="connsiteY3" fmla="*/ 43739 h 249880"/>
              <a:gd name="connsiteX4" fmla="*/ 856735 w 856735"/>
              <a:gd name="connsiteY4" fmla="*/ 27263 h 2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735" h="249880">
                <a:moveTo>
                  <a:pt x="0" y="142593"/>
                </a:moveTo>
                <a:cubicBezTo>
                  <a:pt x="82378" y="63647"/>
                  <a:pt x="164757" y="-15299"/>
                  <a:pt x="247135" y="2550"/>
                </a:cubicBezTo>
                <a:cubicBezTo>
                  <a:pt x="329513" y="20399"/>
                  <a:pt x="413266" y="242820"/>
                  <a:pt x="494271" y="249685"/>
                </a:cubicBezTo>
                <a:cubicBezTo>
                  <a:pt x="575276" y="256550"/>
                  <a:pt x="672757" y="80809"/>
                  <a:pt x="733168" y="43739"/>
                </a:cubicBezTo>
                <a:cubicBezTo>
                  <a:pt x="793579" y="6669"/>
                  <a:pt x="825157" y="16966"/>
                  <a:pt x="856735" y="2726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6AE85-795F-E243-851B-960CA83BD6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2822" y="386824"/>
            <a:ext cx="649783" cy="661774"/>
            <a:chOff x="2743" y="1482"/>
            <a:chExt cx="271" cy="276"/>
          </a:xfrm>
        </p:grpSpPr>
        <p:sp>
          <p:nvSpPr>
            <p:cNvPr id="10" name="AutoShape 552">
              <a:extLst>
                <a:ext uri="{FF2B5EF4-FFF2-40B4-BE49-F238E27FC236}">
                  <a16:creationId xmlns:a16="http://schemas.microsoft.com/office/drawing/2014/main" id="{6CBBFAFF-3F54-BB44-9119-8D6758E813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45" y="1482"/>
              <a:ext cx="2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:a16="http://schemas.microsoft.com/office/drawing/2014/main" id="{9423A6E2-A2FC-254A-9EA2-E3C8FACC9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1484"/>
              <a:ext cx="269" cy="272"/>
            </a:xfrm>
            <a:custGeom>
              <a:avLst/>
              <a:gdLst>
                <a:gd name="T0" fmla="*/ 57 w 114"/>
                <a:gd name="T1" fmla="*/ 2 h 115"/>
                <a:gd name="T2" fmla="*/ 112 w 114"/>
                <a:gd name="T3" fmla="*/ 58 h 115"/>
                <a:gd name="T4" fmla="*/ 57 w 114"/>
                <a:gd name="T5" fmla="*/ 113 h 115"/>
                <a:gd name="T6" fmla="*/ 2 w 114"/>
                <a:gd name="T7" fmla="*/ 58 h 115"/>
                <a:gd name="T8" fmla="*/ 57 w 114"/>
                <a:gd name="T9" fmla="*/ 2 h 115"/>
                <a:gd name="T10" fmla="*/ 57 w 114"/>
                <a:gd name="T11" fmla="*/ 0 h 115"/>
                <a:gd name="T12" fmla="*/ 0 w 114"/>
                <a:gd name="T13" fmla="*/ 58 h 115"/>
                <a:gd name="T14" fmla="*/ 57 w 114"/>
                <a:gd name="T15" fmla="*/ 115 h 115"/>
                <a:gd name="T16" fmla="*/ 114 w 114"/>
                <a:gd name="T17" fmla="*/ 58 h 115"/>
                <a:gd name="T18" fmla="*/ 57 w 11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2"/>
                  </a:moveTo>
                  <a:cubicBezTo>
                    <a:pt x="88" y="2"/>
                    <a:pt x="112" y="27"/>
                    <a:pt x="112" y="58"/>
                  </a:cubicBezTo>
                  <a:cubicBezTo>
                    <a:pt x="112" y="88"/>
                    <a:pt x="88" y="113"/>
                    <a:pt x="57" y="113"/>
                  </a:cubicBezTo>
                  <a:cubicBezTo>
                    <a:pt x="27" y="113"/>
                    <a:pt x="2" y="88"/>
                    <a:pt x="2" y="58"/>
                  </a:cubicBezTo>
                  <a:cubicBezTo>
                    <a:pt x="2" y="27"/>
                    <a:pt x="27" y="2"/>
                    <a:pt x="57" y="2"/>
                  </a:cubicBezTo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8"/>
                  </a:cubicBezTo>
                  <a:cubicBezTo>
                    <a:pt x="114" y="26"/>
                    <a:pt x="89" y="0"/>
                    <a:pt x="5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:a16="http://schemas.microsoft.com/office/drawing/2014/main" id="{5521C8CA-0A9D-EE49-91A1-5F19023B4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633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12 w 71"/>
                <a:gd name="T3" fmla="*/ 50 h 71"/>
                <a:gd name="T4" fmla="*/ 26 w 71"/>
                <a:gd name="T5" fmla="*/ 35 h 71"/>
                <a:gd name="T6" fmla="*/ 59 w 71"/>
                <a:gd name="T7" fmla="*/ 71 h 71"/>
                <a:gd name="T8" fmla="*/ 71 w 71"/>
                <a:gd name="T9" fmla="*/ 57 h 71"/>
                <a:gd name="T10" fmla="*/ 38 w 71"/>
                <a:gd name="T11" fmla="*/ 24 h 71"/>
                <a:gd name="T12" fmla="*/ 52 w 71"/>
                <a:gd name="T13" fmla="*/ 9 h 71"/>
                <a:gd name="T14" fmla="*/ 0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12" y="50"/>
                  </a:lnTo>
                  <a:lnTo>
                    <a:pt x="26" y="35"/>
                  </a:lnTo>
                  <a:lnTo>
                    <a:pt x="59" y="71"/>
                  </a:lnTo>
                  <a:lnTo>
                    <a:pt x="71" y="57"/>
                  </a:lnTo>
                  <a:lnTo>
                    <a:pt x="38" y="24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556">
              <a:extLst>
                <a:ext uri="{FF2B5EF4-FFF2-40B4-BE49-F238E27FC236}">
                  <a16:creationId xmlns:a16="http://schemas.microsoft.com/office/drawing/2014/main" id="{0A809469-79E2-8D42-838E-08C4B38A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539"/>
              <a:ext cx="70" cy="68"/>
            </a:xfrm>
            <a:custGeom>
              <a:avLst/>
              <a:gdLst>
                <a:gd name="T0" fmla="*/ 70 w 70"/>
                <a:gd name="T1" fmla="*/ 68 h 68"/>
                <a:gd name="T2" fmla="*/ 21 w 70"/>
                <a:gd name="T3" fmla="*/ 59 h 68"/>
                <a:gd name="T4" fmla="*/ 35 w 70"/>
                <a:gd name="T5" fmla="*/ 44 h 68"/>
                <a:gd name="T6" fmla="*/ 0 w 70"/>
                <a:gd name="T7" fmla="*/ 11 h 68"/>
                <a:gd name="T8" fmla="*/ 14 w 70"/>
                <a:gd name="T9" fmla="*/ 0 h 68"/>
                <a:gd name="T10" fmla="*/ 47 w 70"/>
                <a:gd name="T11" fmla="*/ 33 h 68"/>
                <a:gd name="T12" fmla="*/ 61 w 70"/>
                <a:gd name="T13" fmla="*/ 19 h 68"/>
                <a:gd name="T14" fmla="*/ 70 w 7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8">
                  <a:moveTo>
                    <a:pt x="70" y="68"/>
                  </a:moveTo>
                  <a:lnTo>
                    <a:pt x="21" y="59"/>
                  </a:lnTo>
                  <a:lnTo>
                    <a:pt x="35" y="44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47" y="33"/>
                  </a:lnTo>
                  <a:lnTo>
                    <a:pt x="61" y="19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557">
              <a:extLst>
                <a:ext uri="{FF2B5EF4-FFF2-40B4-BE49-F238E27FC236}">
                  <a16:creationId xmlns:a16="http://schemas.microsoft.com/office/drawing/2014/main" id="{C145DAD9-BEA9-4748-800B-C8640804E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1543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61 w 71"/>
                <a:gd name="T3" fmla="*/ 52 h 71"/>
                <a:gd name="T4" fmla="*/ 47 w 71"/>
                <a:gd name="T5" fmla="*/ 38 h 71"/>
                <a:gd name="T6" fmla="*/ 14 w 71"/>
                <a:gd name="T7" fmla="*/ 71 h 71"/>
                <a:gd name="T8" fmla="*/ 0 w 71"/>
                <a:gd name="T9" fmla="*/ 59 h 71"/>
                <a:gd name="T10" fmla="*/ 35 w 71"/>
                <a:gd name="T11" fmla="*/ 24 h 71"/>
                <a:gd name="T12" fmla="*/ 21 w 71"/>
                <a:gd name="T13" fmla="*/ 12 h 71"/>
                <a:gd name="T14" fmla="*/ 71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61" y="52"/>
                  </a:lnTo>
                  <a:lnTo>
                    <a:pt x="47" y="38"/>
                  </a:lnTo>
                  <a:lnTo>
                    <a:pt x="14" y="71"/>
                  </a:lnTo>
                  <a:lnTo>
                    <a:pt x="0" y="59"/>
                  </a:lnTo>
                  <a:lnTo>
                    <a:pt x="35" y="24"/>
                  </a:lnTo>
                  <a:lnTo>
                    <a:pt x="2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558">
              <a:extLst>
                <a:ext uri="{FF2B5EF4-FFF2-40B4-BE49-F238E27FC236}">
                  <a16:creationId xmlns:a16="http://schemas.microsoft.com/office/drawing/2014/main" id="{8ECD34F6-26A8-2A42-9420-8E3A229BB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626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9 w 70"/>
                <a:gd name="T3" fmla="*/ 19 h 71"/>
                <a:gd name="T4" fmla="*/ 23 w 70"/>
                <a:gd name="T5" fmla="*/ 33 h 71"/>
                <a:gd name="T6" fmla="*/ 56 w 70"/>
                <a:gd name="T7" fmla="*/ 0 h 71"/>
                <a:gd name="T8" fmla="*/ 70 w 70"/>
                <a:gd name="T9" fmla="*/ 12 h 71"/>
                <a:gd name="T10" fmla="*/ 37 w 70"/>
                <a:gd name="T11" fmla="*/ 47 h 71"/>
                <a:gd name="T12" fmla="*/ 52 w 70"/>
                <a:gd name="T13" fmla="*/ 61 h 71"/>
                <a:gd name="T14" fmla="*/ 0 w 7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1">
                  <a:moveTo>
                    <a:pt x="0" y="71"/>
                  </a:moveTo>
                  <a:lnTo>
                    <a:pt x="9" y="19"/>
                  </a:lnTo>
                  <a:lnTo>
                    <a:pt x="23" y="33"/>
                  </a:lnTo>
                  <a:lnTo>
                    <a:pt x="56" y="0"/>
                  </a:lnTo>
                  <a:lnTo>
                    <a:pt x="70" y="12"/>
                  </a:lnTo>
                  <a:lnTo>
                    <a:pt x="37" y="47"/>
                  </a:lnTo>
                  <a:lnTo>
                    <a:pt x="52" y="6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Freeform 228">
            <a:extLst>
              <a:ext uri="{FF2B5EF4-FFF2-40B4-BE49-F238E27FC236}">
                <a16:creationId xmlns:a16="http://schemas.microsoft.com/office/drawing/2014/main" id="{5EAECB54-488E-6C42-9ED0-085EDAEE4423}"/>
              </a:ext>
            </a:extLst>
          </p:cNvPr>
          <p:cNvSpPr>
            <a:spLocks noEditPoints="1"/>
          </p:cNvSpPr>
          <p:nvPr/>
        </p:nvSpPr>
        <p:spPr bwMode="auto">
          <a:xfrm>
            <a:off x="5954450" y="470236"/>
            <a:ext cx="644988" cy="661774"/>
          </a:xfrm>
          <a:custGeom>
            <a:avLst/>
            <a:gdLst>
              <a:gd name="T0" fmla="*/ 102 w 150"/>
              <a:gd name="T1" fmla="*/ 6 h 110"/>
              <a:gd name="T2" fmla="*/ 48 w 150"/>
              <a:gd name="T3" fmla="*/ 21 h 110"/>
              <a:gd name="T4" fmla="*/ 131 w 150"/>
              <a:gd name="T5" fmla="*/ 42 h 110"/>
              <a:gd name="T6" fmla="*/ 78 w 150"/>
              <a:gd name="T7" fmla="*/ 25 h 110"/>
              <a:gd name="T8" fmla="*/ 131 w 150"/>
              <a:gd name="T9" fmla="*/ 42 h 110"/>
              <a:gd name="T10" fmla="*/ 48 w 150"/>
              <a:gd name="T11" fmla="*/ 63 h 110"/>
              <a:gd name="T12" fmla="*/ 102 w 150"/>
              <a:gd name="T13" fmla="*/ 46 h 110"/>
              <a:gd name="T14" fmla="*/ 21 w 150"/>
              <a:gd name="T15" fmla="*/ 25 h 110"/>
              <a:gd name="T16" fmla="*/ 74 w 150"/>
              <a:gd name="T17" fmla="*/ 42 h 110"/>
              <a:gd name="T18" fmla="*/ 21 w 150"/>
              <a:gd name="T19" fmla="*/ 25 h 110"/>
              <a:gd name="T20" fmla="*/ 78 w 150"/>
              <a:gd name="T21" fmla="*/ 85 h 110"/>
              <a:gd name="T22" fmla="*/ 131 w 150"/>
              <a:gd name="T23" fmla="*/ 68 h 110"/>
              <a:gd name="T24" fmla="*/ 102 w 150"/>
              <a:gd name="T25" fmla="*/ 106 h 110"/>
              <a:gd name="T26" fmla="*/ 48 w 150"/>
              <a:gd name="T27" fmla="*/ 89 h 110"/>
              <a:gd name="T28" fmla="*/ 102 w 150"/>
              <a:gd name="T29" fmla="*/ 106 h 110"/>
              <a:gd name="T30" fmla="*/ 74 w 150"/>
              <a:gd name="T31" fmla="*/ 68 h 110"/>
              <a:gd name="T32" fmla="*/ 21 w 150"/>
              <a:gd name="T33" fmla="*/ 85 h 110"/>
              <a:gd name="T34" fmla="*/ 150 w 150"/>
              <a:gd name="T35" fmla="*/ 6 h 110"/>
              <a:gd name="T36" fmla="*/ 0 w 150"/>
              <a:gd name="T37" fmla="*/ 0 h 110"/>
              <a:gd name="T38" fmla="*/ 44 w 150"/>
              <a:gd name="T39" fmla="*/ 6 h 110"/>
              <a:gd name="T40" fmla="*/ 0 w 150"/>
              <a:gd name="T41" fmla="*/ 21 h 110"/>
              <a:gd name="T42" fmla="*/ 14 w 150"/>
              <a:gd name="T43" fmla="*/ 25 h 110"/>
              <a:gd name="T44" fmla="*/ 0 w 150"/>
              <a:gd name="T45" fmla="*/ 42 h 110"/>
              <a:gd name="T46" fmla="*/ 44 w 150"/>
              <a:gd name="T47" fmla="*/ 46 h 110"/>
              <a:gd name="T48" fmla="*/ 0 w 150"/>
              <a:gd name="T49" fmla="*/ 63 h 110"/>
              <a:gd name="T50" fmla="*/ 14 w 150"/>
              <a:gd name="T51" fmla="*/ 68 h 110"/>
              <a:gd name="T52" fmla="*/ 0 w 150"/>
              <a:gd name="T53" fmla="*/ 85 h 110"/>
              <a:gd name="T54" fmla="*/ 44 w 150"/>
              <a:gd name="T55" fmla="*/ 89 h 110"/>
              <a:gd name="T56" fmla="*/ 0 w 150"/>
              <a:gd name="T57" fmla="*/ 106 h 110"/>
              <a:gd name="T58" fmla="*/ 150 w 150"/>
              <a:gd name="T59" fmla="*/ 110 h 110"/>
              <a:gd name="T60" fmla="*/ 108 w 150"/>
              <a:gd name="T61" fmla="*/ 106 h 110"/>
              <a:gd name="T62" fmla="*/ 150 w 150"/>
              <a:gd name="T63" fmla="*/ 89 h 110"/>
              <a:gd name="T64" fmla="*/ 136 w 150"/>
              <a:gd name="T65" fmla="*/ 85 h 110"/>
              <a:gd name="T66" fmla="*/ 150 w 150"/>
              <a:gd name="T67" fmla="*/ 68 h 110"/>
              <a:gd name="T68" fmla="*/ 108 w 150"/>
              <a:gd name="T69" fmla="*/ 63 h 110"/>
              <a:gd name="T70" fmla="*/ 150 w 150"/>
              <a:gd name="T71" fmla="*/ 46 h 110"/>
              <a:gd name="T72" fmla="*/ 136 w 150"/>
              <a:gd name="T73" fmla="*/ 42 h 110"/>
              <a:gd name="T74" fmla="*/ 150 w 150"/>
              <a:gd name="T75" fmla="*/ 25 h 110"/>
              <a:gd name="T76" fmla="*/ 108 w 150"/>
              <a:gd name="T77" fmla="*/ 21 h 110"/>
              <a:gd name="T78" fmla="*/ 150 w 150"/>
              <a:gd name="T79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10">
                <a:moveTo>
                  <a:pt x="48" y="6"/>
                </a:moveTo>
                <a:lnTo>
                  <a:pt x="102" y="6"/>
                </a:lnTo>
                <a:lnTo>
                  <a:pt x="102" y="21"/>
                </a:lnTo>
                <a:lnTo>
                  <a:pt x="48" y="21"/>
                </a:lnTo>
                <a:lnTo>
                  <a:pt x="48" y="6"/>
                </a:lnTo>
                <a:close/>
                <a:moveTo>
                  <a:pt x="131" y="42"/>
                </a:moveTo>
                <a:lnTo>
                  <a:pt x="78" y="42"/>
                </a:lnTo>
                <a:lnTo>
                  <a:pt x="78" y="25"/>
                </a:lnTo>
                <a:lnTo>
                  <a:pt x="131" y="25"/>
                </a:lnTo>
                <a:lnTo>
                  <a:pt x="131" y="42"/>
                </a:lnTo>
                <a:close/>
                <a:moveTo>
                  <a:pt x="102" y="63"/>
                </a:moveTo>
                <a:lnTo>
                  <a:pt x="48" y="63"/>
                </a:lnTo>
                <a:lnTo>
                  <a:pt x="48" y="46"/>
                </a:lnTo>
                <a:lnTo>
                  <a:pt x="102" y="46"/>
                </a:lnTo>
                <a:lnTo>
                  <a:pt x="102" y="63"/>
                </a:lnTo>
                <a:close/>
                <a:moveTo>
                  <a:pt x="21" y="25"/>
                </a:moveTo>
                <a:lnTo>
                  <a:pt x="74" y="25"/>
                </a:lnTo>
                <a:lnTo>
                  <a:pt x="74" y="42"/>
                </a:lnTo>
                <a:lnTo>
                  <a:pt x="21" y="42"/>
                </a:lnTo>
                <a:lnTo>
                  <a:pt x="21" y="25"/>
                </a:lnTo>
                <a:close/>
                <a:moveTo>
                  <a:pt x="131" y="85"/>
                </a:moveTo>
                <a:lnTo>
                  <a:pt x="78" y="85"/>
                </a:lnTo>
                <a:lnTo>
                  <a:pt x="78" y="68"/>
                </a:lnTo>
                <a:lnTo>
                  <a:pt x="131" y="68"/>
                </a:lnTo>
                <a:lnTo>
                  <a:pt x="131" y="85"/>
                </a:lnTo>
                <a:close/>
                <a:moveTo>
                  <a:pt x="102" y="106"/>
                </a:moveTo>
                <a:lnTo>
                  <a:pt x="48" y="106"/>
                </a:lnTo>
                <a:lnTo>
                  <a:pt x="48" y="89"/>
                </a:lnTo>
                <a:lnTo>
                  <a:pt x="102" y="89"/>
                </a:lnTo>
                <a:lnTo>
                  <a:pt x="102" y="106"/>
                </a:lnTo>
                <a:close/>
                <a:moveTo>
                  <a:pt x="21" y="68"/>
                </a:moveTo>
                <a:lnTo>
                  <a:pt x="74" y="68"/>
                </a:lnTo>
                <a:lnTo>
                  <a:pt x="74" y="85"/>
                </a:lnTo>
                <a:lnTo>
                  <a:pt x="21" y="85"/>
                </a:lnTo>
                <a:lnTo>
                  <a:pt x="21" y="68"/>
                </a:lnTo>
                <a:close/>
                <a:moveTo>
                  <a:pt x="150" y="6"/>
                </a:moveTo>
                <a:lnTo>
                  <a:pt x="150" y="0"/>
                </a:lnTo>
                <a:lnTo>
                  <a:pt x="0" y="0"/>
                </a:lnTo>
                <a:lnTo>
                  <a:pt x="0" y="6"/>
                </a:lnTo>
                <a:lnTo>
                  <a:pt x="44" y="6"/>
                </a:lnTo>
                <a:lnTo>
                  <a:pt x="44" y="21"/>
                </a:lnTo>
                <a:lnTo>
                  <a:pt x="0" y="21"/>
                </a:lnTo>
                <a:lnTo>
                  <a:pt x="0" y="25"/>
                </a:lnTo>
                <a:lnTo>
                  <a:pt x="14" y="25"/>
                </a:lnTo>
                <a:lnTo>
                  <a:pt x="14" y="42"/>
                </a:lnTo>
                <a:lnTo>
                  <a:pt x="0" y="42"/>
                </a:lnTo>
                <a:lnTo>
                  <a:pt x="0" y="46"/>
                </a:lnTo>
                <a:lnTo>
                  <a:pt x="44" y="46"/>
                </a:lnTo>
                <a:lnTo>
                  <a:pt x="44" y="63"/>
                </a:lnTo>
                <a:lnTo>
                  <a:pt x="0" y="63"/>
                </a:lnTo>
                <a:lnTo>
                  <a:pt x="0" y="68"/>
                </a:lnTo>
                <a:lnTo>
                  <a:pt x="14" y="68"/>
                </a:lnTo>
                <a:lnTo>
                  <a:pt x="14" y="85"/>
                </a:lnTo>
                <a:lnTo>
                  <a:pt x="0" y="85"/>
                </a:lnTo>
                <a:lnTo>
                  <a:pt x="0" y="89"/>
                </a:lnTo>
                <a:lnTo>
                  <a:pt x="44" y="89"/>
                </a:lnTo>
                <a:lnTo>
                  <a:pt x="44" y="106"/>
                </a:lnTo>
                <a:lnTo>
                  <a:pt x="0" y="106"/>
                </a:lnTo>
                <a:lnTo>
                  <a:pt x="0" y="110"/>
                </a:lnTo>
                <a:lnTo>
                  <a:pt x="150" y="110"/>
                </a:lnTo>
                <a:lnTo>
                  <a:pt x="150" y="106"/>
                </a:lnTo>
                <a:lnTo>
                  <a:pt x="108" y="106"/>
                </a:lnTo>
                <a:lnTo>
                  <a:pt x="108" y="89"/>
                </a:lnTo>
                <a:lnTo>
                  <a:pt x="150" y="89"/>
                </a:lnTo>
                <a:lnTo>
                  <a:pt x="150" y="85"/>
                </a:lnTo>
                <a:lnTo>
                  <a:pt x="136" y="85"/>
                </a:lnTo>
                <a:lnTo>
                  <a:pt x="136" y="68"/>
                </a:lnTo>
                <a:lnTo>
                  <a:pt x="150" y="68"/>
                </a:lnTo>
                <a:lnTo>
                  <a:pt x="150" y="63"/>
                </a:lnTo>
                <a:lnTo>
                  <a:pt x="108" y="63"/>
                </a:lnTo>
                <a:lnTo>
                  <a:pt x="108" y="46"/>
                </a:lnTo>
                <a:lnTo>
                  <a:pt x="150" y="46"/>
                </a:lnTo>
                <a:lnTo>
                  <a:pt x="150" y="42"/>
                </a:lnTo>
                <a:lnTo>
                  <a:pt x="136" y="42"/>
                </a:lnTo>
                <a:lnTo>
                  <a:pt x="136" y="25"/>
                </a:lnTo>
                <a:lnTo>
                  <a:pt x="150" y="25"/>
                </a:lnTo>
                <a:lnTo>
                  <a:pt x="150" y="21"/>
                </a:lnTo>
                <a:lnTo>
                  <a:pt x="108" y="21"/>
                </a:lnTo>
                <a:lnTo>
                  <a:pt x="108" y="6"/>
                </a:lnTo>
                <a:lnTo>
                  <a:pt x="150" y="6"/>
                </a:lnTo>
                <a:close/>
              </a:path>
            </a:pathLst>
          </a:custGeom>
          <a:solidFill>
            <a:srgbClr val="0050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F2AFDD-781D-4378-9219-7025D73CD9D6}"/>
              </a:ext>
            </a:extLst>
          </p:cNvPr>
          <p:cNvCxnSpPr>
            <a:cxnSpLocks/>
            <a:stCxn id="11" idx="8"/>
            <a:endCxn id="16" idx="22"/>
          </p:cNvCxnSpPr>
          <p:nvPr/>
        </p:nvCxnSpPr>
        <p:spPr>
          <a:xfrm>
            <a:off x="5397810" y="720546"/>
            <a:ext cx="556640" cy="2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81004B-B97B-4B26-B05C-4FFD1459AA13}"/>
              </a:ext>
            </a:extLst>
          </p:cNvPr>
          <p:cNvSpPr txBox="1"/>
          <p:nvPr/>
        </p:nvSpPr>
        <p:spPr>
          <a:xfrm>
            <a:off x="5763763" y="193237"/>
            <a:ext cx="116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Sophos Firewall</a:t>
            </a:r>
            <a:endParaRPr lang="en-ID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81C926-DDDA-4632-8BAF-16F3206AEC59}"/>
              </a:ext>
            </a:extLst>
          </p:cNvPr>
          <p:cNvSpPr txBox="1"/>
          <p:nvPr/>
        </p:nvSpPr>
        <p:spPr>
          <a:xfrm>
            <a:off x="4586903" y="185353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Router Cisco</a:t>
            </a:r>
            <a:endParaRPr lang="en-ID" sz="12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6F8A0D-DD9A-0248-A269-25785B5AC6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98" b="5358"/>
          <a:stretch/>
        </p:blipFill>
        <p:spPr>
          <a:xfrm>
            <a:off x="5986819" y="1764352"/>
            <a:ext cx="580250" cy="83633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95F303-E7B6-4018-B99F-D2D55168B21F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276944" y="1132010"/>
            <a:ext cx="0" cy="63234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7F19F4D-9488-4099-8306-6669C7FC3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98" b="5358"/>
          <a:stretch/>
        </p:blipFill>
        <p:spPr>
          <a:xfrm>
            <a:off x="5984745" y="3212027"/>
            <a:ext cx="580250" cy="8363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ECC8A8A-81FB-C146-B3C8-E7F53B97A2C4}"/>
              </a:ext>
            </a:extLst>
          </p:cNvPr>
          <p:cNvGrpSpPr/>
          <p:nvPr/>
        </p:nvGrpSpPr>
        <p:grpSpPr>
          <a:xfrm>
            <a:off x="8069423" y="1941716"/>
            <a:ext cx="489606" cy="486136"/>
            <a:chOff x="1222908" y="314098"/>
            <a:chExt cx="266876" cy="267936"/>
          </a:xfrm>
        </p:grpSpPr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7EFDA6B0-C9D4-2B4F-904D-3C356C46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025" y="317276"/>
              <a:ext cx="262640" cy="262640"/>
            </a:xfrm>
            <a:custGeom>
              <a:avLst/>
              <a:gdLst>
                <a:gd name="T0" fmla="*/ 5 w 105"/>
                <a:gd name="T1" fmla="*/ 105 h 105"/>
                <a:gd name="T2" fmla="*/ 0 w 105"/>
                <a:gd name="T3" fmla="*/ 100 h 105"/>
                <a:gd name="T4" fmla="*/ 0 w 105"/>
                <a:gd name="T5" fmla="*/ 5 h 105"/>
                <a:gd name="T6" fmla="*/ 5 w 105"/>
                <a:gd name="T7" fmla="*/ 0 h 105"/>
                <a:gd name="T8" fmla="*/ 100 w 105"/>
                <a:gd name="T9" fmla="*/ 0 h 105"/>
                <a:gd name="T10" fmla="*/ 105 w 105"/>
                <a:gd name="T11" fmla="*/ 5 h 105"/>
                <a:gd name="T12" fmla="*/ 105 w 105"/>
                <a:gd name="T13" fmla="*/ 100 h 105"/>
                <a:gd name="T14" fmla="*/ 100 w 105"/>
                <a:gd name="T15" fmla="*/ 105 h 105"/>
                <a:gd name="T16" fmla="*/ 5 w 105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5">
                  <a:moveTo>
                    <a:pt x="5" y="105"/>
                  </a:moveTo>
                  <a:cubicBezTo>
                    <a:pt x="3" y="105"/>
                    <a:pt x="0" y="102"/>
                    <a:pt x="0" y="10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102"/>
                    <a:pt x="103" y="105"/>
                    <a:pt x="100" y="105"/>
                  </a:cubicBezTo>
                  <a:lnTo>
                    <a:pt x="5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CD111F0B-A353-1D4F-B53D-148376DD9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908" y="314098"/>
              <a:ext cx="266876" cy="267936"/>
            </a:xfrm>
            <a:custGeom>
              <a:avLst/>
              <a:gdLst>
                <a:gd name="T0" fmla="*/ 101 w 107"/>
                <a:gd name="T1" fmla="*/ 2 h 107"/>
                <a:gd name="T2" fmla="*/ 105 w 107"/>
                <a:gd name="T3" fmla="*/ 6 h 107"/>
                <a:gd name="T4" fmla="*/ 105 w 107"/>
                <a:gd name="T5" fmla="*/ 101 h 107"/>
                <a:gd name="T6" fmla="*/ 101 w 107"/>
                <a:gd name="T7" fmla="*/ 105 h 107"/>
                <a:gd name="T8" fmla="*/ 6 w 107"/>
                <a:gd name="T9" fmla="*/ 105 h 107"/>
                <a:gd name="T10" fmla="*/ 2 w 107"/>
                <a:gd name="T11" fmla="*/ 101 h 107"/>
                <a:gd name="T12" fmla="*/ 2 w 107"/>
                <a:gd name="T13" fmla="*/ 6 h 107"/>
                <a:gd name="T14" fmla="*/ 6 w 107"/>
                <a:gd name="T15" fmla="*/ 2 h 107"/>
                <a:gd name="T16" fmla="*/ 101 w 107"/>
                <a:gd name="T17" fmla="*/ 2 h 107"/>
                <a:gd name="T18" fmla="*/ 101 w 107"/>
                <a:gd name="T19" fmla="*/ 0 h 107"/>
                <a:gd name="T20" fmla="*/ 6 w 107"/>
                <a:gd name="T21" fmla="*/ 0 h 107"/>
                <a:gd name="T22" fmla="*/ 0 w 107"/>
                <a:gd name="T23" fmla="*/ 6 h 107"/>
                <a:gd name="T24" fmla="*/ 0 w 107"/>
                <a:gd name="T25" fmla="*/ 101 h 107"/>
                <a:gd name="T26" fmla="*/ 6 w 107"/>
                <a:gd name="T27" fmla="*/ 107 h 107"/>
                <a:gd name="T28" fmla="*/ 101 w 107"/>
                <a:gd name="T29" fmla="*/ 107 h 107"/>
                <a:gd name="T30" fmla="*/ 107 w 107"/>
                <a:gd name="T31" fmla="*/ 101 h 107"/>
                <a:gd name="T32" fmla="*/ 107 w 107"/>
                <a:gd name="T33" fmla="*/ 6 h 107"/>
                <a:gd name="T34" fmla="*/ 101 w 107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07">
                  <a:moveTo>
                    <a:pt x="101" y="2"/>
                  </a:moveTo>
                  <a:cubicBezTo>
                    <a:pt x="103" y="2"/>
                    <a:pt x="105" y="4"/>
                    <a:pt x="105" y="6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3"/>
                    <a:pt x="103" y="105"/>
                    <a:pt x="101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4" y="105"/>
                    <a:pt x="2" y="103"/>
                    <a:pt x="2" y="10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1" y="2"/>
                    <a:pt x="101" y="2"/>
                    <a:pt x="101" y="2"/>
                  </a:cubicBezTo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3" y="107"/>
                    <a:pt x="6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4" y="107"/>
                    <a:pt x="107" y="104"/>
                    <a:pt x="107" y="101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4" y="0"/>
                    <a:pt x="101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9BA9E491-E3AF-5746-88E8-F672EE92A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47" y="337397"/>
              <a:ext cx="222397" cy="222397"/>
            </a:xfrm>
            <a:custGeom>
              <a:avLst/>
              <a:gdLst>
                <a:gd name="T0" fmla="*/ 70 w 89"/>
                <a:gd name="T1" fmla="*/ 65 h 89"/>
                <a:gd name="T2" fmla="*/ 59 w 89"/>
                <a:gd name="T3" fmla="*/ 54 h 89"/>
                <a:gd name="T4" fmla="*/ 62 w 89"/>
                <a:gd name="T5" fmla="*/ 47 h 89"/>
                <a:gd name="T6" fmla="*/ 76 w 89"/>
                <a:gd name="T7" fmla="*/ 47 h 89"/>
                <a:gd name="T8" fmla="*/ 76 w 89"/>
                <a:gd name="T9" fmla="*/ 53 h 89"/>
                <a:gd name="T10" fmla="*/ 89 w 89"/>
                <a:gd name="T11" fmla="*/ 44 h 89"/>
                <a:gd name="T12" fmla="*/ 76 w 89"/>
                <a:gd name="T13" fmla="*/ 35 h 89"/>
                <a:gd name="T14" fmla="*/ 76 w 89"/>
                <a:gd name="T15" fmla="*/ 41 h 89"/>
                <a:gd name="T16" fmla="*/ 62 w 89"/>
                <a:gd name="T17" fmla="*/ 41 h 89"/>
                <a:gd name="T18" fmla="*/ 59 w 89"/>
                <a:gd name="T19" fmla="*/ 34 h 89"/>
                <a:gd name="T20" fmla="*/ 70 w 89"/>
                <a:gd name="T21" fmla="*/ 23 h 89"/>
                <a:gd name="T22" fmla="*/ 74 w 89"/>
                <a:gd name="T23" fmla="*/ 28 h 89"/>
                <a:gd name="T24" fmla="*/ 77 w 89"/>
                <a:gd name="T25" fmla="*/ 11 h 89"/>
                <a:gd name="T26" fmla="*/ 61 w 89"/>
                <a:gd name="T27" fmla="*/ 15 h 89"/>
                <a:gd name="T28" fmla="*/ 66 w 89"/>
                <a:gd name="T29" fmla="*/ 19 h 89"/>
                <a:gd name="T30" fmla="*/ 55 w 89"/>
                <a:gd name="T31" fmla="*/ 30 h 89"/>
                <a:gd name="T32" fmla="*/ 47 w 89"/>
                <a:gd name="T33" fmla="*/ 27 h 89"/>
                <a:gd name="T34" fmla="*/ 47 w 89"/>
                <a:gd name="T35" fmla="*/ 13 h 89"/>
                <a:gd name="T36" fmla="*/ 54 w 89"/>
                <a:gd name="T37" fmla="*/ 13 h 89"/>
                <a:gd name="T38" fmla="*/ 45 w 89"/>
                <a:gd name="T39" fmla="*/ 0 h 89"/>
                <a:gd name="T40" fmla="*/ 35 w 89"/>
                <a:gd name="T41" fmla="*/ 13 h 89"/>
                <a:gd name="T42" fmla="*/ 42 w 89"/>
                <a:gd name="T43" fmla="*/ 13 h 89"/>
                <a:gd name="T44" fmla="*/ 42 w 89"/>
                <a:gd name="T45" fmla="*/ 27 h 89"/>
                <a:gd name="T46" fmla="*/ 35 w 89"/>
                <a:gd name="T47" fmla="*/ 30 h 89"/>
                <a:gd name="T48" fmla="*/ 24 w 89"/>
                <a:gd name="T49" fmla="*/ 19 h 89"/>
                <a:gd name="T50" fmla="*/ 28 w 89"/>
                <a:gd name="T51" fmla="*/ 15 h 89"/>
                <a:gd name="T52" fmla="*/ 12 w 89"/>
                <a:gd name="T53" fmla="*/ 11 h 89"/>
                <a:gd name="T54" fmla="*/ 15 w 89"/>
                <a:gd name="T55" fmla="*/ 28 h 89"/>
                <a:gd name="T56" fmla="*/ 20 w 89"/>
                <a:gd name="T57" fmla="*/ 23 h 89"/>
                <a:gd name="T58" fmla="*/ 30 w 89"/>
                <a:gd name="T59" fmla="*/ 34 h 89"/>
                <a:gd name="T60" fmla="*/ 27 w 89"/>
                <a:gd name="T61" fmla="*/ 41 h 89"/>
                <a:gd name="T62" fmla="*/ 14 w 89"/>
                <a:gd name="T63" fmla="*/ 41 h 89"/>
                <a:gd name="T64" fmla="*/ 14 w 89"/>
                <a:gd name="T65" fmla="*/ 35 h 89"/>
                <a:gd name="T66" fmla="*/ 0 w 89"/>
                <a:gd name="T67" fmla="*/ 44 h 89"/>
                <a:gd name="T68" fmla="*/ 14 w 89"/>
                <a:gd name="T69" fmla="*/ 53 h 89"/>
                <a:gd name="T70" fmla="*/ 14 w 89"/>
                <a:gd name="T71" fmla="*/ 47 h 89"/>
                <a:gd name="T72" fmla="*/ 27 w 89"/>
                <a:gd name="T73" fmla="*/ 47 h 89"/>
                <a:gd name="T74" fmla="*/ 30 w 89"/>
                <a:gd name="T75" fmla="*/ 54 h 89"/>
                <a:gd name="T76" fmla="*/ 20 w 89"/>
                <a:gd name="T77" fmla="*/ 65 h 89"/>
                <a:gd name="T78" fmla="*/ 15 w 89"/>
                <a:gd name="T79" fmla="*/ 61 h 89"/>
                <a:gd name="T80" fmla="*/ 12 w 89"/>
                <a:gd name="T81" fmla="*/ 77 h 89"/>
                <a:gd name="T82" fmla="*/ 28 w 89"/>
                <a:gd name="T83" fmla="*/ 74 h 89"/>
                <a:gd name="T84" fmla="*/ 24 w 89"/>
                <a:gd name="T85" fmla="*/ 69 h 89"/>
                <a:gd name="T86" fmla="*/ 34 w 89"/>
                <a:gd name="T87" fmla="*/ 59 h 89"/>
                <a:gd name="T88" fmla="*/ 42 w 89"/>
                <a:gd name="T89" fmla="*/ 62 h 89"/>
                <a:gd name="T90" fmla="*/ 42 w 89"/>
                <a:gd name="T91" fmla="*/ 75 h 89"/>
                <a:gd name="T92" fmla="*/ 35 w 89"/>
                <a:gd name="T93" fmla="*/ 75 h 89"/>
                <a:gd name="T94" fmla="*/ 45 w 89"/>
                <a:gd name="T95" fmla="*/ 89 h 89"/>
                <a:gd name="T96" fmla="*/ 54 w 89"/>
                <a:gd name="T97" fmla="*/ 75 h 89"/>
                <a:gd name="T98" fmla="*/ 47 w 89"/>
                <a:gd name="T99" fmla="*/ 75 h 89"/>
                <a:gd name="T100" fmla="*/ 47 w 89"/>
                <a:gd name="T101" fmla="*/ 62 h 89"/>
                <a:gd name="T102" fmla="*/ 55 w 89"/>
                <a:gd name="T103" fmla="*/ 59 h 89"/>
                <a:gd name="T104" fmla="*/ 66 w 89"/>
                <a:gd name="T105" fmla="*/ 69 h 89"/>
                <a:gd name="T106" fmla="*/ 61 w 89"/>
                <a:gd name="T107" fmla="*/ 74 h 89"/>
                <a:gd name="T108" fmla="*/ 77 w 89"/>
                <a:gd name="T109" fmla="*/ 77 h 89"/>
                <a:gd name="T110" fmla="*/ 74 w 89"/>
                <a:gd name="T111" fmla="*/ 61 h 89"/>
                <a:gd name="T112" fmla="*/ 70 w 89"/>
                <a:gd name="T113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89">
                  <a:moveTo>
                    <a:pt x="70" y="65"/>
                  </a:moveTo>
                  <a:cubicBezTo>
                    <a:pt x="59" y="54"/>
                    <a:pt x="59" y="54"/>
                    <a:pt x="59" y="54"/>
                  </a:cubicBezTo>
                  <a:cubicBezTo>
                    <a:pt x="60" y="52"/>
                    <a:pt x="61" y="50"/>
                    <a:pt x="62" y="47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9"/>
                    <a:pt x="60" y="36"/>
                    <a:pt x="59" y="3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28"/>
                    <a:pt x="50" y="27"/>
                    <a:pt x="47" y="27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39" y="27"/>
                    <a:pt x="37" y="28"/>
                    <a:pt x="35" y="3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9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2"/>
                    <a:pt x="30" y="54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60"/>
                    <a:pt x="39" y="61"/>
                    <a:pt x="42" y="62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50" y="61"/>
                    <a:pt x="53" y="60"/>
                    <a:pt x="55" y="5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4" y="61"/>
                    <a:pt x="74" y="61"/>
                    <a:pt x="74" y="61"/>
                  </a:cubicBezTo>
                  <a:lnTo>
                    <a:pt x="70" y="6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38582A-B2E4-4FD8-A9AC-367BF8D25391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>
            <a:off x="6755583" y="2205093"/>
            <a:ext cx="1045760" cy="117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D92AA6-86AB-49A0-86BC-A7E98531A386}"/>
              </a:ext>
            </a:extLst>
          </p:cNvPr>
          <p:cNvSpPr txBox="1"/>
          <p:nvPr/>
        </p:nvSpPr>
        <p:spPr>
          <a:xfrm>
            <a:off x="5782625" y="2515247"/>
            <a:ext cx="972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Core Switch </a:t>
            </a:r>
            <a:endParaRPr lang="en-ID" sz="1200" b="1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AD630B-1689-D947-9737-5D9B42EF2CF8}"/>
              </a:ext>
            </a:extLst>
          </p:cNvPr>
          <p:cNvGrpSpPr/>
          <p:nvPr/>
        </p:nvGrpSpPr>
        <p:grpSpPr>
          <a:xfrm>
            <a:off x="5168271" y="4727408"/>
            <a:ext cx="563395" cy="509573"/>
            <a:chOff x="5948363" y="1381126"/>
            <a:chExt cx="252413" cy="255588"/>
          </a:xfrm>
        </p:grpSpPr>
        <p:sp>
          <p:nvSpPr>
            <p:cNvPr id="68" name="Freeform 208">
              <a:extLst>
                <a:ext uri="{FF2B5EF4-FFF2-40B4-BE49-F238E27FC236}">
                  <a16:creationId xmlns:a16="http://schemas.microsoft.com/office/drawing/2014/main" id="{F5F92829-7ECC-9843-9156-2716E9DE1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69" name="Freeform 209">
              <a:extLst>
                <a:ext uri="{FF2B5EF4-FFF2-40B4-BE49-F238E27FC236}">
                  <a16:creationId xmlns:a16="http://schemas.microsoft.com/office/drawing/2014/main" id="{DD7FB55B-5D92-7C41-9BCC-412FF6843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210">
              <a:extLst>
                <a:ext uri="{FF2B5EF4-FFF2-40B4-BE49-F238E27FC236}">
                  <a16:creationId xmlns:a16="http://schemas.microsoft.com/office/drawing/2014/main" id="{08CA38BB-013A-434C-B452-810DE59E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1" name="Freeform 211">
              <a:extLst>
                <a:ext uri="{FF2B5EF4-FFF2-40B4-BE49-F238E27FC236}">
                  <a16:creationId xmlns:a16="http://schemas.microsoft.com/office/drawing/2014/main" id="{192E1059-CC6A-0F43-ADFD-AE505FBD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212">
              <a:extLst>
                <a:ext uri="{FF2B5EF4-FFF2-40B4-BE49-F238E27FC236}">
                  <a16:creationId xmlns:a16="http://schemas.microsoft.com/office/drawing/2014/main" id="{E52A0F4C-805E-E844-B8D8-0C051D1DA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213">
              <a:extLst>
                <a:ext uri="{FF2B5EF4-FFF2-40B4-BE49-F238E27FC236}">
                  <a16:creationId xmlns:a16="http://schemas.microsoft.com/office/drawing/2014/main" id="{8F16994A-2F58-B247-A832-FDFD98CF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299F6C-4186-49F6-B432-84F8EB920CE4}"/>
              </a:ext>
            </a:extLst>
          </p:cNvPr>
          <p:cNvGrpSpPr/>
          <p:nvPr/>
        </p:nvGrpSpPr>
        <p:grpSpPr>
          <a:xfrm>
            <a:off x="7153182" y="4678647"/>
            <a:ext cx="563395" cy="509573"/>
            <a:chOff x="5948363" y="1381126"/>
            <a:chExt cx="252413" cy="255588"/>
          </a:xfrm>
        </p:grpSpPr>
        <p:sp>
          <p:nvSpPr>
            <p:cNvPr id="75" name="Freeform 208">
              <a:extLst>
                <a:ext uri="{FF2B5EF4-FFF2-40B4-BE49-F238E27FC236}">
                  <a16:creationId xmlns:a16="http://schemas.microsoft.com/office/drawing/2014/main" id="{29F909EA-51FB-48A0-B514-843146168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6" name="Freeform 209">
              <a:extLst>
                <a:ext uri="{FF2B5EF4-FFF2-40B4-BE49-F238E27FC236}">
                  <a16:creationId xmlns:a16="http://schemas.microsoft.com/office/drawing/2014/main" id="{FB6D58A8-9567-44DD-BE8F-B42BF1874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210">
              <a:extLst>
                <a:ext uri="{FF2B5EF4-FFF2-40B4-BE49-F238E27FC236}">
                  <a16:creationId xmlns:a16="http://schemas.microsoft.com/office/drawing/2014/main" id="{EC65A745-FEA3-427D-82D8-74900871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8" name="Freeform 211">
              <a:extLst>
                <a:ext uri="{FF2B5EF4-FFF2-40B4-BE49-F238E27FC236}">
                  <a16:creationId xmlns:a16="http://schemas.microsoft.com/office/drawing/2014/main" id="{DE9C6117-DEA4-4283-BED9-F53A0E909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212">
              <a:extLst>
                <a:ext uri="{FF2B5EF4-FFF2-40B4-BE49-F238E27FC236}">
                  <a16:creationId xmlns:a16="http://schemas.microsoft.com/office/drawing/2014/main" id="{99934E8F-3FC4-4695-A7AD-0F8519ED3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213">
              <a:extLst>
                <a:ext uri="{FF2B5EF4-FFF2-40B4-BE49-F238E27FC236}">
                  <a16:creationId xmlns:a16="http://schemas.microsoft.com/office/drawing/2014/main" id="{B3BCF8B2-95C5-4700-8B0A-F9C1A3B36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DEF7C142-AFE5-AE41-B340-D68868DD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370" y="1077479"/>
            <a:ext cx="463241" cy="661773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987FEA4-F288-3040-808E-28300ED55FD5}"/>
              </a:ext>
            </a:extLst>
          </p:cNvPr>
          <p:cNvSpPr/>
          <p:nvPr/>
        </p:nvSpPr>
        <p:spPr>
          <a:xfrm>
            <a:off x="10136142" y="1739156"/>
            <a:ext cx="111027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 AD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3BC2603-77E6-4CDB-8DA3-95113E49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739" y="2371160"/>
            <a:ext cx="463241" cy="661773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86C93024-1228-49CF-85B6-911E453DE3F7}"/>
              </a:ext>
            </a:extLst>
          </p:cNvPr>
          <p:cNvSpPr/>
          <p:nvPr/>
        </p:nvSpPr>
        <p:spPr>
          <a:xfrm>
            <a:off x="10230015" y="2992499"/>
            <a:ext cx="95194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 WEB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BC3BA1C-C139-4146-8966-4CDFF6E8F686}"/>
              </a:ext>
            </a:extLst>
          </p:cNvPr>
          <p:cNvCxnSpPr>
            <a:cxnSpLocks/>
            <a:stCxn id="96" idx="1"/>
            <a:endCxn id="64" idx="3"/>
          </p:cNvCxnSpPr>
          <p:nvPr/>
        </p:nvCxnSpPr>
        <p:spPr>
          <a:xfrm flipH="1">
            <a:off x="8830539" y="1408366"/>
            <a:ext cx="1643831" cy="7967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AC75FD-8A75-46D2-A808-B8EA9FAFD4FD}"/>
              </a:ext>
            </a:extLst>
          </p:cNvPr>
          <p:cNvCxnSpPr>
            <a:cxnSpLocks/>
            <a:stCxn id="99" idx="1"/>
            <a:endCxn id="64" idx="3"/>
          </p:cNvCxnSpPr>
          <p:nvPr/>
        </p:nvCxnSpPr>
        <p:spPr>
          <a:xfrm flipH="1" flipV="1">
            <a:off x="8830539" y="2205093"/>
            <a:ext cx="1701200" cy="4969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B0AEB36-20DE-FC45-BECF-654A1CD3CDC0}"/>
              </a:ext>
            </a:extLst>
          </p:cNvPr>
          <p:cNvGrpSpPr/>
          <p:nvPr/>
        </p:nvGrpSpPr>
        <p:grpSpPr>
          <a:xfrm>
            <a:off x="5605504" y="6039930"/>
            <a:ext cx="434033" cy="449890"/>
            <a:chOff x="3689712" y="2081134"/>
            <a:chExt cx="272171" cy="265817"/>
          </a:xfrm>
        </p:grpSpPr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F43F8E45-7D76-E141-8B17-AACE218E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9D2AF705-F0DD-2B4A-B2C0-26D58845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 121">
              <a:extLst>
                <a:ext uri="{FF2B5EF4-FFF2-40B4-BE49-F238E27FC236}">
                  <a16:creationId xmlns:a16="http://schemas.microsoft.com/office/drawing/2014/main" id="{B8A6B9E9-BE62-344C-9C4B-1772D3733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 122">
              <a:extLst>
                <a:ext uri="{FF2B5EF4-FFF2-40B4-BE49-F238E27FC236}">
                  <a16:creationId xmlns:a16="http://schemas.microsoft.com/office/drawing/2014/main" id="{A0DCBA61-9559-5246-AE14-356A136BD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B61D65E4-E7C1-6C4F-85B5-8CDC8850A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753" y="6034920"/>
            <a:ext cx="564153" cy="564153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BA374015-F28B-4485-9FDA-C42EE4AC46ED}"/>
              </a:ext>
            </a:extLst>
          </p:cNvPr>
          <p:cNvSpPr txBox="1"/>
          <p:nvPr/>
        </p:nvSpPr>
        <p:spPr>
          <a:xfrm>
            <a:off x="5718893" y="5628598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END POINT</a:t>
            </a:r>
            <a:endParaRPr lang="en-ID" sz="1200" b="1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84FEBA1-B887-4342-AA95-A1216F157107}"/>
              </a:ext>
            </a:extLst>
          </p:cNvPr>
          <p:cNvCxnSpPr>
            <a:cxnSpLocks/>
            <a:stCxn id="62" idx="2"/>
            <a:endCxn id="89" idx="0"/>
          </p:cNvCxnSpPr>
          <p:nvPr/>
        </p:nvCxnSpPr>
        <p:spPr>
          <a:xfrm flipH="1">
            <a:off x="5470468" y="4257567"/>
            <a:ext cx="789252" cy="3645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2A727DA-6334-4CA5-B3D2-F831DB083A4F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>
            <a:off x="6259720" y="4257567"/>
            <a:ext cx="1182591" cy="3415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64AE4BD-46F5-4799-9B0F-E919D3C40F84}"/>
              </a:ext>
            </a:extLst>
          </p:cNvPr>
          <p:cNvCxnSpPr>
            <a:cxnSpLocks/>
            <a:stCxn id="60" idx="0"/>
            <a:endCxn id="56" idx="2"/>
          </p:cNvCxnSpPr>
          <p:nvPr/>
        </p:nvCxnSpPr>
        <p:spPr>
          <a:xfrm flipV="1">
            <a:off x="6254086" y="2736195"/>
            <a:ext cx="5587" cy="3793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FE8E9E8-9E74-4878-B94A-4903267465E3}"/>
              </a:ext>
            </a:extLst>
          </p:cNvPr>
          <p:cNvSpPr txBox="1"/>
          <p:nvPr/>
        </p:nvSpPr>
        <p:spPr>
          <a:xfrm rot="20343183">
            <a:off x="5488449" y="4229387"/>
            <a:ext cx="49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GB</a:t>
            </a:r>
            <a:endParaRPr lang="en-ID" sz="12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243A832-FE53-451A-A406-531103EE6E8B}"/>
              </a:ext>
            </a:extLst>
          </p:cNvPr>
          <p:cNvSpPr txBox="1"/>
          <p:nvPr/>
        </p:nvSpPr>
        <p:spPr>
          <a:xfrm rot="1396658">
            <a:off x="6813809" y="4266077"/>
            <a:ext cx="60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GB</a:t>
            </a:r>
            <a:endParaRPr lang="en-ID" sz="1200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610B8C5-7BBB-44DB-AA42-B52C50C784F4}"/>
              </a:ext>
            </a:extLst>
          </p:cNvPr>
          <p:cNvCxnSpPr>
            <a:cxnSpLocks/>
            <a:stCxn id="152" idx="10"/>
            <a:endCxn id="91" idx="2"/>
          </p:cNvCxnSpPr>
          <p:nvPr/>
        </p:nvCxnSpPr>
        <p:spPr>
          <a:xfrm flipH="1" flipV="1">
            <a:off x="5475308" y="5474438"/>
            <a:ext cx="480608" cy="63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D294BFB-1F48-4B78-932C-70907552E6B8}"/>
              </a:ext>
            </a:extLst>
          </p:cNvPr>
          <p:cNvCxnSpPr>
            <a:cxnSpLocks/>
            <a:stCxn id="155" idx="0"/>
            <a:endCxn id="91" idx="2"/>
          </p:cNvCxnSpPr>
          <p:nvPr/>
        </p:nvCxnSpPr>
        <p:spPr>
          <a:xfrm flipV="1">
            <a:off x="5072830" y="5474438"/>
            <a:ext cx="402478" cy="560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9F2B76E-E1C5-40B1-B2EA-06EA26C6CFE3}"/>
              </a:ext>
            </a:extLst>
          </p:cNvPr>
          <p:cNvSpPr/>
          <p:nvPr/>
        </p:nvSpPr>
        <p:spPr>
          <a:xfrm>
            <a:off x="5556542" y="6441317"/>
            <a:ext cx="5259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Wifi</a:t>
            </a:r>
            <a:endParaRPr lang="en-US" sz="1200" dirty="0">
              <a:solidFill>
                <a:prstClr val="black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D603F9-BE9E-412E-842C-7ADBE8CF8F2B}"/>
              </a:ext>
            </a:extLst>
          </p:cNvPr>
          <p:cNvSpPr/>
          <p:nvPr/>
        </p:nvSpPr>
        <p:spPr>
          <a:xfrm>
            <a:off x="6907510" y="5647824"/>
            <a:ext cx="1912569" cy="10290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616705C-A2F7-420E-9191-7F44896DAFF8}"/>
              </a:ext>
            </a:extLst>
          </p:cNvPr>
          <p:cNvGrpSpPr/>
          <p:nvPr/>
        </p:nvGrpSpPr>
        <p:grpSpPr>
          <a:xfrm>
            <a:off x="7967886" y="6051736"/>
            <a:ext cx="434033" cy="449890"/>
            <a:chOff x="3689712" y="2081134"/>
            <a:chExt cx="272171" cy="265817"/>
          </a:xfrm>
        </p:grpSpPr>
        <p:sp>
          <p:nvSpPr>
            <p:cNvPr id="201" name="Freeform 119">
              <a:extLst>
                <a:ext uri="{FF2B5EF4-FFF2-40B4-BE49-F238E27FC236}">
                  <a16:creationId xmlns:a16="http://schemas.microsoft.com/office/drawing/2014/main" id="{42470ECB-64CA-4C68-9A8B-33911D2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202" name="Freeform 120">
              <a:extLst>
                <a:ext uri="{FF2B5EF4-FFF2-40B4-BE49-F238E27FC236}">
                  <a16:creationId xmlns:a16="http://schemas.microsoft.com/office/drawing/2014/main" id="{25D68FCC-17AB-441C-BC22-84DEE4CDC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4" name="Freeform 121">
              <a:extLst>
                <a:ext uri="{FF2B5EF4-FFF2-40B4-BE49-F238E27FC236}">
                  <a16:creationId xmlns:a16="http://schemas.microsoft.com/office/drawing/2014/main" id="{C676D824-8E4C-4C11-9C19-0BF623961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5" name="Freeform 122">
              <a:extLst>
                <a:ext uri="{FF2B5EF4-FFF2-40B4-BE49-F238E27FC236}">
                  <a16:creationId xmlns:a16="http://schemas.microsoft.com/office/drawing/2014/main" id="{15088038-B8BC-45BE-9F7C-ABC462C7E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206" name="Picture 205">
            <a:extLst>
              <a:ext uri="{FF2B5EF4-FFF2-40B4-BE49-F238E27FC236}">
                <a16:creationId xmlns:a16="http://schemas.microsoft.com/office/drawing/2014/main" id="{F89381EB-BFF8-4E55-82D5-163434723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22" y="6073465"/>
            <a:ext cx="564153" cy="564153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C5BBA5E2-6D34-4CB8-90C0-77239552E73D}"/>
              </a:ext>
            </a:extLst>
          </p:cNvPr>
          <p:cNvSpPr txBox="1"/>
          <p:nvPr/>
        </p:nvSpPr>
        <p:spPr>
          <a:xfrm>
            <a:off x="7963057" y="5629546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END POINT</a:t>
            </a:r>
            <a:endParaRPr lang="en-ID" sz="12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7FEDF7-4FFB-4828-B70E-7097DB9DC589}"/>
              </a:ext>
            </a:extLst>
          </p:cNvPr>
          <p:cNvSpPr/>
          <p:nvPr/>
        </p:nvSpPr>
        <p:spPr>
          <a:xfrm>
            <a:off x="7650011" y="6461984"/>
            <a:ext cx="5259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Wifi</a:t>
            </a:r>
            <a:endParaRPr lang="en-US" sz="1200" dirty="0">
              <a:solidFill>
                <a:prstClr val="black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DF1321-5E77-4726-8F21-1BE516C3C85A}"/>
              </a:ext>
            </a:extLst>
          </p:cNvPr>
          <p:cNvCxnSpPr>
            <a:cxnSpLocks/>
            <a:stCxn id="206" idx="0"/>
            <a:endCxn id="95" idx="2"/>
          </p:cNvCxnSpPr>
          <p:nvPr/>
        </p:nvCxnSpPr>
        <p:spPr>
          <a:xfrm flipV="1">
            <a:off x="7275199" y="5460053"/>
            <a:ext cx="167203" cy="613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ABEC18A-85AC-4EB9-9C40-FF90EC70C203}"/>
              </a:ext>
            </a:extLst>
          </p:cNvPr>
          <p:cNvCxnSpPr>
            <a:cxnSpLocks/>
            <a:stCxn id="202" idx="3"/>
            <a:endCxn id="95" idx="2"/>
          </p:cNvCxnSpPr>
          <p:nvPr/>
        </p:nvCxnSpPr>
        <p:spPr>
          <a:xfrm flipH="1" flipV="1">
            <a:off x="7442402" y="5460053"/>
            <a:ext cx="883860" cy="663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BA34042-E30F-44A9-9F00-5844700E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65" y="1852975"/>
            <a:ext cx="3985169" cy="2023566"/>
          </a:xfrm>
        </p:spPr>
        <p:txBody>
          <a:bodyPr>
            <a:noAutofit/>
          </a:bodyPr>
          <a:lstStyle/>
          <a:p>
            <a:r>
              <a:rPr lang="en-US" sz="4000" dirty="0"/>
              <a:t>ARSITEKTUR JARINGAN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95986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0AC-0AB6-41C9-A46D-C3C3316C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26514"/>
            <a:ext cx="2779631" cy="7108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970942-CD49-4BCB-A8D1-4657EF1622A4}"/>
              </a:ext>
            </a:extLst>
          </p:cNvPr>
          <p:cNvSpPr/>
          <p:nvPr/>
        </p:nvSpPr>
        <p:spPr>
          <a:xfrm>
            <a:off x="6299852" y="322775"/>
            <a:ext cx="4332832" cy="13044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D80D83-F2F7-4C76-8DA7-C71BAA20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248" y="744924"/>
            <a:ext cx="1016295" cy="661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6F3873A-A26E-4853-8665-A7D8FFAF226A}"/>
              </a:ext>
            </a:extLst>
          </p:cNvPr>
          <p:cNvSpPr txBox="1"/>
          <p:nvPr/>
        </p:nvSpPr>
        <p:spPr>
          <a:xfrm>
            <a:off x="6371861" y="89114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ID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15E4BBB-1633-475F-A792-01634F17CB4A}"/>
              </a:ext>
            </a:extLst>
          </p:cNvPr>
          <p:cNvSpPr/>
          <p:nvPr/>
        </p:nvSpPr>
        <p:spPr>
          <a:xfrm>
            <a:off x="7334228" y="934590"/>
            <a:ext cx="856735" cy="249880"/>
          </a:xfrm>
          <a:custGeom>
            <a:avLst/>
            <a:gdLst>
              <a:gd name="connsiteX0" fmla="*/ 0 w 856735"/>
              <a:gd name="connsiteY0" fmla="*/ 142593 h 249880"/>
              <a:gd name="connsiteX1" fmla="*/ 247135 w 856735"/>
              <a:gd name="connsiteY1" fmla="*/ 2550 h 249880"/>
              <a:gd name="connsiteX2" fmla="*/ 494271 w 856735"/>
              <a:gd name="connsiteY2" fmla="*/ 249685 h 249880"/>
              <a:gd name="connsiteX3" fmla="*/ 733168 w 856735"/>
              <a:gd name="connsiteY3" fmla="*/ 43739 h 249880"/>
              <a:gd name="connsiteX4" fmla="*/ 856735 w 856735"/>
              <a:gd name="connsiteY4" fmla="*/ 27263 h 2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735" h="249880">
                <a:moveTo>
                  <a:pt x="0" y="142593"/>
                </a:moveTo>
                <a:cubicBezTo>
                  <a:pt x="82378" y="63647"/>
                  <a:pt x="164757" y="-15299"/>
                  <a:pt x="247135" y="2550"/>
                </a:cubicBezTo>
                <a:cubicBezTo>
                  <a:pt x="329513" y="20399"/>
                  <a:pt x="413266" y="242820"/>
                  <a:pt x="494271" y="249685"/>
                </a:cubicBezTo>
                <a:cubicBezTo>
                  <a:pt x="575276" y="256550"/>
                  <a:pt x="672757" y="80809"/>
                  <a:pt x="733168" y="43739"/>
                </a:cubicBezTo>
                <a:cubicBezTo>
                  <a:pt x="793579" y="6669"/>
                  <a:pt x="825157" y="16966"/>
                  <a:pt x="856735" y="2726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5B3F1D-AC35-4639-98F1-B71BA35F05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0963" y="709599"/>
            <a:ext cx="649783" cy="661774"/>
            <a:chOff x="2743" y="1482"/>
            <a:chExt cx="271" cy="276"/>
          </a:xfrm>
        </p:grpSpPr>
        <p:sp>
          <p:nvSpPr>
            <p:cNvPr id="38" name="AutoShape 552">
              <a:extLst>
                <a:ext uri="{FF2B5EF4-FFF2-40B4-BE49-F238E27FC236}">
                  <a16:creationId xmlns:a16="http://schemas.microsoft.com/office/drawing/2014/main" id="{9799586E-9818-40C4-8F65-CE4A005BF11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45" y="1482"/>
              <a:ext cx="2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554">
              <a:extLst>
                <a:ext uri="{FF2B5EF4-FFF2-40B4-BE49-F238E27FC236}">
                  <a16:creationId xmlns:a16="http://schemas.microsoft.com/office/drawing/2014/main" id="{43ADA439-A9EE-4C94-B1DB-E6E2739B9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1484"/>
              <a:ext cx="269" cy="272"/>
            </a:xfrm>
            <a:custGeom>
              <a:avLst/>
              <a:gdLst>
                <a:gd name="T0" fmla="*/ 57 w 114"/>
                <a:gd name="T1" fmla="*/ 2 h 115"/>
                <a:gd name="T2" fmla="*/ 112 w 114"/>
                <a:gd name="T3" fmla="*/ 58 h 115"/>
                <a:gd name="T4" fmla="*/ 57 w 114"/>
                <a:gd name="T5" fmla="*/ 113 h 115"/>
                <a:gd name="T6" fmla="*/ 2 w 114"/>
                <a:gd name="T7" fmla="*/ 58 h 115"/>
                <a:gd name="T8" fmla="*/ 57 w 114"/>
                <a:gd name="T9" fmla="*/ 2 h 115"/>
                <a:gd name="T10" fmla="*/ 57 w 114"/>
                <a:gd name="T11" fmla="*/ 0 h 115"/>
                <a:gd name="T12" fmla="*/ 0 w 114"/>
                <a:gd name="T13" fmla="*/ 58 h 115"/>
                <a:gd name="T14" fmla="*/ 57 w 114"/>
                <a:gd name="T15" fmla="*/ 115 h 115"/>
                <a:gd name="T16" fmla="*/ 114 w 114"/>
                <a:gd name="T17" fmla="*/ 58 h 115"/>
                <a:gd name="T18" fmla="*/ 57 w 11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2"/>
                  </a:moveTo>
                  <a:cubicBezTo>
                    <a:pt x="88" y="2"/>
                    <a:pt x="112" y="27"/>
                    <a:pt x="112" y="58"/>
                  </a:cubicBezTo>
                  <a:cubicBezTo>
                    <a:pt x="112" y="88"/>
                    <a:pt x="88" y="113"/>
                    <a:pt x="57" y="113"/>
                  </a:cubicBezTo>
                  <a:cubicBezTo>
                    <a:pt x="27" y="113"/>
                    <a:pt x="2" y="88"/>
                    <a:pt x="2" y="58"/>
                  </a:cubicBezTo>
                  <a:cubicBezTo>
                    <a:pt x="2" y="27"/>
                    <a:pt x="27" y="2"/>
                    <a:pt x="57" y="2"/>
                  </a:cubicBezTo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8"/>
                  </a:cubicBezTo>
                  <a:cubicBezTo>
                    <a:pt x="114" y="26"/>
                    <a:pt x="89" y="0"/>
                    <a:pt x="5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40" name="Freeform 555">
              <a:extLst>
                <a:ext uri="{FF2B5EF4-FFF2-40B4-BE49-F238E27FC236}">
                  <a16:creationId xmlns:a16="http://schemas.microsoft.com/office/drawing/2014/main" id="{713A84BD-6086-4B5C-A58B-29B3B1E6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633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12 w 71"/>
                <a:gd name="T3" fmla="*/ 50 h 71"/>
                <a:gd name="T4" fmla="*/ 26 w 71"/>
                <a:gd name="T5" fmla="*/ 35 h 71"/>
                <a:gd name="T6" fmla="*/ 59 w 71"/>
                <a:gd name="T7" fmla="*/ 71 h 71"/>
                <a:gd name="T8" fmla="*/ 71 w 71"/>
                <a:gd name="T9" fmla="*/ 57 h 71"/>
                <a:gd name="T10" fmla="*/ 38 w 71"/>
                <a:gd name="T11" fmla="*/ 24 h 71"/>
                <a:gd name="T12" fmla="*/ 52 w 71"/>
                <a:gd name="T13" fmla="*/ 9 h 71"/>
                <a:gd name="T14" fmla="*/ 0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12" y="50"/>
                  </a:lnTo>
                  <a:lnTo>
                    <a:pt x="26" y="35"/>
                  </a:lnTo>
                  <a:lnTo>
                    <a:pt x="59" y="71"/>
                  </a:lnTo>
                  <a:lnTo>
                    <a:pt x="71" y="57"/>
                  </a:lnTo>
                  <a:lnTo>
                    <a:pt x="38" y="24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556">
              <a:extLst>
                <a:ext uri="{FF2B5EF4-FFF2-40B4-BE49-F238E27FC236}">
                  <a16:creationId xmlns:a16="http://schemas.microsoft.com/office/drawing/2014/main" id="{58302566-9166-4427-9E9D-EFEAFB42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539"/>
              <a:ext cx="70" cy="68"/>
            </a:xfrm>
            <a:custGeom>
              <a:avLst/>
              <a:gdLst>
                <a:gd name="T0" fmla="*/ 70 w 70"/>
                <a:gd name="T1" fmla="*/ 68 h 68"/>
                <a:gd name="T2" fmla="*/ 21 w 70"/>
                <a:gd name="T3" fmla="*/ 59 h 68"/>
                <a:gd name="T4" fmla="*/ 35 w 70"/>
                <a:gd name="T5" fmla="*/ 44 h 68"/>
                <a:gd name="T6" fmla="*/ 0 w 70"/>
                <a:gd name="T7" fmla="*/ 11 h 68"/>
                <a:gd name="T8" fmla="*/ 14 w 70"/>
                <a:gd name="T9" fmla="*/ 0 h 68"/>
                <a:gd name="T10" fmla="*/ 47 w 70"/>
                <a:gd name="T11" fmla="*/ 33 h 68"/>
                <a:gd name="T12" fmla="*/ 61 w 70"/>
                <a:gd name="T13" fmla="*/ 19 h 68"/>
                <a:gd name="T14" fmla="*/ 70 w 7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8">
                  <a:moveTo>
                    <a:pt x="70" y="68"/>
                  </a:moveTo>
                  <a:lnTo>
                    <a:pt x="21" y="59"/>
                  </a:lnTo>
                  <a:lnTo>
                    <a:pt x="35" y="44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47" y="33"/>
                  </a:lnTo>
                  <a:lnTo>
                    <a:pt x="61" y="19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557">
              <a:extLst>
                <a:ext uri="{FF2B5EF4-FFF2-40B4-BE49-F238E27FC236}">
                  <a16:creationId xmlns:a16="http://schemas.microsoft.com/office/drawing/2014/main" id="{661535AC-00F8-4129-8B56-3833431F3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1543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61 w 71"/>
                <a:gd name="T3" fmla="*/ 52 h 71"/>
                <a:gd name="T4" fmla="*/ 47 w 71"/>
                <a:gd name="T5" fmla="*/ 38 h 71"/>
                <a:gd name="T6" fmla="*/ 14 w 71"/>
                <a:gd name="T7" fmla="*/ 71 h 71"/>
                <a:gd name="T8" fmla="*/ 0 w 71"/>
                <a:gd name="T9" fmla="*/ 59 h 71"/>
                <a:gd name="T10" fmla="*/ 35 w 71"/>
                <a:gd name="T11" fmla="*/ 24 h 71"/>
                <a:gd name="T12" fmla="*/ 21 w 71"/>
                <a:gd name="T13" fmla="*/ 12 h 71"/>
                <a:gd name="T14" fmla="*/ 71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61" y="52"/>
                  </a:lnTo>
                  <a:lnTo>
                    <a:pt x="47" y="38"/>
                  </a:lnTo>
                  <a:lnTo>
                    <a:pt x="14" y="71"/>
                  </a:lnTo>
                  <a:lnTo>
                    <a:pt x="0" y="59"/>
                  </a:lnTo>
                  <a:lnTo>
                    <a:pt x="35" y="24"/>
                  </a:lnTo>
                  <a:lnTo>
                    <a:pt x="2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558">
              <a:extLst>
                <a:ext uri="{FF2B5EF4-FFF2-40B4-BE49-F238E27FC236}">
                  <a16:creationId xmlns:a16="http://schemas.microsoft.com/office/drawing/2014/main" id="{25833137-A1B3-40B0-8D5D-94D526F4B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626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9 w 70"/>
                <a:gd name="T3" fmla="*/ 19 h 71"/>
                <a:gd name="T4" fmla="*/ 23 w 70"/>
                <a:gd name="T5" fmla="*/ 33 h 71"/>
                <a:gd name="T6" fmla="*/ 56 w 70"/>
                <a:gd name="T7" fmla="*/ 0 h 71"/>
                <a:gd name="T8" fmla="*/ 70 w 70"/>
                <a:gd name="T9" fmla="*/ 12 h 71"/>
                <a:gd name="T10" fmla="*/ 37 w 70"/>
                <a:gd name="T11" fmla="*/ 47 h 71"/>
                <a:gd name="T12" fmla="*/ 52 w 70"/>
                <a:gd name="T13" fmla="*/ 61 h 71"/>
                <a:gd name="T14" fmla="*/ 0 w 7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1">
                  <a:moveTo>
                    <a:pt x="0" y="71"/>
                  </a:moveTo>
                  <a:lnTo>
                    <a:pt x="9" y="19"/>
                  </a:lnTo>
                  <a:lnTo>
                    <a:pt x="23" y="33"/>
                  </a:lnTo>
                  <a:lnTo>
                    <a:pt x="56" y="0"/>
                  </a:lnTo>
                  <a:lnTo>
                    <a:pt x="70" y="12"/>
                  </a:lnTo>
                  <a:lnTo>
                    <a:pt x="37" y="47"/>
                  </a:lnTo>
                  <a:lnTo>
                    <a:pt x="52" y="6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44" name="Freeform 228">
            <a:extLst>
              <a:ext uri="{FF2B5EF4-FFF2-40B4-BE49-F238E27FC236}">
                <a16:creationId xmlns:a16="http://schemas.microsoft.com/office/drawing/2014/main" id="{DACB841B-5FB1-422C-94CA-104EC7165DA2}"/>
              </a:ext>
            </a:extLst>
          </p:cNvPr>
          <p:cNvSpPr>
            <a:spLocks noEditPoints="1"/>
          </p:cNvSpPr>
          <p:nvPr/>
        </p:nvSpPr>
        <p:spPr bwMode="auto">
          <a:xfrm>
            <a:off x="9392591" y="793011"/>
            <a:ext cx="644988" cy="661774"/>
          </a:xfrm>
          <a:custGeom>
            <a:avLst/>
            <a:gdLst>
              <a:gd name="T0" fmla="*/ 102 w 150"/>
              <a:gd name="T1" fmla="*/ 6 h 110"/>
              <a:gd name="T2" fmla="*/ 48 w 150"/>
              <a:gd name="T3" fmla="*/ 21 h 110"/>
              <a:gd name="T4" fmla="*/ 131 w 150"/>
              <a:gd name="T5" fmla="*/ 42 h 110"/>
              <a:gd name="T6" fmla="*/ 78 w 150"/>
              <a:gd name="T7" fmla="*/ 25 h 110"/>
              <a:gd name="T8" fmla="*/ 131 w 150"/>
              <a:gd name="T9" fmla="*/ 42 h 110"/>
              <a:gd name="T10" fmla="*/ 48 w 150"/>
              <a:gd name="T11" fmla="*/ 63 h 110"/>
              <a:gd name="T12" fmla="*/ 102 w 150"/>
              <a:gd name="T13" fmla="*/ 46 h 110"/>
              <a:gd name="T14" fmla="*/ 21 w 150"/>
              <a:gd name="T15" fmla="*/ 25 h 110"/>
              <a:gd name="T16" fmla="*/ 74 w 150"/>
              <a:gd name="T17" fmla="*/ 42 h 110"/>
              <a:gd name="T18" fmla="*/ 21 w 150"/>
              <a:gd name="T19" fmla="*/ 25 h 110"/>
              <a:gd name="T20" fmla="*/ 78 w 150"/>
              <a:gd name="T21" fmla="*/ 85 h 110"/>
              <a:gd name="T22" fmla="*/ 131 w 150"/>
              <a:gd name="T23" fmla="*/ 68 h 110"/>
              <a:gd name="T24" fmla="*/ 102 w 150"/>
              <a:gd name="T25" fmla="*/ 106 h 110"/>
              <a:gd name="T26" fmla="*/ 48 w 150"/>
              <a:gd name="T27" fmla="*/ 89 h 110"/>
              <a:gd name="T28" fmla="*/ 102 w 150"/>
              <a:gd name="T29" fmla="*/ 106 h 110"/>
              <a:gd name="T30" fmla="*/ 74 w 150"/>
              <a:gd name="T31" fmla="*/ 68 h 110"/>
              <a:gd name="T32" fmla="*/ 21 w 150"/>
              <a:gd name="T33" fmla="*/ 85 h 110"/>
              <a:gd name="T34" fmla="*/ 150 w 150"/>
              <a:gd name="T35" fmla="*/ 6 h 110"/>
              <a:gd name="T36" fmla="*/ 0 w 150"/>
              <a:gd name="T37" fmla="*/ 0 h 110"/>
              <a:gd name="T38" fmla="*/ 44 w 150"/>
              <a:gd name="T39" fmla="*/ 6 h 110"/>
              <a:gd name="T40" fmla="*/ 0 w 150"/>
              <a:gd name="T41" fmla="*/ 21 h 110"/>
              <a:gd name="T42" fmla="*/ 14 w 150"/>
              <a:gd name="T43" fmla="*/ 25 h 110"/>
              <a:gd name="T44" fmla="*/ 0 w 150"/>
              <a:gd name="T45" fmla="*/ 42 h 110"/>
              <a:gd name="T46" fmla="*/ 44 w 150"/>
              <a:gd name="T47" fmla="*/ 46 h 110"/>
              <a:gd name="T48" fmla="*/ 0 w 150"/>
              <a:gd name="T49" fmla="*/ 63 h 110"/>
              <a:gd name="T50" fmla="*/ 14 w 150"/>
              <a:gd name="T51" fmla="*/ 68 h 110"/>
              <a:gd name="T52" fmla="*/ 0 w 150"/>
              <a:gd name="T53" fmla="*/ 85 h 110"/>
              <a:gd name="T54" fmla="*/ 44 w 150"/>
              <a:gd name="T55" fmla="*/ 89 h 110"/>
              <a:gd name="T56" fmla="*/ 0 w 150"/>
              <a:gd name="T57" fmla="*/ 106 h 110"/>
              <a:gd name="T58" fmla="*/ 150 w 150"/>
              <a:gd name="T59" fmla="*/ 110 h 110"/>
              <a:gd name="T60" fmla="*/ 108 w 150"/>
              <a:gd name="T61" fmla="*/ 106 h 110"/>
              <a:gd name="T62" fmla="*/ 150 w 150"/>
              <a:gd name="T63" fmla="*/ 89 h 110"/>
              <a:gd name="T64" fmla="*/ 136 w 150"/>
              <a:gd name="T65" fmla="*/ 85 h 110"/>
              <a:gd name="T66" fmla="*/ 150 w 150"/>
              <a:gd name="T67" fmla="*/ 68 h 110"/>
              <a:gd name="T68" fmla="*/ 108 w 150"/>
              <a:gd name="T69" fmla="*/ 63 h 110"/>
              <a:gd name="T70" fmla="*/ 150 w 150"/>
              <a:gd name="T71" fmla="*/ 46 h 110"/>
              <a:gd name="T72" fmla="*/ 136 w 150"/>
              <a:gd name="T73" fmla="*/ 42 h 110"/>
              <a:gd name="T74" fmla="*/ 150 w 150"/>
              <a:gd name="T75" fmla="*/ 25 h 110"/>
              <a:gd name="T76" fmla="*/ 108 w 150"/>
              <a:gd name="T77" fmla="*/ 21 h 110"/>
              <a:gd name="T78" fmla="*/ 150 w 150"/>
              <a:gd name="T79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10">
                <a:moveTo>
                  <a:pt x="48" y="6"/>
                </a:moveTo>
                <a:lnTo>
                  <a:pt x="102" y="6"/>
                </a:lnTo>
                <a:lnTo>
                  <a:pt x="102" y="21"/>
                </a:lnTo>
                <a:lnTo>
                  <a:pt x="48" y="21"/>
                </a:lnTo>
                <a:lnTo>
                  <a:pt x="48" y="6"/>
                </a:lnTo>
                <a:close/>
                <a:moveTo>
                  <a:pt x="131" y="42"/>
                </a:moveTo>
                <a:lnTo>
                  <a:pt x="78" y="42"/>
                </a:lnTo>
                <a:lnTo>
                  <a:pt x="78" y="25"/>
                </a:lnTo>
                <a:lnTo>
                  <a:pt x="131" y="25"/>
                </a:lnTo>
                <a:lnTo>
                  <a:pt x="131" y="42"/>
                </a:lnTo>
                <a:close/>
                <a:moveTo>
                  <a:pt x="102" y="63"/>
                </a:moveTo>
                <a:lnTo>
                  <a:pt x="48" y="63"/>
                </a:lnTo>
                <a:lnTo>
                  <a:pt x="48" y="46"/>
                </a:lnTo>
                <a:lnTo>
                  <a:pt x="102" y="46"/>
                </a:lnTo>
                <a:lnTo>
                  <a:pt x="102" y="63"/>
                </a:lnTo>
                <a:close/>
                <a:moveTo>
                  <a:pt x="21" y="25"/>
                </a:moveTo>
                <a:lnTo>
                  <a:pt x="74" y="25"/>
                </a:lnTo>
                <a:lnTo>
                  <a:pt x="74" y="42"/>
                </a:lnTo>
                <a:lnTo>
                  <a:pt x="21" y="42"/>
                </a:lnTo>
                <a:lnTo>
                  <a:pt x="21" y="25"/>
                </a:lnTo>
                <a:close/>
                <a:moveTo>
                  <a:pt x="131" y="85"/>
                </a:moveTo>
                <a:lnTo>
                  <a:pt x="78" y="85"/>
                </a:lnTo>
                <a:lnTo>
                  <a:pt x="78" y="68"/>
                </a:lnTo>
                <a:lnTo>
                  <a:pt x="131" y="68"/>
                </a:lnTo>
                <a:lnTo>
                  <a:pt x="131" y="85"/>
                </a:lnTo>
                <a:close/>
                <a:moveTo>
                  <a:pt x="102" y="106"/>
                </a:moveTo>
                <a:lnTo>
                  <a:pt x="48" y="106"/>
                </a:lnTo>
                <a:lnTo>
                  <a:pt x="48" y="89"/>
                </a:lnTo>
                <a:lnTo>
                  <a:pt x="102" y="89"/>
                </a:lnTo>
                <a:lnTo>
                  <a:pt x="102" y="106"/>
                </a:lnTo>
                <a:close/>
                <a:moveTo>
                  <a:pt x="21" y="68"/>
                </a:moveTo>
                <a:lnTo>
                  <a:pt x="74" y="68"/>
                </a:lnTo>
                <a:lnTo>
                  <a:pt x="74" y="85"/>
                </a:lnTo>
                <a:lnTo>
                  <a:pt x="21" y="85"/>
                </a:lnTo>
                <a:lnTo>
                  <a:pt x="21" y="68"/>
                </a:lnTo>
                <a:close/>
                <a:moveTo>
                  <a:pt x="150" y="6"/>
                </a:moveTo>
                <a:lnTo>
                  <a:pt x="150" y="0"/>
                </a:lnTo>
                <a:lnTo>
                  <a:pt x="0" y="0"/>
                </a:lnTo>
                <a:lnTo>
                  <a:pt x="0" y="6"/>
                </a:lnTo>
                <a:lnTo>
                  <a:pt x="44" y="6"/>
                </a:lnTo>
                <a:lnTo>
                  <a:pt x="44" y="21"/>
                </a:lnTo>
                <a:lnTo>
                  <a:pt x="0" y="21"/>
                </a:lnTo>
                <a:lnTo>
                  <a:pt x="0" y="25"/>
                </a:lnTo>
                <a:lnTo>
                  <a:pt x="14" y="25"/>
                </a:lnTo>
                <a:lnTo>
                  <a:pt x="14" y="42"/>
                </a:lnTo>
                <a:lnTo>
                  <a:pt x="0" y="42"/>
                </a:lnTo>
                <a:lnTo>
                  <a:pt x="0" y="46"/>
                </a:lnTo>
                <a:lnTo>
                  <a:pt x="44" y="46"/>
                </a:lnTo>
                <a:lnTo>
                  <a:pt x="44" y="63"/>
                </a:lnTo>
                <a:lnTo>
                  <a:pt x="0" y="63"/>
                </a:lnTo>
                <a:lnTo>
                  <a:pt x="0" y="68"/>
                </a:lnTo>
                <a:lnTo>
                  <a:pt x="14" y="68"/>
                </a:lnTo>
                <a:lnTo>
                  <a:pt x="14" y="85"/>
                </a:lnTo>
                <a:lnTo>
                  <a:pt x="0" y="85"/>
                </a:lnTo>
                <a:lnTo>
                  <a:pt x="0" y="89"/>
                </a:lnTo>
                <a:lnTo>
                  <a:pt x="44" y="89"/>
                </a:lnTo>
                <a:lnTo>
                  <a:pt x="44" y="106"/>
                </a:lnTo>
                <a:lnTo>
                  <a:pt x="0" y="106"/>
                </a:lnTo>
                <a:lnTo>
                  <a:pt x="0" y="110"/>
                </a:lnTo>
                <a:lnTo>
                  <a:pt x="150" y="110"/>
                </a:lnTo>
                <a:lnTo>
                  <a:pt x="150" y="106"/>
                </a:lnTo>
                <a:lnTo>
                  <a:pt x="108" y="106"/>
                </a:lnTo>
                <a:lnTo>
                  <a:pt x="108" y="89"/>
                </a:lnTo>
                <a:lnTo>
                  <a:pt x="150" y="89"/>
                </a:lnTo>
                <a:lnTo>
                  <a:pt x="150" y="85"/>
                </a:lnTo>
                <a:lnTo>
                  <a:pt x="136" y="85"/>
                </a:lnTo>
                <a:lnTo>
                  <a:pt x="136" y="68"/>
                </a:lnTo>
                <a:lnTo>
                  <a:pt x="150" y="68"/>
                </a:lnTo>
                <a:lnTo>
                  <a:pt x="150" y="63"/>
                </a:lnTo>
                <a:lnTo>
                  <a:pt x="108" y="63"/>
                </a:lnTo>
                <a:lnTo>
                  <a:pt x="108" y="46"/>
                </a:lnTo>
                <a:lnTo>
                  <a:pt x="150" y="46"/>
                </a:lnTo>
                <a:lnTo>
                  <a:pt x="150" y="42"/>
                </a:lnTo>
                <a:lnTo>
                  <a:pt x="136" y="42"/>
                </a:lnTo>
                <a:lnTo>
                  <a:pt x="136" y="25"/>
                </a:lnTo>
                <a:lnTo>
                  <a:pt x="150" y="25"/>
                </a:lnTo>
                <a:lnTo>
                  <a:pt x="150" y="21"/>
                </a:lnTo>
                <a:lnTo>
                  <a:pt x="108" y="21"/>
                </a:lnTo>
                <a:lnTo>
                  <a:pt x="108" y="6"/>
                </a:lnTo>
                <a:lnTo>
                  <a:pt x="150" y="6"/>
                </a:lnTo>
                <a:close/>
              </a:path>
            </a:pathLst>
          </a:custGeom>
          <a:solidFill>
            <a:srgbClr val="0050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D353D7-3FB7-444F-9855-CCB7E403C309}"/>
              </a:ext>
            </a:extLst>
          </p:cNvPr>
          <p:cNvCxnSpPr>
            <a:cxnSpLocks/>
            <a:stCxn id="39" idx="8"/>
            <a:endCxn id="44" idx="22"/>
          </p:cNvCxnSpPr>
          <p:nvPr/>
        </p:nvCxnSpPr>
        <p:spPr>
          <a:xfrm>
            <a:off x="8835951" y="1043321"/>
            <a:ext cx="556640" cy="2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217F1E-35C7-4C06-BEE0-51463E88340A}"/>
              </a:ext>
            </a:extLst>
          </p:cNvPr>
          <p:cNvSpPr txBox="1"/>
          <p:nvPr/>
        </p:nvSpPr>
        <p:spPr>
          <a:xfrm>
            <a:off x="9201904" y="516012"/>
            <a:ext cx="116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Sophos Firewall</a:t>
            </a:r>
            <a:endParaRPr lang="en-ID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48C45-6F6A-44E3-AC0B-690F12C99D95}"/>
              </a:ext>
            </a:extLst>
          </p:cNvPr>
          <p:cNvSpPr txBox="1"/>
          <p:nvPr/>
        </p:nvSpPr>
        <p:spPr>
          <a:xfrm>
            <a:off x="8025044" y="508128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Router Cisco</a:t>
            </a:r>
            <a:endParaRPr lang="en-ID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86421D-8D4D-4675-8699-D5F2EA8F76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54" y="2587271"/>
            <a:ext cx="649783" cy="661774"/>
            <a:chOff x="2743" y="1482"/>
            <a:chExt cx="271" cy="276"/>
          </a:xfrm>
        </p:grpSpPr>
        <p:sp>
          <p:nvSpPr>
            <p:cNvPr id="49" name="AutoShape 552">
              <a:extLst>
                <a:ext uri="{FF2B5EF4-FFF2-40B4-BE49-F238E27FC236}">
                  <a16:creationId xmlns:a16="http://schemas.microsoft.com/office/drawing/2014/main" id="{3DCFECE9-A090-43FF-832E-D8360A3299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45" y="1482"/>
              <a:ext cx="2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554">
              <a:extLst>
                <a:ext uri="{FF2B5EF4-FFF2-40B4-BE49-F238E27FC236}">
                  <a16:creationId xmlns:a16="http://schemas.microsoft.com/office/drawing/2014/main" id="{6FE153E3-B435-43D0-A65B-A756A99D8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1484"/>
              <a:ext cx="269" cy="272"/>
            </a:xfrm>
            <a:custGeom>
              <a:avLst/>
              <a:gdLst>
                <a:gd name="T0" fmla="*/ 57 w 114"/>
                <a:gd name="T1" fmla="*/ 2 h 115"/>
                <a:gd name="T2" fmla="*/ 112 w 114"/>
                <a:gd name="T3" fmla="*/ 58 h 115"/>
                <a:gd name="T4" fmla="*/ 57 w 114"/>
                <a:gd name="T5" fmla="*/ 113 h 115"/>
                <a:gd name="T6" fmla="*/ 2 w 114"/>
                <a:gd name="T7" fmla="*/ 58 h 115"/>
                <a:gd name="T8" fmla="*/ 57 w 114"/>
                <a:gd name="T9" fmla="*/ 2 h 115"/>
                <a:gd name="T10" fmla="*/ 57 w 114"/>
                <a:gd name="T11" fmla="*/ 0 h 115"/>
                <a:gd name="T12" fmla="*/ 0 w 114"/>
                <a:gd name="T13" fmla="*/ 58 h 115"/>
                <a:gd name="T14" fmla="*/ 57 w 114"/>
                <a:gd name="T15" fmla="*/ 115 h 115"/>
                <a:gd name="T16" fmla="*/ 114 w 114"/>
                <a:gd name="T17" fmla="*/ 58 h 115"/>
                <a:gd name="T18" fmla="*/ 57 w 11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2"/>
                  </a:moveTo>
                  <a:cubicBezTo>
                    <a:pt x="88" y="2"/>
                    <a:pt x="112" y="27"/>
                    <a:pt x="112" y="58"/>
                  </a:cubicBezTo>
                  <a:cubicBezTo>
                    <a:pt x="112" y="88"/>
                    <a:pt x="88" y="113"/>
                    <a:pt x="57" y="113"/>
                  </a:cubicBezTo>
                  <a:cubicBezTo>
                    <a:pt x="27" y="113"/>
                    <a:pt x="2" y="88"/>
                    <a:pt x="2" y="58"/>
                  </a:cubicBezTo>
                  <a:cubicBezTo>
                    <a:pt x="2" y="27"/>
                    <a:pt x="27" y="2"/>
                    <a:pt x="57" y="2"/>
                  </a:cubicBezTo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8"/>
                  </a:cubicBezTo>
                  <a:cubicBezTo>
                    <a:pt x="114" y="26"/>
                    <a:pt x="89" y="0"/>
                    <a:pt x="5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51" name="Freeform 555">
              <a:extLst>
                <a:ext uri="{FF2B5EF4-FFF2-40B4-BE49-F238E27FC236}">
                  <a16:creationId xmlns:a16="http://schemas.microsoft.com/office/drawing/2014/main" id="{41B9FD4C-96BF-41E6-A592-527DAABE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633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12 w 71"/>
                <a:gd name="T3" fmla="*/ 50 h 71"/>
                <a:gd name="T4" fmla="*/ 26 w 71"/>
                <a:gd name="T5" fmla="*/ 35 h 71"/>
                <a:gd name="T6" fmla="*/ 59 w 71"/>
                <a:gd name="T7" fmla="*/ 71 h 71"/>
                <a:gd name="T8" fmla="*/ 71 w 71"/>
                <a:gd name="T9" fmla="*/ 57 h 71"/>
                <a:gd name="T10" fmla="*/ 38 w 71"/>
                <a:gd name="T11" fmla="*/ 24 h 71"/>
                <a:gd name="T12" fmla="*/ 52 w 71"/>
                <a:gd name="T13" fmla="*/ 9 h 71"/>
                <a:gd name="T14" fmla="*/ 0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12" y="50"/>
                  </a:lnTo>
                  <a:lnTo>
                    <a:pt x="26" y="35"/>
                  </a:lnTo>
                  <a:lnTo>
                    <a:pt x="59" y="71"/>
                  </a:lnTo>
                  <a:lnTo>
                    <a:pt x="71" y="57"/>
                  </a:lnTo>
                  <a:lnTo>
                    <a:pt x="38" y="24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56">
              <a:extLst>
                <a:ext uri="{FF2B5EF4-FFF2-40B4-BE49-F238E27FC236}">
                  <a16:creationId xmlns:a16="http://schemas.microsoft.com/office/drawing/2014/main" id="{6464516E-C8F3-4F22-BB2E-7C800CAC4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539"/>
              <a:ext cx="70" cy="68"/>
            </a:xfrm>
            <a:custGeom>
              <a:avLst/>
              <a:gdLst>
                <a:gd name="T0" fmla="*/ 70 w 70"/>
                <a:gd name="T1" fmla="*/ 68 h 68"/>
                <a:gd name="T2" fmla="*/ 21 w 70"/>
                <a:gd name="T3" fmla="*/ 59 h 68"/>
                <a:gd name="T4" fmla="*/ 35 w 70"/>
                <a:gd name="T5" fmla="*/ 44 h 68"/>
                <a:gd name="T6" fmla="*/ 0 w 70"/>
                <a:gd name="T7" fmla="*/ 11 h 68"/>
                <a:gd name="T8" fmla="*/ 14 w 70"/>
                <a:gd name="T9" fmla="*/ 0 h 68"/>
                <a:gd name="T10" fmla="*/ 47 w 70"/>
                <a:gd name="T11" fmla="*/ 33 h 68"/>
                <a:gd name="T12" fmla="*/ 61 w 70"/>
                <a:gd name="T13" fmla="*/ 19 h 68"/>
                <a:gd name="T14" fmla="*/ 70 w 7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8">
                  <a:moveTo>
                    <a:pt x="70" y="68"/>
                  </a:moveTo>
                  <a:lnTo>
                    <a:pt x="21" y="59"/>
                  </a:lnTo>
                  <a:lnTo>
                    <a:pt x="35" y="44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47" y="33"/>
                  </a:lnTo>
                  <a:lnTo>
                    <a:pt x="61" y="19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57">
              <a:extLst>
                <a:ext uri="{FF2B5EF4-FFF2-40B4-BE49-F238E27FC236}">
                  <a16:creationId xmlns:a16="http://schemas.microsoft.com/office/drawing/2014/main" id="{88BB2BA2-26C0-401F-A8C7-C4ED0237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1543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61 w 71"/>
                <a:gd name="T3" fmla="*/ 52 h 71"/>
                <a:gd name="T4" fmla="*/ 47 w 71"/>
                <a:gd name="T5" fmla="*/ 38 h 71"/>
                <a:gd name="T6" fmla="*/ 14 w 71"/>
                <a:gd name="T7" fmla="*/ 71 h 71"/>
                <a:gd name="T8" fmla="*/ 0 w 71"/>
                <a:gd name="T9" fmla="*/ 59 h 71"/>
                <a:gd name="T10" fmla="*/ 35 w 71"/>
                <a:gd name="T11" fmla="*/ 24 h 71"/>
                <a:gd name="T12" fmla="*/ 21 w 71"/>
                <a:gd name="T13" fmla="*/ 12 h 71"/>
                <a:gd name="T14" fmla="*/ 71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61" y="52"/>
                  </a:lnTo>
                  <a:lnTo>
                    <a:pt x="47" y="38"/>
                  </a:lnTo>
                  <a:lnTo>
                    <a:pt x="14" y="71"/>
                  </a:lnTo>
                  <a:lnTo>
                    <a:pt x="0" y="59"/>
                  </a:lnTo>
                  <a:lnTo>
                    <a:pt x="35" y="24"/>
                  </a:lnTo>
                  <a:lnTo>
                    <a:pt x="2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58">
              <a:extLst>
                <a:ext uri="{FF2B5EF4-FFF2-40B4-BE49-F238E27FC236}">
                  <a16:creationId xmlns:a16="http://schemas.microsoft.com/office/drawing/2014/main" id="{DD1B23B4-8AED-4615-8702-D2C28A60A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626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9 w 70"/>
                <a:gd name="T3" fmla="*/ 19 h 71"/>
                <a:gd name="T4" fmla="*/ 23 w 70"/>
                <a:gd name="T5" fmla="*/ 33 h 71"/>
                <a:gd name="T6" fmla="*/ 56 w 70"/>
                <a:gd name="T7" fmla="*/ 0 h 71"/>
                <a:gd name="T8" fmla="*/ 70 w 70"/>
                <a:gd name="T9" fmla="*/ 12 h 71"/>
                <a:gd name="T10" fmla="*/ 37 w 70"/>
                <a:gd name="T11" fmla="*/ 47 h 71"/>
                <a:gd name="T12" fmla="*/ 52 w 70"/>
                <a:gd name="T13" fmla="*/ 61 h 71"/>
                <a:gd name="T14" fmla="*/ 0 w 7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1">
                  <a:moveTo>
                    <a:pt x="0" y="71"/>
                  </a:moveTo>
                  <a:lnTo>
                    <a:pt x="9" y="19"/>
                  </a:lnTo>
                  <a:lnTo>
                    <a:pt x="23" y="33"/>
                  </a:lnTo>
                  <a:lnTo>
                    <a:pt x="56" y="0"/>
                  </a:lnTo>
                  <a:lnTo>
                    <a:pt x="70" y="12"/>
                  </a:lnTo>
                  <a:lnTo>
                    <a:pt x="37" y="47"/>
                  </a:lnTo>
                  <a:lnTo>
                    <a:pt x="52" y="6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4A767C-00BE-4A43-8AA2-8FDC1DC28EBD}"/>
              </a:ext>
            </a:extLst>
          </p:cNvPr>
          <p:cNvSpPr txBox="1"/>
          <p:nvPr/>
        </p:nvSpPr>
        <p:spPr>
          <a:xfrm>
            <a:off x="1499013" y="2778655"/>
            <a:ext cx="85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Router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penghubung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jaringan-jaringan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artian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public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ip</a:t>
            </a:r>
            <a:r>
              <a:rPr lang="en-US" sz="1400" dirty="0"/>
              <a:t> private</a:t>
            </a:r>
            <a:endParaRPr lang="en-ID" sz="1400" dirty="0"/>
          </a:p>
        </p:txBody>
      </p:sp>
      <p:sp>
        <p:nvSpPr>
          <p:cNvPr id="57" name="Freeform 228">
            <a:extLst>
              <a:ext uri="{FF2B5EF4-FFF2-40B4-BE49-F238E27FC236}">
                <a16:creationId xmlns:a16="http://schemas.microsoft.com/office/drawing/2014/main" id="{9CDF596E-D152-4857-BEFF-33C616469847}"/>
              </a:ext>
            </a:extLst>
          </p:cNvPr>
          <p:cNvSpPr>
            <a:spLocks noEditPoints="1"/>
          </p:cNvSpPr>
          <p:nvPr/>
        </p:nvSpPr>
        <p:spPr bwMode="auto">
          <a:xfrm>
            <a:off x="744928" y="3520674"/>
            <a:ext cx="644988" cy="661774"/>
          </a:xfrm>
          <a:custGeom>
            <a:avLst/>
            <a:gdLst>
              <a:gd name="T0" fmla="*/ 102 w 150"/>
              <a:gd name="T1" fmla="*/ 6 h 110"/>
              <a:gd name="T2" fmla="*/ 48 w 150"/>
              <a:gd name="T3" fmla="*/ 21 h 110"/>
              <a:gd name="T4" fmla="*/ 131 w 150"/>
              <a:gd name="T5" fmla="*/ 42 h 110"/>
              <a:gd name="T6" fmla="*/ 78 w 150"/>
              <a:gd name="T7" fmla="*/ 25 h 110"/>
              <a:gd name="T8" fmla="*/ 131 w 150"/>
              <a:gd name="T9" fmla="*/ 42 h 110"/>
              <a:gd name="T10" fmla="*/ 48 w 150"/>
              <a:gd name="T11" fmla="*/ 63 h 110"/>
              <a:gd name="T12" fmla="*/ 102 w 150"/>
              <a:gd name="T13" fmla="*/ 46 h 110"/>
              <a:gd name="T14" fmla="*/ 21 w 150"/>
              <a:gd name="T15" fmla="*/ 25 h 110"/>
              <a:gd name="T16" fmla="*/ 74 w 150"/>
              <a:gd name="T17" fmla="*/ 42 h 110"/>
              <a:gd name="T18" fmla="*/ 21 w 150"/>
              <a:gd name="T19" fmla="*/ 25 h 110"/>
              <a:gd name="T20" fmla="*/ 78 w 150"/>
              <a:gd name="T21" fmla="*/ 85 h 110"/>
              <a:gd name="T22" fmla="*/ 131 w 150"/>
              <a:gd name="T23" fmla="*/ 68 h 110"/>
              <a:gd name="T24" fmla="*/ 102 w 150"/>
              <a:gd name="T25" fmla="*/ 106 h 110"/>
              <a:gd name="T26" fmla="*/ 48 w 150"/>
              <a:gd name="T27" fmla="*/ 89 h 110"/>
              <a:gd name="T28" fmla="*/ 102 w 150"/>
              <a:gd name="T29" fmla="*/ 106 h 110"/>
              <a:gd name="T30" fmla="*/ 74 w 150"/>
              <a:gd name="T31" fmla="*/ 68 h 110"/>
              <a:gd name="T32" fmla="*/ 21 w 150"/>
              <a:gd name="T33" fmla="*/ 85 h 110"/>
              <a:gd name="T34" fmla="*/ 150 w 150"/>
              <a:gd name="T35" fmla="*/ 6 h 110"/>
              <a:gd name="T36" fmla="*/ 0 w 150"/>
              <a:gd name="T37" fmla="*/ 0 h 110"/>
              <a:gd name="T38" fmla="*/ 44 w 150"/>
              <a:gd name="T39" fmla="*/ 6 h 110"/>
              <a:gd name="T40" fmla="*/ 0 w 150"/>
              <a:gd name="T41" fmla="*/ 21 h 110"/>
              <a:gd name="T42" fmla="*/ 14 w 150"/>
              <a:gd name="T43" fmla="*/ 25 h 110"/>
              <a:gd name="T44" fmla="*/ 0 w 150"/>
              <a:gd name="T45" fmla="*/ 42 h 110"/>
              <a:gd name="T46" fmla="*/ 44 w 150"/>
              <a:gd name="T47" fmla="*/ 46 h 110"/>
              <a:gd name="T48" fmla="*/ 0 w 150"/>
              <a:gd name="T49" fmla="*/ 63 h 110"/>
              <a:gd name="T50" fmla="*/ 14 w 150"/>
              <a:gd name="T51" fmla="*/ 68 h 110"/>
              <a:gd name="T52" fmla="*/ 0 w 150"/>
              <a:gd name="T53" fmla="*/ 85 h 110"/>
              <a:gd name="T54" fmla="*/ 44 w 150"/>
              <a:gd name="T55" fmla="*/ 89 h 110"/>
              <a:gd name="T56" fmla="*/ 0 w 150"/>
              <a:gd name="T57" fmla="*/ 106 h 110"/>
              <a:gd name="T58" fmla="*/ 150 w 150"/>
              <a:gd name="T59" fmla="*/ 110 h 110"/>
              <a:gd name="T60" fmla="*/ 108 w 150"/>
              <a:gd name="T61" fmla="*/ 106 h 110"/>
              <a:gd name="T62" fmla="*/ 150 w 150"/>
              <a:gd name="T63" fmla="*/ 89 h 110"/>
              <a:gd name="T64" fmla="*/ 136 w 150"/>
              <a:gd name="T65" fmla="*/ 85 h 110"/>
              <a:gd name="T66" fmla="*/ 150 w 150"/>
              <a:gd name="T67" fmla="*/ 68 h 110"/>
              <a:gd name="T68" fmla="*/ 108 w 150"/>
              <a:gd name="T69" fmla="*/ 63 h 110"/>
              <a:gd name="T70" fmla="*/ 150 w 150"/>
              <a:gd name="T71" fmla="*/ 46 h 110"/>
              <a:gd name="T72" fmla="*/ 136 w 150"/>
              <a:gd name="T73" fmla="*/ 42 h 110"/>
              <a:gd name="T74" fmla="*/ 150 w 150"/>
              <a:gd name="T75" fmla="*/ 25 h 110"/>
              <a:gd name="T76" fmla="*/ 108 w 150"/>
              <a:gd name="T77" fmla="*/ 21 h 110"/>
              <a:gd name="T78" fmla="*/ 150 w 150"/>
              <a:gd name="T79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10">
                <a:moveTo>
                  <a:pt x="48" y="6"/>
                </a:moveTo>
                <a:lnTo>
                  <a:pt x="102" y="6"/>
                </a:lnTo>
                <a:lnTo>
                  <a:pt x="102" y="21"/>
                </a:lnTo>
                <a:lnTo>
                  <a:pt x="48" y="21"/>
                </a:lnTo>
                <a:lnTo>
                  <a:pt x="48" y="6"/>
                </a:lnTo>
                <a:close/>
                <a:moveTo>
                  <a:pt x="131" y="42"/>
                </a:moveTo>
                <a:lnTo>
                  <a:pt x="78" y="42"/>
                </a:lnTo>
                <a:lnTo>
                  <a:pt x="78" y="25"/>
                </a:lnTo>
                <a:lnTo>
                  <a:pt x="131" y="25"/>
                </a:lnTo>
                <a:lnTo>
                  <a:pt x="131" y="42"/>
                </a:lnTo>
                <a:close/>
                <a:moveTo>
                  <a:pt x="102" y="63"/>
                </a:moveTo>
                <a:lnTo>
                  <a:pt x="48" y="63"/>
                </a:lnTo>
                <a:lnTo>
                  <a:pt x="48" y="46"/>
                </a:lnTo>
                <a:lnTo>
                  <a:pt x="102" y="46"/>
                </a:lnTo>
                <a:lnTo>
                  <a:pt x="102" y="63"/>
                </a:lnTo>
                <a:close/>
                <a:moveTo>
                  <a:pt x="21" y="25"/>
                </a:moveTo>
                <a:lnTo>
                  <a:pt x="74" y="25"/>
                </a:lnTo>
                <a:lnTo>
                  <a:pt x="74" y="42"/>
                </a:lnTo>
                <a:lnTo>
                  <a:pt x="21" y="42"/>
                </a:lnTo>
                <a:lnTo>
                  <a:pt x="21" y="25"/>
                </a:lnTo>
                <a:close/>
                <a:moveTo>
                  <a:pt x="131" y="85"/>
                </a:moveTo>
                <a:lnTo>
                  <a:pt x="78" y="85"/>
                </a:lnTo>
                <a:lnTo>
                  <a:pt x="78" y="68"/>
                </a:lnTo>
                <a:lnTo>
                  <a:pt x="131" y="68"/>
                </a:lnTo>
                <a:lnTo>
                  <a:pt x="131" y="85"/>
                </a:lnTo>
                <a:close/>
                <a:moveTo>
                  <a:pt x="102" y="106"/>
                </a:moveTo>
                <a:lnTo>
                  <a:pt x="48" y="106"/>
                </a:lnTo>
                <a:lnTo>
                  <a:pt x="48" y="89"/>
                </a:lnTo>
                <a:lnTo>
                  <a:pt x="102" y="89"/>
                </a:lnTo>
                <a:lnTo>
                  <a:pt x="102" y="106"/>
                </a:lnTo>
                <a:close/>
                <a:moveTo>
                  <a:pt x="21" y="68"/>
                </a:moveTo>
                <a:lnTo>
                  <a:pt x="74" y="68"/>
                </a:lnTo>
                <a:lnTo>
                  <a:pt x="74" y="85"/>
                </a:lnTo>
                <a:lnTo>
                  <a:pt x="21" y="85"/>
                </a:lnTo>
                <a:lnTo>
                  <a:pt x="21" y="68"/>
                </a:lnTo>
                <a:close/>
                <a:moveTo>
                  <a:pt x="150" y="6"/>
                </a:moveTo>
                <a:lnTo>
                  <a:pt x="150" y="0"/>
                </a:lnTo>
                <a:lnTo>
                  <a:pt x="0" y="0"/>
                </a:lnTo>
                <a:lnTo>
                  <a:pt x="0" y="6"/>
                </a:lnTo>
                <a:lnTo>
                  <a:pt x="44" y="6"/>
                </a:lnTo>
                <a:lnTo>
                  <a:pt x="44" y="21"/>
                </a:lnTo>
                <a:lnTo>
                  <a:pt x="0" y="21"/>
                </a:lnTo>
                <a:lnTo>
                  <a:pt x="0" y="25"/>
                </a:lnTo>
                <a:lnTo>
                  <a:pt x="14" y="25"/>
                </a:lnTo>
                <a:lnTo>
                  <a:pt x="14" y="42"/>
                </a:lnTo>
                <a:lnTo>
                  <a:pt x="0" y="42"/>
                </a:lnTo>
                <a:lnTo>
                  <a:pt x="0" y="46"/>
                </a:lnTo>
                <a:lnTo>
                  <a:pt x="44" y="46"/>
                </a:lnTo>
                <a:lnTo>
                  <a:pt x="44" y="63"/>
                </a:lnTo>
                <a:lnTo>
                  <a:pt x="0" y="63"/>
                </a:lnTo>
                <a:lnTo>
                  <a:pt x="0" y="68"/>
                </a:lnTo>
                <a:lnTo>
                  <a:pt x="14" y="68"/>
                </a:lnTo>
                <a:lnTo>
                  <a:pt x="14" y="85"/>
                </a:lnTo>
                <a:lnTo>
                  <a:pt x="0" y="85"/>
                </a:lnTo>
                <a:lnTo>
                  <a:pt x="0" y="89"/>
                </a:lnTo>
                <a:lnTo>
                  <a:pt x="44" y="89"/>
                </a:lnTo>
                <a:lnTo>
                  <a:pt x="44" y="106"/>
                </a:lnTo>
                <a:lnTo>
                  <a:pt x="0" y="106"/>
                </a:lnTo>
                <a:lnTo>
                  <a:pt x="0" y="110"/>
                </a:lnTo>
                <a:lnTo>
                  <a:pt x="150" y="110"/>
                </a:lnTo>
                <a:lnTo>
                  <a:pt x="150" y="106"/>
                </a:lnTo>
                <a:lnTo>
                  <a:pt x="108" y="106"/>
                </a:lnTo>
                <a:lnTo>
                  <a:pt x="108" y="89"/>
                </a:lnTo>
                <a:lnTo>
                  <a:pt x="150" y="89"/>
                </a:lnTo>
                <a:lnTo>
                  <a:pt x="150" y="85"/>
                </a:lnTo>
                <a:lnTo>
                  <a:pt x="136" y="85"/>
                </a:lnTo>
                <a:lnTo>
                  <a:pt x="136" y="68"/>
                </a:lnTo>
                <a:lnTo>
                  <a:pt x="150" y="68"/>
                </a:lnTo>
                <a:lnTo>
                  <a:pt x="150" y="63"/>
                </a:lnTo>
                <a:lnTo>
                  <a:pt x="108" y="63"/>
                </a:lnTo>
                <a:lnTo>
                  <a:pt x="108" y="46"/>
                </a:lnTo>
                <a:lnTo>
                  <a:pt x="150" y="46"/>
                </a:lnTo>
                <a:lnTo>
                  <a:pt x="150" y="42"/>
                </a:lnTo>
                <a:lnTo>
                  <a:pt x="136" y="42"/>
                </a:lnTo>
                <a:lnTo>
                  <a:pt x="136" y="25"/>
                </a:lnTo>
                <a:lnTo>
                  <a:pt x="150" y="25"/>
                </a:lnTo>
                <a:lnTo>
                  <a:pt x="150" y="21"/>
                </a:lnTo>
                <a:lnTo>
                  <a:pt x="108" y="21"/>
                </a:lnTo>
                <a:lnTo>
                  <a:pt x="108" y="6"/>
                </a:lnTo>
                <a:lnTo>
                  <a:pt x="150" y="6"/>
                </a:lnTo>
                <a:close/>
              </a:path>
            </a:pathLst>
          </a:custGeom>
          <a:solidFill>
            <a:srgbClr val="0050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26A271-466E-4E67-9319-77F72BE676F0}"/>
              </a:ext>
            </a:extLst>
          </p:cNvPr>
          <p:cNvSpPr txBox="1"/>
          <p:nvPr/>
        </p:nvSpPr>
        <p:spPr>
          <a:xfrm>
            <a:off x="1499013" y="3520674"/>
            <a:ext cx="9133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Firewall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menyaring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data yang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luar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sebaliknya</a:t>
            </a:r>
            <a:r>
              <a:rPr lang="en-US" sz="1400" dirty="0"/>
              <a:t>. </a:t>
            </a:r>
            <a:r>
              <a:rPr lang="en-US" altLang="en-US" sz="1400" dirty="0" err="1"/>
              <a:t>berdasarkan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aturan-aturan</a:t>
            </a:r>
            <a:r>
              <a:rPr lang="en-US" altLang="en-US" sz="1400" dirty="0"/>
              <a:t> yang </a:t>
            </a:r>
            <a:r>
              <a:rPr lang="en-US" altLang="en-US" sz="1400" dirty="0" err="1"/>
              <a:t>ditetapkan</a:t>
            </a:r>
            <a:r>
              <a:rPr lang="en-US" altLang="en-US" sz="1400" dirty="0"/>
              <a:t>. </a:t>
            </a:r>
          </a:p>
          <a:p>
            <a:r>
              <a:rPr lang="en-US" sz="1400" dirty="0"/>
              <a:t>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58627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0AC-0AB6-41C9-A46D-C3C3316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4A767C-00BE-4A43-8AA2-8FDC1DC28EBD}"/>
              </a:ext>
            </a:extLst>
          </p:cNvPr>
          <p:cNvSpPr txBox="1"/>
          <p:nvPr/>
        </p:nvSpPr>
        <p:spPr>
          <a:xfrm>
            <a:off x="1490775" y="3347065"/>
            <a:ext cx="978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Core Switch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bertanggung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jawab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atas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lalu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lintas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dalam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.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Dalam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lapisan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ini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data – data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diteruskan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secepatnya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dengan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menggunakan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motode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dan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protokol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tercepat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(high speed). </a:t>
            </a:r>
            <a:endParaRPr lang="en-ID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29B7E-E3A5-44B9-B484-6CA578111FA4}"/>
              </a:ext>
            </a:extLst>
          </p:cNvPr>
          <p:cNvSpPr/>
          <p:nvPr/>
        </p:nvSpPr>
        <p:spPr>
          <a:xfrm>
            <a:off x="9744735" y="195110"/>
            <a:ext cx="1013792" cy="1371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D44D7-259C-4CA9-BB6C-9C9F4EB3B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8" b="5358"/>
          <a:stretch/>
        </p:blipFill>
        <p:spPr>
          <a:xfrm>
            <a:off x="9851515" y="252698"/>
            <a:ext cx="800231" cy="1153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633F4-A860-4055-B2D1-61B43A7FDA93}"/>
              </a:ext>
            </a:extLst>
          </p:cNvPr>
          <p:cNvSpPr txBox="1"/>
          <p:nvPr/>
        </p:nvSpPr>
        <p:spPr>
          <a:xfrm>
            <a:off x="9954196" y="1315810"/>
            <a:ext cx="645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Core </a:t>
            </a:r>
            <a:endParaRPr lang="en-ID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1FD0E-1F8D-4A82-BC69-9C5D06B2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8" b="5358"/>
          <a:stretch/>
        </p:blipFill>
        <p:spPr>
          <a:xfrm>
            <a:off x="593087" y="3133633"/>
            <a:ext cx="800231" cy="11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70AC-0AB6-41C9-A46D-C3C3316C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76" y="1068470"/>
            <a:ext cx="2830647" cy="6833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4A767C-00BE-4A43-8AA2-8FDC1DC28EBD}"/>
              </a:ext>
            </a:extLst>
          </p:cNvPr>
          <p:cNvSpPr txBox="1"/>
          <p:nvPr/>
        </p:nvSpPr>
        <p:spPr>
          <a:xfrm>
            <a:off x="960403" y="3369329"/>
            <a:ext cx="796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Distribution Switch </a:t>
            </a:r>
            <a:r>
              <a:rPr lang="en-US" sz="1600" dirty="0" err="1"/>
              <a:t>fungsinya</a:t>
            </a:r>
            <a:r>
              <a:rPr lang="en-US" sz="1600" b="1" dirty="0"/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adalah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menyediakan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routing, filtering dan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menentukan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cara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terbaik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menangani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permintaan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layanan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dalam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.</a:t>
            </a: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1FD0E-1F8D-4A82-BC69-9C5D06B2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8" b="5358"/>
          <a:stretch/>
        </p:blipFill>
        <p:spPr>
          <a:xfrm>
            <a:off x="152180" y="3193827"/>
            <a:ext cx="655738" cy="94514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111D1BA-B007-4BBA-8928-14E4AC92A5F3}"/>
              </a:ext>
            </a:extLst>
          </p:cNvPr>
          <p:cNvSpPr/>
          <p:nvPr/>
        </p:nvSpPr>
        <p:spPr>
          <a:xfrm>
            <a:off x="9748499" y="112173"/>
            <a:ext cx="2291321" cy="1775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A74B040-B5FD-48D1-8BFF-EB49337B0CB4}"/>
              </a:ext>
            </a:extLst>
          </p:cNvPr>
          <p:cNvSpPr/>
          <p:nvPr/>
        </p:nvSpPr>
        <p:spPr>
          <a:xfrm>
            <a:off x="7925798" y="2372508"/>
            <a:ext cx="1081287" cy="830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272D0E-B3EA-4CAD-B5A9-2AC73F12B802}"/>
              </a:ext>
            </a:extLst>
          </p:cNvPr>
          <p:cNvSpPr txBox="1"/>
          <p:nvPr/>
        </p:nvSpPr>
        <p:spPr>
          <a:xfrm>
            <a:off x="7867554" y="2956443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ACCESS SWITCH</a:t>
            </a:r>
            <a:endParaRPr lang="en-ID" sz="12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59C4C6-86A5-4E5B-BEDB-67AFD3B95C2A}"/>
              </a:ext>
            </a:extLst>
          </p:cNvPr>
          <p:cNvSpPr/>
          <p:nvPr/>
        </p:nvSpPr>
        <p:spPr>
          <a:xfrm>
            <a:off x="7884613" y="627726"/>
            <a:ext cx="1081287" cy="830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DB8AA-9C66-47EC-8B0C-3016CC46F861}"/>
              </a:ext>
            </a:extLst>
          </p:cNvPr>
          <p:cNvSpPr txBox="1"/>
          <p:nvPr/>
        </p:nvSpPr>
        <p:spPr>
          <a:xfrm>
            <a:off x="7826369" y="1211661"/>
            <a:ext cx="11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ACCESS SWITCH</a:t>
            </a:r>
            <a:endParaRPr lang="en-ID" sz="12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0F2F27-A796-42F4-834C-958A184CA659}"/>
              </a:ext>
            </a:extLst>
          </p:cNvPr>
          <p:cNvSpPr/>
          <p:nvPr/>
        </p:nvSpPr>
        <p:spPr>
          <a:xfrm>
            <a:off x="4867499" y="1068470"/>
            <a:ext cx="1081287" cy="13040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E1A382-633C-40C7-9266-BEC3BF6D44D2}"/>
              </a:ext>
            </a:extLst>
          </p:cNvPr>
          <p:cNvSpPr txBox="1"/>
          <p:nvPr/>
        </p:nvSpPr>
        <p:spPr>
          <a:xfrm>
            <a:off x="4907249" y="2076697"/>
            <a:ext cx="98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Distribution </a:t>
            </a:r>
            <a:endParaRPr lang="en-ID" sz="1200" b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53C1548-EFE5-43C6-84CA-61644308D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8" b="5358"/>
          <a:stretch/>
        </p:blipFill>
        <p:spPr>
          <a:xfrm>
            <a:off x="5125294" y="1308156"/>
            <a:ext cx="580250" cy="836336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973FD1A-B292-47FA-A7BB-100B6AB2A64C}"/>
              </a:ext>
            </a:extLst>
          </p:cNvPr>
          <p:cNvGrpSpPr/>
          <p:nvPr/>
        </p:nvGrpSpPr>
        <p:grpSpPr>
          <a:xfrm>
            <a:off x="8123060" y="732975"/>
            <a:ext cx="563395" cy="509573"/>
            <a:chOff x="5948363" y="1381126"/>
            <a:chExt cx="252413" cy="255588"/>
          </a:xfrm>
        </p:grpSpPr>
        <p:sp>
          <p:nvSpPr>
            <p:cNvPr id="71" name="Freeform 208">
              <a:extLst>
                <a:ext uri="{FF2B5EF4-FFF2-40B4-BE49-F238E27FC236}">
                  <a16:creationId xmlns:a16="http://schemas.microsoft.com/office/drawing/2014/main" id="{C40B712F-1400-4DF7-9504-1A75F155B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2" name="Freeform 209">
              <a:extLst>
                <a:ext uri="{FF2B5EF4-FFF2-40B4-BE49-F238E27FC236}">
                  <a16:creationId xmlns:a16="http://schemas.microsoft.com/office/drawing/2014/main" id="{7D89B8EF-54E6-4154-AC68-E8A22ECEE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210">
              <a:extLst>
                <a:ext uri="{FF2B5EF4-FFF2-40B4-BE49-F238E27FC236}">
                  <a16:creationId xmlns:a16="http://schemas.microsoft.com/office/drawing/2014/main" id="{9B349E9B-0801-445D-ABBD-87BCCEA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4" name="Freeform 211">
              <a:extLst>
                <a:ext uri="{FF2B5EF4-FFF2-40B4-BE49-F238E27FC236}">
                  <a16:creationId xmlns:a16="http://schemas.microsoft.com/office/drawing/2014/main" id="{F1E0941F-1EA2-4D90-9D62-C35E19061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212">
              <a:extLst>
                <a:ext uri="{FF2B5EF4-FFF2-40B4-BE49-F238E27FC236}">
                  <a16:creationId xmlns:a16="http://schemas.microsoft.com/office/drawing/2014/main" id="{9C5ECAD0-41CE-4EFA-B03A-07CF29F16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213">
              <a:extLst>
                <a:ext uri="{FF2B5EF4-FFF2-40B4-BE49-F238E27FC236}">
                  <a16:creationId xmlns:a16="http://schemas.microsoft.com/office/drawing/2014/main" id="{9085A341-0E87-4A10-B092-E49A98FCD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2DF2EF6-57AD-48D3-A440-6649522D0C42}"/>
              </a:ext>
            </a:extLst>
          </p:cNvPr>
          <p:cNvGrpSpPr/>
          <p:nvPr/>
        </p:nvGrpSpPr>
        <p:grpSpPr>
          <a:xfrm>
            <a:off x="8177313" y="2452036"/>
            <a:ext cx="563395" cy="509573"/>
            <a:chOff x="5948363" y="1381126"/>
            <a:chExt cx="252413" cy="255588"/>
          </a:xfrm>
        </p:grpSpPr>
        <p:sp>
          <p:nvSpPr>
            <p:cNvPr id="78" name="Freeform 208">
              <a:extLst>
                <a:ext uri="{FF2B5EF4-FFF2-40B4-BE49-F238E27FC236}">
                  <a16:creationId xmlns:a16="http://schemas.microsoft.com/office/drawing/2014/main" id="{DAFD43AB-7772-4437-A647-42F05B568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79" name="Freeform 209">
              <a:extLst>
                <a:ext uri="{FF2B5EF4-FFF2-40B4-BE49-F238E27FC236}">
                  <a16:creationId xmlns:a16="http://schemas.microsoft.com/office/drawing/2014/main" id="{501FA770-380D-45D0-968A-A299AF918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210">
              <a:extLst>
                <a:ext uri="{FF2B5EF4-FFF2-40B4-BE49-F238E27FC236}">
                  <a16:creationId xmlns:a16="http://schemas.microsoft.com/office/drawing/2014/main" id="{5A4FDAC2-F329-45EE-A695-FAE7D609B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81" name="Freeform 211">
              <a:extLst>
                <a:ext uri="{FF2B5EF4-FFF2-40B4-BE49-F238E27FC236}">
                  <a16:creationId xmlns:a16="http://schemas.microsoft.com/office/drawing/2014/main" id="{DF48F676-ADF0-45CF-8EA6-421D27EB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212">
              <a:extLst>
                <a:ext uri="{FF2B5EF4-FFF2-40B4-BE49-F238E27FC236}">
                  <a16:creationId xmlns:a16="http://schemas.microsoft.com/office/drawing/2014/main" id="{011DDAD3-C4D2-44A8-BB6B-D2F6D085D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213">
              <a:extLst>
                <a:ext uri="{FF2B5EF4-FFF2-40B4-BE49-F238E27FC236}">
                  <a16:creationId xmlns:a16="http://schemas.microsoft.com/office/drawing/2014/main" id="{8CC72C38-77A4-4C03-A66E-B4D3A84AC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852FF6F-0F5B-48FD-80DF-C922ABB9FA6E}"/>
              </a:ext>
            </a:extLst>
          </p:cNvPr>
          <p:cNvGrpSpPr/>
          <p:nvPr/>
        </p:nvGrpSpPr>
        <p:grpSpPr>
          <a:xfrm>
            <a:off x="11450779" y="260230"/>
            <a:ext cx="484868" cy="346533"/>
            <a:chOff x="1418361" y="934376"/>
            <a:chExt cx="484868" cy="346533"/>
          </a:xfrm>
        </p:grpSpPr>
        <p:sp>
          <p:nvSpPr>
            <p:cNvPr id="85" name="Freeform 95">
              <a:extLst>
                <a:ext uri="{FF2B5EF4-FFF2-40B4-BE49-F238E27FC236}">
                  <a16:creationId xmlns:a16="http://schemas.microsoft.com/office/drawing/2014/main" id="{D92AA955-84C3-4724-AEC9-EEBD59834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 96">
              <a:extLst>
                <a:ext uri="{FF2B5EF4-FFF2-40B4-BE49-F238E27FC236}">
                  <a16:creationId xmlns:a16="http://schemas.microsoft.com/office/drawing/2014/main" id="{047F9E9C-6DA6-4F4E-A61D-F77652E6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 97">
              <a:extLst>
                <a:ext uri="{FF2B5EF4-FFF2-40B4-BE49-F238E27FC236}">
                  <a16:creationId xmlns:a16="http://schemas.microsoft.com/office/drawing/2014/main" id="{0D7968AA-499B-433A-94DD-A6D13EC08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F5B93F68-D5EF-470F-86A6-6BD09B9C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C4BA768A-BA78-45A8-9501-A30E8937F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7ED5AE35-E1FA-4392-8EA4-E3A2EAA7C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8B90EAD3-54BD-43D7-97E1-38158D11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9114C6B8-6D53-4AD6-A3B0-B7788EE30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8CF48575-6292-4BB1-87D8-104D89823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620BE7FD-0ED6-4D4D-BEFC-13F70356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1123B2BB-C001-4D32-8DD4-6B01B62233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EF86709C-C00C-49C0-9C4B-1CE298D78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FF31FE9-40A9-4597-8D84-2A851807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FC25CF-BF53-4C08-B3B8-B4A1E68153F5}"/>
              </a:ext>
            </a:extLst>
          </p:cNvPr>
          <p:cNvGrpSpPr/>
          <p:nvPr/>
        </p:nvGrpSpPr>
        <p:grpSpPr>
          <a:xfrm>
            <a:off x="10109634" y="461082"/>
            <a:ext cx="480251" cy="531962"/>
            <a:chOff x="3689712" y="2081134"/>
            <a:chExt cx="272171" cy="265817"/>
          </a:xfrm>
        </p:grpSpPr>
        <p:sp>
          <p:nvSpPr>
            <p:cNvPr id="99" name="Freeform 119">
              <a:extLst>
                <a:ext uri="{FF2B5EF4-FFF2-40B4-BE49-F238E27FC236}">
                  <a16:creationId xmlns:a16="http://schemas.microsoft.com/office/drawing/2014/main" id="{B67550A6-BCDA-49E5-9D7E-34E713CD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Freeform 120">
              <a:extLst>
                <a:ext uri="{FF2B5EF4-FFF2-40B4-BE49-F238E27FC236}">
                  <a16:creationId xmlns:a16="http://schemas.microsoft.com/office/drawing/2014/main" id="{230FDD20-F668-4D6C-8F0A-022CA4017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 121">
              <a:extLst>
                <a:ext uri="{FF2B5EF4-FFF2-40B4-BE49-F238E27FC236}">
                  <a16:creationId xmlns:a16="http://schemas.microsoft.com/office/drawing/2014/main" id="{E0F3989E-0605-4290-A917-A03689CDE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 122">
              <a:extLst>
                <a:ext uri="{FF2B5EF4-FFF2-40B4-BE49-F238E27FC236}">
                  <a16:creationId xmlns:a16="http://schemas.microsoft.com/office/drawing/2014/main" id="{91A40BA8-B598-4007-B571-6B05B61F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286D5AB-1518-4194-A7E2-D710AC5D6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469" y="1077909"/>
            <a:ext cx="564153" cy="56415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F9B3750-C683-46DF-930A-8B90C3FA3F08}"/>
              </a:ext>
            </a:extLst>
          </p:cNvPr>
          <p:cNvSpPr txBox="1"/>
          <p:nvPr/>
        </p:nvSpPr>
        <p:spPr>
          <a:xfrm>
            <a:off x="10560111" y="1587824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END POINT</a:t>
            </a:r>
            <a:endParaRPr lang="en-ID" sz="12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84F70EE-008F-4471-94B8-989A98822B68}"/>
              </a:ext>
            </a:extLst>
          </p:cNvPr>
          <p:cNvSpPr/>
          <p:nvPr/>
        </p:nvSpPr>
        <p:spPr>
          <a:xfrm>
            <a:off x="9748499" y="2373323"/>
            <a:ext cx="2291321" cy="1775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EB7B11D-30F4-4040-BA46-775A495C53E0}"/>
              </a:ext>
            </a:extLst>
          </p:cNvPr>
          <p:cNvGrpSpPr/>
          <p:nvPr/>
        </p:nvGrpSpPr>
        <p:grpSpPr>
          <a:xfrm>
            <a:off x="11392847" y="2501238"/>
            <a:ext cx="484868" cy="346533"/>
            <a:chOff x="1418361" y="934376"/>
            <a:chExt cx="484868" cy="346533"/>
          </a:xfrm>
        </p:grpSpPr>
        <p:sp>
          <p:nvSpPr>
            <p:cNvPr id="107" name="Freeform 95">
              <a:extLst>
                <a:ext uri="{FF2B5EF4-FFF2-40B4-BE49-F238E27FC236}">
                  <a16:creationId xmlns:a16="http://schemas.microsoft.com/office/drawing/2014/main" id="{BBD04463-C95A-49D0-AA95-D4250E567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36543796-565B-4F5C-97D5-6EB9FF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97">
              <a:extLst>
                <a:ext uri="{FF2B5EF4-FFF2-40B4-BE49-F238E27FC236}">
                  <a16:creationId xmlns:a16="http://schemas.microsoft.com/office/drawing/2014/main" id="{A92AE7B9-AFAC-4682-9B9F-780617048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0EBC84FA-E9BD-4BE3-81E2-C07B7585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 99">
              <a:extLst>
                <a:ext uri="{FF2B5EF4-FFF2-40B4-BE49-F238E27FC236}">
                  <a16:creationId xmlns:a16="http://schemas.microsoft.com/office/drawing/2014/main" id="{D10E7ECA-1C8E-40B8-BBBA-AF325155C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100">
              <a:extLst>
                <a:ext uri="{FF2B5EF4-FFF2-40B4-BE49-F238E27FC236}">
                  <a16:creationId xmlns:a16="http://schemas.microsoft.com/office/drawing/2014/main" id="{B8128C34-D572-4AA0-8F0E-1D4D00AC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101">
              <a:extLst>
                <a:ext uri="{FF2B5EF4-FFF2-40B4-BE49-F238E27FC236}">
                  <a16:creationId xmlns:a16="http://schemas.microsoft.com/office/drawing/2014/main" id="{89DDD21E-4C3C-4EAB-8163-B81551DBC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 102">
              <a:extLst>
                <a:ext uri="{FF2B5EF4-FFF2-40B4-BE49-F238E27FC236}">
                  <a16:creationId xmlns:a16="http://schemas.microsoft.com/office/drawing/2014/main" id="{E52B032E-D577-4DDE-983D-86442C524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 103">
              <a:extLst>
                <a:ext uri="{FF2B5EF4-FFF2-40B4-BE49-F238E27FC236}">
                  <a16:creationId xmlns:a16="http://schemas.microsoft.com/office/drawing/2014/main" id="{A439135B-E8FC-4954-8FB5-65E4495AC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104">
              <a:extLst>
                <a:ext uri="{FF2B5EF4-FFF2-40B4-BE49-F238E27FC236}">
                  <a16:creationId xmlns:a16="http://schemas.microsoft.com/office/drawing/2014/main" id="{4D34F8B3-ED8C-4732-ADA9-E0F28F20E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105">
              <a:extLst>
                <a:ext uri="{FF2B5EF4-FFF2-40B4-BE49-F238E27FC236}">
                  <a16:creationId xmlns:a16="http://schemas.microsoft.com/office/drawing/2014/main" id="{D27DF790-4193-4865-BC93-D806C856C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FD8EA99C-EFFA-4A62-9FA8-73796575B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412C85-5D5C-4477-80F9-444B124F9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96A8841-00CE-4B0F-B875-0F6A737BA192}"/>
              </a:ext>
            </a:extLst>
          </p:cNvPr>
          <p:cNvGrpSpPr/>
          <p:nvPr/>
        </p:nvGrpSpPr>
        <p:grpSpPr>
          <a:xfrm>
            <a:off x="10058980" y="2518911"/>
            <a:ext cx="480251" cy="531962"/>
            <a:chOff x="3689712" y="2081134"/>
            <a:chExt cx="272171" cy="265817"/>
          </a:xfrm>
        </p:grpSpPr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15BBAD88-34C5-4922-B96D-1BCF81709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EACA6DFD-1059-4A3E-B6A9-520698A4FF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D02630B2-B8E0-4C58-9957-2B0D4BC53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9FBE0A07-1032-4864-A972-F83048670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FFA3FBA5-301C-4781-8B8C-F4107B27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847" y="3317992"/>
            <a:ext cx="564153" cy="56415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2CF3D356-27B8-41B2-8CAB-D919744E7C4A}"/>
              </a:ext>
            </a:extLst>
          </p:cNvPr>
          <p:cNvSpPr txBox="1"/>
          <p:nvPr/>
        </p:nvSpPr>
        <p:spPr>
          <a:xfrm>
            <a:off x="10502179" y="3828832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END POINT</a:t>
            </a:r>
            <a:endParaRPr lang="en-ID" sz="1200" b="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4EE70A-309B-4CF0-BBE2-A40B33CA0A53}"/>
              </a:ext>
            </a:extLst>
          </p:cNvPr>
          <p:cNvGrpSpPr/>
          <p:nvPr/>
        </p:nvGrpSpPr>
        <p:grpSpPr>
          <a:xfrm>
            <a:off x="11398302" y="3207481"/>
            <a:ext cx="484868" cy="346533"/>
            <a:chOff x="1418361" y="934376"/>
            <a:chExt cx="484868" cy="346533"/>
          </a:xfrm>
        </p:grpSpPr>
        <p:sp>
          <p:nvSpPr>
            <p:cNvPr id="128" name="Freeform 95">
              <a:extLst>
                <a:ext uri="{FF2B5EF4-FFF2-40B4-BE49-F238E27FC236}">
                  <a16:creationId xmlns:a16="http://schemas.microsoft.com/office/drawing/2014/main" id="{B1684AA8-23C4-4C1F-BB76-73AAEDDFE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 96">
              <a:extLst>
                <a:ext uri="{FF2B5EF4-FFF2-40B4-BE49-F238E27FC236}">
                  <a16:creationId xmlns:a16="http://schemas.microsoft.com/office/drawing/2014/main" id="{D5483BE3-E95F-4B4A-9DF7-4DEA7CF6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97">
              <a:extLst>
                <a:ext uri="{FF2B5EF4-FFF2-40B4-BE49-F238E27FC236}">
                  <a16:creationId xmlns:a16="http://schemas.microsoft.com/office/drawing/2014/main" id="{1B2C10B9-29C7-4B60-8AD6-A144839EA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 98">
              <a:extLst>
                <a:ext uri="{FF2B5EF4-FFF2-40B4-BE49-F238E27FC236}">
                  <a16:creationId xmlns:a16="http://schemas.microsoft.com/office/drawing/2014/main" id="{C88B7806-02EF-41AA-B0F3-D809B889B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 99">
              <a:extLst>
                <a:ext uri="{FF2B5EF4-FFF2-40B4-BE49-F238E27FC236}">
                  <a16:creationId xmlns:a16="http://schemas.microsoft.com/office/drawing/2014/main" id="{D3374FF1-3816-458C-B043-B7DED83C9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 100">
              <a:extLst>
                <a:ext uri="{FF2B5EF4-FFF2-40B4-BE49-F238E27FC236}">
                  <a16:creationId xmlns:a16="http://schemas.microsoft.com/office/drawing/2014/main" id="{CFD1ABE5-BE41-4013-8292-A8C5A81E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 101">
              <a:extLst>
                <a:ext uri="{FF2B5EF4-FFF2-40B4-BE49-F238E27FC236}">
                  <a16:creationId xmlns:a16="http://schemas.microsoft.com/office/drawing/2014/main" id="{4016003A-E735-414E-92B0-11F2E60B9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 102">
              <a:extLst>
                <a:ext uri="{FF2B5EF4-FFF2-40B4-BE49-F238E27FC236}">
                  <a16:creationId xmlns:a16="http://schemas.microsoft.com/office/drawing/2014/main" id="{D67F4C1B-A409-4F8F-98C0-B15D3603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63595F02-B825-44EF-A926-53F614842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407122CC-34A2-451A-BC3A-B048FE6DC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D19522AD-A1BA-4526-9A52-DC91041A4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04EDA403-CE6C-405B-8141-2685FD55C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52CC505-281E-4884-A2FA-78537DF95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19BD8F8-E217-4034-8DBE-7DFC212F6590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 flipV="1">
            <a:off x="5948786" y="1042749"/>
            <a:ext cx="1935827" cy="6777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FBAF6AD-FD86-473D-8016-427CD31AF545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5948786" y="1720489"/>
            <a:ext cx="1977012" cy="10670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3A6422B-E138-4926-94C7-4ADF749626CA}"/>
              </a:ext>
            </a:extLst>
          </p:cNvPr>
          <p:cNvSpPr txBox="1"/>
          <p:nvPr/>
        </p:nvSpPr>
        <p:spPr>
          <a:xfrm rot="20343183">
            <a:off x="6588631" y="1111933"/>
            <a:ext cx="49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GB</a:t>
            </a:r>
            <a:endParaRPr lang="en-ID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A0A1DF8-CCCD-4B5C-A4A2-038D373C052A}"/>
              </a:ext>
            </a:extLst>
          </p:cNvPr>
          <p:cNvSpPr txBox="1"/>
          <p:nvPr/>
        </p:nvSpPr>
        <p:spPr>
          <a:xfrm rot="1396658">
            <a:off x="6580548" y="2292602"/>
            <a:ext cx="607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 GB</a:t>
            </a:r>
            <a:endParaRPr lang="en-ID" sz="12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862266A-DAD3-439F-8698-B8C76DA50475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8965900" y="817136"/>
            <a:ext cx="1177369" cy="22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5EFF535-C627-44ED-A3F2-4C609A243102}"/>
              </a:ext>
            </a:extLst>
          </p:cNvPr>
          <p:cNvCxnSpPr>
            <a:cxnSpLocks/>
            <a:stCxn id="103" idx="1"/>
            <a:endCxn id="65" idx="3"/>
          </p:cNvCxnSpPr>
          <p:nvPr/>
        </p:nvCxnSpPr>
        <p:spPr>
          <a:xfrm flipH="1" flipV="1">
            <a:off x="8965900" y="1042749"/>
            <a:ext cx="1158569" cy="317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4834489-1D25-4A63-A16E-F23D97CCA513}"/>
              </a:ext>
            </a:extLst>
          </p:cNvPr>
          <p:cNvCxnSpPr>
            <a:cxnSpLocks/>
            <a:stCxn id="125" idx="1"/>
            <a:endCxn id="63" idx="3"/>
          </p:cNvCxnSpPr>
          <p:nvPr/>
        </p:nvCxnSpPr>
        <p:spPr>
          <a:xfrm flipH="1" flipV="1">
            <a:off x="9007085" y="2787531"/>
            <a:ext cx="1095762" cy="812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CB55D1B-41AF-4D68-8C8A-C29D86DCFD85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9007085" y="2787531"/>
            <a:ext cx="1065968" cy="98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42F815BC-972D-4389-9803-9FBA14E7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06787">
            <a:off x="10731115" y="251535"/>
            <a:ext cx="637424" cy="63742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8101B8CA-8CB1-4DAA-B51F-3D56D799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06787">
            <a:off x="10662401" y="2452929"/>
            <a:ext cx="637424" cy="637424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9E464CD2-0E7E-447A-85B4-2B464403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27915">
            <a:off x="10777028" y="667465"/>
            <a:ext cx="637424" cy="637424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03656DE0-5650-4ECA-9ECD-DA81DD26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27915">
            <a:off x="10705509" y="2851021"/>
            <a:ext cx="637424" cy="637424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C81263-6FF9-4E5A-81E6-A9DD18312879}"/>
              </a:ext>
            </a:extLst>
          </p:cNvPr>
          <p:cNvSpPr/>
          <p:nvPr/>
        </p:nvSpPr>
        <p:spPr>
          <a:xfrm>
            <a:off x="10028931" y="201262"/>
            <a:ext cx="5259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Wifi</a:t>
            </a:r>
            <a:endParaRPr lang="en-US" sz="1200" dirty="0">
              <a:solidFill>
                <a:prstClr val="black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4E4F914-79A9-4269-8F5A-6B8A15DC87BF}"/>
              </a:ext>
            </a:extLst>
          </p:cNvPr>
          <p:cNvSpPr/>
          <p:nvPr/>
        </p:nvSpPr>
        <p:spPr>
          <a:xfrm>
            <a:off x="10024657" y="2330236"/>
            <a:ext cx="525985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Wifi</a:t>
            </a:r>
            <a:endParaRPr lang="en-US" sz="1200" dirty="0">
              <a:solidFill>
                <a:prstClr val="black"/>
              </a:solidFill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383BC1D-E8A4-4F4F-9C1D-D20C9E8DF9AE}"/>
              </a:ext>
            </a:extLst>
          </p:cNvPr>
          <p:cNvGrpSpPr/>
          <p:nvPr/>
        </p:nvGrpSpPr>
        <p:grpSpPr>
          <a:xfrm>
            <a:off x="198351" y="4627627"/>
            <a:ext cx="563395" cy="509573"/>
            <a:chOff x="5948363" y="1381126"/>
            <a:chExt cx="252413" cy="255588"/>
          </a:xfrm>
        </p:grpSpPr>
        <p:sp>
          <p:nvSpPr>
            <p:cNvPr id="156" name="Freeform 208">
              <a:extLst>
                <a:ext uri="{FF2B5EF4-FFF2-40B4-BE49-F238E27FC236}">
                  <a16:creationId xmlns:a16="http://schemas.microsoft.com/office/drawing/2014/main" id="{C0859E42-A406-41B4-A61A-D241296D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57" name="Freeform 209">
              <a:extLst>
                <a:ext uri="{FF2B5EF4-FFF2-40B4-BE49-F238E27FC236}">
                  <a16:creationId xmlns:a16="http://schemas.microsoft.com/office/drawing/2014/main" id="{9103AE35-1D93-485B-B720-ED117960B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8" name="Freeform 210">
              <a:extLst>
                <a:ext uri="{FF2B5EF4-FFF2-40B4-BE49-F238E27FC236}">
                  <a16:creationId xmlns:a16="http://schemas.microsoft.com/office/drawing/2014/main" id="{FDB79D5A-3B45-468F-8059-339D42A8B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59" name="Freeform 211">
              <a:extLst>
                <a:ext uri="{FF2B5EF4-FFF2-40B4-BE49-F238E27FC236}">
                  <a16:creationId xmlns:a16="http://schemas.microsoft.com/office/drawing/2014/main" id="{88405AB5-A59A-4645-B426-82150890A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60" name="Freeform 212">
              <a:extLst>
                <a:ext uri="{FF2B5EF4-FFF2-40B4-BE49-F238E27FC236}">
                  <a16:creationId xmlns:a16="http://schemas.microsoft.com/office/drawing/2014/main" id="{7902DF8F-336D-4B4A-B61B-845B0EA6D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61" name="Freeform 213">
              <a:extLst>
                <a:ext uri="{FF2B5EF4-FFF2-40B4-BE49-F238E27FC236}">
                  <a16:creationId xmlns:a16="http://schemas.microsoft.com/office/drawing/2014/main" id="{64F340C3-A5EE-46E0-8A64-0E843756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BC4E04-A65D-47B4-8761-0DB4171BD34D}"/>
              </a:ext>
            </a:extLst>
          </p:cNvPr>
          <p:cNvSpPr txBox="1"/>
          <p:nvPr/>
        </p:nvSpPr>
        <p:spPr>
          <a:xfrm>
            <a:off x="960403" y="4466172"/>
            <a:ext cx="796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1" i="0" dirty="0">
                <a:solidFill>
                  <a:srgbClr val="292929"/>
                </a:solidFill>
                <a:effectLst/>
                <a:latin typeface="Lora"/>
              </a:rPr>
              <a:t>ACCESS SWITCH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Fungsi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utamanya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adalah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menjadi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sarana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bagi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suatu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titik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ingin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berhubungan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dengan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luar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.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Terjadi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juga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Penyaringan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/ filter data oleh router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lebih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spesifik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dilakukan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mencegah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akses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ke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seuatu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komputer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.Jarak</a:t>
            </a:r>
            <a:endParaRPr lang="en-ID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675FEE-FC11-40E2-B397-28570791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5" y="5776986"/>
            <a:ext cx="564153" cy="564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84DD8C-20AD-4BA6-886A-8A59CA65DF40}"/>
              </a:ext>
            </a:extLst>
          </p:cNvPr>
          <p:cNvSpPr txBox="1"/>
          <p:nvPr/>
        </p:nvSpPr>
        <p:spPr>
          <a:xfrm>
            <a:off x="999504" y="5809237"/>
            <a:ext cx="796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1" i="0" dirty="0">
                <a:solidFill>
                  <a:srgbClr val="292929"/>
                </a:solidFill>
                <a:effectLst/>
                <a:latin typeface="Lora"/>
              </a:rPr>
              <a:t>END POINT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Komputer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yang </a:t>
            </a:r>
            <a:r>
              <a:rPr lang="en-ID" sz="1600" dirty="0" err="1">
                <a:solidFill>
                  <a:srgbClr val="292929"/>
                </a:solidFill>
                <a:latin typeface="Lora"/>
              </a:rPr>
              <a:t>dapat</a:t>
            </a:r>
            <a:r>
              <a:rPr lang="en-ID" sz="1600" dirty="0">
                <a:solidFill>
                  <a:srgbClr val="292929"/>
                </a:solidFill>
                <a:latin typeface="Lora"/>
              </a:rPr>
              <a:t> </a:t>
            </a:r>
            <a:r>
              <a:rPr lang="en-ID" sz="1600" dirty="0" err="1">
                <a:solidFill>
                  <a:srgbClr val="292929"/>
                </a:solidFill>
                <a:latin typeface="Lora"/>
              </a:rPr>
              <a:t>k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oneksi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intranet &amp; internet.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Dengan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hak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akses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telah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Lora"/>
              </a:rPr>
              <a:t>ditentukan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037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115-9B3E-4592-8588-2A04335A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ED3C9-ED0C-41E9-AA79-589A7A43B401}"/>
              </a:ext>
            </a:extLst>
          </p:cNvPr>
          <p:cNvSpPr/>
          <p:nvPr/>
        </p:nvSpPr>
        <p:spPr>
          <a:xfrm>
            <a:off x="9149304" y="1646790"/>
            <a:ext cx="2589614" cy="1186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B512F-1059-4E08-A80F-F39CC690CD86}"/>
              </a:ext>
            </a:extLst>
          </p:cNvPr>
          <p:cNvSpPr/>
          <p:nvPr/>
        </p:nvSpPr>
        <p:spPr>
          <a:xfrm>
            <a:off x="9354453" y="332021"/>
            <a:ext cx="1746106" cy="84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0116C-9763-4086-82DE-36B03E435C56}"/>
              </a:ext>
            </a:extLst>
          </p:cNvPr>
          <p:cNvSpPr txBox="1"/>
          <p:nvPr/>
        </p:nvSpPr>
        <p:spPr>
          <a:xfrm>
            <a:off x="9320450" y="940005"/>
            <a:ext cx="113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Switch Layer 3 </a:t>
            </a:r>
            <a:endParaRPr lang="en-ID" sz="12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552AC-2D6D-46C6-8EAA-F4E2AF0CC54A}"/>
              </a:ext>
            </a:extLst>
          </p:cNvPr>
          <p:cNvGrpSpPr/>
          <p:nvPr/>
        </p:nvGrpSpPr>
        <p:grpSpPr>
          <a:xfrm>
            <a:off x="10336954" y="512583"/>
            <a:ext cx="489606" cy="486136"/>
            <a:chOff x="1222908" y="314098"/>
            <a:chExt cx="266876" cy="267936"/>
          </a:xfrm>
        </p:grpSpPr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DE42C154-390E-409F-8A87-26A8FFF5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025" y="317276"/>
              <a:ext cx="262640" cy="262640"/>
            </a:xfrm>
            <a:custGeom>
              <a:avLst/>
              <a:gdLst>
                <a:gd name="T0" fmla="*/ 5 w 105"/>
                <a:gd name="T1" fmla="*/ 105 h 105"/>
                <a:gd name="T2" fmla="*/ 0 w 105"/>
                <a:gd name="T3" fmla="*/ 100 h 105"/>
                <a:gd name="T4" fmla="*/ 0 w 105"/>
                <a:gd name="T5" fmla="*/ 5 h 105"/>
                <a:gd name="T6" fmla="*/ 5 w 105"/>
                <a:gd name="T7" fmla="*/ 0 h 105"/>
                <a:gd name="T8" fmla="*/ 100 w 105"/>
                <a:gd name="T9" fmla="*/ 0 h 105"/>
                <a:gd name="T10" fmla="*/ 105 w 105"/>
                <a:gd name="T11" fmla="*/ 5 h 105"/>
                <a:gd name="T12" fmla="*/ 105 w 105"/>
                <a:gd name="T13" fmla="*/ 100 h 105"/>
                <a:gd name="T14" fmla="*/ 100 w 105"/>
                <a:gd name="T15" fmla="*/ 105 h 105"/>
                <a:gd name="T16" fmla="*/ 5 w 105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5">
                  <a:moveTo>
                    <a:pt x="5" y="105"/>
                  </a:moveTo>
                  <a:cubicBezTo>
                    <a:pt x="3" y="105"/>
                    <a:pt x="0" y="102"/>
                    <a:pt x="0" y="10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102"/>
                    <a:pt x="103" y="105"/>
                    <a:pt x="100" y="105"/>
                  </a:cubicBezTo>
                  <a:lnTo>
                    <a:pt x="5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EA5AE2D5-81A6-4FBF-86C8-8FC6E132C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908" y="314098"/>
              <a:ext cx="266876" cy="267936"/>
            </a:xfrm>
            <a:custGeom>
              <a:avLst/>
              <a:gdLst>
                <a:gd name="T0" fmla="*/ 101 w 107"/>
                <a:gd name="T1" fmla="*/ 2 h 107"/>
                <a:gd name="T2" fmla="*/ 105 w 107"/>
                <a:gd name="T3" fmla="*/ 6 h 107"/>
                <a:gd name="T4" fmla="*/ 105 w 107"/>
                <a:gd name="T5" fmla="*/ 101 h 107"/>
                <a:gd name="T6" fmla="*/ 101 w 107"/>
                <a:gd name="T7" fmla="*/ 105 h 107"/>
                <a:gd name="T8" fmla="*/ 6 w 107"/>
                <a:gd name="T9" fmla="*/ 105 h 107"/>
                <a:gd name="T10" fmla="*/ 2 w 107"/>
                <a:gd name="T11" fmla="*/ 101 h 107"/>
                <a:gd name="T12" fmla="*/ 2 w 107"/>
                <a:gd name="T13" fmla="*/ 6 h 107"/>
                <a:gd name="T14" fmla="*/ 6 w 107"/>
                <a:gd name="T15" fmla="*/ 2 h 107"/>
                <a:gd name="T16" fmla="*/ 101 w 107"/>
                <a:gd name="T17" fmla="*/ 2 h 107"/>
                <a:gd name="T18" fmla="*/ 101 w 107"/>
                <a:gd name="T19" fmla="*/ 0 h 107"/>
                <a:gd name="T20" fmla="*/ 6 w 107"/>
                <a:gd name="T21" fmla="*/ 0 h 107"/>
                <a:gd name="T22" fmla="*/ 0 w 107"/>
                <a:gd name="T23" fmla="*/ 6 h 107"/>
                <a:gd name="T24" fmla="*/ 0 w 107"/>
                <a:gd name="T25" fmla="*/ 101 h 107"/>
                <a:gd name="T26" fmla="*/ 6 w 107"/>
                <a:gd name="T27" fmla="*/ 107 h 107"/>
                <a:gd name="T28" fmla="*/ 101 w 107"/>
                <a:gd name="T29" fmla="*/ 107 h 107"/>
                <a:gd name="T30" fmla="*/ 107 w 107"/>
                <a:gd name="T31" fmla="*/ 101 h 107"/>
                <a:gd name="T32" fmla="*/ 107 w 107"/>
                <a:gd name="T33" fmla="*/ 6 h 107"/>
                <a:gd name="T34" fmla="*/ 101 w 107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07">
                  <a:moveTo>
                    <a:pt x="101" y="2"/>
                  </a:moveTo>
                  <a:cubicBezTo>
                    <a:pt x="103" y="2"/>
                    <a:pt x="105" y="4"/>
                    <a:pt x="105" y="6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3"/>
                    <a:pt x="103" y="105"/>
                    <a:pt x="101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4" y="105"/>
                    <a:pt x="2" y="103"/>
                    <a:pt x="2" y="10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1" y="2"/>
                    <a:pt x="101" y="2"/>
                    <a:pt x="101" y="2"/>
                  </a:cubicBezTo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3" y="107"/>
                    <a:pt x="6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4" y="107"/>
                    <a:pt x="107" y="104"/>
                    <a:pt x="107" y="101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4" y="0"/>
                    <a:pt x="101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27C5747-0D77-489F-8FAE-6AEEABB39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47" y="337397"/>
              <a:ext cx="222397" cy="222397"/>
            </a:xfrm>
            <a:custGeom>
              <a:avLst/>
              <a:gdLst>
                <a:gd name="T0" fmla="*/ 70 w 89"/>
                <a:gd name="T1" fmla="*/ 65 h 89"/>
                <a:gd name="T2" fmla="*/ 59 w 89"/>
                <a:gd name="T3" fmla="*/ 54 h 89"/>
                <a:gd name="T4" fmla="*/ 62 w 89"/>
                <a:gd name="T5" fmla="*/ 47 h 89"/>
                <a:gd name="T6" fmla="*/ 76 w 89"/>
                <a:gd name="T7" fmla="*/ 47 h 89"/>
                <a:gd name="T8" fmla="*/ 76 w 89"/>
                <a:gd name="T9" fmla="*/ 53 h 89"/>
                <a:gd name="T10" fmla="*/ 89 w 89"/>
                <a:gd name="T11" fmla="*/ 44 h 89"/>
                <a:gd name="T12" fmla="*/ 76 w 89"/>
                <a:gd name="T13" fmla="*/ 35 h 89"/>
                <a:gd name="T14" fmla="*/ 76 w 89"/>
                <a:gd name="T15" fmla="*/ 41 h 89"/>
                <a:gd name="T16" fmla="*/ 62 w 89"/>
                <a:gd name="T17" fmla="*/ 41 h 89"/>
                <a:gd name="T18" fmla="*/ 59 w 89"/>
                <a:gd name="T19" fmla="*/ 34 h 89"/>
                <a:gd name="T20" fmla="*/ 70 w 89"/>
                <a:gd name="T21" fmla="*/ 23 h 89"/>
                <a:gd name="T22" fmla="*/ 74 w 89"/>
                <a:gd name="T23" fmla="*/ 28 h 89"/>
                <a:gd name="T24" fmla="*/ 77 w 89"/>
                <a:gd name="T25" fmla="*/ 11 h 89"/>
                <a:gd name="T26" fmla="*/ 61 w 89"/>
                <a:gd name="T27" fmla="*/ 15 h 89"/>
                <a:gd name="T28" fmla="*/ 66 w 89"/>
                <a:gd name="T29" fmla="*/ 19 h 89"/>
                <a:gd name="T30" fmla="*/ 55 w 89"/>
                <a:gd name="T31" fmla="*/ 30 h 89"/>
                <a:gd name="T32" fmla="*/ 47 w 89"/>
                <a:gd name="T33" fmla="*/ 27 h 89"/>
                <a:gd name="T34" fmla="*/ 47 w 89"/>
                <a:gd name="T35" fmla="*/ 13 h 89"/>
                <a:gd name="T36" fmla="*/ 54 w 89"/>
                <a:gd name="T37" fmla="*/ 13 h 89"/>
                <a:gd name="T38" fmla="*/ 45 w 89"/>
                <a:gd name="T39" fmla="*/ 0 h 89"/>
                <a:gd name="T40" fmla="*/ 35 w 89"/>
                <a:gd name="T41" fmla="*/ 13 h 89"/>
                <a:gd name="T42" fmla="*/ 42 w 89"/>
                <a:gd name="T43" fmla="*/ 13 h 89"/>
                <a:gd name="T44" fmla="*/ 42 w 89"/>
                <a:gd name="T45" fmla="*/ 27 h 89"/>
                <a:gd name="T46" fmla="*/ 35 w 89"/>
                <a:gd name="T47" fmla="*/ 30 h 89"/>
                <a:gd name="T48" fmla="*/ 24 w 89"/>
                <a:gd name="T49" fmla="*/ 19 h 89"/>
                <a:gd name="T50" fmla="*/ 28 w 89"/>
                <a:gd name="T51" fmla="*/ 15 h 89"/>
                <a:gd name="T52" fmla="*/ 12 w 89"/>
                <a:gd name="T53" fmla="*/ 11 h 89"/>
                <a:gd name="T54" fmla="*/ 15 w 89"/>
                <a:gd name="T55" fmla="*/ 28 h 89"/>
                <a:gd name="T56" fmla="*/ 20 w 89"/>
                <a:gd name="T57" fmla="*/ 23 h 89"/>
                <a:gd name="T58" fmla="*/ 30 w 89"/>
                <a:gd name="T59" fmla="*/ 34 h 89"/>
                <a:gd name="T60" fmla="*/ 27 w 89"/>
                <a:gd name="T61" fmla="*/ 41 h 89"/>
                <a:gd name="T62" fmla="*/ 14 w 89"/>
                <a:gd name="T63" fmla="*/ 41 h 89"/>
                <a:gd name="T64" fmla="*/ 14 w 89"/>
                <a:gd name="T65" fmla="*/ 35 h 89"/>
                <a:gd name="T66" fmla="*/ 0 w 89"/>
                <a:gd name="T67" fmla="*/ 44 h 89"/>
                <a:gd name="T68" fmla="*/ 14 w 89"/>
                <a:gd name="T69" fmla="*/ 53 h 89"/>
                <a:gd name="T70" fmla="*/ 14 w 89"/>
                <a:gd name="T71" fmla="*/ 47 h 89"/>
                <a:gd name="T72" fmla="*/ 27 w 89"/>
                <a:gd name="T73" fmla="*/ 47 h 89"/>
                <a:gd name="T74" fmla="*/ 30 w 89"/>
                <a:gd name="T75" fmla="*/ 54 h 89"/>
                <a:gd name="T76" fmla="*/ 20 w 89"/>
                <a:gd name="T77" fmla="*/ 65 h 89"/>
                <a:gd name="T78" fmla="*/ 15 w 89"/>
                <a:gd name="T79" fmla="*/ 61 h 89"/>
                <a:gd name="T80" fmla="*/ 12 w 89"/>
                <a:gd name="T81" fmla="*/ 77 h 89"/>
                <a:gd name="T82" fmla="*/ 28 w 89"/>
                <a:gd name="T83" fmla="*/ 74 h 89"/>
                <a:gd name="T84" fmla="*/ 24 w 89"/>
                <a:gd name="T85" fmla="*/ 69 h 89"/>
                <a:gd name="T86" fmla="*/ 34 w 89"/>
                <a:gd name="T87" fmla="*/ 59 h 89"/>
                <a:gd name="T88" fmla="*/ 42 w 89"/>
                <a:gd name="T89" fmla="*/ 62 h 89"/>
                <a:gd name="T90" fmla="*/ 42 w 89"/>
                <a:gd name="T91" fmla="*/ 75 h 89"/>
                <a:gd name="T92" fmla="*/ 35 w 89"/>
                <a:gd name="T93" fmla="*/ 75 h 89"/>
                <a:gd name="T94" fmla="*/ 45 w 89"/>
                <a:gd name="T95" fmla="*/ 89 h 89"/>
                <a:gd name="T96" fmla="*/ 54 w 89"/>
                <a:gd name="T97" fmla="*/ 75 h 89"/>
                <a:gd name="T98" fmla="*/ 47 w 89"/>
                <a:gd name="T99" fmla="*/ 75 h 89"/>
                <a:gd name="T100" fmla="*/ 47 w 89"/>
                <a:gd name="T101" fmla="*/ 62 h 89"/>
                <a:gd name="T102" fmla="*/ 55 w 89"/>
                <a:gd name="T103" fmla="*/ 59 h 89"/>
                <a:gd name="T104" fmla="*/ 66 w 89"/>
                <a:gd name="T105" fmla="*/ 69 h 89"/>
                <a:gd name="T106" fmla="*/ 61 w 89"/>
                <a:gd name="T107" fmla="*/ 74 h 89"/>
                <a:gd name="T108" fmla="*/ 77 w 89"/>
                <a:gd name="T109" fmla="*/ 77 h 89"/>
                <a:gd name="T110" fmla="*/ 74 w 89"/>
                <a:gd name="T111" fmla="*/ 61 h 89"/>
                <a:gd name="T112" fmla="*/ 70 w 89"/>
                <a:gd name="T113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89">
                  <a:moveTo>
                    <a:pt x="70" y="65"/>
                  </a:moveTo>
                  <a:cubicBezTo>
                    <a:pt x="59" y="54"/>
                    <a:pt x="59" y="54"/>
                    <a:pt x="59" y="54"/>
                  </a:cubicBezTo>
                  <a:cubicBezTo>
                    <a:pt x="60" y="52"/>
                    <a:pt x="61" y="50"/>
                    <a:pt x="62" y="47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9"/>
                    <a:pt x="60" y="36"/>
                    <a:pt x="59" y="3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28"/>
                    <a:pt x="50" y="27"/>
                    <a:pt x="47" y="27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39" y="27"/>
                    <a:pt x="37" y="28"/>
                    <a:pt x="35" y="3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9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2"/>
                    <a:pt x="30" y="54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60"/>
                    <a:pt x="39" y="61"/>
                    <a:pt x="42" y="62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50" y="61"/>
                    <a:pt x="53" y="60"/>
                    <a:pt x="55" y="5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4" y="61"/>
                    <a:pt x="74" y="61"/>
                    <a:pt x="74" y="61"/>
                  </a:cubicBezTo>
                  <a:lnTo>
                    <a:pt x="70" y="6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2EA26-E7C3-4989-8D76-59B7EF14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33" y="1762656"/>
            <a:ext cx="463241" cy="6617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4DAE06-24F8-4008-8B69-30142F5A8508}"/>
              </a:ext>
            </a:extLst>
          </p:cNvPr>
          <p:cNvSpPr/>
          <p:nvPr/>
        </p:nvSpPr>
        <p:spPr>
          <a:xfrm>
            <a:off x="9174796" y="2426570"/>
            <a:ext cx="76314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 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9B3183-7CD1-4AA8-A730-362C77CF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607" y="1762656"/>
            <a:ext cx="463241" cy="6617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320986-3B8F-4AED-89F7-D6B2E1A8AB9A}"/>
              </a:ext>
            </a:extLst>
          </p:cNvPr>
          <p:cNvSpPr/>
          <p:nvPr/>
        </p:nvSpPr>
        <p:spPr>
          <a:xfrm>
            <a:off x="10831570" y="2426570"/>
            <a:ext cx="76314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 WEB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CD4C8-33FF-452A-911C-DB1C1FE53C4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613454" y="993246"/>
            <a:ext cx="968301" cy="7694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6A6D38-2DEE-4146-AC9C-D2CB5185B2C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0590853" y="993246"/>
            <a:ext cx="679375" cy="7694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2C248-2E72-40C5-B5F5-0E91248BC3FA}"/>
              </a:ext>
            </a:extLst>
          </p:cNvPr>
          <p:cNvGrpSpPr/>
          <p:nvPr/>
        </p:nvGrpSpPr>
        <p:grpSpPr>
          <a:xfrm>
            <a:off x="743992" y="3317719"/>
            <a:ext cx="489606" cy="486136"/>
            <a:chOff x="1222908" y="314098"/>
            <a:chExt cx="266876" cy="267936"/>
          </a:xfrm>
        </p:grpSpPr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ED50F13E-795A-4D2E-997C-97C619C0A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025" y="317276"/>
              <a:ext cx="262640" cy="262640"/>
            </a:xfrm>
            <a:custGeom>
              <a:avLst/>
              <a:gdLst>
                <a:gd name="T0" fmla="*/ 5 w 105"/>
                <a:gd name="T1" fmla="*/ 105 h 105"/>
                <a:gd name="T2" fmla="*/ 0 w 105"/>
                <a:gd name="T3" fmla="*/ 100 h 105"/>
                <a:gd name="T4" fmla="*/ 0 w 105"/>
                <a:gd name="T5" fmla="*/ 5 h 105"/>
                <a:gd name="T6" fmla="*/ 5 w 105"/>
                <a:gd name="T7" fmla="*/ 0 h 105"/>
                <a:gd name="T8" fmla="*/ 100 w 105"/>
                <a:gd name="T9" fmla="*/ 0 h 105"/>
                <a:gd name="T10" fmla="*/ 105 w 105"/>
                <a:gd name="T11" fmla="*/ 5 h 105"/>
                <a:gd name="T12" fmla="*/ 105 w 105"/>
                <a:gd name="T13" fmla="*/ 100 h 105"/>
                <a:gd name="T14" fmla="*/ 100 w 105"/>
                <a:gd name="T15" fmla="*/ 105 h 105"/>
                <a:gd name="T16" fmla="*/ 5 w 105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5">
                  <a:moveTo>
                    <a:pt x="5" y="105"/>
                  </a:moveTo>
                  <a:cubicBezTo>
                    <a:pt x="3" y="105"/>
                    <a:pt x="0" y="102"/>
                    <a:pt x="0" y="10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5" y="2"/>
                    <a:pt x="105" y="5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5" y="102"/>
                    <a:pt x="103" y="105"/>
                    <a:pt x="100" y="105"/>
                  </a:cubicBezTo>
                  <a:lnTo>
                    <a:pt x="5" y="10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F6227D9F-E3B1-4EFB-8D2F-B832DF8BE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908" y="314098"/>
              <a:ext cx="266876" cy="267936"/>
            </a:xfrm>
            <a:custGeom>
              <a:avLst/>
              <a:gdLst>
                <a:gd name="T0" fmla="*/ 101 w 107"/>
                <a:gd name="T1" fmla="*/ 2 h 107"/>
                <a:gd name="T2" fmla="*/ 105 w 107"/>
                <a:gd name="T3" fmla="*/ 6 h 107"/>
                <a:gd name="T4" fmla="*/ 105 w 107"/>
                <a:gd name="T5" fmla="*/ 101 h 107"/>
                <a:gd name="T6" fmla="*/ 101 w 107"/>
                <a:gd name="T7" fmla="*/ 105 h 107"/>
                <a:gd name="T8" fmla="*/ 6 w 107"/>
                <a:gd name="T9" fmla="*/ 105 h 107"/>
                <a:gd name="T10" fmla="*/ 2 w 107"/>
                <a:gd name="T11" fmla="*/ 101 h 107"/>
                <a:gd name="T12" fmla="*/ 2 w 107"/>
                <a:gd name="T13" fmla="*/ 6 h 107"/>
                <a:gd name="T14" fmla="*/ 6 w 107"/>
                <a:gd name="T15" fmla="*/ 2 h 107"/>
                <a:gd name="T16" fmla="*/ 101 w 107"/>
                <a:gd name="T17" fmla="*/ 2 h 107"/>
                <a:gd name="T18" fmla="*/ 101 w 107"/>
                <a:gd name="T19" fmla="*/ 0 h 107"/>
                <a:gd name="T20" fmla="*/ 6 w 107"/>
                <a:gd name="T21" fmla="*/ 0 h 107"/>
                <a:gd name="T22" fmla="*/ 0 w 107"/>
                <a:gd name="T23" fmla="*/ 6 h 107"/>
                <a:gd name="T24" fmla="*/ 0 w 107"/>
                <a:gd name="T25" fmla="*/ 101 h 107"/>
                <a:gd name="T26" fmla="*/ 6 w 107"/>
                <a:gd name="T27" fmla="*/ 107 h 107"/>
                <a:gd name="T28" fmla="*/ 101 w 107"/>
                <a:gd name="T29" fmla="*/ 107 h 107"/>
                <a:gd name="T30" fmla="*/ 107 w 107"/>
                <a:gd name="T31" fmla="*/ 101 h 107"/>
                <a:gd name="T32" fmla="*/ 107 w 107"/>
                <a:gd name="T33" fmla="*/ 6 h 107"/>
                <a:gd name="T34" fmla="*/ 101 w 107"/>
                <a:gd name="T3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107">
                  <a:moveTo>
                    <a:pt x="101" y="2"/>
                  </a:moveTo>
                  <a:cubicBezTo>
                    <a:pt x="103" y="2"/>
                    <a:pt x="105" y="4"/>
                    <a:pt x="105" y="6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3"/>
                    <a:pt x="103" y="105"/>
                    <a:pt x="101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4" y="105"/>
                    <a:pt x="2" y="103"/>
                    <a:pt x="2" y="10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101" y="2"/>
                    <a:pt x="101" y="2"/>
                    <a:pt x="101" y="2"/>
                  </a:cubicBezTo>
                  <a:moveTo>
                    <a:pt x="10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3" y="107"/>
                    <a:pt x="6" y="107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104" y="107"/>
                    <a:pt x="107" y="104"/>
                    <a:pt x="107" y="101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4" y="0"/>
                    <a:pt x="101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8ADC743D-0717-4F91-A615-D24D67B43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47" y="337397"/>
              <a:ext cx="222397" cy="222397"/>
            </a:xfrm>
            <a:custGeom>
              <a:avLst/>
              <a:gdLst>
                <a:gd name="T0" fmla="*/ 70 w 89"/>
                <a:gd name="T1" fmla="*/ 65 h 89"/>
                <a:gd name="T2" fmla="*/ 59 w 89"/>
                <a:gd name="T3" fmla="*/ 54 h 89"/>
                <a:gd name="T4" fmla="*/ 62 w 89"/>
                <a:gd name="T5" fmla="*/ 47 h 89"/>
                <a:gd name="T6" fmla="*/ 76 w 89"/>
                <a:gd name="T7" fmla="*/ 47 h 89"/>
                <a:gd name="T8" fmla="*/ 76 w 89"/>
                <a:gd name="T9" fmla="*/ 53 h 89"/>
                <a:gd name="T10" fmla="*/ 89 w 89"/>
                <a:gd name="T11" fmla="*/ 44 h 89"/>
                <a:gd name="T12" fmla="*/ 76 w 89"/>
                <a:gd name="T13" fmla="*/ 35 h 89"/>
                <a:gd name="T14" fmla="*/ 76 w 89"/>
                <a:gd name="T15" fmla="*/ 41 h 89"/>
                <a:gd name="T16" fmla="*/ 62 w 89"/>
                <a:gd name="T17" fmla="*/ 41 h 89"/>
                <a:gd name="T18" fmla="*/ 59 w 89"/>
                <a:gd name="T19" fmla="*/ 34 h 89"/>
                <a:gd name="T20" fmla="*/ 70 w 89"/>
                <a:gd name="T21" fmla="*/ 23 h 89"/>
                <a:gd name="T22" fmla="*/ 74 w 89"/>
                <a:gd name="T23" fmla="*/ 28 h 89"/>
                <a:gd name="T24" fmla="*/ 77 w 89"/>
                <a:gd name="T25" fmla="*/ 11 h 89"/>
                <a:gd name="T26" fmla="*/ 61 w 89"/>
                <a:gd name="T27" fmla="*/ 15 h 89"/>
                <a:gd name="T28" fmla="*/ 66 w 89"/>
                <a:gd name="T29" fmla="*/ 19 h 89"/>
                <a:gd name="T30" fmla="*/ 55 w 89"/>
                <a:gd name="T31" fmla="*/ 30 h 89"/>
                <a:gd name="T32" fmla="*/ 47 w 89"/>
                <a:gd name="T33" fmla="*/ 27 h 89"/>
                <a:gd name="T34" fmla="*/ 47 w 89"/>
                <a:gd name="T35" fmla="*/ 13 h 89"/>
                <a:gd name="T36" fmla="*/ 54 w 89"/>
                <a:gd name="T37" fmla="*/ 13 h 89"/>
                <a:gd name="T38" fmla="*/ 45 w 89"/>
                <a:gd name="T39" fmla="*/ 0 h 89"/>
                <a:gd name="T40" fmla="*/ 35 w 89"/>
                <a:gd name="T41" fmla="*/ 13 h 89"/>
                <a:gd name="T42" fmla="*/ 42 w 89"/>
                <a:gd name="T43" fmla="*/ 13 h 89"/>
                <a:gd name="T44" fmla="*/ 42 w 89"/>
                <a:gd name="T45" fmla="*/ 27 h 89"/>
                <a:gd name="T46" fmla="*/ 35 w 89"/>
                <a:gd name="T47" fmla="*/ 30 h 89"/>
                <a:gd name="T48" fmla="*/ 24 w 89"/>
                <a:gd name="T49" fmla="*/ 19 h 89"/>
                <a:gd name="T50" fmla="*/ 28 w 89"/>
                <a:gd name="T51" fmla="*/ 15 h 89"/>
                <a:gd name="T52" fmla="*/ 12 w 89"/>
                <a:gd name="T53" fmla="*/ 11 h 89"/>
                <a:gd name="T54" fmla="*/ 15 w 89"/>
                <a:gd name="T55" fmla="*/ 28 h 89"/>
                <a:gd name="T56" fmla="*/ 20 w 89"/>
                <a:gd name="T57" fmla="*/ 23 h 89"/>
                <a:gd name="T58" fmla="*/ 30 w 89"/>
                <a:gd name="T59" fmla="*/ 34 h 89"/>
                <a:gd name="T60" fmla="*/ 27 w 89"/>
                <a:gd name="T61" fmla="*/ 41 h 89"/>
                <a:gd name="T62" fmla="*/ 14 w 89"/>
                <a:gd name="T63" fmla="*/ 41 h 89"/>
                <a:gd name="T64" fmla="*/ 14 w 89"/>
                <a:gd name="T65" fmla="*/ 35 h 89"/>
                <a:gd name="T66" fmla="*/ 0 w 89"/>
                <a:gd name="T67" fmla="*/ 44 h 89"/>
                <a:gd name="T68" fmla="*/ 14 w 89"/>
                <a:gd name="T69" fmla="*/ 53 h 89"/>
                <a:gd name="T70" fmla="*/ 14 w 89"/>
                <a:gd name="T71" fmla="*/ 47 h 89"/>
                <a:gd name="T72" fmla="*/ 27 w 89"/>
                <a:gd name="T73" fmla="*/ 47 h 89"/>
                <a:gd name="T74" fmla="*/ 30 w 89"/>
                <a:gd name="T75" fmla="*/ 54 h 89"/>
                <a:gd name="T76" fmla="*/ 20 w 89"/>
                <a:gd name="T77" fmla="*/ 65 h 89"/>
                <a:gd name="T78" fmla="*/ 15 w 89"/>
                <a:gd name="T79" fmla="*/ 61 h 89"/>
                <a:gd name="T80" fmla="*/ 12 w 89"/>
                <a:gd name="T81" fmla="*/ 77 h 89"/>
                <a:gd name="T82" fmla="*/ 28 w 89"/>
                <a:gd name="T83" fmla="*/ 74 h 89"/>
                <a:gd name="T84" fmla="*/ 24 w 89"/>
                <a:gd name="T85" fmla="*/ 69 h 89"/>
                <a:gd name="T86" fmla="*/ 34 w 89"/>
                <a:gd name="T87" fmla="*/ 59 h 89"/>
                <a:gd name="T88" fmla="*/ 42 w 89"/>
                <a:gd name="T89" fmla="*/ 62 h 89"/>
                <a:gd name="T90" fmla="*/ 42 w 89"/>
                <a:gd name="T91" fmla="*/ 75 h 89"/>
                <a:gd name="T92" fmla="*/ 35 w 89"/>
                <a:gd name="T93" fmla="*/ 75 h 89"/>
                <a:gd name="T94" fmla="*/ 45 w 89"/>
                <a:gd name="T95" fmla="*/ 89 h 89"/>
                <a:gd name="T96" fmla="*/ 54 w 89"/>
                <a:gd name="T97" fmla="*/ 75 h 89"/>
                <a:gd name="T98" fmla="*/ 47 w 89"/>
                <a:gd name="T99" fmla="*/ 75 h 89"/>
                <a:gd name="T100" fmla="*/ 47 w 89"/>
                <a:gd name="T101" fmla="*/ 62 h 89"/>
                <a:gd name="T102" fmla="*/ 55 w 89"/>
                <a:gd name="T103" fmla="*/ 59 h 89"/>
                <a:gd name="T104" fmla="*/ 66 w 89"/>
                <a:gd name="T105" fmla="*/ 69 h 89"/>
                <a:gd name="T106" fmla="*/ 61 w 89"/>
                <a:gd name="T107" fmla="*/ 74 h 89"/>
                <a:gd name="T108" fmla="*/ 77 w 89"/>
                <a:gd name="T109" fmla="*/ 77 h 89"/>
                <a:gd name="T110" fmla="*/ 74 w 89"/>
                <a:gd name="T111" fmla="*/ 61 h 89"/>
                <a:gd name="T112" fmla="*/ 70 w 89"/>
                <a:gd name="T113" fmla="*/ 6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89">
                  <a:moveTo>
                    <a:pt x="70" y="65"/>
                  </a:moveTo>
                  <a:cubicBezTo>
                    <a:pt x="59" y="54"/>
                    <a:pt x="59" y="54"/>
                    <a:pt x="59" y="54"/>
                  </a:cubicBezTo>
                  <a:cubicBezTo>
                    <a:pt x="60" y="52"/>
                    <a:pt x="61" y="50"/>
                    <a:pt x="62" y="47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9"/>
                    <a:pt x="60" y="36"/>
                    <a:pt x="59" y="3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28"/>
                    <a:pt x="50" y="27"/>
                    <a:pt x="47" y="27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39" y="27"/>
                    <a:pt x="37" y="28"/>
                    <a:pt x="35" y="3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9"/>
                    <a:pt x="27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2"/>
                    <a:pt x="30" y="54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6" y="60"/>
                    <a:pt x="39" y="61"/>
                    <a:pt x="42" y="62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50" y="61"/>
                    <a:pt x="53" y="60"/>
                    <a:pt x="55" y="5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4" y="61"/>
                    <a:pt x="74" y="61"/>
                    <a:pt x="74" y="61"/>
                  </a:cubicBezTo>
                  <a:lnTo>
                    <a:pt x="70" y="65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2C5D04C-A244-4067-B17B-255155B2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9" y="4600744"/>
            <a:ext cx="463241" cy="661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E9494D1-D824-4C51-89B4-BE06E9BCDD43}"/>
              </a:ext>
            </a:extLst>
          </p:cNvPr>
          <p:cNvSpPr txBox="1"/>
          <p:nvPr/>
        </p:nvSpPr>
        <p:spPr>
          <a:xfrm>
            <a:off x="1544550" y="3226519"/>
            <a:ext cx="9444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1" i="0" dirty="0">
                <a:solidFill>
                  <a:srgbClr val="292929"/>
                </a:solidFill>
                <a:effectLst/>
                <a:latin typeface="Lora"/>
              </a:rPr>
              <a:t>Switch layer 3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Fungsi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utamanya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menjadi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sarana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bagi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suatu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titik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ingin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berhubungan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dengan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jaringan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luar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.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Terjadi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juga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Penyaringan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/ filter data oleh router yang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lebih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spesifik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dilakukan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untuk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mencegah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akses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ke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server.</a:t>
            </a:r>
            <a:endParaRPr lang="en-ID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E587A-3834-45DA-BFB9-8D65A1F6222A}"/>
              </a:ext>
            </a:extLst>
          </p:cNvPr>
          <p:cNvSpPr txBox="1"/>
          <p:nvPr/>
        </p:nvSpPr>
        <p:spPr>
          <a:xfrm>
            <a:off x="1544550" y="4600744"/>
            <a:ext cx="9444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>
                <a:solidFill>
                  <a:srgbClr val="292929"/>
                </a:solidFill>
                <a:latin typeface="Lora"/>
              </a:rPr>
              <a:t>SERVER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Fungsi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utamanya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sz="1800" b="0" i="0" dirty="0" err="1">
                <a:solidFill>
                  <a:srgbClr val="292929"/>
                </a:solidFill>
                <a:effectLst/>
                <a:latin typeface="Lora"/>
              </a:rPr>
              <a:t>adalah</a:t>
            </a:r>
            <a:r>
              <a:rPr lang="en-ID" sz="1800" b="0" i="0" dirty="0">
                <a:solidFill>
                  <a:srgbClr val="292929"/>
                </a:solidFill>
                <a:effectLst/>
                <a:latin typeface="Lora"/>
              </a:rPr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melayani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.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file, data, </a:t>
            </a:r>
            <a:r>
              <a:rPr lang="en-ID" dirty="0" err="1"/>
              <a:t>aplikasi</a:t>
            </a:r>
            <a:r>
              <a:rPr lang="en-ID" dirty="0"/>
              <a:t>, dan </a:t>
            </a:r>
            <a:r>
              <a:rPr lang="en-ID" dirty="0" err="1"/>
              <a:t>sebagainya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96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115-9B3E-4592-8588-2A04335A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1" y="87578"/>
            <a:ext cx="2829339" cy="1325563"/>
          </a:xfrm>
        </p:spPr>
        <p:txBody>
          <a:bodyPr>
            <a:normAutofit/>
          </a:bodyPr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546ABF-838D-48AA-AF0C-26D82D571185}"/>
              </a:ext>
            </a:extLst>
          </p:cNvPr>
          <p:cNvSpPr/>
          <p:nvPr/>
        </p:nvSpPr>
        <p:spPr>
          <a:xfrm>
            <a:off x="87261" y="3289070"/>
            <a:ext cx="1231330" cy="7223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2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83751-1D0B-4B17-8604-0F43C6B580F8}"/>
              </a:ext>
            </a:extLst>
          </p:cNvPr>
          <p:cNvSpPr txBox="1"/>
          <p:nvPr/>
        </p:nvSpPr>
        <p:spPr>
          <a:xfrm>
            <a:off x="1652381" y="1735021"/>
            <a:ext cx="9588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ID" b="1" i="0" dirty="0">
                <a:solidFill>
                  <a:srgbClr val="333333"/>
                </a:solidFill>
                <a:effectLst/>
                <a:latin typeface="Gentium Book Basic"/>
              </a:rPr>
              <a:t>Access layer (Layer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Gentium Book Basic"/>
              </a:rPr>
              <a:t>akses</a:t>
            </a:r>
            <a:r>
              <a:rPr lang="en-ID" b="1" i="0" dirty="0">
                <a:solidFill>
                  <a:srgbClr val="333333"/>
                </a:solidFill>
                <a:effectLst/>
                <a:latin typeface="Gentium Book Basic"/>
              </a:rPr>
              <a:t>)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Lapisan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langsung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berkomunikasi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terhubung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akhir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PC, printer,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telepon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. Fitur-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fitur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pada layer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meliputi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port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keamanan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VLan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, Fast Ethernet/Gigabit Ethernet, Power over Ethernet (PoE), Link aggregation, Quality of Service (QoS).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77C378-553F-4E4C-B6F4-FDE20D8552FF}"/>
              </a:ext>
            </a:extLst>
          </p:cNvPr>
          <p:cNvSpPr/>
          <p:nvPr/>
        </p:nvSpPr>
        <p:spPr>
          <a:xfrm>
            <a:off x="87261" y="4771305"/>
            <a:ext cx="1231330" cy="7223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3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42FB-AAD0-4AA5-95A3-F418276BD93C}"/>
              </a:ext>
            </a:extLst>
          </p:cNvPr>
          <p:cNvSpPr/>
          <p:nvPr/>
        </p:nvSpPr>
        <p:spPr>
          <a:xfrm>
            <a:off x="87261" y="1806836"/>
            <a:ext cx="1231330" cy="7223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1  Tier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CF1AED-741A-46AA-831A-46ABF39BEE30}"/>
              </a:ext>
            </a:extLst>
          </p:cNvPr>
          <p:cNvSpPr txBox="1"/>
          <p:nvPr/>
        </p:nvSpPr>
        <p:spPr>
          <a:xfrm>
            <a:off x="1652381" y="2877250"/>
            <a:ext cx="9588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>
                <a:solidFill>
                  <a:srgbClr val="333333"/>
                </a:solidFill>
                <a:effectLst/>
                <a:latin typeface="Gentium Book Basic"/>
              </a:rPr>
              <a:t>Distribution layer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bekerja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mengontrol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arus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lalu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lintas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jaringan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pengawasan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perencanaan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broadcast domain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ole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 routing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virtual LANs (VLANs)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ditetapkan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pada access later. VLANs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mengelompokkan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lalulinta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pada switch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subnetwork 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terpisah,fungsi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utamanya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routing, filtering,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, WAN,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core layer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jika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Gentium Book Basic"/>
              </a:rPr>
              <a:t>diperlukan</a:t>
            </a:r>
            <a:r>
              <a:rPr lang="en-ID" b="0" i="0" dirty="0">
                <a:solidFill>
                  <a:srgbClr val="333333"/>
                </a:solidFill>
                <a:effectLst/>
                <a:latin typeface="Gentium Book Basic"/>
              </a:rPr>
              <a:t>.</a:t>
            </a:r>
            <a:endParaRPr lang="en-ID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38ED1F-A0E2-4E0D-A6AB-CA510ACCF9CC}"/>
              </a:ext>
            </a:extLst>
          </p:cNvPr>
          <p:cNvSpPr txBox="1"/>
          <p:nvPr/>
        </p:nvSpPr>
        <p:spPr>
          <a:xfrm>
            <a:off x="1652379" y="4771305"/>
            <a:ext cx="9588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sv-SE" b="1" i="0" dirty="0">
                <a:solidFill>
                  <a:srgbClr val="333333"/>
                </a:solidFill>
                <a:effectLst/>
                <a:latin typeface="Gentium Book Basic"/>
              </a:rPr>
              <a:t>Core layer (Layer utama)</a:t>
            </a:r>
            <a:r>
              <a:rPr lang="sv-SE" b="0" i="0" dirty="0">
                <a:solidFill>
                  <a:srgbClr val="333333"/>
                </a:solidFill>
                <a:effectLst/>
                <a:latin typeface="Gentium Book Basic"/>
              </a:rPr>
              <a:t>Lapisan inti dari model hirarki jaringan, biasanya di gunakan untuk menghubungkan jaringan ke internet.</a:t>
            </a:r>
          </a:p>
        </p:txBody>
      </p:sp>
    </p:spTree>
    <p:extLst>
      <p:ext uri="{BB962C8B-B14F-4D97-AF65-F5344CB8AC3E}">
        <p14:creationId xmlns:p14="http://schemas.microsoft.com/office/powerpoint/2010/main" val="340352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4D8-6012-4FFF-9265-C5D60537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4" y="109330"/>
            <a:ext cx="8703366" cy="728179"/>
          </a:xfrm>
        </p:spPr>
        <p:txBody>
          <a:bodyPr>
            <a:normAutofit/>
          </a:bodyPr>
          <a:lstStyle/>
          <a:p>
            <a:r>
              <a:rPr lang="en-US" dirty="0"/>
              <a:t>Alat-</a:t>
            </a:r>
            <a:r>
              <a:rPr lang="en-US" dirty="0" err="1"/>
              <a:t>alat</a:t>
            </a:r>
            <a:r>
              <a:rPr lang="en-US" dirty="0"/>
              <a:t> &amp; </a:t>
            </a:r>
            <a:r>
              <a:rPr lang="en-US" dirty="0" err="1"/>
              <a:t>Spesifikasi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F78046-9B0A-4076-987E-B1C285D0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30174"/>
              </p:ext>
            </p:extLst>
          </p:nvPr>
        </p:nvGraphicFramePr>
        <p:xfrm>
          <a:off x="531191" y="1373623"/>
          <a:ext cx="10700026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072">
                  <a:extLst>
                    <a:ext uri="{9D8B030D-6E8A-4147-A177-3AD203B41FA5}">
                      <a16:colId xmlns:a16="http://schemas.microsoft.com/office/drawing/2014/main" val="1971743620"/>
                    </a:ext>
                  </a:extLst>
                </a:gridCol>
                <a:gridCol w="4596941">
                  <a:extLst>
                    <a:ext uri="{9D8B030D-6E8A-4147-A177-3AD203B41FA5}">
                      <a16:colId xmlns:a16="http://schemas.microsoft.com/office/drawing/2014/main" val="3071624664"/>
                    </a:ext>
                  </a:extLst>
                </a:gridCol>
                <a:gridCol w="5350013">
                  <a:extLst>
                    <a:ext uri="{9D8B030D-6E8A-4147-A177-3AD203B41FA5}">
                      <a16:colId xmlns:a16="http://schemas.microsoft.com/office/drawing/2014/main" val="1455512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NO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NAMA BARANG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SPESIFIKASI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15665"/>
                  </a:ext>
                </a:extLst>
              </a:tr>
              <a:tr h="619025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1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Firewall SOPHOS XG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/>
                        <a:t>https://www.sophos.com/en-us/products/next-gen-firewall.aspx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04781"/>
                  </a:ext>
                </a:extLst>
              </a:tr>
              <a:tr h="51683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2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MS425-32 (Core Switch Cisco)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/>
                        <a:t>https://meraki.cisco.com/product/switches/aggregation-switches/ms425-32/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6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3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Catalyst 9500 (</a:t>
                      </a:r>
                      <a:r>
                        <a:rPr lang="en-US" sz="1800" dirty="0"/>
                        <a:t>Distribution Switch)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/>
                        <a:t>https://www.cisco.com/c/en/us/products/switches/catalyst-9500-series-switches/index.html</a:t>
                      </a:r>
                    </a:p>
                    <a:p>
                      <a:pPr algn="just"/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6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4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Catalyst Cisco 9300 (Switch L3)</a:t>
                      </a:r>
                      <a:endParaRPr lang="en-ID" sz="1800" dirty="0"/>
                    </a:p>
                    <a:p>
                      <a:pPr algn="just"/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/>
                        <a:t>https://www.cisco.com/c/en/us/products/switches/catalyst-9300-series-switches/index.html#~models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6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5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Catalyst Cisco 2960L (Switch L2)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/>
                        <a:t>https://www.cisco.com/c/en/us/products/switches/catalyst-2960-l-series-switches/index.html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4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6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Cisco 1000 Series ASR 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(Router Cisco)</a:t>
                      </a:r>
                      <a:endParaRPr lang="en-ID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800" dirty="0">
                          <a:hlinkClick r:id="rId2"/>
                        </a:rPr>
                        <a:t>https://www.cisco.com/c/en/us/products/routers/asr-1000-series-aggregation-services-routers/index.html#~resources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3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6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EDD2-EEE5-4937-B118-0E5B4D89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SKEMA SERVER LOKAL PUSANSIAD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3E999-E54A-4578-A7E0-324ACFF6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20" y="2316852"/>
            <a:ext cx="1016295" cy="661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5A4EC-3323-4B2C-949E-E1C4DBA7F69E}"/>
              </a:ext>
            </a:extLst>
          </p:cNvPr>
          <p:cNvSpPr txBox="1"/>
          <p:nvPr/>
        </p:nvSpPr>
        <p:spPr>
          <a:xfrm>
            <a:off x="3568033" y="2463073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B0EDDA-2685-4FC5-B00E-AA0C04CD5D87}"/>
              </a:ext>
            </a:extLst>
          </p:cNvPr>
          <p:cNvSpPr/>
          <p:nvPr/>
        </p:nvSpPr>
        <p:spPr>
          <a:xfrm>
            <a:off x="4530400" y="2506518"/>
            <a:ext cx="856735" cy="249880"/>
          </a:xfrm>
          <a:custGeom>
            <a:avLst/>
            <a:gdLst>
              <a:gd name="connsiteX0" fmla="*/ 0 w 856735"/>
              <a:gd name="connsiteY0" fmla="*/ 142593 h 249880"/>
              <a:gd name="connsiteX1" fmla="*/ 247135 w 856735"/>
              <a:gd name="connsiteY1" fmla="*/ 2550 h 249880"/>
              <a:gd name="connsiteX2" fmla="*/ 494271 w 856735"/>
              <a:gd name="connsiteY2" fmla="*/ 249685 h 249880"/>
              <a:gd name="connsiteX3" fmla="*/ 733168 w 856735"/>
              <a:gd name="connsiteY3" fmla="*/ 43739 h 249880"/>
              <a:gd name="connsiteX4" fmla="*/ 856735 w 856735"/>
              <a:gd name="connsiteY4" fmla="*/ 27263 h 2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735" h="249880">
                <a:moveTo>
                  <a:pt x="0" y="142593"/>
                </a:moveTo>
                <a:cubicBezTo>
                  <a:pt x="82378" y="63647"/>
                  <a:pt x="164757" y="-15299"/>
                  <a:pt x="247135" y="2550"/>
                </a:cubicBezTo>
                <a:cubicBezTo>
                  <a:pt x="329513" y="20399"/>
                  <a:pt x="413266" y="242820"/>
                  <a:pt x="494271" y="249685"/>
                </a:cubicBezTo>
                <a:cubicBezTo>
                  <a:pt x="575276" y="256550"/>
                  <a:pt x="672757" y="80809"/>
                  <a:pt x="733168" y="43739"/>
                </a:cubicBezTo>
                <a:cubicBezTo>
                  <a:pt x="793579" y="6669"/>
                  <a:pt x="825157" y="16966"/>
                  <a:pt x="856735" y="2726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E41E21-75DD-4625-8962-939AEACDE7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7135" y="2281527"/>
            <a:ext cx="649783" cy="661774"/>
            <a:chOff x="2743" y="1482"/>
            <a:chExt cx="271" cy="276"/>
          </a:xfrm>
        </p:grpSpPr>
        <p:sp>
          <p:nvSpPr>
            <p:cNvPr id="12" name="AutoShape 552">
              <a:extLst>
                <a:ext uri="{FF2B5EF4-FFF2-40B4-BE49-F238E27FC236}">
                  <a16:creationId xmlns:a16="http://schemas.microsoft.com/office/drawing/2014/main" id="{8AF4FC0A-C9FC-4C10-84B1-0E29C5E04B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45" y="1482"/>
              <a:ext cx="2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554">
              <a:extLst>
                <a:ext uri="{FF2B5EF4-FFF2-40B4-BE49-F238E27FC236}">
                  <a16:creationId xmlns:a16="http://schemas.microsoft.com/office/drawing/2014/main" id="{FA6997ED-DF84-498A-84BC-2A87D2AA1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3" y="1484"/>
              <a:ext cx="269" cy="272"/>
            </a:xfrm>
            <a:custGeom>
              <a:avLst/>
              <a:gdLst>
                <a:gd name="T0" fmla="*/ 57 w 114"/>
                <a:gd name="T1" fmla="*/ 2 h 115"/>
                <a:gd name="T2" fmla="*/ 112 w 114"/>
                <a:gd name="T3" fmla="*/ 58 h 115"/>
                <a:gd name="T4" fmla="*/ 57 w 114"/>
                <a:gd name="T5" fmla="*/ 113 h 115"/>
                <a:gd name="T6" fmla="*/ 2 w 114"/>
                <a:gd name="T7" fmla="*/ 58 h 115"/>
                <a:gd name="T8" fmla="*/ 57 w 114"/>
                <a:gd name="T9" fmla="*/ 2 h 115"/>
                <a:gd name="T10" fmla="*/ 57 w 114"/>
                <a:gd name="T11" fmla="*/ 0 h 115"/>
                <a:gd name="T12" fmla="*/ 0 w 114"/>
                <a:gd name="T13" fmla="*/ 58 h 115"/>
                <a:gd name="T14" fmla="*/ 57 w 114"/>
                <a:gd name="T15" fmla="*/ 115 h 115"/>
                <a:gd name="T16" fmla="*/ 114 w 114"/>
                <a:gd name="T17" fmla="*/ 58 h 115"/>
                <a:gd name="T18" fmla="*/ 57 w 114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5">
                  <a:moveTo>
                    <a:pt x="57" y="2"/>
                  </a:moveTo>
                  <a:cubicBezTo>
                    <a:pt x="88" y="2"/>
                    <a:pt x="112" y="27"/>
                    <a:pt x="112" y="58"/>
                  </a:cubicBezTo>
                  <a:cubicBezTo>
                    <a:pt x="112" y="88"/>
                    <a:pt x="88" y="113"/>
                    <a:pt x="57" y="113"/>
                  </a:cubicBezTo>
                  <a:cubicBezTo>
                    <a:pt x="27" y="113"/>
                    <a:pt x="2" y="88"/>
                    <a:pt x="2" y="58"/>
                  </a:cubicBezTo>
                  <a:cubicBezTo>
                    <a:pt x="2" y="27"/>
                    <a:pt x="27" y="2"/>
                    <a:pt x="57" y="2"/>
                  </a:cubicBezTo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4" y="89"/>
                    <a:pt x="114" y="58"/>
                  </a:cubicBezTo>
                  <a:cubicBezTo>
                    <a:pt x="114" y="26"/>
                    <a:pt x="89" y="0"/>
                    <a:pt x="57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555">
              <a:extLst>
                <a:ext uri="{FF2B5EF4-FFF2-40B4-BE49-F238E27FC236}">
                  <a16:creationId xmlns:a16="http://schemas.microsoft.com/office/drawing/2014/main" id="{BE0124AE-AA03-4F07-924F-AE8A57A3C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633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12 w 71"/>
                <a:gd name="T3" fmla="*/ 50 h 71"/>
                <a:gd name="T4" fmla="*/ 26 w 71"/>
                <a:gd name="T5" fmla="*/ 35 h 71"/>
                <a:gd name="T6" fmla="*/ 59 w 71"/>
                <a:gd name="T7" fmla="*/ 71 h 71"/>
                <a:gd name="T8" fmla="*/ 71 w 71"/>
                <a:gd name="T9" fmla="*/ 57 h 71"/>
                <a:gd name="T10" fmla="*/ 38 w 71"/>
                <a:gd name="T11" fmla="*/ 24 h 71"/>
                <a:gd name="T12" fmla="*/ 52 w 71"/>
                <a:gd name="T13" fmla="*/ 9 h 71"/>
                <a:gd name="T14" fmla="*/ 0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12" y="50"/>
                  </a:lnTo>
                  <a:lnTo>
                    <a:pt x="26" y="35"/>
                  </a:lnTo>
                  <a:lnTo>
                    <a:pt x="59" y="71"/>
                  </a:lnTo>
                  <a:lnTo>
                    <a:pt x="71" y="57"/>
                  </a:lnTo>
                  <a:lnTo>
                    <a:pt x="38" y="24"/>
                  </a:lnTo>
                  <a:lnTo>
                    <a:pt x="5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556">
              <a:extLst>
                <a:ext uri="{FF2B5EF4-FFF2-40B4-BE49-F238E27FC236}">
                  <a16:creationId xmlns:a16="http://schemas.microsoft.com/office/drawing/2014/main" id="{C7690643-5D08-42C7-9579-CC0E5379E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539"/>
              <a:ext cx="70" cy="68"/>
            </a:xfrm>
            <a:custGeom>
              <a:avLst/>
              <a:gdLst>
                <a:gd name="T0" fmla="*/ 70 w 70"/>
                <a:gd name="T1" fmla="*/ 68 h 68"/>
                <a:gd name="T2" fmla="*/ 21 w 70"/>
                <a:gd name="T3" fmla="*/ 59 h 68"/>
                <a:gd name="T4" fmla="*/ 35 w 70"/>
                <a:gd name="T5" fmla="*/ 44 h 68"/>
                <a:gd name="T6" fmla="*/ 0 w 70"/>
                <a:gd name="T7" fmla="*/ 11 h 68"/>
                <a:gd name="T8" fmla="*/ 14 w 70"/>
                <a:gd name="T9" fmla="*/ 0 h 68"/>
                <a:gd name="T10" fmla="*/ 47 w 70"/>
                <a:gd name="T11" fmla="*/ 33 h 68"/>
                <a:gd name="T12" fmla="*/ 61 w 70"/>
                <a:gd name="T13" fmla="*/ 19 h 68"/>
                <a:gd name="T14" fmla="*/ 70 w 70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8">
                  <a:moveTo>
                    <a:pt x="70" y="68"/>
                  </a:moveTo>
                  <a:lnTo>
                    <a:pt x="21" y="59"/>
                  </a:lnTo>
                  <a:lnTo>
                    <a:pt x="35" y="44"/>
                  </a:lnTo>
                  <a:lnTo>
                    <a:pt x="0" y="11"/>
                  </a:lnTo>
                  <a:lnTo>
                    <a:pt x="14" y="0"/>
                  </a:lnTo>
                  <a:lnTo>
                    <a:pt x="47" y="33"/>
                  </a:lnTo>
                  <a:lnTo>
                    <a:pt x="61" y="19"/>
                  </a:lnTo>
                  <a:lnTo>
                    <a:pt x="70" y="6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557">
              <a:extLst>
                <a:ext uri="{FF2B5EF4-FFF2-40B4-BE49-F238E27FC236}">
                  <a16:creationId xmlns:a16="http://schemas.microsoft.com/office/drawing/2014/main" id="{B42D3F91-A6D9-4770-AC01-5D0F498C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1543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61 w 71"/>
                <a:gd name="T3" fmla="*/ 52 h 71"/>
                <a:gd name="T4" fmla="*/ 47 w 71"/>
                <a:gd name="T5" fmla="*/ 38 h 71"/>
                <a:gd name="T6" fmla="*/ 14 w 71"/>
                <a:gd name="T7" fmla="*/ 71 h 71"/>
                <a:gd name="T8" fmla="*/ 0 w 71"/>
                <a:gd name="T9" fmla="*/ 59 h 71"/>
                <a:gd name="T10" fmla="*/ 35 w 71"/>
                <a:gd name="T11" fmla="*/ 24 h 71"/>
                <a:gd name="T12" fmla="*/ 21 w 71"/>
                <a:gd name="T13" fmla="*/ 12 h 71"/>
                <a:gd name="T14" fmla="*/ 71 w 71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61" y="52"/>
                  </a:lnTo>
                  <a:lnTo>
                    <a:pt x="47" y="38"/>
                  </a:lnTo>
                  <a:lnTo>
                    <a:pt x="14" y="71"/>
                  </a:lnTo>
                  <a:lnTo>
                    <a:pt x="0" y="59"/>
                  </a:lnTo>
                  <a:lnTo>
                    <a:pt x="35" y="24"/>
                  </a:lnTo>
                  <a:lnTo>
                    <a:pt x="21" y="1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558">
              <a:extLst>
                <a:ext uri="{FF2B5EF4-FFF2-40B4-BE49-F238E27FC236}">
                  <a16:creationId xmlns:a16="http://schemas.microsoft.com/office/drawing/2014/main" id="{1C6C0084-7200-4452-A35F-54579DB37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626"/>
              <a:ext cx="70" cy="71"/>
            </a:xfrm>
            <a:custGeom>
              <a:avLst/>
              <a:gdLst>
                <a:gd name="T0" fmla="*/ 0 w 70"/>
                <a:gd name="T1" fmla="*/ 71 h 71"/>
                <a:gd name="T2" fmla="*/ 9 w 70"/>
                <a:gd name="T3" fmla="*/ 19 h 71"/>
                <a:gd name="T4" fmla="*/ 23 w 70"/>
                <a:gd name="T5" fmla="*/ 33 h 71"/>
                <a:gd name="T6" fmla="*/ 56 w 70"/>
                <a:gd name="T7" fmla="*/ 0 h 71"/>
                <a:gd name="T8" fmla="*/ 70 w 70"/>
                <a:gd name="T9" fmla="*/ 12 h 71"/>
                <a:gd name="T10" fmla="*/ 37 w 70"/>
                <a:gd name="T11" fmla="*/ 47 h 71"/>
                <a:gd name="T12" fmla="*/ 52 w 70"/>
                <a:gd name="T13" fmla="*/ 61 h 71"/>
                <a:gd name="T14" fmla="*/ 0 w 7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1">
                  <a:moveTo>
                    <a:pt x="0" y="71"/>
                  </a:moveTo>
                  <a:lnTo>
                    <a:pt x="9" y="19"/>
                  </a:lnTo>
                  <a:lnTo>
                    <a:pt x="23" y="33"/>
                  </a:lnTo>
                  <a:lnTo>
                    <a:pt x="56" y="0"/>
                  </a:lnTo>
                  <a:lnTo>
                    <a:pt x="70" y="12"/>
                  </a:lnTo>
                  <a:lnTo>
                    <a:pt x="37" y="47"/>
                  </a:lnTo>
                  <a:lnTo>
                    <a:pt x="52" y="6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49B621-8A19-40E6-9964-A2A2F9F8DD36}"/>
              </a:ext>
            </a:extLst>
          </p:cNvPr>
          <p:cNvGrpSpPr/>
          <p:nvPr/>
        </p:nvGrpSpPr>
        <p:grpSpPr>
          <a:xfrm>
            <a:off x="5438721" y="3499971"/>
            <a:ext cx="563395" cy="509573"/>
            <a:chOff x="5948363" y="1381126"/>
            <a:chExt cx="252413" cy="255588"/>
          </a:xfrm>
        </p:grpSpPr>
        <p:sp>
          <p:nvSpPr>
            <p:cNvPr id="19" name="Freeform 208">
              <a:extLst>
                <a:ext uri="{FF2B5EF4-FFF2-40B4-BE49-F238E27FC236}">
                  <a16:creationId xmlns:a16="http://schemas.microsoft.com/office/drawing/2014/main" id="{2B5788E6-6D7B-4AB9-9630-E3B7B6086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0 h 76"/>
                <a:gd name="T2" fmla="*/ 4 w 75"/>
                <a:gd name="T3" fmla="*/ 0 h 76"/>
                <a:gd name="T4" fmla="*/ 0 w 75"/>
                <a:gd name="T5" fmla="*/ 4 h 76"/>
                <a:gd name="T6" fmla="*/ 0 w 75"/>
                <a:gd name="T7" fmla="*/ 72 h 76"/>
                <a:gd name="T8" fmla="*/ 4 w 75"/>
                <a:gd name="T9" fmla="*/ 76 h 76"/>
                <a:gd name="T10" fmla="*/ 70 w 75"/>
                <a:gd name="T11" fmla="*/ 76 h 76"/>
                <a:gd name="T12" fmla="*/ 75 w 75"/>
                <a:gd name="T13" fmla="*/ 72 h 76"/>
                <a:gd name="T14" fmla="*/ 75 w 75"/>
                <a:gd name="T15" fmla="*/ 4 h 76"/>
                <a:gd name="T16" fmla="*/ 70 w 7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209">
              <a:extLst>
                <a:ext uri="{FF2B5EF4-FFF2-40B4-BE49-F238E27FC236}">
                  <a16:creationId xmlns:a16="http://schemas.microsoft.com/office/drawing/2014/main" id="{FAB592DB-8D43-4799-9AA3-64F7EA9B3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3" y="1381126"/>
              <a:ext cx="252413" cy="255588"/>
            </a:xfrm>
            <a:custGeom>
              <a:avLst/>
              <a:gdLst>
                <a:gd name="T0" fmla="*/ 70 w 75"/>
                <a:gd name="T1" fmla="*/ 2 h 76"/>
                <a:gd name="T2" fmla="*/ 73 w 75"/>
                <a:gd name="T3" fmla="*/ 4 h 76"/>
                <a:gd name="T4" fmla="*/ 73 w 75"/>
                <a:gd name="T5" fmla="*/ 72 h 76"/>
                <a:gd name="T6" fmla="*/ 70 w 75"/>
                <a:gd name="T7" fmla="*/ 74 h 76"/>
                <a:gd name="T8" fmla="*/ 4 w 75"/>
                <a:gd name="T9" fmla="*/ 74 h 76"/>
                <a:gd name="T10" fmla="*/ 1 w 75"/>
                <a:gd name="T11" fmla="*/ 72 h 76"/>
                <a:gd name="T12" fmla="*/ 1 w 75"/>
                <a:gd name="T13" fmla="*/ 4 h 76"/>
                <a:gd name="T14" fmla="*/ 4 w 75"/>
                <a:gd name="T15" fmla="*/ 2 h 76"/>
                <a:gd name="T16" fmla="*/ 70 w 75"/>
                <a:gd name="T17" fmla="*/ 2 h 76"/>
                <a:gd name="T18" fmla="*/ 70 w 75"/>
                <a:gd name="T19" fmla="*/ 0 h 76"/>
                <a:gd name="T20" fmla="*/ 4 w 75"/>
                <a:gd name="T21" fmla="*/ 0 h 76"/>
                <a:gd name="T22" fmla="*/ 0 w 75"/>
                <a:gd name="T23" fmla="*/ 4 h 76"/>
                <a:gd name="T24" fmla="*/ 0 w 75"/>
                <a:gd name="T25" fmla="*/ 72 h 76"/>
                <a:gd name="T26" fmla="*/ 4 w 75"/>
                <a:gd name="T27" fmla="*/ 76 h 76"/>
                <a:gd name="T28" fmla="*/ 70 w 75"/>
                <a:gd name="T29" fmla="*/ 76 h 76"/>
                <a:gd name="T30" fmla="*/ 75 w 75"/>
                <a:gd name="T31" fmla="*/ 72 h 76"/>
                <a:gd name="T32" fmla="*/ 75 w 75"/>
                <a:gd name="T33" fmla="*/ 4 h 76"/>
                <a:gd name="T34" fmla="*/ 70 w 75"/>
                <a:gd name="T3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6">
                  <a:moveTo>
                    <a:pt x="70" y="2"/>
                  </a:moveTo>
                  <a:cubicBezTo>
                    <a:pt x="72" y="2"/>
                    <a:pt x="73" y="3"/>
                    <a:pt x="73" y="4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3" y="73"/>
                    <a:pt x="72" y="74"/>
                    <a:pt x="70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2" y="74"/>
                    <a:pt x="1" y="73"/>
                    <a:pt x="1" y="7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70" y="2"/>
                    <a:pt x="70" y="2"/>
                    <a:pt x="70" y="2"/>
                  </a:cubicBezTo>
                  <a:moveTo>
                    <a:pt x="7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4"/>
                    <a:pt x="1" y="76"/>
                    <a:pt x="4" y="76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5" y="74"/>
                    <a:pt x="75" y="72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2" y="0"/>
                    <a:pt x="70" y="0"/>
                  </a:cubicBezTo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10">
              <a:extLst>
                <a:ext uri="{FF2B5EF4-FFF2-40B4-BE49-F238E27FC236}">
                  <a16:creationId xmlns:a16="http://schemas.microsoft.com/office/drawing/2014/main" id="{2870EAF8-C2C9-4E53-B2A0-D2862E6F7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1408113"/>
              <a:ext cx="100013" cy="53975"/>
            </a:xfrm>
            <a:custGeom>
              <a:avLst/>
              <a:gdLst>
                <a:gd name="T0" fmla="*/ 63 w 63"/>
                <a:gd name="T1" fmla="*/ 17 h 34"/>
                <a:gd name="T2" fmla="*/ 34 w 63"/>
                <a:gd name="T3" fmla="*/ 0 h 34"/>
                <a:gd name="T4" fmla="*/ 34 w 63"/>
                <a:gd name="T5" fmla="*/ 10 h 34"/>
                <a:gd name="T6" fmla="*/ 0 w 63"/>
                <a:gd name="T7" fmla="*/ 10 h 34"/>
                <a:gd name="T8" fmla="*/ 0 w 63"/>
                <a:gd name="T9" fmla="*/ 23 h 34"/>
                <a:gd name="T10" fmla="*/ 34 w 63"/>
                <a:gd name="T11" fmla="*/ 23 h 34"/>
                <a:gd name="T12" fmla="*/ 34 w 63"/>
                <a:gd name="T13" fmla="*/ 34 h 34"/>
                <a:gd name="T14" fmla="*/ 63 w 63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4">
                  <a:moveTo>
                    <a:pt x="63" y="17"/>
                  </a:moveTo>
                  <a:lnTo>
                    <a:pt x="34" y="0"/>
                  </a:lnTo>
                  <a:lnTo>
                    <a:pt x="34" y="10"/>
                  </a:lnTo>
                  <a:lnTo>
                    <a:pt x="0" y="10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4"/>
                  </a:lnTo>
                  <a:lnTo>
                    <a:pt x="63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211">
              <a:extLst>
                <a:ext uri="{FF2B5EF4-FFF2-40B4-BE49-F238E27FC236}">
                  <a16:creationId xmlns:a16="http://schemas.microsoft.com/office/drawing/2014/main" id="{FCDE84CB-DD6E-4CA4-BF88-D638AB4F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1501776"/>
              <a:ext cx="101600" cy="57150"/>
            </a:xfrm>
            <a:custGeom>
              <a:avLst/>
              <a:gdLst>
                <a:gd name="T0" fmla="*/ 64 w 64"/>
                <a:gd name="T1" fmla="*/ 17 h 36"/>
                <a:gd name="T2" fmla="*/ 34 w 64"/>
                <a:gd name="T3" fmla="*/ 0 h 36"/>
                <a:gd name="T4" fmla="*/ 34 w 64"/>
                <a:gd name="T5" fmla="*/ 11 h 36"/>
                <a:gd name="T6" fmla="*/ 0 w 64"/>
                <a:gd name="T7" fmla="*/ 11 h 36"/>
                <a:gd name="T8" fmla="*/ 0 w 64"/>
                <a:gd name="T9" fmla="*/ 23 h 36"/>
                <a:gd name="T10" fmla="*/ 34 w 64"/>
                <a:gd name="T11" fmla="*/ 23 h 36"/>
                <a:gd name="T12" fmla="*/ 34 w 64"/>
                <a:gd name="T13" fmla="*/ 36 h 36"/>
                <a:gd name="T14" fmla="*/ 64 w 64"/>
                <a:gd name="T1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64" y="17"/>
                  </a:moveTo>
                  <a:lnTo>
                    <a:pt x="34" y="0"/>
                  </a:lnTo>
                  <a:lnTo>
                    <a:pt x="34" y="11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34" y="23"/>
                  </a:lnTo>
                  <a:lnTo>
                    <a:pt x="34" y="36"/>
                  </a:lnTo>
                  <a:lnTo>
                    <a:pt x="64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12">
              <a:extLst>
                <a:ext uri="{FF2B5EF4-FFF2-40B4-BE49-F238E27FC236}">
                  <a16:creationId xmlns:a16="http://schemas.microsoft.com/office/drawing/2014/main" id="{457E9A91-2708-413A-8AB2-2C5EDA514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1" y="1454151"/>
              <a:ext cx="101600" cy="53975"/>
            </a:xfrm>
            <a:custGeom>
              <a:avLst/>
              <a:gdLst>
                <a:gd name="T0" fmla="*/ 0 w 64"/>
                <a:gd name="T1" fmla="*/ 17 h 34"/>
                <a:gd name="T2" fmla="*/ 32 w 64"/>
                <a:gd name="T3" fmla="*/ 0 h 34"/>
                <a:gd name="T4" fmla="*/ 32 w 64"/>
                <a:gd name="T5" fmla="*/ 11 h 34"/>
                <a:gd name="T6" fmla="*/ 64 w 64"/>
                <a:gd name="T7" fmla="*/ 11 h 34"/>
                <a:gd name="T8" fmla="*/ 64 w 64"/>
                <a:gd name="T9" fmla="*/ 24 h 34"/>
                <a:gd name="T10" fmla="*/ 32 w 64"/>
                <a:gd name="T11" fmla="*/ 24 h 34"/>
                <a:gd name="T12" fmla="*/ 32 w 64"/>
                <a:gd name="T13" fmla="*/ 34 h 34"/>
                <a:gd name="T14" fmla="*/ 0 w 64"/>
                <a:gd name="T1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4">
                  <a:moveTo>
                    <a:pt x="0" y="17"/>
                  </a:moveTo>
                  <a:lnTo>
                    <a:pt x="32" y="0"/>
                  </a:lnTo>
                  <a:lnTo>
                    <a:pt x="32" y="11"/>
                  </a:lnTo>
                  <a:lnTo>
                    <a:pt x="64" y="11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32" y="3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13">
              <a:extLst>
                <a:ext uri="{FF2B5EF4-FFF2-40B4-BE49-F238E27FC236}">
                  <a16:creationId xmlns:a16="http://schemas.microsoft.com/office/drawing/2014/main" id="{FB61B76A-453C-47DF-AA9B-DBC37E92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549401"/>
              <a:ext cx="101600" cy="57150"/>
            </a:xfrm>
            <a:custGeom>
              <a:avLst/>
              <a:gdLst>
                <a:gd name="T0" fmla="*/ 0 w 64"/>
                <a:gd name="T1" fmla="*/ 19 h 36"/>
                <a:gd name="T2" fmla="*/ 30 w 64"/>
                <a:gd name="T3" fmla="*/ 0 h 36"/>
                <a:gd name="T4" fmla="*/ 30 w 64"/>
                <a:gd name="T5" fmla="*/ 13 h 36"/>
                <a:gd name="T6" fmla="*/ 64 w 64"/>
                <a:gd name="T7" fmla="*/ 13 h 36"/>
                <a:gd name="T8" fmla="*/ 64 w 64"/>
                <a:gd name="T9" fmla="*/ 25 h 36"/>
                <a:gd name="T10" fmla="*/ 30 w 64"/>
                <a:gd name="T11" fmla="*/ 25 h 36"/>
                <a:gd name="T12" fmla="*/ 30 w 64"/>
                <a:gd name="T13" fmla="*/ 36 h 36"/>
                <a:gd name="T14" fmla="*/ 0 w 64"/>
                <a:gd name="T15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6">
                  <a:moveTo>
                    <a:pt x="0" y="19"/>
                  </a:moveTo>
                  <a:lnTo>
                    <a:pt x="30" y="0"/>
                  </a:lnTo>
                  <a:lnTo>
                    <a:pt x="30" y="13"/>
                  </a:lnTo>
                  <a:lnTo>
                    <a:pt x="64" y="13"/>
                  </a:lnTo>
                  <a:lnTo>
                    <a:pt x="64" y="25"/>
                  </a:lnTo>
                  <a:lnTo>
                    <a:pt x="30" y="25"/>
                  </a:lnTo>
                  <a:lnTo>
                    <a:pt x="30" y="3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5D2EE73-C8D6-4C07-AB7D-CE6201B5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175" y="3409627"/>
            <a:ext cx="463241" cy="6617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48F9A3E-3C79-4143-A01E-8BEEC91347E6}"/>
              </a:ext>
            </a:extLst>
          </p:cNvPr>
          <p:cNvSpPr/>
          <p:nvPr/>
        </p:nvSpPr>
        <p:spPr>
          <a:xfrm>
            <a:off x="8100750" y="3401506"/>
            <a:ext cx="3064846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SERVER 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Service yang </a:t>
            </a:r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digunakan</a:t>
            </a:r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adalah</a:t>
            </a:r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 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DNS(BIND9) &amp; APACHE2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57A8A0-2A68-451C-B75D-B4814B839A28}"/>
              </a:ext>
            </a:extLst>
          </p:cNvPr>
          <p:cNvSpPr/>
          <p:nvPr/>
        </p:nvSpPr>
        <p:spPr>
          <a:xfrm>
            <a:off x="4635593" y="3584842"/>
            <a:ext cx="95194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SWITCH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38EECC-F27B-4134-A409-C7EEA8590567}"/>
              </a:ext>
            </a:extLst>
          </p:cNvPr>
          <p:cNvSpPr/>
          <p:nvPr/>
        </p:nvSpPr>
        <p:spPr>
          <a:xfrm>
            <a:off x="5939339" y="2431316"/>
            <a:ext cx="95194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Router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65A5F4-9D64-44FF-9168-EB752FC6B0F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 flipV="1">
            <a:off x="5709629" y="2938505"/>
            <a:ext cx="10789" cy="56146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406C8E-EBB2-4D48-B05E-65398B2AC10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996893" y="3740514"/>
            <a:ext cx="144828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7B7083D-D087-4C91-9C1A-31BC623F4ED1}"/>
              </a:ext>
            </a:extLst>
          </p:cNvPr>
          <p:cNvSpPr/>
          <p:nvPr/>
        </p:nvSpPr>
        <p:spPr>
          <a:xfrm>
            <a:off x="4375242" y="2150790"/>
            <a:ext cx="95194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IP PUBLIC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2A095-CB16-4950-A1B4-A3967F431489}"/>
              </a:ext>
            </a:extLst>
          </p:cNvPr>
          <p:cNvSpPr/>
          <p:nvPr/>
        </p:nvSpPr>
        <p:spPr>
          <a:xfrm>
            <a:off x="6184439" y="3476175"/>
            <a:ext cx="95194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/>
            <a:r>
              <a:rPr lang="en-US" sz="1200" dirty="0">
                <a:solidFill>
                  <a:prstClr val="black"/>
                </a:solidFill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IP PRIVATE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86BFE5-2D56-4388-90F4-567E2934F71A}"/>
              </a:ext>
            </a:extLst>
          </p:cNvPr>
          <p:cNvGrpSpPr/>
          <p:nvPr/>
        </p:nvGrpSpPr>
        <p:grpSpPr>
          <a:xfrm>
            <a:off x="5545816" y="6155688"/>
            <a:ext cx="858800" cy="661774"/>
            <a:chOff x="1418361" y="934376"/>
            <a:chExt cx="484868" cy="346533"/>
          </a:xfrm>
        </p:grpSpPr>
        <p:sp>
          <p:nvSpPr>
            <p:cNvPr id="50" name="Freeform 95">
              <a:extLst>
                <a:ext uri="{FF2B5EF4-FFF2-40B4-BE49-F238E27FC236}">
                  <a16:creationId xmlns:a16="http://schemas.microsoft.com/office/drawing/2014/main" id="{B3071556-0AC0-4B4D-A434-AD44D67B7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96">
              <a:extLst>
                <a:ext uri="{FF2B5EF4-FFF2-40B4-BE49-F238E27FC236}">
                  <a16:creationId xmlns:a16="http://schemas.microsoft.com/office/drawing/2014/main" id="{F14C8BDB-B1D9-41C6-8DA0-AA1F8D8A3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97">
              <a:extLst>
                <a:ext uri="{FF2B5EF4-FFF2-40B4-BE49-F238E27FC236}">
                  <a16:creationId xmlns:a16="http://schemas.microsoft.com/office/drawing/2014/main" id="{C62C137F-0BD8-4314-9201-85B3313C1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98">
              <a:extLst>
                <a:ext uri="{FF2B5EF4-FFF2-40B4-BE49-F238E27FC236}">
                  <a16:creationId xmlns:a16="http://schemas.microsoft.com/office/drawing/2014/main" id="{E2C29260-E125-4D64-9EBB-F015F0EDD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99">
              <a:extLst>
                <a:ext uri="{FF2B5EF4-FFF2-40B4-BE49-F238E27FC236}">
                  <a16:creationId xmlns:a16="http://schemas.microsoft.com/office/drawing/2014/main" id="{E1062CDC-FE2A-46E5-B658-858B69F3E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00">
              <a:extLst>
                <a:ext uri="{FF2B5EF4-FFF2-40B4-BE49-F238E27FC236}">
                  <a16:creationId xmlns:a16="http://schemas.microsoft.com/office/drawing/2014/main" id="{742E4FF2-2C89-413D-8039-C58488FE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01">
              <a:extLst>
                <a:ext uri="{FF2B5EF4-FFF2-40B4-BE49-F238E27FC236}">
                  <a16:creationId xmlns:a16="http://schemas.microsoft.com/office/drawing/2014/main" id="{AB649F2B-6960-4855-A811-EA2761CDE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02">
              <a:extLst>
                <a:ext uri="{FF2B5EF4-FFF2-40B4-BE49-F238E27FC236}">
                  <a16:creationId xmlns:a16="http://schemas.microsoft.com/office/drawing/2014/main" id="{DD89870D-8FD1-478B-AB15-FB0CA5F2C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03">
              <a:extLst>
                <a:ext uri="{FF2B5EF4-FFF2-40B4-BE49-F238E27FC236}">
                  <a16:creationId xmlns:a16="http://schemas.microsoft.com/office/drawing/2014/main" id="{699AEBFF-6446-429C-86BF-D4E595C15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04">
              <a:extLst>
                <a:ext uri="{FF2B5EF4-FFF2-40B4-BE49-F238E27FC236}">
                  <a16:creationId xmlns:a16="http://schemas.microsoft.com/office/drawing/2014/main" id="{A47EF79D-CCEB-49FF-8569-6709A376E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05">
              <a:extLst>
                <a:ext uri="{FF2B5EF4-FFF2-40B4-BE49-F238E27FC236}">
                  <a16:creationId xmlns:a16="http://schemas.microsoft.com/office/drawing/2014/main" id="{4B093FA4-A749-435D-B5E2-C0154E0F0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038DED3-A5CE-4E53-80DA-5DB382EAF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BC59D2-5E8D-4EA3-9007-C359C2171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3AF38D-1615-4109-AC32-626317875EEE}"/>
              </a:ext>
            </a:extLst>
          </p:cNvPr>
          <p:cNvGrpSpPr/>
          <p:nvPr/>
        </p:nvGrpSpPr>
        <p:grpSpPr>
          <a:xfrm>
            <a:off x="6891288" y="6090620"/>
            <a:ext cx="858800" cy="661774"/>
            <a:chOff x="1418361" y="934376"/>
            <a:chExt cx="484868" cy="346533"/>
          </a:xfrm>
        </p:grpSpPr>
        <p:sp>
          <p:nvSpPr>
            <p:cNvPr id="64" name="Freeform 95">
              <a:extLst>
                <a:ext uri="{FF2B5EF4-FFF2-40B4-BE49-F238E27FC236}">
                  <a16:creationId xmlns:a16="http://schemas.microsoft.com/office/drawing/2014/main" id="{3AF4031B-270E-46A9-9351-50B713B4B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96">
              <a:extLst>
                <a:ext uri="{FF2B5EF4-FFF2-40B4-BE49-F238E27FC236}">
                  <a16:creationId xmlns:a16="http://schemas.microsoft.com/office/drawing/2014/main" id="{63BEE6BB-2B67-4554-B0D6-81630993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97">
              <a:extLst>
                <a:ext uri="{FF2B5EF4-FFF2-40B4-BE49-F238E27FC236}">
                  <a16:creationId xmlns:a16="http://schemas.microsoft.com/office/drawing/2014/main" id="{2A8EE62A-BF52-47A8-830F-507E332DD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98">
              <a:extLst>
                <a:ext uri="{FF2B5EF4-FFF2-40B4-BE49-F238E27FC236}">
                  <a16:creationId xmlns:a16="http://schemas.microsoft.com/office/drawing/2014/main" id="{472531CF-B814-4639-A8DF-312A0296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99">
              <a:extLst>
                <a:ext uri="{FF2B5EF4-FFF2-40B4-BE49-F238E27FC236}">
                  <a16:creationId xmlns:a16="http://schemas.microsoft.com/office/drawing/2014/main" id="{F09E83AC-11D8-4C43-89F0-D616A0B3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34" y="941362"/>
              <a:ext cx="356315" cy="241735"/>
            </a:xfrm>
            <a:custGeom>
              <a:avLst/>
              <a:gdLst>
                <a:gd name="T0" fmla="*/ 104 w 108"/>
                <a:gd name="T1" fmla="*/ 0 h 73"/>
                <a:gd name="T2" fmla="*/ 4 w 108"/>
                <a:gd name="T3" fmla="*/ 0 h 73"/>
                <a:gd name="T4" fmla="*/ 0 w 108"/>
                <a:gd name="T5" fmla="*/ 5 h 73"/>
                <a:gd name="T6" fmla="*/ 0 w 108"/>
                <a:gd name="T7" fmla="*/ 6 h 73"/>
                <a:gd name="T8" fmla="*/ 0 w 108"/>
                <a:gd name="T9" fmla="*/ 69 h 73"/>
                <a:gd name="T10" fmla="*/ 4 w 108"/>
                <a:gd name="T11" fmla="*/ 73 h 73"/>
                <a:gd name="T12" fmla="*/ 5 w 108"/>
                <a:gd name="T13" fmla="*/ 73 h 73"/>
                <a:gd name="T14" fmla="*/ 102 w 108"/>
                <a:gd name="T15" fmla="*/ 73 h 73"/>
                <a:gd name="T16" fmla="*/ 104 w 108"/>
                <a:gd name="T17" fmla="*/ 73 h 73"/>
                <a:gd name="T18" fmla="*/ 108 w 108"/>
                <a:gd name="T19" fmla="*/ 69 h 73"/>
                <a:gd name="T20" fmla="*/ 108 w 108"/>
                <a:gd name="T21" fmla="*/ 6 h 73"/>
                <a:gd name="T22" fmla="*/ 108 w 108"/>
                <a:gd name="T23" fmla="*/ 5 h 73"/>
                <a:gd name="T24" fmla="*/ 104 w 10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73">
                  <a:moveTo>
                    <a:pt x="10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1" y="73"/>
                    <a:pt x="4" y="73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6" y="73"/>
                    <a:pt x="108" y="71"/>
                    <a:pt x="108" y="69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2"/>
                    <a:pt x="106" y="0"/>
                    <a:pt x="1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100">
              <a:extLst>
                <a:ext uri="{FF2B5EF4-FFF2-40B4-BE49-F238E27FC236}">
                  <a16:creationId xmlns:a16="http://schemas.microsoft.com/office/drawing/2014/main" id="{01B172F3-D6C9-4900-B19B-8599B3C05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50" y="1188686"/>
              <a:ext cx="472292" cy="86633"/>
            </a:xfrm>
            <a:custGeom>
              <a:avLst/>
              <a:gdLst>
                <a:gd name="T0" fmla="*/ 126 w 143"/>
                <a:gd name="T1" fmla="*/ 1 h 26"/>
                <a:gd name="T2" fmla="*/ 122 w 143"/>
                <a:gd name="T3" fmla="*/ 0 h 26"/>
                <a:gd name="T4" fmla="*/ 21 w 143"/>
                <a:gd name="T5" fmla="*/ 0 h 26"/>
                <a:gd name="T6" fmla="*/ 17 w 143"/>
                <a:gd name="T7" fmla="*/ 1 h 26"/>
                <a:gd name="T8" fmla="*/ 0 w 143"/>
                <a:gd name="T9" fmla="*/ 18 h 26"/>
                <a:gd name="T10" fmla="*/ 0 w 143"/>
                <a:gd name="T11" fmla="*/ 21 h 26"/>
                <a:gd name="T12" fmla="*/ 5 w 143"/>
                <a:gd name="T13" fmla="*/ 26 h 26"/>
                <a:gd name="T14" fmla="*/ 139 w 143"/>
                <a:gd name="T15" fmla="*/ 26 h 26"/>
                <a:gd name="T16" fmla="*/ 143 w 143"/>
                <a:gd name="T17" fmla="*/ 21 h 26"/>
                <a:gd name="T18" fmla="*/ 143 w 143"/>
                <a:gd name="T19" fmla="*/ 18 h 26"/>
                <a:gd name="T20" fmla="*/ 126 w 143"/>
                <a:gd name="T2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6">
                  <a:moveTo>
                    <a:pt x="126" y="1"/>
                  </a:moveTo>
                  <a:cubicBezTo>
                    <a:pt x="125" y="1"/>
                    <a:pt x="124" y="0"/>
                    <a:pt x="1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8" y="1"/>
                    <a:pt x="1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43" y="26"/>
                    <a:pt x="143" y="21"/>
                    <a:pt x="143" y="21"/>
                  </a:cubicBezTo>
                  <a:cubicBezTo>
                    <a:pt x="143" y="18"/>
                    <a:pt x="143" y="18"/>
                    <a:pt x="143" y="1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101">
              <a:extLst>
                <a:ext uri="{FF2B5EF4-FFF2-40B4-BE49-F238E27FC236}">
                  <a16:creationId xmlns:a16="http://schemas.microsoft.com/office/drawing/2014/main" id="{82A1968E-F434-4262-BE8C-36337570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230" y="1225017"/>
              <a:ext cx="141129" cy="16768"/>
            </a:xfrm>
            <a:custGeom>
              <a:avLst/>
              <a:gdLst>
                <a:gd name="T0" fmla="*/ 7 w 101"/>
                <a:gd name="T1" fmla="*/ 0 h 12"/>
                <a:gd name="T2" fmla="*/ 94 w 101"/>
                <a:gd name="T3" fmla="*/ 0 h 12"/>
                <a:gd name="T4" fmla="*/ 101 w 101"/>
                <a:gd name="T5" fmla="*/ 12 h 12"/>
                <a:gd name="T6" fmla="*/ 0 w 101"/>
                <a:gd name="T7" fmla="*/ 12 h 12"/>
                <a:gd name="T8" fmla="*/ 7 w 10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2">
                  <a:moveTo>
                    <a:pt x="7" y="0"/>
                  </a:moveTo>
                  <a:lnTo>
                    <a:pt x="94" y="0"/>
                  </a:lnTo>
                  <a:lnTo>
                    <a:pt x="101" y="12"/>
                  </a:ln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102">
              <a:extLst>
                <a:ext uri="{FF2B5EF4-FFF2-40B4-BE49-F238E27FC236}">
                  <a16:creationId xmlns:a16="http://schemas.microsoft.com/office/drawing/2014/main" id="{6C278BF4-431C-40AF-AE1E-97BF56486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55" y="1248771"/>
              <a:ext cx="65674" cy="9781"/>
            </a:xfrm>
            <a:custGeom>
              <a:avLst/>
              <a:gdLst>
                <a:gd name="T0" fmla="*/ 20 w 20"/>
                <a:gd name="T1" fmla="*/ 2 h 3"/>
                <a:gd name="T2" fmla="*/ 18 w 20"/>
                <a:gd name="T3" fmla="*/ 3 h 3"/>
                <a:gd name="T4" fmla="*/ 1 w 20"/>
                <a:gd name="T5" fmla="*/ 3 h 3"/>
                <a:gd name="T6" fmla="*/ 0 w 20"/>
                <a:gd name="T7" fmla="*/ 2 h 3"/>
                <a:gd name="T8" fmla="*/ 0 w 20"/>
                <a:gd name="T9" fmla="*/ 0 h 3"/>
                <a:gd name="T10" fmla="*/ 20 w 20"/>
                <a:gd name="T11" fmla="*/ 0 h 3"/>
                <a:gd name="T12" fmla="*/ 20 w 2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20" y="2"/>
                  </a:moveTo>
                  <a:cubicBezTo>
                    <a:pt x="20" y="2"/>
                    <a:pt x="19" y="3"/>
                    <a:pt x="1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2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103">
              <a:extLst>
                <a:ext uri="{FF2B5EF4-FFF2-40B4-BE49-F238E27FC236}">
                  <a16:creationId xmlns:a16="http://schemas.microsoft.com/office/drawing/2014/main" id="{40FE8940-1C1D-4851-B3FF-78F245E1B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048" y="934376"/>
              <a:ext cx="370288" cy="254311"/>
            </a:xfrm>
            <a:custGeom>
              <a:avLst/>
              <a:gdLst>
                <a:gd name="T0" fmla="*/ 106 w 112"/>
                <a:gd name="T1" fmla="*/ 2 h 77"/>
                <a:gd name="T2" fmla="*/ 110 w 112"/>
                <a:gd name="T3" fmla="*/ 7 h 77"/>
                <a:gd name="T4" fmla="*/ 110 w 112"/>
                <a:gd name="T5" fmla="*/ 8 h 77"/>
                <a:gd name="T6" fmla="*/ 110 w 112"/>
                <a:gd name="T7" fmla="*/ 71 h 77"/>
                <a:gd name="T8" fmla="*/ 106 w 112"/>
                <a:gd name="T9" fmla="*/ 75 h 77"/>
                <a:gd name="T10" fmla="*/ 104 w 112"/>
                <a:gd name="T11" fmla="*/ 75 h 77"/>
                <a:gd name="T12" fmla="*/ 7 w 112"/>
                <a:gd name="T13" fmla="*/ 75 h 77"/>
                <a:gd name="T14" fmla="*/ 6 w 112"/>
                <a:gd name="T15" fmla="*/ 75 h 77"/>
                <a:gd name="T16" fmla="*/ 2 w 112"/>
                <a:gd name="T17" fmla="*/ 71 h 77"/>
                <a:gd name="T18" fmla="*/ 2 w 112"/>
                <a:gd name="T19" fmla="*/ 8 h 77"/>
                <a:gd name="T20" fmla="*/ 2 w 112"/>
                <a:gd name="T21" fmla="*/ 7 h 77"/>
                <a:gd name="T22" fmla="*/ 6 w 112"/>
                <a:gd name="T23" fmla="*/ 2 h 77"/>
                <a:gd name="T24" fmla="*/ 106 w 112"/>
                <a:gd name="T25" fmla="*/ 2 h 77"/>
                <a:gd name="T26" fmla="*/ 106 w 112"/>
                <a:gd name="T27" fmla="*/ 0 h 77"/>
                <a:gd name="T28" fmla="*/ 6 w 112"/>
                <a:gd name="T29" fmla="*/ 0 h 77"/>
                <a:gd name="T30" fmla="*/ 0 w 112"/>
                <a:gd name="T31" fmla="*/ 7 h 77"/>
                <a:gd name="T32" fmla="*/ 0 w 112"/>
                <a:gd name="T33" fmla="*/ 8 h 77"/>
                <a:gd name="T34" fmla="*/ 0 w 112"/>
                <a:gd name="T35" fmla="*/ 71 h 77"/>
                <a:gd name="T36" fmla="*/ 6 w 112"/>
                <a:gd name="T37" fmla="*/ 77 h 77"/>
                <a:gd name="T38" fmla="*/ 7 w 112"/>
                <a:gd name="T39" fmla="*/ 77 h 77"/>
                <a:gd name="T40" fmla="*/ 104 w 112"/>
                <a:gd name="T41" fmla="*/ 77 h 77"/>
                <a:gd name="T42" fmla="*/ 106 w 112"/>
                <a:gd name="T43" fmla="*/ 77 h 77"/>
                <a:gd name="T44" fmla="*/ 112 w 112"/>
                <a:gd name="T45" fmla="*/ 71 h 77"/>
                <a:gd name="T46" fmla="*/ 112 w 112"/>
                <a:gd name="T47" fmla="*/ 8 h 77"/>
                <a:gd name="T48" fmla="*/ 112 w 112"/>
                <a:gd name="T49" fmla="*/ 7 h 77"/>
                <a:gd name="T50" fmla="*/ 106 w 112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77">
                  <a:moveTo>
                    <a:pt x="106" y="2"/>
                  </a:moveTo>
                  <a:cubicBezTo>
                    <a:pt x="108" y="2"/>
                    <a:pt x="110" y="4"/>
                    <a:pt x="110" y="7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0" y="73"/>
                    <a:pt x="108" y="75"/>
                    <a:pt x="106" y="7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2" y="73"/>
                    <a:pt x="2" y="7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ubicBezTo>
                    <a:pt x="106" y="2"/>
                    <a:pt x="106" y="2"/>
                    <a:pt x="106" y="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2" y="77"/>
                    <a:pt x="6" y="7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9" y="77"/>
                    <a:pt x="112" y="74"/>
                    <a:pt x="112" y="71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3"/>
                    <a:pt x="109" y="0"/>
                    <a:pt x="106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104">
              <a:extLst>
                <a:ext uri="{FF2B5EF4-FFF2-40B4-BE49-F238E27FC236}">
                  <a16:creationId xmlns:a16="http://schemas.microsoft.com/office/drawing/2014/main" id="{41CC3A54-D64D-4016-A259-C0A00B794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8361" y="1183097"/>
              <a:ext cx="484868" cy="97812"/>
            </a:xfrm>
            <a:custGeom>
              <a:avLst/>
              <a:gdLst>
                <a:gd name="T0" fmla="*/ 124 w 147"/>
                <a:gd name="T1" fmla="*/ 2 h 30"/>
                <a:gd name="T2" fmla="*/ 128 w 147"/>
                <a:gd name="T3" fmla="*/ 3 h 30"/>
                <a:gd name="T4" fmla="*/ 145 w 147"/>
                <a:gd name="T5" fmla="*/ 20 h 30"/>
                <a:gd name="T6" fmla="*/ 145 w 147"/>
                <a:gd name="T7" fmla="*/ 23 h 30"/>
                <a:gd name="T8" fmla="*/ 141 w 147"/>
                <a:gd name="T9" fmla="*/ 28 h 30"/>
                <a:gd name="T10" fmla="*/ 7 w 147"/>
                <a:gd name="T11" fmla="*/ 28 h 30"/>
                <a:gd name="T12" fmla="*/ 2 w 147"/>
                <a:gd name="T13" fmla="*/ 23 h 30"/>
                <a:gd name="T14" fmla="*/ 2 w 147"/>
                <a:gd name="T15" fmla="*/ 20 h 30"/>
                <a:gd name="T16" fmla="*/ 19 w 147"/>
                <a:gd name="T17" fmla="*/ 3 h 30"/>
                <a:gd name="T18" fmla="*/ 23 w 147"/>
                <a:gd name="T19" fmla="*/ 2 h 30"/>
                <a:gd name="T20" fmla="*/ 124 w 147"/>
                <a:gd name="T21" fmla="*/ 2 h 30"/>
                <a:gd name="T22" fmla="*/ 124 w 147"/>
                <a:gd name="T23" fmla="*/ 0 h 30"/>
                <a:gd name="T24" fmla="*/ 23 w 147"/>
                <a:gd name="T25" fmla="*/ 0 h 30"/>
                <a:gd name="T26" fmla="*/ 18 w 147"/>
                <a:gd name="T27" fmla="*/ 2 h 30"/>
                <a:gd name="T28" fmla="*/ 1 w 147"/>
                <a:gd name="T29" fmla="*/ 19 h 30"/>
                <a:gd name="T30" fmla="*/ 0 w 147"/>
                <a:gd name="T31" fmla="*/ 19 h 30"/>
                <a:gd name="T32" fmla="*/ 0 w 147"/>
                <a:gd name="T33" fmla="*/ 20 h 30"/>
                <a:gd name="T34" fmla="*/ 0 w 147"/>
                <a:gd name="T35" fmla="*/ 23 h 30"/>
                <a:gd name="T36" fmla="*/ 7 w 147"/>
                <a:gd name="T37" fmla="*/ 30 h 30"/>
                <a:gd name="T38" fmla="*/ 141 w 147"/>
                <a:gd name="T39" fmla="*/ 30 h 30"/>
                <a:gd name="T40" fmla="*/ 147 w 147"/>
                <a:gd name="T41" fmla="*/ 23 h 30"/>
                <a:gd name="T42" fmla="*/ 147 w 147"/>
                <a:gd name="T43" fmla="*/ 20 h 30"/>
                <a:gd name="T44" fmla="*/ 147 w 147"/>
                <a:gd name="T45" fmla="*/ 19 h 30"/>
                <a:gd name="T46" fmla="*/ 146 w 147"/>
                <a:gd name="T47" fmla="*/ 19 h 30"/>
                <a:gd name="T48" fmla="*/ 130 w 147"/>
                <a:gd name="T49" fmla="*/ 2 h 30"/>
                <a:gd name="T50" fmla="*/ 124 w 147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0">
                  <a:moveTo>
                    <a:pt x="124" y="2"/>
                  </a:moveTo>
                  <a:cubicBezTo>
                    <a:pt x="126" y="2"/>
                    <a:pt x="127" y="3"/>
                    <a:pt x="128" y="3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8"/>
                    <a:pt x="141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2" y="28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2" y="2"/>
                    <a:pt x="23" y="2"/>
                  </a:cubicBezTo>
                  <a:cubicBezTo>
                    <a:pt x="124" y="2"/>
                    <a:pt x="124" y="2"/>
                    <a:pt x="124" y="2"/>
                  </a:cubicBezTo>
                  <a:moveTo>
                    <a:pt x="1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1"/>
                    <a:pt x="18" y="2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2" y="30"/>
                    <a:pt x="7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5" y="30"/>
                    <a:pt x="147" y="26"/>
                    <a:pt x="147" y="23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8" y="1"/>
                    <a:pt x="126" y="0"/>
                    <a:pt x="124" y="0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4" name="Freeform 105">
              <a:extLst>
                <a:ext uri="{FF2B5EF4-FFF2-40B4-BE49-F238E27FC236}">
                  <a16:creationId xmlns:a16="http://schemas.microsoft.com/office/drawing/2014/main" id="{9F34EE8E-F46E-4454-B532-A2B666DE7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052" y="1218030"/>
              <a:ext cx="166280" cy="30741"/>
            </a:xfrm>
            <a:custGeom>
              <a:avLst/>
              <a:gdLst>
                <a:gd name="T0" fmla="*/ 102 w 119"/>
                <a:gd name="T1" fmla="*/ 5 h 22"/>
                <a:gd name="T2" fmla="*/ 109 w 119"/>
                <a:gd name="T3" fmla="*/ 17 h 22"/>
                <a:gd name="T4" fmla="*/ 8 w 119"/>
                <a:gd name="T5" fmla="*/ 17 h 22"/>
                <a:gd name="T6" fmla="*/ 15 w 119"/>
                <a:gd name="T7" fmla="*/ 5 h 22"/>
                <a:gd name="T8" fmla="*/ 102 w 119"/>
                <a:gd name="T9" fmla="*/ 5 h 22"/>
                <a:gd name="T10" fmla="*/ 107 w 119"/>
                <a:gd name="T11" fmla="*/ 0 h 22"/>
                <a:gd name="T12" fmla="*/ 102 w 119"/>
                <a:gd name="T13" fmla="*/ 0 h 22"/>
                <a:gd name="T14" fmla="*/ 15 w 119"/>
                <a:gd name="T15" fmla="*/ 0 h 22"/>
                <a:gd name="T16" fmla="*/ 12 w 119"/>
                <a:gd name="T17" fmla="*/ 0 h 22"/>
                <a:gd name="T18" fmla="*/ 10 w 119"/>
                <a:gd name="T19" fmla="*/ 3 h 22"/>
                <a:gd name="T20" fmla="*/ 3 w 119"/>
                <a:gd name="T21" fmla="*/ 15 h 22"/>
                <a:gd name="T22" fmla="*/ 0 w 119"/>
                <a:gd name="T23" fmla="*/ 22 h 22"/>
                <a:gd name="T24" fmla="*/ 8 w 119"/>
                <a:gd name="T25" fmla="*/ 22 h 22"/>
                <a:gd name="T26" fmla="*/ 109 w 119"/>
                <a:gd name="T27" fmla="*/ 22 h 22"/>
                <a:gd name="T28" fmla="*/ 119 w 119"/>
                <a:gd name="T29" fmla="*/ 22 h 22"/>
                <a:gd name="T30" fmla="*/ 114 w 119"/>
                <a:gd name="T31" fmla="*/ 15 h 22"/>
                <a:gd name="T32" fmla="*/ 107 w 119"/>
                <a:gd name="T33" fmla="*/ 3 h 22"/>
                <a:gd name="T34" fmla="*/ 107 w 119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22">
                  <a:moveTo>
                    <a:pt x="102" y="5"/>
                  </a:moveTo>
                  <a:lnTo>
                    <a:pt x="109" y="17"/>
                  </a:lnTo>
                  <a:lnTo>
                    <a:pt x="8" y="17"/>
                  </a:lnTo>
                  <a:lnTo>
                    <a:pt x="15" y="5"/>
                  </a:lnTo>
                  <a:lnTo>
                    <a:pt x="102" y="5"/>
                  </a:lnTo>
                  <a:close/>
                  <a:moveTo>
                    <a:pt x="107" y="0"/>
                  </a:moveTo>
                  <a:lnTo>
                    <a:pt x="102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3"/>
                  </a:lnTo>
                  <a:lnTo>
                    <a:pt x="3" y="15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109" y="22"/>
                  </a:lnTo>
                  <a:lnTo>
                    <a:pt x="119" y="22"/>
                  </a:lnTo>
                  <a:lnTo>
                    <a:pt x="114" y="15"/>
                  </a:lnTo>
                  <a:lnTo>
                    <a:pt x="107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5" name="Freeform 106">
              <a:extLst>
                <a:ext uri="{FF2B5EF4-FFF2-40B4-BE49-F238E27FC236}">
                  <a16:creationId xmlns:a16="http://schemas.microsoft.com/office/drawing/2014/main" id="{94998CF4-2005-4308-B985-97F2BC1B7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2369" y="1241784"/>
              <a:ext cx="79647" cy="23754"/>
            </a:xfrm>
            <a:custGeom>
              <a:avLst/>
              <a:gdLst>
                <a:gd name="T0" fmla="*/ 22 w 24"/>
                <a:gd name="T1" fmla="*/ 2 h 7"/>
                <a:gd name="T2" fmla="*/ 22 w 24"/>
                <a:gd name="T3" fmla="*/ 4 h 7"/>
                <a:gd name="T4" fmla="*/ 20 w 24"/>
                <a:gd name="T5" fmla="*/ 5 h 7"/>
                <a:gd name="T6" fmla="*/ 3 w 24"/>
                <a:gd name="T7" fmla="*/ 5 h 7"/>
                <a:gd name="T8" fmla="*/ 2 w 24"/>
                <a:gd name="T9" fmla="*/ 4 h 7"/>
                <a:gd name="T10" fmla="*/ 2 w 24"/>
                <a:gd name="T11" fmla="*/ 2 h 7"/>
                <a:gd name="T12" fmla="*/ 22 w 24"/>
                <a:gd name="T13" fmla="*/ 2 h 7"/>
                <a:gd name="T14" fmla="*/ 24 w 24"/>
                <a:gd name="T15" fmla="*/ 0 h 7"/>
                <a:gd name="T16" fmla="*/ 22 w 24"/>
                <a:gd name="T17" fmla="*/ 0 h 7"/>
                <a:gd name="T18" fmla="*/ 2 w 24"/>
                <a:gd name="T19" fmla="*/ 0 h 7"/>
                <a:gd name="T20" fmla="*/ 0 w 24"/>
                <a:gd name="T21" fmla="*/ 0 h 7"/>
                <a:gd name="T22" fmla="*/ 0 w 24"/>
                <a:gd name="T23" fmla="*/ 2 h 7"/>
                <a:gd name="T24" fmla="*/ 0 w 24"/>
                <a:gd name="T25" fmla="*/ 4 h 7"/>
                <a:gd name="T26" fmla="*/ 3 w 24"/>
                <a:gd name="T27" fmla="*/ 7 h 7"/>
                <a:gd name="T28" fmla="*/ 20 w 24"/>
                <a:gd name="T29" fmla="*/ 7 h 7"/>
                <a:gd name="T30" fmla="*/ 24 w 24"/>
                <a:gd name="T31" fmla="*/ 4 h 7"/>
                <a:gd name="T32" fmla="*/ 24 w 24"/>
                <a:gd name="T33" fmla="*/ 2 h 7"/>
                <a:gd name="T34" fmla="*/ 24 w 24"/>
                <a:gd name="T3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7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5"/>
                    <a:pt x="20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2" y="2"/>
                    <a:pt x="22" y="2"/>
                    <a:pt x="22" y="2"/>
                  </a:cubicBezTo>
                  <a:moveTo>
                    <a:pt x="2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4" y="6"/>
                    <a:pt x="24" y="4"/>
                  </a:cubicBezTo>
                  <a:cubicBezTo>
                    <a:pt x="24" y="2"/>
                    <a:pt x="24" y="2"/>
                    <a:pt x="24" y="2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7475CC-F24C-4156-8410-669332E7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02" y="960925"/>
              <a:ext cx="319985" cy="201213"/>
            </a:xfrm>
            <a:prstGeom prst="rect">
              <a:avLst/>
            </a:pr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79050E1C-F862-A74B-9C46-DDA2B7FC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19" y="4908363"/>
            <a:ext cx="882018" cy="72636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B0AEB36-20DE-FC45-BECF-654A1CD3CDC0}"/>
              </a:ext>
            </a:extLst>
          </p:cNvPr>
          <p:cNvGrpSpPr/>
          <p:nvPr/>
        </p:nvGrpSpPr>
        <p:grpSpPr>
          <a:xfrm>
            <a:off x="6140356" y="4785812"/>
            <a:ext cx="575941" cy="726368"/>
            <a:chOff x="3689712" y="2081134"/>
            <a:chExt cx="272171" cy="265817"/>
          </a:xfrm>
        </p:grpSpPr>
        <p:sp>
          <p:nvSpPr>
            <p:cNvPr id="79" name="Freeform 119">
              <a:extLst>
                <a:ext uri="{FF2B5EF4-FFF2-40B4-BE49-F238E27FC236}">
                  <a16:creationId xmlns:a16="http://schemas.microsoft.com/office/drawing/2014/main" id="{F43F8E45-7D76-E141-8B17-AACE218E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947" y="2178565"/>
              <a:ext cx="260522" cy="163091"/>
            </a:xfrm>
            <a:custGeom>
              <a:avLst/>
              <a:gdLst>
                <a:gd name="T0" fmla="*/ 104 w 104"/>
                <a:gd name="T1" fmla="*/ 59 h 65"/>
                <a:gd name="T2" fmla="*/ 98 w 104"/>
                <a:gd name="T3" fmla="*/ 65 h 65"/>
                <a:gd name="T4" fmla="*/ 6 w 104"/>
                <a:gd name="T5" fmla="*/ 65 h 65"/>
                <a:gd name="T6" fmla="*/ 0 w 104"/>
                <a:gd name="T7" fmla="*/ 59 h 65"/>
                <a:gd name="T8" fmla="*/ 0 w 104"/>
                <a:gd name="T9" fmla="*/ 6 h 65"/>
                <a:gd name="T10" fmla="*/ 6 w 104"/>
                <a:gd name="T11" fmla="*/ 0 h 65"/>
                <a:gd name="T12" fmla="*/ 98 w 104"/>
                <a:gd name="T13" fmla="*/ 0 h 65"/>
                <a:gd name="T14" fmla="*/ 104 w 104"/>
                <a:gd name="T15" fmla="*/ 6 h 65"/>
                <a:gd name="T16" fmla="*/ 104 w 104"/>
                <a:gd name="T17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5">
                  <a:moveTo>
                    <a:pt x="104" y="59"/>
                  </a:moveTo>
                  <a:cubicBezTo>
                    <a:pt x="104" y="62"/>
                    <a:pt x="102" y="65"/>
                    <a:pt x="98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2" y="0"/>
                    <a:pt x="104" y="3"/>
                    <a:pt x="104" y="6"/>
                  </a:cubicBezTo>
                  <a:lnTo>
                    <a:pt x="104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80" name="Freeform 120">
              <a:extLst>
                <a:ext uri="{FF2B5EF4-FFF2-40B4-BE49-F238E27FC236}">
                  <a16:creationId xmlns:a16="http://schemas.microsoft.com/office/drawing/2014/main" id="{9D2AF705-F0DD-2B4A-B2C0-26D58845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9712" y="2081134"/>
              <a:ext cx="272171" cy="265817"/>
            </a:xfrm>
            <a:custGeom>
              <a:avLst/>
              <a:gdLst>
                <a:gd name="T0" fmla="*/ 100 w 109"/>
                <a:gd name="T1" fmla="*/ 36 h 106"/>
                <a:gd name="T2" fmla="*/ 93 w 109"/>
                <a:gd name="T3" fmla="*/ 36 h 106"/>
                <a:gd name="T4" fmla="*/ 93 w 109"/>
                <a:gd name="T5" fmla="*/ 20 h 106"/>
                <a:gd name="T6" fmla="*/ 90 w 109"/>
                <a:gd name="T7" fmla="*/ 17 h 106"/>
                <a:gd name="T8" fmla="*/ 90 w 109"/>
                <a:gd name="T9" fmla="*/ 7 h 106"/>
                <a:gd name="T10" fmla="*/ 91 w 109"/>
                <a:gd name="T11" fmla="*/ 7 h 106"/>
                <a:gd name="T12" fmla="*/ 91 w 109"/>
                <a:gd name="T13" fmla="*/ 0 h 106"/>
                <a:gd name="T14" fmla="*/ 87 w 109"/>
                <a:gd name="T15" fmla="*/ 0 h 106"/>
                <a:gd name="T16" fmla="*/ 87 w 109"/>
                <a:gd name="T17" fmla="*/ 7 h 106"/>
                <a:gd name="T18" fmla="*/ 88 w 109"/>
                <a:gd name="T19" fmla="*/ 7 h 106"/>
                <a:gd name="T20" fmla="*/ 88 w 109"/>
                <a:gd name="T21" fmla="*/ 17 h 106"/>
                <a:gd name="T22" fmla="*/ 85 w 109"/>
                <a:gd name="T23" fmla="*/ 20 h 106"/>
                <a:gd name="T24" fmla="*/ 85 w 109"/>
                <a:gd name="T25" fmla="*/ 36 h 106"/>
                <a:gd name="T26" fmla="*/ 24 w 109"/>
                <a:gd name="T27" fmla="*/ 36 h 106"/>
                <a:gd name="T28" fmla="*/ 24 w 109"/>
                <a:gd name="T29" fmla="*/ 20 h 106"/>
                <a:gd name="T30" fmla="*/ 21 w 109"/>
                <a:gd name="T31" fmla="*/ 17 h 106"/>
                <a:gd name="T32" fmla="*/ 21 w 109"/>
                <a:gd name="T33" fmla="*/ 7 h 106"/>
                <a:gd name="T34" fmla="*/ 22 w 109"/>
                <a:gd name="T35" fmla="*/ 7 h 106"/>
                <a:gd name="T36" fmla="*/ 22 w 109"/>
                <a:gd name="T37" fmla="*/ 0 h 106"/>
                <a:gd name="T38" fmla="*/ 17 w 109"/>
                <a:gd name="T39" fmla="*/ 0 h 106"/>
                <a:gd name="T40" fmla="*/ 17 w 109"/>
                <a:gd name="T41" fmla="*/ 7 h 106"/>
                <a:gd name="T42" fmla="*/ 18 w 109"/>
                <a:gd name="T43" fmla="*/ 7 h 106"/>
                <a:gd name="T44" fmla="*/ 18 w 109"/>
                <a:gd name="T45" fmla="*/ 17 h 106"/>
                <a:gd name="T46" fmla="*/ 15 w 109"/>
                <a:gd name="T47" fmla="*/ 20 h 106"/>
                <a:gd name="T48" fmla="*/ 15 w 109"/>
                <a:gd name="T49" fmla="*/ 36 h 106"/>
                <a:gd name="T50" fmla="*/ 9 w 109"/>
                <a:gd name="T51" fmla="*/ 36 h 106"/>
                <a:gd name="T52" fmla="*/ 0 w 109"/>
                <a:gd name="T53" fmla="*/ 45 h 106"/>
                <a:gd name="T54" fmla="*/ 0 w 109"/>
                <a:gd name="T55" fmla="*/ 98 h 106"/>
                <a:gd name="T56" fmla="*/ 9 w 109"/>
                <a:gd name="T57" fmla="*/ 106 h 106"/>
                <a:gd name="T58" fmla="*/ 100 w 109"/>
                <a:gd name="T59" fmla="*/ 106 h 106"/>
                <a:gd name="T60" fmla="*/ 109 w 109"/>
                <a:gd name="T61" fmla="*/ 98 h 106"/>
                <a:gd name="T62" fmla="*/ 109 w 109"/>
                <a:gd name="T63" fmla="*/ 45 h 106"/>
                <a:gd name="T64" fmla="*/ 100 w 109"/>
                <a:gd name="T65" fmla="*/ 36 h 106"/>
                <a:gd name="T66" fmla="*/ 106 w 109"/>
                <a:gd name="T67" fmla="*/ 98 h 106"/>
                <a:gd name="T68" fmla="*/ 100 w 109"/>
                <a:gd name="T69" fmla="*/ 103 h 106"/>
                <a:gd name="T70" fmla="*/ 9 w 109"/>
                <a:gd name="T71" fmla="*/ 103 h 106"/>
                <a:gd name="T72" fmla="*/ 3 w 109"/>
                <a:gd name="T73" fmla="*/ 98 h 106"/>
                <a:gd name="T74" fmla="*/ 3 w 109"/>
                <a:gd name="T75" fmla="*/ 45 h 106"/>
                <a:gd name="T76" fmla="*/ 9 w 109"/>
                <a:gd name="T77" fmla="*/ 39 h 106"/>
                <a:gd name="T78" fmla="*/ 100 w 109"/>
                <a:gd name="T79" fmla="*/ 39 h 106"/>
                <a:gd name="T80" fmla="*/ 106 w 109"/>
                <a:gd name="T81" fmla="*/ 45 h 106"/>
                <a:gd name="T82" fmla="*/ 106 w 109"/>
                <a:gd name="T8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9" h="106">
                  <a:moveTo>
                    <a:pt x="100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8"/>
                    <a:pt x="92" y="17"/>
                    <a:pt x="90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6" y="17"/>
                    <a:pt x="85" y="18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8"/>
                    <a:pt x="23" y="17"/>
                    <a:pt x="21" y="1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7"/>
                    <a:pt x="15" y="18"/>
                    <a:pt x="15" y="20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4" y="36"/>
                    <a:pt x="0" y="40"/>
                    <a:pt x="0" y="4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05" y="106"/>
                    <a:pt x="109" y="102"/>
                    <a:pt x="109" y="9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0"/>
                    <a:pt x="105" y="36"/>
                    <a:pt x="100" y="36"/>
                  </a:cubicBezTo>
                  <a:moveTo>
                    <a:pt x="106" y="98"/>
                  </a:moveTo>
                  <a:cubicBezTo>
                    <a:pt x="106" y="101"/>
                    <a:pt x="103" y="103"/>
                    <a:pt x="100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5" y="103"/>
                    <a:pt x="3" y="101"/>
                    <a:pt x="3" y="98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2"/>
                    <a:pt x="5" y="39"/>
                    <a:pt x="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3" y="39"/>
                    <a:pt x="106" y="42"/>
                    <a:pt x="106" y="45"/>
                  </a:cubicBezTo>
                  <a:lnTo>
                    <a:pt x="106" y="98"/>
                  </a:lnTo>
                  <a:close/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121">
              <a:extLst>
                <a:ext uri="{FF2B5EF4-FFF2-40B4-BE49-F238E27FC236}">
                  <a16:creationId xmlns:a16="http://schemas.microsoft.com/office/drawing/2014/main" id="{B8A6B9E9-BE62-344C-9C4B-1772D3733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951" y="2264346"/>
              <a:ext cx="227692" cy="31771"/>
            </a:xfrm>
            <a:custGeom>
              <a:avLst/>
              <a:gdLst>
                <a:gd name="T0" fmla="*/ 91 w 91"/>
                <a:gd name="T1" fmla="*/ 5 h 13"/>
                <a:gd name="T2" fmla="*/ 89 w 91"/>
                <a:gd name="T3" fmla="*/ 5 h 13"/>
                <a:gd name="T4" fmla="*/ 87 w 91"/>
                <a:gd name="T5" fmla="*/ 10 h 13"/>
                <a:gd name="T6" fmla="*/ 84 w 91"/>
                <a:gd name="T7" fmla="*/ 11 h 13"/>
                <a:gd name="T8" fmla="*/ 80 w 91"/>
                <a:gd name="T9" fmla="*/ 6 h 13"/>
                <a:gd name="T10" fmla="*/ 74 w 91"/>
                <a:gd name="T11" fmla="*/ 0 h 13"/>
                <a:gd name="T12" fmla="*/ 74 w 91"/>
                <a:gd name="T13" fmla="*/ 0 h 13"/>
                <a:gd name="T14" fmla="*/ 74 w 91"/>
                <a:gd name="T15" fmla="*/ 0 h 13"/>
                <a:gd name="T16" fmla="*/ 73 w 91"/>
                <a:gd name="T17" fmla="*/ 0 h 13"/>
                <a:gd name="T18" fmla="*/ 73 w 91"/>
                <a:gd name="T19" fmla="*/ 0 h 13"/>
                <a:gd name="T20" fmla="*/ 67 w 91"/>
                <a:gd name="T21" fmla="*/ 6 h 13"/>
                <a:gd name="T22" fmla="*/ 63 w 91"/>
                <a:gd name="T23" fmla="*/ 11 h 13"/>
                <a:gd name="T24" fmla="*/ 58 w 91"/>
                <a:gd name="T25" fmla="*/ 6 h 13"/>
                <a:gd name="T26" fmla="*/ 52 w 91"/>
                <a:gd name="T27" fmla="*/ 0 h 13"/>
                <a:gd name="T28" fmla="*/ 52 w 91"/>
                <a:gd name="T29" fmla="*/ 0 h 13"/>
                <a:gd name="T30" fmla="*/ 51 w 91"/>
                <a:gd name="T31" fmla="*/ 0 h 13"/>
                <a:gd name="T32" fmla="*/ 51 w 91"/>
                <a:gd name="T33" fmla="*/ 0 h 13"/>
                <a:gd name="T34" fmla="*/ 51 w 91"/>
                <a:gd name="T35" fmla="*/ 0 h 13"/>
                <a:gd name="T36" fmla="*/ 44 w 91"/>
                <a:gd name="T37" fmla="*/ 6 h 13"/>
                <a:gd name="T38" fmla="*/ 39 w 91"/>
                <a:gd name="T39" fmla="*/ 11 h 13"/>
                <a:gd name="T40" fmla="*/ 35 w 91"/>
                <a:gd name="T41" fmla="*/ 6 h 13"/>
                <a:gd name="T42" fmla="*/ 30 w 91"/>
                <a:gd name="T43" fmla="*/ 0 h 13"/>
                <a:gd name="T44" fmla="*/ 30 w 91"/>
                <a:gd name="T45" fmla="*/ 0 h 13"/>
                <a:gd name="T46" fmla="*/ 29 w 91"/>
                <a:gd name="T47" fmla="*/ 0 h 13"/>
                <a:gd name="T48" fmla="*/ 28 w 91"/>
                <a:gd name="T49" fmla="*/ 0 h 13"/>
                <a:gd name="T50" fmla="*/ 28 w 91"/>
                <a:gd name="T51" fmla="*/ 0 h 13"/>
                <a:gd name="T52" fmla="*/ 23 w 91"/>
                <a:gd name="T53" fmla="*/ 6 h 13"/>
                <a:gd name="T54" fmla="*/ 19 w 91"/>
                <a:gd name="T55" fmla="*/ 11 h 13"/>
                <a:gd name="T56" fmla="*/ 13 w 91"/>
                <a:gd name="T57" fmla="*/ 6 h 13"/>
                <a:gd name="T58" fmla="*/ 6 w 91"/>
                <a:gd name="T59" fmla="*/ 0 h 13"/>
                <a:gd name="T60" fmla="*/ 6 w 91"/>
                <a:gd name="T61" fmla="*/ 0 h 13"/>
                <a:gd name="T62" fmla="*/ 0 w 91"/>
                <a:gd name="T63" fmla="*/ 5 h 13"/>
                <a:gd name="T64" fmla="*/ 2 w 91"/>
                <a:gd name="T65" fmla="*/ 6 h 13"/>
                <a:gd name="T66" fmla="*/ 7 w 91"/>
                <a:gd name="T67" fmla="*/ 2 h 13"/>
                <a:gd name="T68" fmla="*/ 12 w 91"/>
                <a:gd name="T69" fmla="*/ 7 h 13"/>
                <a:gd name="T70" fmla="*/ 19 w 91"/>
                <a:gd name="T71" fmla="*/ 13 h 13"/>
                <a:gd name="T72" fmla="*/ 25 w 91"/>
                <a:gd name="T73" fmla="*/ 7 h 13"/>
                <a:gd name="T74" fmla="*/ 29 w 91"/>
                <a:gd name="T75" fmla="*/ 2 h 13"/>
                <a:gd name="T76" fmla="*/ 33 w 91"/>
                <a:gd name="T77" fmla="*/ 7 h 13"/>
                <a:gd name="T78" fmla="*/ 39 w 91"/>
                <a:gd name="T79" fmla="*/ 13 h 13"/>
                <a:gd name="T80" fmla="*/ 46 w 91"/>
                <a:gd name="T81" fmla="*/ 7 h 13"/>
                <a:gd name="T82" fmla="*/ 51 w 91"/>
                <a:gd name="T83" fmla="*/ 2 h 13"/>
                <a:gd name="T84" fmla="*/ 56 w 91"/>
                <a:gd name="T85" fmla="*/ 7 h 13"/>
                <a:gd name="T86" fmla="*/ 63 w 91"/>
                <a:gd name="T87" fmla="*/ 13 h 13"/>
                <a:gd name="T88" fmla="*/ 69 w 91"/>
                <a:gd name="T89" fmla="*/ 7 h 13"/>
                <a:gd name="T90" fmla="*/ 74 w 91"/>
                <a:gd name="T91" fmla="*/ 2 h 13"/>
                <a:gd name="T92" fmla="*/ 78 w 91"/>
                <a:gd name="T93" fmla="*/ 7 h 13"/>
                <a:gd name="T94" fmla="*/ 84 w 91"/>
                <a:gd name="T95" fmla="*/ 13 h 13"/>
                <a:gd name="T96" fmla="*/ 89 w 91"/>
                <a:gd name="T97" fmla="*/ 11 h 13"/>
                <a:gd name="T98" fmla="*/ 91 w 91"/>
                <a:gd name="T9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1" h="13">
                  <a:moveTo>
                    <a:pt x="91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6"/>
                    <a:pt x="88" y="8"/>
                    <a:pt x="87" y="10"/>
                  </a:cubicBezTo>
                  <a:cubicBezTo>
                    <a:pt x="86" y="10"/>
                    <a:pt x="85" y="11"/>
                    <a:pt x="84" y="11"/>
                  </a:cubicBezTo>
                  <a:cubicBezTo>
                    <a:pt x="82" y="11"/>
                    <a:pt x="81" y="9"/>
                    <a:pt x="80" y="6"/>
                  </a:cubicBezTo>
                  <a:cubicBezTo>
                    <a:pt x="79" y="3"/>
                    <a:pt x="78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0" y="0"/>
                    <a:pt x="68" y="3"/>
                    <a:pt x="67" y="6"/>
                  </a:cubicBezTo>
                  <a:cubicBezTo>
                    <a:pt x="66" y="9"/>
                    <a:pt x="65" y="11"/>
                    <a:pt x="63" y="11"/>
                  </a:cubicBezTo>
                  <a:cubicBezTo>
                    <a:pt x="61" y="11"/>
                    <a:pt x="60" y="9"/>
                    <a:pt x="58" y="6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0"/>
                    <a:pt x="46" y="3"/>
                    <a:pt x="44" y="6"/>
                  </a:cubicBezTo>
                  <a:cubicBezTo>
                    <a:pt x="43" y="9"/>
                    <a:pt x="42" y="11"/>
                    <a:pt x="39" y="11"/>
                  </a:cubicBezTo>
                  <a:cubicBezTo>
                    <a:pt x="37" y="11"/>
                    <a:pt x="37" y="9"/>
                    <a:pt x="35" y="6"/>
                  </a:cubicBezTo>
                  <a:cubicBezTo>
                    <a:pt x="34" y="3"/>
                    <a:pt x="3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4" y="3"/>
                    <a:pt x="23" y="6"/>
                  </a:cubicBezTo>
                  <a:cubicBezTo>
                    <a:pt x="21" y="9"/>
                    <a:pt x="21" y="11"/>
                    <a:pt x="19" y="11"/>
                  </a:cubicBezTo>
                  <a:cubicBezTo>
                    <a:pt x="16" y="11"/>
                    <a:pt x="15" y="9"/>
                    <a:pt x="13" y="6"/>
                  </a:cubicBezTo>
                  <a:cubicBezTo>
                    <a:pt x="12" y="3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7" y="2"/>
                  </a:cubicBezTo>
                  <a:cubicBezTo>
                    <a:pt x="9" y="2"/>
                    <a:pt x="10" y="4"/>
                    <a:pt x="12" y="7"/>
                  </a:cubicBezTo>
                  <a:cubicBezTo>
                    <a:pt x="13" y="10"/>
                    <a:pt x="14" y="13"/>
                    <a:pt x="19" y="13"/>
                  </a:cubicBezTo>
                  <a:cubicBezTo>
                    <a:pt x="22" y="13"/>
                    <a:pt x="23" y="10"/>
                    <a:pt x="25" y="7"/>
                  </a:cubicBezTo>
                  <a:cubicBezTo>
                    <a:pt x="26" y="4"/>
                    <a:pt x="27" y="2"/>
                    <a:pt x="29" y="2"/>
                  </a:cubicBezTo>
                  <a:cubicBezTo>
                    <a:pt x="31" y="2"/>
                    <a:pt x="32" y="4"/>
                    <a:pt x="33" y="7"/>
                  </a:cubicBezTo>
                  <a:cubicBezTo>
                    <a:pt x="35" y="10"/>
                    <a:pt x="36" y="13"/>
                    <a:pt x="39" y="13"/>
                  </a:cubicBezTo>
                  <a:cubicBezTo>
                    <a:pt x="44" y="13"/>
                    <a:pt x="45" y="10"/>
                    <a:pt x="46" y="7"/>
                  </a:cubicBezTo>
                  <a:cubicBezTo>
                    <a:pt x="48" y="4"/>
                    <a:pt x="49" y="2"/>
                    <a:pt x="51" y="2"/>
                  </a:cubicBezTo>
                  <a:cubicBezTo>
                    <a:pt x="54" y="2"/>
                    <a:pt x="55" y="4"/>
                    <a:pt x="56" y="7"/>
                  </a:cubicBezTo>
                  <a:cubicBezTo>
                    <a:pt x="58" y="10"/>
                    <a:pt x="59" y="13"/>
                    <a:pt x="63" y="13"/>
                  </a:cubicBezTo>
                  <a:cubicBezTo>
                    <a:pt x="67" y="13"/>
                    <a:pt x="68" y="10"/>
                    <a:pt x="69" y="7"/>
                  </a:cubicBezTo>
                  <a:cubicBezTo>
                    <a:pt x="71" y="4"/>
                    <a:pt x="71" y="2"/>
                    <a:pt x="74" y="2"/>
                  </a:cubicBezTo>
                  <a:cubicBezTo>
                    <a:pt x="76" y="2"/>
                    <a:pt x="77" y="4"/>
                    <a:pt x="78" y="7"/>
                  </a:cubicBezTo>
                  <a:cubicBezTo>
                    <a:pt x="79" y="10"/>
                    <a:pt x="81" y="13"/>
                    <a:pt x="84" y="13"/>
                  </a:cubicBezTo>
                  <a:cubicBezTo>
                    <a:pt x="86" y="13"/>
                    <a:pt x="87" y="12"/>
                    <a:pt x="89" y="11"/>
                  </a:cubicBezTo>
                  <a:cubicBezTo>
                    <a:pt x="90" y="9"/>
                    <a:pt x="91" y="7"/>
                    <a:pt x="91" y="5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122">
              <a:extLst>
                <a:ext uri="{FF2B5EF4-FFF2-40B4-BE49-F238E27FC236}">
                  <a16:creationId xmlns:a16="http://schemas.microsoft.com/office/drawing/2014/main" id="{A0DCBA61-9559-5246-AE14-356A136BD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74" y="2259051"/>
              <a:ext cx="232987" cy="40243"/>
            </a:xfrm>
            <a:custGeom>
              <a:avLst/>
              <a:gdLst>
                <a:gd name="T0" fmla="*/ 78 w 93"/>
                <a:gd name="T1" fmla="*/ 8 h 16"/>
                <a:gd name="T2" fmla="*/ 75 w 93"/>
                <a:gd name="T3" fmla="*/ 12 h 16"/>
                <a:gd name="T4" fmla="*/ 74 w 93"/>
                <a:gd name="T5" fmla="*/ 12 h 16"/>
                <a:gd name="T6" fmla="*/ 64 w 93"/>
                <a:gd name="T7" fmla="*/ 1 h 16"/>
                <a:gd name="T8" fmla="*/ 52 w 93"/>
                <a:gd name="T9" fmla="*/ 12 h 16"/>
                <a:gd name="T10" fmla="*/ 52 w 93"/>
                <a:gd name="T11" fmla="*/ 12 h 16"/>
                <a:gd name="T12" fmla="*/ 40 w 93"/>
                <a:gd name="T13" fmla="*/ 1 h 16"/>
                <a:gd name="T14" fmla="*/ 30 w 93"/>
                <a:gd name="T15" fmla="*/ 12 h 16"/>
                <a:gd name="T16" fmla="*/ 30 w 93"/>
                <a:gd name="T17" fmla="*/ 12 h 16"/>
                <a:gd name="T18" fmla="*/ 30 w 93"/>
                <a:gd name="T19" fmla="*/ 12 h 16"/>
                <a:gd name="T20" fmla="*/ 20 w 93"/>
                <a:gd name="T21" fmla="*/ 1 h 16"/>
                <a:gd name="T22" fmla="*/ 8 w 93"/>
                <a:gd name="T23" fmla="*/ 12 h 16"/>
                <a:gd name="T24" fmla="*/ 5 w 93"/>
                <a:gd name="T25" fmla="*/ 11 h 16"/>
                <a:gd name="T26" fmla="*/ 0 w 93"/>
                <a:gd name="T27" fmla="*/ 7 h 16"/>
                <a:gd name="T28" fmla="*/ 7 w 93"/>
                <a:gd name="T29" fmla="*/ 16 h 16"/>
                <a:gd name="T30" fmla="*/ 7 w 93"/>
                <a:gd name="T31" fmla="*/ 16 h 16"/>
                <a:gd name="T32" fmla="*/ 8 w 93"/>
                <a:gd name="T33" fmla="*/ 16 h 16"/>
                <a:gd name="T34" fmla="*/ 20 w 93"/>
                <a:gd name="T35" fmla="*/ 5 h 16"/>
                <a:gd name="T36" fmla="*/ 29 w 93"/>
                <a:gd name="T37" fmla="*/ 16 h 16"/>
                <a:gd name="T38" fmla="*/ 30 w 93"/>
                <a:gd name="T39" fmla="*/ 16 h 16"/>
                <a:gd name="T40" fmla="*/ 30 w 93"/>
                <a:gd name="T41" fmla="*/ 16 h 16"/>
                <a:gd name="T42" fmla="*/ 30 w 93"/>
                <a:gd name="T43" fmla="*/ 16 h 16"/>
                <a:gd name="T44" fmla="*/ 31 w 93"/>
                <a:gd name="T45" fmla="*/ 16 h 16"/>
                <a:gd name="T46" fmla="*/ 40 w 93"/>
                <a:gd name="T47" fmla="*/ 5 h 16"/>
                <a:gd name="T48" fmla="*/ 52 w 93"/>
                <a:gd name="T49" fmla="*/ 16 h 16"/>
                <a:gd name="T50" fmla="*/ 52 w 93"/>
                <a:gd name="T51" fmla="*/ 16 h 16"/>
                <a:gd name="T52" fmla="*/ 53 w 93"/>
                <a:gd name="T53" fmla="*/ 16 h 16"/>
                <a:gd name="T54" fmla="*/ 64 w 93"/>
                <a:gd name="T55" fmla="*/ 5 h 16"/>
                <a:gd name="T56" fmla="*/ 74 w 93"/>
                <a:gd name="T57" fmla="*/ 16 h 16"/>
                <a:gd name="T58" fmla="*/ 74 w 93"/>
                <a:gd name="T59" fmla="*/ 16 h 16"/>
                <a:gd name="T60" fmla="*/ 75 w 93"/>
                <a:gd name="T61" fmla="*/ 16 h 16"/>
                <a:gd name="T62" fmla="*/ 75 w 93"/>
                <a:gd name="T63" fmla="*/ 16 h 16"/>
                <a:gd name="T64" fmla="*/ 75 w 93"/>
                <a:gd name="T65" fmla="*/ 16 h 16"/>
                <a:gd name="T66" fmla="*/ 85 w 93"/>
                <a:gd name="T67" fmla="*/ 5 h 16"/>
                <a:gd name="T68" fmla="*/ 93 w 93"/>
                <a:gd name="T6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" h="16">
                  <a:moveTo>
                    <a:pt x="85" y="1"/>
                  </a:moveTo>
                  <a:cubicBezTo>
                    <a:pt x="81" y="1"/>
                    <a:pt x="79" y="5"/>
                    <a:pt x="78" y="8"/>
                  </a:cubicBezTo>
                  <a:cubicBezTo>
                    <a:pt x="77" y="11"/>
                    <a:pt x="76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3" y="12"/>
                    <a:pt x="72" y="11"/>
                    <a:pt x="71" y="7"/>
                  </a:cubicBezTo>
                  <a:cubicBezTo>
                    <a:pt x="70" y="5"/>
                    <a:pt x="69" y="1"/>
                    <a:pt x="64" y="1"/>
                  </a:cubicBezTo>
                  <a:cubicBezTo>
                    <a:pt x="59" y="1"/>
                    <a:pt x="58" y="5"/>
                    <a:pt x="56" y="7"/>
                  </a:cubicBezTo>
                  <a:cubicBezTo>
                    <a:pt x="55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1"/>
                    <a:pt x="48" y="7"/>
                  </a:cubicBezTo>
                  <a:cubicBezTo>
                    <a:pt x="47" y="5"/>
                    <a:pt x="45" y="1"/>
                    <a:pt x="40" y="1"/>
                  </a:cubicBezTo>
                  <a:cubicBezTo>
                    <a:pt x="36" y="1"/>
                    <a:pt x="35" y="5"/>
                    <a:pt x="33" y="7"/>
                  </a:cubicBezTo>
                  <a:cubicBezTo>
                    <a:pt x="32" y="11"/>
                    <a:pt x="31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2"/>
                    <a:pt x="28" y="11"/>
                    <a:pt x="27" y="7"/>
                  </a:cubicBezTo>
                  <a:cubicBezTo>
                    <a:pt x="25" y="5"/>
                    <a:pt x="24" y="1"/>
                    <a:pt x="20" y="1"/>
                  </a:cubicBezTo>
                  <a:cubicBezTo>
                    <a:pt x="15" y="1"/>
                    <a:pt x="13" y="5"/>
                    <a:pt x="12" y="7"/>
                  </a:cubicBezTo>
                  <a:cubicBezTo>
                    <a:pt x="10" y="11"/>
                    <a:pt x="9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4" y="15"/>
                    <a:pt x="5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16"/>
                    <a:pt x="14" y="12"/>
                    <a:pt x="15" y="9"/>
                  </a:cubicBezTo>
                  <a:cubicBezTo>
                    <a:pt x="17" y="6"/>
                    <a:pt x="18" y="5"/>
                    <a:pt x="20" y="5"/>
                  </a:cubicBezTo>
                  <a:cubicBezTo>
                    <a:pt x="21" y="5"/>
                    <a:pt x="22" y="6"/>
                    <a:pt x="23" y="9"/>
                  </a:cubicBezTo>
                  <a:cubicBezTo>
                    <a:pt x="24" y="12"/>
                    <a:pt x="25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5" y="16"/>
                    <a:pt x="36" y="12"/>
                    <a:pt x="37" y="9"/>
                  </a:cubicBezTo>
                  <a:cubicBezTo>
                    <a:pt x="38" y="6"/>
                    <a:pt x="39" y="5"/>
                    <a:pt x="40" y="5"/>
                  </a:cubicBezTo>
                  <a:cubicBezTo>
                    <a:pt x="42" y="5"/>
                    <a:pt x="43" y="6"/>
                    <a:pt x="45" y="9"/>
                  </a:cubicBezTo>
                  <a:cubicBezTo>
                    <a:pt x="46" y="12"/>
                    <a:pt x="48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7" y="16"/>
                    <a:pt x="59" y="12"/>
                    <a:pt x="60" y="9"/>
                  </a:cubicBezTo>
                  <a:cubicBezTo>
                    <a:pt x="62" y="6"/>
                    <a:pt x="62" y="5"/>
                    <a:pt x="64" y="5"/>
                  </a:cubicBezTo>
                  <a:cubicBezTo>
                    <a:pt x="66" y="5"/>
                    <a:pt x="66" y="6"/>
                    <a:pt x="67" y="9"/>
                  </a:cubicBezTo>
                  <a:cubicBezTo>
                    <a:pt x="68" y="12"/>
                    <a:pt x="70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9" y="16"/>
                    <a:pt x="81" y="12"/>
                    <a:pt x="82" y="9"/>
                  </a:cubicBezTo>
                  <a:cubicBezTo>
                    <a:pt x="83" y="6"/>
                    <a:pt x="84" y="5"/>
                    <a:pt x="85" y="5"/>
                  </a:cubicBezTo>
                  <a:cubicBezTo>
                    <a:pt x="88" y="5"/>
                    <a:pt x="89" y="7"/>
                    <a:pt x="89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2" y="4"/>
                    <a:pt x="90" y="0"/>
                    <a:pt x="85" y="1"/>
                  </a:cubicBezTo>
                </a:path>
              </a:pathLst>
            </a:custGeom>
            <a:solidFill>
              <a:srgbClr val="00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857674-11D1-4165-970F-75E97D61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21" y="4908363"/>
            <a:ext cx="882018" cy="726368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58C19C6-A573-4C44-AAF4-D58D34B94DE0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3841728" y="4009545"/>
            <a:ext cx="1854714" cy="8988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9ADDF87-F014-4B62-969E-4C5644D8C4F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835030" y="4009544"/>
            <a:ext cx="2944846" cy="8988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D49647-B8CB-4900-BF21-829228A06591}"/>
              </a:ext>
            </a:extLst>
          </p:cNvPr>
          <p:cNvCxnSpPr>
            <a:cxnSpLocks/>
          </p:cNvCxnSpPr>
          <p:nvPr/>
        </p:nvCxnSpPr>
        <p:spPr>
          <a:xfrm>
            <a:off x="5737203" y="4009544"/>
            <a:ext cx="674923" cy="10019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AABC6468-EB93-7949-84A7-9D13F7F94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366509" y="5486463"/>
            <a:ext cx="641099" cy="64109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D1F4B01-2B64-456A-8DD4-5F0DAF6C5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364250" flipH="1">
            <a:off x="5858779" y="5559487"/>
            <a:ext cx="549702" cy="54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7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705</Words>
  <Application>Microsoft Office PowerPoint</Application>
  <PresentationFormat>Widescreen</PresentationFormat>
  <Paragraphs>93</Paragraphs>
  <Slides>10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CiscoSansTT ExtraLight</vt:lpstr>
      <vt:lpstr>Gentium Book Basic</vt:lpstr>
      <vt:lpstr>Lora</vt:lpstr>
      <vt:lpstr>Times New Roman</vt:lpstr>
      <vt:lpstr>Retrospect</vt:lpstr>
      <vt:lpstr>Desain Rancang bangun jaringan pada kantor Pusansiad</vt:lpstr>
      <vt:lpstr>ARSITEKTUR JARINGAN</vt:lpstr>
      <vt:lpstr>Penjelasan</vt:lpstr>
      <vt:lpstr>Penjelasan</vt:lpstr>
      <vt:lpstr>Penjelasan</vt:lpstr>
      <vt:lpstr>Penjelasan</vt:lpstr>
      <vt:lpstr>Penjelasan</vt:lpstr>
      <vt:lpstr>Alat-alat &amp; Spesifikasi</vt:lpstr>
      <vt:lpstr>SKEMA SERVER LOKAL PUSANSIAD</vt:lpstr>
      <vt:lpstr>SERVER LOKAL PUSANSIAD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H</dc:creator>
  <cp:lastModifiedBy>K H</cp:lastModifiedBy>
  <cp:revision>34</cp:revision>
  <dcterms:created xsi:type="dcterms:W3CDTF">2020-10-06T12:59:44Z</dcterms:created>
  <dcterms:modified xsi:type="dcterms:W3CDTF">2020-11-04T04:37:58Z</dcterms:modified>
</cp:coreProperties>
</file>