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82" r:id="rId5"/>
    <p:sldId id="290" r:id="rId6"/>
    <p:sldId id="291" r:id="rId7"/>
    <p:sldId id="293" r:id="rId8"/>
    <p:sldId id="294" r:id="rId9"/>
    <p:sldId id="289" r:id="rId10"/>
    <p:sldId id="295" r:id="rId11"/>
    <p:sldId id="296" r:id="rId12"/>
  </p:sldIdLst>
  <p:sldSz cx="9144000" cy="5143500" type="screen16x9"/>
  <p:notesSz cx="6858000" cy="9144000"/>
  <p:embeddedFontLst>
    <p:embeddedFont>
      <p:font typeface="AR CENA" panose="02000000000000000000" pitchFamily="2" charset="0"/>
      <p:regular r:id="rId14"/>
    </p:embeddedFont>
    <p:embeddedFont>
      <p:font typeface="Patrick Hand" pitchFamily="2" charset="77"/>
      <p:regular r:id="rId15"/>
    </p:embeddedFont>
    <p:embeddedFont>
      <p:font typeface="Patrick Hand SC" pitchFamily="2" charset="77"/>
      <p:regular r:id="rId16"/>
    </p:embeddedFont>
    <p:embeddedFont>
      <p:font typeface="SF Cartoonist Hand" panose="02000506000000020003" pitchFamily="2" charset="7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F2F2F2"/>
    <a:srgbClr val="391F32"/>
    <a:srgbClr val="CC3300"/>
    <a:srgbClr val="736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DDA03D-774A-481D-A2E8-B88680B49404}">
  <a:tblStyle styleId="{61DDA03D-774A-481D-A2E8-B88680B49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4586" autoAdjust="0"/>
  </p:normalViewPr>
  <p:slideViewPr>
    <p:cSldViewPr snapToGrid="0">
      <p:cViewPr varScale="1">
        <p:scale>
          <a:sx n="136" d="100"/>
          <a:sy n="136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5736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6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53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0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88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5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6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5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96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2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44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66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bNaBkxTGGkAaBPTcGeOcDVXqiUGd4x15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bNaBkxTGGkAaBPTcGeOcDVXqiUGd4x15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bNaBkxTGGkAaBPTcGeOcDVXqiUGd4x15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265155" y="933254"/>
            <a:ext cx="5352290" cy="21748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F Cartoonist Hand" panose="02000506000000020003" pitchFamily="2" charset="0"/>
              </a:rPr>
              <a:t> </a:t>
            </a:r>
            <a:br>
              <a:rPr lang="en" dirty="0"/>
            </a:br>
            <a: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  <a:t>SISTEM INFORMASI </a:t>
            </a:r>
            <a:r>
              <a:rPr lang="id-ID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  <a:t>             </a:t>
            </a:r>
            <a:br>
              <a:rPr lang="id-ID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</a:br>
            <a: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  <a:t>E-ARSIP BERBASIS WEB MENGUNAKAN DJANGO DI</a:t>
            </a:r>
            <a:b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</a:br>
            <a: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  <a:t>PUSAT SANDI DAN SIBER </a:t>
            </a:r>
            <a:b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</a:br>
            <a:r>
              <a:rPr lang="en-US" sz="30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SF Cartoonist Hand" panose="02000506000000020003" pitchFamily="2" charset="0"/>
              </a:rPr>
              <a:t>ANGKATAN DARAT</a:t>
            </a:r>
            <a:endParaRPr sz="3000" b="1" i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SF Cartoonist Hand" panose="02000506000000020003" pitchFamily="2" charset="0"/>
            </a:endParaRPr>
          </a:p>
        </p:txBody>
      </p:sp>
      <p:sp>
        <p:nvSpPr>
          <p:cNvPr id="4" name="Google Shape;57;p14">
            <a:extLst>
              <a:ext uri="{FF2B5EF4-FFF2-40B4-BE49-F238E27FC236}">
                <a16:creationId xmlns:a16="http://schemas.microsoft.com/office/drawing/2014/main" id="{3A359CD6-3E38-4C8E-A0E8-2C2763AE2ABA}"/>
              </a:ext>
            </a:extLst>
          </p:cNvPr>
          <p:cNvSpPr txBox="1">
            <a:spLocks/>
          </p:cNvSpPr>
          <p:nvPr/>
        </p:nvSpPr>
        <p:spPr>
          <a:xfrm>
            <a:off x="256032" y="-102035"/>
            <a:ext cx="4908497" cy="68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rick Hand SC"/>
              <a:buNone/>
              <a:defRPr sz="48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3600" u="sng" dirty="0" err="1">
                <a:solidFill>
                  <a:srgbClr val="391F32"/>
                </a:solidFill>
                <a:latin typeface="AR CENA" panose="02000000000000000000" pitchFamily="2" charset="0"/>
              </a:rPr>
              <a:t>Noobmaster</a:t>
            </a:r>
            <a:endParaRPr lang="en-US" sz="4000" u="sng" dirty="0">
              <a:solidFill>
                <a:srgbClr val="391F32"/>
              </a:solidFill>
              <a:latin typeface="AR CENA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1532472" y="118538"/>
            <a:ext cx="3843867" cy="3656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MOCKUP</a:t>
            </a:r>
            <a:endParaRPr sz="3600" dirty="0"/>
          </a:p>
        </p:txBody>
      </p:sp>
      <p:sp>
        <p:nvSpPr>
          <p:cNvPr id="16" name="Google Shape;197;p30">
            <a:extLst>
              <a:ext uri="{FF2B5EF4-FFF2-40B4-BE49-F238E27FC236}">
                <a16:creationId xmlns:a16="http://schemas.microsoft.com/office/drawing/2014/main" id="{171DE347-F1DE-A144-9043-4237B565ACFB}"/>
              </a:ext>
            </a:extLst>
          </p:cNvPr>
          <p:cNvSpPr txBox="1">
            <a:spLocks/>
          </p:cNvSpPr>
          <p:nvPr/>
        </p:nvSpPr>
        <p:spPr>
          <a:xfrm>
            <a:off x="756662" y="4439448"/>
            <a:ext cx="3536205" cy="33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3. Tampilan Halaman Surat Masuk</a:t>
            </a:r>
          </a:p>
        </p:txBody>
      </p:sp>
      <p:sp>
        <p:nvSpPr>
          <p:cNvPr id="18" name="Google Shape;197;p30">
            <a:extLst>
              <a:ext uri="{FF2B5EF4-FFF2-40B4-BE49-F238E27FC236}">
                <a16:creationId xmlns:a16="http://schemas.microsoft.com/office/drawing/2014/main" id="{720D769B-3250-C741-A3F5-CBCE6335BF91}"/>
              </a:ext>
            </a:extLst>
          </p:cNvPr>
          <p:cNvSpPr txBox="1">
            <a:spLocks/>
          </p:cNvSpPr>
          <p:nvPr/>
        </p:nvSpPr>
        <p:spPr>
          <a:xfrm>
            <a:off x="5159141" y="4477048"/>
            <a:ext cx="3753853" cy="2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4. Tampilan Halaman Surat Keluar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50E74-7028-8A49-9ECE-32602521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23" y="690223"/>
            <a:ext cx="4639377" cy="3831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972EE-A3BD-1549-8EFA-EA86F7F6F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0223"/>
            <a:ext cx="4504623" cy="37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1532472" y="118538"/>
            <a:ext cx="3843867" cy="3656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MOCKUP</a:t>
            </a:r>
            <a:endParaRPr sz="3600" dirty="0"/>
          </a:p>
        </p:txBody>
      </p:sp>
      <p:sp>
        <p:nvSpPr>
          <p:cNvPr id="16" name="Google Shape;197;p30">
            <a:extLst>
              <a:ext uri="{FF2B5EF4-FFF2-40B4-BE49-F238E27FC236}">
                <a16:creationId xmlns:a16="http://schemas.microsoft.com/office/drawing/2014/main" id="{171DE347-F1DE-A144-9043-4237B565ACFB}"/>
              </a:ext>
            </a:extLst>
          </p:cNvPr>
          <p:cNvSpPr txBox="1">
            <a:spLocks/>
          </p:cNvSpPr>
          <p:nvPr/>
        </p:nvSpPr>
        <p:spPr>
          <a:xfrm>
            <a:off x="476778" y="4422399"/>
            <a:ext cx="3536205" cy="2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5. Tampilan Halaman </a:t>
            </a:r>
            <a:r>
              <a:rPr lang="id-ID" sz="1800" dirty="0" err="1">
                <a:solidFill>
                  <a:schemeClr val="bg1"/>
                </a:solidFill>
              </a:rPr>
              <a:t>Korp</a:t>
            </a:r>
            <a:r>
              <a:rPr lang="id-ID" sz="1800" dirty="0">
                <a:solidFill>
                  <a:schemeClr val="bg1"/>
                </a:solidFill>
              </a:rPr>
              <a:t> </a:t>
            </a:r>
            <a:r>
              <a:rPr lang="id-ID" sz="1800" dirty="0" err="1">
                <a:solidFill>
                  <a:schemeClr val="bg1"/>
                </a:solidFill>
              </a:rPr>
              <a:t>Raport</a:t>
            </a:r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8" name="Google Shape;197;p30">
            <a:extLst>
              <a:ext uri="{FF2B5EF4-FFF2-40B4-BE49-F238E27FC236}">
                <a16:creationId xmlns:a16="http://schemas.microsoft.com/office/drawing/2014/main" id="{720D769B-3250-C741-A3F5-CBCE6335BF91}"/>
              </a:ext>
            </a:extLst>
          </p:cNvPr>
          <p:cNvSpPr txBox="1">
            <a:spLocks/>
          </p:cNvSpPr>
          <p:nvPr/>
        </p:nvSpPr>
        <p:spPr>
          <a:xfrm>
            <a:off x="5259682" y="4439448"/>
            <a:ext cx="3210550" cy="2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6. Tampilan Laporan Disposisi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23354-7A16-3D40-A520-5D828733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23" y="699848"/>
            <a:ext cx="4639377" cy="373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BE2C6-D0B8-004B-8B8F-4AACCBFA5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63" y="699848"/>
            <a:ext cx="4519486" cy="3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703051" y="1354990"/>
            <a:ext cx="2016709" cy="41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b="1" dirty="0"/>
              <a:t>LATAR BELAKANG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294967295"/>
          </p:nvPr>
        </p:nvSpPr>
        <p:spPr>
          <a:xfrm>
            <a:off x="3563645" y="1004131"/>
            <a:ext cx="2016709" cy="2857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RUANG LINGKUP</a:t>
            </a:r>
            <a:endParaRPr b="1" dirty="0"/>
          </a:p>
        </p:txBody>
      </p:sp>
      <p:sp>
        <p:nvSpPr>
          <p:cNvPr id="14" name="Google Shape;64;p15"/>
          <p:cNvSpPr txBox="1">
            <a:spLocks noGrp="1"/>
          </p:cNvSpPr>
          <p:nvPr>
            <p:ph type="body" idx="4294967295"/>
          </p:nvPr>
        </p:nvSpPr>
        <p:spPr>
          <a:xfrm>
            <a:off x="3697909" y="2808945"/>
            <a:ext cx="2197547" cy="41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FLOWCHART &amp; ERD</a:t>
            </a:r>
            <a:endParaRPr lang="en-AU" sz="2400" b="1" dirty="0"/>
          </a:p>
        </p:txBody>
      </p:sp>
      <p:sp>
        <p:nvSpPr>
          <p:cNvPr id="16" name="Google Shape;64;p15"/>
          <p:cNvSpPr txBox="1">
            <a:spLocks noGrp="1"/>
          </p:cNvSpPr>
          <p:nvPr>
            <p:ph type="body" idx="4294967295"/>
          </p:nvPr>
        </p:nvSpPr>
        <p:spPr>
          <a:xfrm>
            <a:off x="3719676" y="3365938"/>
            <a:ext cx="1298550" cy="3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MOCKUP</a:t>
            </a:r>
            <a:endParaRPr lang="en-AU" sz="2400" b="1" dirty="0"/>
          </a:p>
        </p:txBody>
      </p:sp>
      <p:sp>
        <p:nvSpPr>
          <p:cNvPr id="18" name="Google Shape;64;p15"/>
          <p:cNvSpPr txBox="1">
            <a:spLocks noGrp="1"/>
          </p:cNvSpPr>
          <p:nvPr>
            <p:ph type="body" idx="4294967295"/>
          </p:nvPr>
        </p:nvSpPr>
        <p:spPr>
          <a:xfrm>
            <a:off x="3697909" y="3832516"/>
            <a:ext cx="1266825" cy="387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b="1" dirty="0"/>
              <a:t>PENUTUP</a:t>
            </a:r>
          </a:p>
        </p:txBody>
      </p:sp>
      <p:sp>
        <p:nvSpPr>
          <p:cNvPr id="8" name="Google Shape;64;p15"/>
          <p:cNvSpPr txBox="1">
            <a:spLocks/>
          </p:cNvSpPr>
          <p:nvPr/>
        </p:nvSpPr>
        <p:spPr>
          <a:xfrm>
            <a:off x="3697909" y="1838563"/>
            <a:ext cx="2197546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BATASAN MASALAH</a:t>
            </a:r>
            <a:endParaRPr lang="en-AU" b="1" dirty="0"/>
          </a:p>
        </p:txBody>
      </p:sp>
      <p:sp>
        <p:nvSpPr>
          <p:cNvPr id="9" name="Google Shape;64;p15"/>
          <p:cNvSpPr txBox="1">
            <a:spLocks/>
          </p:cNvSpPr>
          <p:nvPr/>
        </p:nvSpPr>
        <p:spPr>
          <a:xfrm>
            <a:off x="3697909" y="2326014"/>
            <a:ext cx="201670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TUJUAN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62" grpId="0"/>
      <p:bldP spid="14" grpId="0" build="p"/>
      <p:bldP spid="16" grpId="0" build="p"/>
      <p:bldP spid="18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139950" y="1039353"/>
            <a:ext cx="5149850" cy="970059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Sering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terjadi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sinkronan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pencatatan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surat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masuk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keluar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arsip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surat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73;p16"/>
          <p:cNvSpPr txBox="1">
            <a:spLocks/>
          </p:cNvSpPr>
          <p:nvPr/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" name="Google Shape;78;p17">
            <a:extLst>
              <a:ext uri="{FF2B5EF4-FFF2-40B4-BE49-F238E27FC236}">
                <a16:creationId xmlns:a16="http://schemas.microsoft.com/office/drawing/2014/main" id="{B69CC909-A8D6-4E33-B018-545712FDDEAB}"/>
              </a:ext>
            </a:extLst>
          </p:cNvPr>
          <p:cNvSpPr txBox="1">
            <a:spLocks/>
          </p:cNvSpPr>
          <p:nvPr/>
        </p:nvSpPr>
        <p:spPr>
          <a:xfrm>
            <a:off x="2139950" y="651053"/>
            <a:ext cx="4302414" cy="52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l"/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id-ID" sz="3600" dirty="0"/>
              <a:t> masalah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438FA-4537-425F-8E0E-5FDB4DA6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68247" y="4615999"/>
            <a:ext cx="949494" cy="602312"/>
          </a:xfrm>
          <a:prstGeom prst="rect">
            <a:avLst/>
          </a:prstGeom>
        </p:spPr>
      </p:pic>
      <p:sp>
        <p:nvSpPr>
          <p:cNvPr id="8" name="Google Shape;78;p17"/>
          <p:cNvSpPr txBox="1">
            <a:spLocks/>
          </p:cNvSpPr>
          <p:nvPr/>
        </p:nvSpPr>
        <p:spPr>
          <a:xfrm>
            <a:off x="2139950" y="2457604"/>
            <a:ext cx="5149850" cy="9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sz="1600" dirty="0"/>
              <a:t>kebutuhan akan sistem informasi yang mampu </a:t>
            </a:r>
            <a:r>
              <a:rPr lang="id-ID" sz="1600" dirty="0" err="1"/>
              <a:t>mengsinkronkan</a:t>
            </a:r>
            <a:r>
              <a:rPr lang="id-ID" sz="1600" dirty="0"/>
              <a:t> surat masuk, surat keluar dan disposisi komandan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9" name="Google Shape;78;p17"/>
          <p:cNvSpPr txBox="1">
            <a:spLocks/>
          </p:cNvSpPr>
          <p:nvPr/>
        </p:nvSpPr>
        <p:spPr>
          <a:xfrm>
            <a:off x="2139950" y="1769725"/>
            <a:ext cx="5149850" cy="9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/>
              <a:buNone/>
              <a:defRPr sz="40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sz="1600" dirty="0">
                <a:solidFill>
                  <a:schemeClr val="tx1"/>
                </a:solidFill>
              </a:rPr>
              <a:t>Sulitnya dalam penyusunan nomor arsip surat masuk, surat keluar dan disposisi surat dari pimpinan oleh bagian arsip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 idx="4294967295"/>
          </p:nvPr>
        </p:nvSpPr>
        <p:spPr>
          <a:xfrm>
            <a:off x="195786" y="101600"/>
            <a:ext cx="4961675" cy="4525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Batasan Masalah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294967295"/>
          </p:nvPr>
        </p:nvSpPr>
        <p:spPr>
          <a:xfrm>
            <a:off x="1670050" y="1123482"/>
            <a:ext cx="5731119" cy="23231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lt1"/>
                </a:solidFill>
              </a:rPr>
              <a:t>PERANCANGAN </a:t>
            </a:r>
            <a:r>
              <a:rPr lang="id-ID" sz="1800" b="1" u="sng" dirty="0">
                <a:solidFill>
                  <a:schemeClr val="lt1"/>
                </a:solidFill>
              </a:rPr>
              <a:t>SISFO E-ARSIP</a:t>
            </a:r>
            <a:r>
              <a:rPr lang="en-US" sz="1800" b="1" dirty="0">
                <a:solidFill>
                  <a:schemeClr val="lt1"/>
                </a:solidFill>
              </a:rPr>
              <a:t> </a:t>
            </a:r>
            <a:r>
              <a:rPr lang="id-ID" sz="1800" dirty="0">
                <a:solidFill>
                  <a:schemeClr val="lt1"/>
                </a:solidFill>
              </a:rPr>
              <a:t>BERBASIS WEB MENGGUNAKAN DJANGO.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lt1"/>
                </a:solidFill>
              </a:rPr>
              <a:t>APLIKASI INI HANYA MENYEDIAKAN INFORMASI MENGENAI DATA SURAT MASUK, SURAT KELUAR, KORP RAPORT DAN DISPOSISI SURAT DARI PIMPINAN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lt1"/>
                </a:solidFill>
              </a:rPr>
              <a:t>TERDAPAT 2 JENIS USER YANG AKAN DIGUNAKAN YAITU ADMIN UNTUK MEMANAJEMEN DATABASE  DAN CLIENT SEBAGAI PENGAKSES SURAT MASUK, SURAT KELUAR, KORP RAPOT DAN LEMBAR DISPOSISI</a:t>
            </a:r>
            <a:endParaRPr lang="id-ID" dirty="0">
              <a:solidFill>
                <a:schemeClr val="lt1"/>
              </a:solidFill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551587" y="146240"/>
            <a:ext cx="1076564" cy="977242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 rot="1473078">
            <a:off x="1034747" y="743955"/>
            <a:ext cx="511417" cy="58846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441560" y="524753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 rot="2487314">
            <a:off x="6730182" y="4431369"/>
            <a:ext cx="482744" cy="4720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02;p20">
            <a:extLst>
              <a:ext uri="{FF2B5EF4-FFF2-40B4-BE49-F238E27FC236}">
                <a16:creationId xmlns:a16="http://schemas.microsoft.com/office/drawing/2014/main" id="{C85D638A-88F3-4E75-91FA-EC496F72CEC5}"/>
              </a:ext>
            </a:extLst>
          </p:cNvPr>
          <p:cNvSpPr/>
          <p:nvPr/>
        </p:nvSpPr>
        <p:spPr>
          <a:xfrm rot="2487314">
            <a:off x="8199318" y="1730841"/>
            <a:ext cx="482744" cy="4720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508AA4-1372-4FA4-A9FA-DC19921B0D31}"/>
              </a:ext>
            </a:extLst>
          </p:cNvPr>
          <p:cNvSpPr/>
          <p:nvPr/>
        </p:nvSpPr>
        <p:spPr>
          <a:xfrm>
            <a:off x="3458633" y="1119643"/>
            <a:ext cx="2226733" cy="287867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448410" y="719818"/>
            <a:ext cx="6135327" cy="35894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Guna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meningkatkan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efisiensi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pekerjaan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ketepatan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serta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keamanan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dokumen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telah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atrick Hand" panose="020B0604020202020204" charset="0"/>
              </a:rPr>
              <a:t>diarsipkan</a:t>
            </a:r>
            <a:r>
              <a:rPr lang="en-US" sz="1800" dirty="0">
                <a:solidFill>
                  <a:schemeClr val="tx1"/>
                </a:solidFill>
                <a:latin typeface="Patrick Hand" panose="020B0604020202020204" charset="0"/>
              </a:rPr>
              <a:t> </a:t>
            </a:r>
            <a:endParaRPr lang="en-US" sz="700" dirty="0">
              <a:solidFill>
                <a:schemeClr val="tx1"/>
              </a:solidFill>
              <a:latin typeface="Patrick Hand" panose="020B0604020202020204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Patrick Hand" panose="020B0604020202020204" charset="0"/>
              </a:rPr>
              <a:t>Diharapkan dapat </a:t>
            </a:r>
            <a:r>
              <a:rPr lang="id-ID" sz="1800" dirty="0" err="1">
                <a:solidFill>
                  <a:schemeClr val="tx1"/>
                </a:solidFill>
                <a:latin typeface="Patrick Hand" panose="020B0604020202020204" charset="0"/>
              </a:rPr>
              <a:t>merubah</a:t>
            </a:r>
            <a:r>
              <a:rPr lang="id-ID" sz="1800" dirty="0">
                <a:solidFill>
                  <a:schemeClr val="tx1"/>
                </a:solidFill>
                <a:latin typeface="Patrick Hand" panose="020B0604020202020204" charset="0"/>
              </a:rPr>
              <a:t> sistem kerja di bidang pengarsipan surat masuk dan surat keluar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Patrick Hand" panose="020B0604020202020204" charset="0"/>
              </a:rPr>
              <a:t>Untuk mewujudkan </a:t>
            </a:r>
            <a:r>
              <a:rPr lang="id-ID" sz="1800" i="1" dirty="0">
                <a:solidFill>
                  <a:schemeClr val="tx1"/>
                </a:solidFill>
                <a:latin typeface="Patrick Hand" panose="020B0604020202020204" charset="0"/>
              </a:rPr>
              <a:t>Green Office </a:t>
            </a:r>
            <a:r>
              <a:rPr lang="id-ID" sz="1800" dirty="0">
                <a:solidFill>
                  <a:schemeClr val="tx1"/>
                </a:solidFill>
                <a:latin typeface="Patrick Hand" panose="020B0604020202020204" charset="0"/>
              </a:rPr>
              <a:t>yang </a:t>
            </a:r>
            <a:r>
              <a:rPr lang="id-ID" sz="1800" i="1" dirty="0" err="1">
                <a:solidFill>
                  <a:schemeClr val="tx1"/>
                </a:solidFill>
                <a:latin typeface="Patrick Hand" panose="020B0604020202020204" charset="0"/>
              </a:rPr>
              <a:t>Paperless</a:t>
            </a:r>
            <a:endParaRPr lang="en-US" sz="700" i="1" dirty="0">
              <a:solidFill>
                <a:schemeClr val="tx1"/>
              </a:solidFill>
              <a:latin typeface="Patrick Hand" panose="020B0604020202020204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84;p18">
            <a:extLst>
              <a:ext uri="{FF2B5EF4-FFF2-40B4-BE49-F238E27FC236}">
                <a16:creationId xmlns:a16="http://schemas.microsoft.com/office/drawing/2014/main" id="{A544F189-D123-4A88-9029-2FCE2191B486}"/>
              </a:ext>
            </a:extLst>
          </p:cNvPr>
          <p:cNvSpPr txBox="1">
            <a:spLocks/>
          </p:cNvSpPr>
          <p:nvPr/>
        </p:nvSpPr>
        <p:spPr>
          <a:xfrm>
            <a:off x="938137" y="0"/>
            <a:ext cx="1431653" cy="35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&gt;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Char char="-"/>
              <a:defRPr sz="20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Font typeface="Patrick Hand"/>
              <a:buNone/>
            </a:pPr>
            <a:r>
              <a:rPr lang="en" sz="3600" b="1" dirty="0">
                <a:solidFill>
                  <a:schemeClr val="tx1"/>
                </a:solidFill>
              </a:rPr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28634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BCA23-7090-0842-8D2E-E5AA55D3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66" y="423513"/>
            <a:ext cx="3799926" cy="4649002"/>
          </a:xfrm>
          <a:prstGeom prst="rect">
            <a:avLst/>
          </a:prstGeom>
        </p:spPr>
      </p:pic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942268" y="133348"/>
            <a:ext cx="3843867" cy="3656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flowchart</a:t>
            </a:r>
            <a:endParaRPr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429F39-0517-4988-85D3-B16E02C6AA0E}"/>
              </a:ext>
            </a:extLst>
          </p:cNvPr>
          <p:cNvSpPr/>
          <p:nvPr/>
        </p:nvSpPr>
        <p:spPr>
          <a:xfrm>
            <a:off x="7746977" y="618717"/>
            <a:ext cx="1239336" cy="19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022" y="480013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4"/>
              </a:rPr>
              <a:t>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28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A9827-C4D5-5E49-9FF3-93FDB307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52" y="510108"/>
            <a:ext cx="3958672" cy="4633392"/>
          </a:xfrm>
          <a:prstGeom prst="rect">
            <a:avLst/>
          </a:prstGeom>
        </p:spPr>
      </p:pic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8" name="Google Shape;197;p30">
            <a:extLst>
              <a:ext uri="{FF2B5EF4-FFF2-40B4-BE49-F238E27FC236}">
                <a16:creationId xmlns:a16="http://schemas.microsoft.com/office/drawing/2014/main" id="{8DD53E23-FC3B-4CF4-A08B-17EA9960D0BF}"/>
              </a:ext>
            </a:extLst>
          </p:cNvPr>
          <p:cNvSpPr txBox="1">
            <a:spLocks/>
          </p:cNvSpPr>
          <p:nvPr/>
        </p:nvSpPr>
        <p:spPr>
          <a:xfrm>
            <a:off x="1532472" y="118538"/>
            <a:ext cx="3843867" cy="36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3600" dirty="0"/>
              <a:t>ERD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879454" y="483552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4"/>
              </a:rPr>
              <a:t>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11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4F211-A34D-9740-933E-68F69737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5" y="500740"/>
            <a:ext cx="3560333" cy="4642759"/>
          </a:xfrm>
          <a:prstGeom prst="rect">
            <a:avLst/>
          </a:prstGeom>
        </p:spPr>
      </p:pic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8" name="Google Shape;197;p30">
            <a:extLst>
              <a:ext uri="{FF2B5EF4-FFF2-40B4-BE49-F238E27FC236}">
                <a16:creationId xmlns:a16="http://schemas.microsoft.com/office/drawing/2014/main" id="{8DD53E23-FC3B-4CF4-A08B-17EA9960D0BF}"/>
              </a:ext>
            </a:extLst>
          </p:cNvPr>
          <p:cNvSpPr txBox="1">
            <a:spLocks/>
          </p:cNvSpPr>
          <p:nvPr/>
        </p:nvSpPr>
        <p:spPr>
          <a:xfrm>
            <a:off x="1532472" y="118538"/>
            <a:ext cx="3843867" cy="36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3600" dirty="0"/>
              <a:t>SCHEMA DB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706198" y="48522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hlinkClick r:id="rId4"/>
              </a:rPr>
              <a:t>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04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1532472" y="118538"/>
            <a:ext cx="3843867" cy="3656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MOCKUP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E3153-72EE-AC48-B422-DED76044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" y="699848"/>
            <a:ext cx="4394424" cy="373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37C61-D00C-BA49-82FB-89E0F5737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623" y="699848"/>
            <a:ext cx="4540943" cy="3739600"/>
          </a:xfrm>
          <a:prstGeom prst="rect">
            <a:avLst/>
          </a:prstGeom>
        </p:spPr>
      </p:pic>
      <p:sp>
        <p:nvSpPr>
          <p:cNvPr id="16" name="Google Shape;197;p30">
            <a:extLst>
              <a:ext uri="{FF2B5EF4-FFF2-40B4-BE49-F238E27FC236}">
                <a16:creationId xmlns:a16="http://schemas.microsoft.com/office/drawing/2014/main" id="{171DE347-F1DE-A144-9043-4237B565ACFB}"/>
              </a:ext>
            </a:extLst>
          </p:cNvPr>
          <p:cNvSpPr txBox="1">
            <a:spLocks/>
          </p:cNvSpPr>
          <p:nvPr/>
        </p:nvSpPr>
        <p:spPr>
          <a:xfrm>
            <a:off x="968418" y="4439448"/>
            <a:ext cx="2881687" cy="2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1. Tampilan Halaman </a:t>
            </a:r>
            <a:r>
              <a:rPr lang="id-ID" sz="1800" dirty="0" err="1">
                <a:solidFill>
                  <a:schemeClr val="bg1"/>
                </a:solidFill>
              </a:rPr>
              <a:t>Home</a:t>
            </a:r>
            <a:endParaRPr lang="id-ID" sz="1800" dirty="0">
              <a:solidFill>
                <a:schemeClr val="bg1"/>
              </a:solidFill>
            </a:endParaRPr>
          </a:p>
        </p:txBody>
      </p:sp>
      <p:sp>
        <p:nvSpPr>
          <p:cNvPr id="18" name="Google Shape;197;p30">
            <a:extLst>
              <a:ext uri="{FF2B5EF4-FFF2-40B4-BE49-F238E27FC236}">
                <a16:creationId xmlns:a16="http://schemas.microsoft.com/office/drawing/2014/main" id="{720D769B-3250-C741-A3F5-CBCE6335BF91}"/>
              </a:ext>
            </a:extLst>
          </p:cNvPr>
          <p:cNvSpPr txBox="1">
            <a:spLocks/>
          </p:cNvSpPr>
          <p:nvPr/>
        </p:nvSpPr>
        <p:spPr>
          <a:xfrm>
            <a:off x="5259682" y="4439448"/>
            <a:ext cx="3210550" cy="2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 b="0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id-ID" sz="1800" dirty="0">
                <a:solidFill>
                  <a:schemeClr val="bg1"/>
                </a:solidFill>
              </a:rPr>
              <a:t>Gambar 2. Tampilan Halaman </a:t>
            </a:r>
            <a:r>
              <a:rPr lang="id-ID" sz="1800" dirty="0" err="1">
                <a:solidFill>
                  <a:schemeClr val="bg1"/>
                </a:solidFill>
              </a:rPr>
              <a:t>List</a:t>
            </a:r>
            <a:r>
              <a:rPr lang="id-ID" sz="1800" dirty="0">
                <a:solidFill>
                  <a:schemeClr val="bg1"/>
                </a:solidFill>
              </a:rPr>
              <a:t> Arsip</a:t>
            </a:r>
          </a:p>
        </p:txBody>
      </p:sp>
    </p:spTree>
    <p:extLst>
      <p:ext uri="{BB962C8B-B14F-4D97-AF65-F5344CB8AC3E}">
        <p14:creationId xmlns:p14="http://schemas.microsoft.com/office/powerpoint/2010/main" val="10531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209</Words>
  <Application>Microsoft Macintosh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SF Cartoonist Hand</vt:lpstr>
      <vt:lpstr>Patrick Hand</vt:lpstr>
      <vt:lpstr>Patrick Hand SC</vt:lpstr>
      <vt:lpstr>Arial</vt:lpstr>
      <vt:lpstr>Wingdings</vt:lpstr>
      <vt:lpstr>AR CENA</vt:lpstr>
      <vt:lpstr>Talbot template</vt:lpstr>
      <vt:lpstr>  SISTEM INFORMASI               E-ARSIP BERBASIS WEB MENGUNAKAN DJANGO DI PUSAT SANDI DAN SIBER  ANGKATAN DARAT</vt:lpstr>
      <vt:lpstr>RUANG LINGKUP</vt:lpstr>
      <vt:lpstr>Sering terjadi ketidak sinkronan pencatatan surat masuk dan keluar dengan arsip surat</vt:lpstr>
      <vt:lpstr>Batasan Masalah</vt:lpstr>
      <vt:lpstr>PowerPoint Presentation</vt:lpstr>
      <vt:lpstr>flowchart</vt:lpstr>
      <vt:lpstr>PowerPoint Presentation</vt:lpstr>
      <vt:lpstr>PowerPoint Presentation</vt:lpstr>
      <vt:lpstr>MOCKUP</vt:lpstr>
      <vt:lpstr>MOCKUP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JADWAL DIKLAT BADIKLAT KEMHAN</dc:title>
  <dc:creator>ASUS</dc:creator>
  <cp:lastModifiedBy>Microsoft Office User</cp:lastModifiedBy>
  <cp:revision>465</cp:revision>
  <dcterms:modified xsi:type="dcterms:W3CDTF">2020-06-17T03:19:14Z</dcterms:modified>
</cp:coreProperties>
</file>