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C1122-09C1-4880-8B3B-E8525241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B20C5-F110-4778-B895-BDEB30319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88A3B7-C089-4397-9EB6-99C8F218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2846-E6E4-48F8-B6CC-635FE523C85D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B8861-B20C-46AC-8258-BA03FFC4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555BF-7FD7-4966-9A8F-D8E156E7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328A-B910-4CF6-B769-85A063174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2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FF7F1-435C-4AEA-B5DC-35D8ED91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90606C-02A0-4A68-937C-D6E75306C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FF7CF-40CB-4C57-B107-9AF17F90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2846-E6E4-48F8-B6CC-635FE523C85D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AB0AB-EB3A-44D6-B5C3-432B5CC8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0EEAB-80A2-4DAE-AF79-787489AB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328A-B910-4CF6-B769-85A063174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28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5EA09D-0F14-4B9F-AD3D-539D86617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4A48AA-909F-40F0-8BC7-FC6B7186D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BB81B-011C-4CC5-A2B2-3173B2C1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2846-E6E4-48F8-B6CC-635FE523C85D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317F77-370E-4283-A1A0-AD984C82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C8D67-95CB-4E7B-BF41-5341A3DA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328A-B910-4CF6-B769-85A063174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42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0B42C-2068-4305-9AD6-5AA7B290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55357-F817-4F18-A8EE-C3557ECB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A3CBA-51EE-444C-8D07-627692B6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2846-E6E4-48F8-B6CC-635FE523C85D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D7AF5-13B6-4C03-A07A-DB0C4FC5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B59CC-3073-431F-9240-893469CC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328A-B910-4CF6-B769-85A063174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3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3DD52-D498-496B-86BC-646818C2C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17503A-5D6C-4C33-AA61-F27318BAA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5E5FE-09FC-4144-9068-12412D06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2846-E6E4-48F8-B6CC-635FE523C85D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4C1FFA-0360-46C8-848A-2E2BE38F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4F7F7-429F-487A-B5D3-CAD9D09A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328A-B910-4CF6-B769-85A063174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25E2B-6536-4950-9DCE-DCEDDC75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46574-BBC6-4AE1-9A86-F6D789E44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F39B14-F84D-4973-9194-B4447C86C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1E250E-9A0D-447E-9390-7D1EFD3C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2846-E6E4-48F8-B6CC-635FE523C85D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E4247-9268-4479-8760-C42C2483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BB35A7-20D9-4916-90E7-D8CAF5D0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328A-B910-4CF6-B769-85A063174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55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BBA7E-257E-4BF1-AF00-48EF37D5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A7F47C-26FE-4FE8-A48C-AA9AD6062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7FA37-08E7-4469-A369-99927BEB1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FE626D-9187-4C85-B134-1D108EC5C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BAAC34-8768-42B8-88F6-4DA39E28E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245E76-85FB-41DD-913E-0D0775AB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2846-E6E4-48F8-B6CC-635FE523C85D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684C5F-9B8B-4C1A-9F2D-7ED01262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B51394-B084-4E23-BD35-ADA580EB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328A-B910-4CF6-B769-85A063174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02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CEEE5-F897-4566-890C-5DCD1F94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5BC63C-92B2-4622-9E25-C00BB9E9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2846-E6E4-48F8-B6CC-635FE523C85D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439359-D261-407F-A66A-4282E8C9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741C02-F735-4471-8E8E-718A0A8F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328A-B910-4CF6-B769-85A063174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85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F6CCBB-2CE3-4C35-B527-1840821F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2846-E6E4-48F8-B6CC-635FE523C85D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E3C10F-94FB-452F-BC5D-3C964F49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6DA119-874F-4D60-B4DB-2E7AF396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328A-B910-4CF6-B769-85A063174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87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527F5-E843-4288-979E-80A85956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D3297-4D2D-410B-B31E-2C42A2D1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72F41-BE81-435A-9C56-2BA9A362B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83A98F-597C-4730-965D-EC4C3031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2846-E6E4-48F8-B6CC-635FE523C85D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CB6BE8-ED4D-4283-AADF-BF30EEDB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2842B6-D14D-4081-BCA9-FC58A10C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328A-B910-4CF6-B769-85A063174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19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C9529-F13A-4BFB-9DB1-B3BD1CEE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3160CA-DE4A-4666-BAE5-6E9D3F88B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6EBE38-6911-4118-93B4-11157F2EE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C94DB7-2984-44D2-BC97-66D6D00C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2846-E6E4-48F8-B6CC-635FE523C85D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0B50E6-E718-452F-A9A7-6EB1795F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1A0A6E-3202-4B1E-B86D-C11173CC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328A-B910-4CF6-B769-85A063174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85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6CBE9B-7F34-48EE-8EF0-8BC875BF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69621B-929E-415D-8061-9D5A40F17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70279-F720-46F6-A71A-3B7E480D8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2846-E6E4-48F8-B6CC-635FE523C85D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370AA-E31C-4180-BA54-31A1CAC4A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E99B2-BEE4-46E5-BCFD-D20C659B6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328A-B910-4CF6-B769-85A063174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6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14.png"/><Relationship Id="rId3" Type="http://schemas.openxmlformats.org/officeDocument/2006/relationships/tags" Target="../tags/tag13.xml"/><Relationship Id="rId21" Type="http://schemas.openxmlformats.org/officeDocument/2006/relationships/image" Target="../media/image10.png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2" Type="http://schemas.openxmlformats.org/officeDocument/2006/relationships/tags" Target="../tags/tag12.xml"/><Relationship Id="rId16" Type="http://schemas.openxmlformats.org/officeDocument/2006/relationships/image" Target="../media/image12.png"/><Relationship Id="rId20" Type="http://schemas.openxmlformats.org/officeDocument/2006/relationships/image" Target="../media/image9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image" Target="../media/image18.png"/><Relationship Id="rId5" Type="http://schemas.openxmlformats.org/officeDocument/2006/relationships/tags" Target="../tags/tag15.xml"/><Relationship Id="rId15" Type="http://schemas.openxmlformats.org/officeDocument/2006/relationships/image" Target="../media/image11.png"/><Relationship Id="rId23" Type="http://schemas.openxmlformats.org/officeDocument/2006/relationships/image" Target="../media/image17.png"/><Relationship Id="rId10" Type="http://schemas.openxmlformats.org/officeDocument/2006/relationships/tags" Target="../tags/tag20.xml"/><Relationship Id="rId19" Type="http://schemas.openxmlformats.org/officeDocument/2006/relationships/image" Target="../media/image15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3.png"/><Relationship Id="rId2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" Type="http://schemas.openxmlformats.org/officeDocument/2006/relationships/tags" Target="../tags/tag25.xml"/><Relationship Id="rId21" Type="http://schemas.openxmlformats.org/officeDocument/2006/relationships/image" Target="../media/image9.png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image" Target="../media/image12.png"/><Relationship Id="rId25" Type="http://schemas.openxmlformats.org/officeDocument/2006/relationships/image" Target="../media/image18.png"/><Relationship Id="rId2" Type="http://schemas.openxmlformats.org/officeDocument/2006/relationships/tags" Target="../tags/tag2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image" Target="../media/image17.png"/><Relationship Id="rId5" Type="http://schemas.openxmlformats.org/officeDocument/2006/relationships/tags" Target="../tags/tag27.xml"/><Relationship Id="rId15" Type="http://schemas.openxmlformats.org/officeDocument/2006/relationships/image" Target="../media/image3.png"/><Relationship Id="rId23" Type="http://schemas.openxmlformats.org/officeDocument/2006/relationships/image" Target="../media/image16.png"/><Relationship Id="rId10" Type="http://schemas.openxmlformats.org/officeDocument/2006/relationships/tags" Target="../tags/tag32.xml"/><Relationship Id="rId19" Type="http://schemas.openxmlformats.org/officeDocument/2006/relationships/image" Target="../media/image14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image" Target="../media/image20.png"/><Relationship Id="rId2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626ADF6C-0FB3-4BD5-BD68-94F70D515CE2}"/>
              </a:ext>
            </a:extLst>
          </p:cNvPr>
          <p:cNvSpPr/>
          <p:nvPr/>
        </p:nvSpPr>
        <p:spPr>
          <a:xfrm>
            <a:off x="2651762" y="1681018"/>
            <a:ext cx="7027946" cy="4186055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64946B1-B402-4D27-92FC-25D506948026}"/>
              </a:ext>
            </a:extLst>
          </p:cNvPr>
          <p:cNvSpPr/>
          <p:nvPr/>
        </p:nvSpPr>
        <p:spPr>
          <a:xfrm>
            <a:off x="4792001" y="256409"/>
            <a:ext cx="2399008" cy="1327220"/>
          </a:xfrm>
          <a:prstGeom prst="rect">
            <a:avLst/>
          </a:prstGeom>
          <a:ln w="19050">
            <a:solidFill>
              <a:schemeClr val="accent1"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FB079D3-FDFB-4B92-9ACE-93528971D0EA}"/>
              </a:ext>
            </a:extLst>
          </p:cNvPr>
          <p:cNvCxnSpPr>
            <a:cxnSpLocks/>
          </p:cNvCxnSpPr>
          <p:nvPr/>
        </p:nvCxnSpPr>
        <p:spPr>
          <a:xfrm>
            <a:off x="4792001" y="501028"/>
            <a:ext cx="2399008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74E9F3A1-AFA6-4FF7-B369-AF6C6BE341F1}"/>
              </a:ext>
            </a:extLst>
          </p:cNvPr>
          <p:cNvSpPr txBox="1"/>
          <p:nvPr/>
        </p:nvSpPr>
        <p:spPr>
          <a:xfrm>
            <a:off x="5112163" y="234349"/>
            <a:ext cx="1758683" cy="26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宋体" panose="02010600040101010101" pitchFamily="2" charset="-122"/>
                <a:ea typeface="华文宋体" panose="02010600040101010101" pitchFamily="2" charset="-122"/>
              </a:rPr>
              <a:t>状态方程</a:t>
            </a:r>
            <a:r>
              <a:rPr lang="en-US" altLang="zh-CN" sz="1200">
                <a:latin typeface="华文宋体" panose="02010600040101010101" pitchFamily="2" charset="-122"/>
                <a:ea typeface="华文宋体" panose="02010600040101010101" pitchFamily="2" charset="-122"/>
              </a:rPr>
              <a:t>&amp;&amp;</a:t>
            </a:r>
            <a:r>
              <a:rPr lang="zh-CN" altLang="en-US" sz="1200">
                <a:latin typeface="华文宋体" panose="02010600040101010101" pitchFamily="2" charset="-122"/>
                <a:ea typeface="华文宋体" panose="02010600040101010101" pitchFamily="2" charset="-122"/>
              </a:rPr>
              <a:t>观测方程</a:t>
            </a:r>
            <a:endParaRPr lang="zh-CN" altLang="en-US" sz="12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47" name="图片 46" descr="\documentclass{article}&#10;\usepackage{amsmath}&#10;\pagestyle{empty}&#10;\begin{document}&#10;&#10;$\mathbf{x}_t = A\mathbf{x}_{t-1}+B\mathbf{u}_t+\mathbf{w}_t$&#10;&#10;&#10;\end{document}" title="IguanaTex Bitmap Display">
            <a:extLst>
              <a:ext uri="{FF2B5EF4-FFF2-40B4-BE49-F238E27FC236}">
                <a16:creationId xmlns:a16="http://schemas.microsoft.com/office/drawing/2014/main" id="{FB1DDD9A-249D-4777-A3E6-F61EC80FB5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223" y="824734"/>
            <a:ext cx="2176564" cy="193447"/>
          </a:xfrm>
          <a:prstGeom prst="rect">
            <a:avLst/>
          </a:prstGeom>
        </p:spPr>
      </p:pic>
      <p:pic>
        <p:nvPicPr>
          <p:cNvPr id="49" name="图片 48" descr="\documentclass{article}&#10;\usepackage{amsmath}&#10;\pagestyle{empty}&#10;\begin{document}&#10;&#10;$\mathbf{z}_t=H\mathbf{x}_t+\mathbf{v}_t$&#10;&#10;&#10;\end{document}" title="IguanaTex Bitmap Display">
            <a:extLst>
              <a:ext uri="{FF2B5EF4-FFF2-40B4-BE49-F238E27FC236}">
                <a16:creationId xmlns:a16="http://schemas.microsoft.com/office/drawing/2014/main" id="{90F58169-605B-4E47-85FC-26A13317DEA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386" y="1338029"/>
            <a:ext cx="1290238" cy="185444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E5062CAF-8670-4A90-817A-0607CC56621C}"/>
              </a:ext>
            </a:extLst>
          </p:cNvPr>
          <p:cNvSpPr txBox="1"/>
          <p:nvPr/>
        </p:nvSpPr>
        <p:spPr>
          <a:xfrm>
            <a:off x="4700543" y="532147"/>
            <a:ext cx="1885437" cy="229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（</a:t>
            </a:r>
            <a:r>
              <a:rPr lang="en-US" altLang="zh-CN" sz="1050" dirty="0"/>
              <a:t>1</a:t>
            </a:r>
            <a:r>
              <a:rPr lang="zh-CN" altLang="en-US" sz="1050" dirty="0"/>
              <a:t>）</a:t>
            </a:r>
            <a:r>
              <a:rPr lang="zh-CN" altLang="en-US" sz="1100" dirty="0">
                <a:latin typeface="华文宋体" panose="02010600040101010101" pitchFamily="2" charset="-122"/>
                <a:ea typeface="华文宋体" panose="02010600040101010101" pitchFamily="2" charset="-122"/>
              </a:rPr>
              <a:t>状态</a:t>
            </a:r>
            <a:r>
              <a:rPr lang="zh-CN" altLang="en-US" sz="1050" dirty="0">
                <a:latin typeface="华文宋体" panose="02010600040101010101" pitchFamily="2" charset="-122"/>
                <a:ea typeface="华文宋体" panose="02010600040101010101" pitchFamily="2" charset="-122"/>
              </a:rPr>
              <a:t>方程</a:t>
            </a:r>
            <a:endParaRPr lang="zh-CN" altLang="en-US" sz="105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775FB6B-B851-49B2-B491-129B1DA7F0AE}"/>
              </a:ext>
            </a:extLst>
          </p:cNvPr>
          <p:cNvSpPr txBox="1"/>
          <p:nvPr/>
        </p:nvSpPr>
        <p:spPr>
          <a:xfrm>
            <a:off x="4700543" y="1068282"/>
            <a:ext cx="1885437" cy="22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（</a:t>
            </a:r>
            <a:r>
              <a:rPr lang="en-US" altLang="zh-CN" sz="1050" dirty="0"/>
              <a:t>2</a:t>
            </a:r>
            <a:r>
              <a:rPr lang="zh-CN" altLang="en-US" sz="1050" dirty="0"/>
              <a:t>）</a:t>
            </a:r>
            <a:r>
              <a:rPr lang="zh-CN" altLang="en-US" sz="1100" dirty="0">
                <a:latin typeface="华文宋体" panose="02010600040101010101" pitchFamily="2" charset="-122"/>
                <a:ea typeface="华文宋体" panose="02010600040101010101" pitchFamily="2" charset="-122"/>
              </a:rPr>
              <a:t>观测</a:t>
            </a:r>
            <a:r>
              <a:rPr lang="zh-CN" altLang="en-US" sz="1050" dirty="0">
                <a:latin typeface="华文宋体" panose="02010600040101010101" pitchFamily="2" charset="-122"/>
                <a:ea typeface="华文宋体" panose="02010600040101010101" pitchFamily="2" charset="-122"/>
              </a:rPr>
              <a:t>方程</a:t>
            </a:r>
            <a:endParaRPr lang="zh-CN" altLang="en-US" sz="1050" dirty="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1DA1ED76-F7FB-416A-9553-5656C08D5414}"/>
              </a:ext>
            </a:extLst>
          </p:cNvPr>
          <p:cNvGrpSpPr/>
          <p:nvPr/>
        </p:nvGrpSpPr>
        <p:grpSpPr>
          <a:xfrm>
            <a:off x="876213" y="3663967"/>
            <a:ext cx="1470637" cy="307777"/>
            <a:chOff x="2328333" y="5407184"/>
            <a:chExt cx="1470637" cy="307777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4D080C7-98F4-4F3C-802B-B1ED2E861F7D}"/>
                </a:ext>
              </a:extLst>
            </p:cNvPr>
            <p:cNvSpPr/>
            <p:nvPr/>
          </p:nvSpPr>
          <p:spPr>
            <a:xfrm>
              <a:off x="2328333" y="5407184"/>
              <a:ext cx="1470637" cy="307777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solidFill>
                <a:srgbClr val="FFC000"/>
              </a:solidFill>
              <a:round/>
            </a:ln>
            <a:effectLst>
              <a:softEdge rad="12700"/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C4F3C52-85FD-48BC-B906-FDC9B3177FC3}"/>
                </a:ext>
              </a:extLst>
            </p:cNvPr>
            <p:cNvSpPr txBox="1"/>
            <p:nvPr/>
          </p:nvSpPr>
          <p:spPr>
            <a:xfrm>
              <a:off x="2388926" y="5407184"/>
              <a:ext cx="723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初始值</a:t>
              </a:r>
            </a:p>
          </p:txBody>
        </p:sp>
        <p:pic>
          <p:nvPicPr>
            <p:cNvPr id="54" name="图片 53" descr="\documentclass{article}&#10;\usepackage{amsmath}&#10;\pagestyle{empty}&#10;\begin{document}&#10;&#10;$\mathbf{x}_0,P_0$&#10;&#10;&#10;\end{document}" title="IguanaTex Bitmap Display">
              <a:extLst>
                <a:ext uri="{FF2B5EF4-FFF2-40B4-BE49-F238E27FC236}">
                  <a16:creationId xmlns:a16="http://schemas.microsoft.com/office/drawing/2014/main" id="{9A8E5C41-D881-4C25-A4A4-60EAA3DD9743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510" y="5467549"/>
              <a:ext cx="532756" cy="187045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A9DCCEBB-818C-4E59-B2D3-8579D0E19077}"/>
              </a:ext>
            </a:extLst>
          </p:cNvPr>
          <p:cNvSpPr/>
          <p:nvPr/>
        </p:nvSpPr>
        <p:spPr>
          <a:xfrm>
            <a:off x="2956675" y="2818049"/>
            <a:ext cx="2416013" cy="1925468"/>
          </a:xfrm>
          <a:prstGeom prst="rect">
            <a:avLst/>
          </a:prstGeom>
          <a:ln w="19050">
            <a:solidFill>
              <a:schemeClr val="accent1"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7E2ED3E-EDB0-4546-9FE0-EB300D55C69E}"/>
              </a:ext>
            </a:extLst>
          </p:cNvPr>
          <p:cNvCxnSpPr>
            <a:cxnSpLocks/>
          </p:cNvCxnSpPr>
          <p:nvPr/>
        </p:nvCxnSpPr>
        <p:spPr>
          <a:xfrm>
            <a:off x="2956675" y="3064331"/>
            <a:ext cx="2416013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849761C-66FC-444D-B346-034671E2186D}"/>
              </a:ext>
            </a:extLst>
          </p:cNvPr>
          <p:cNvSpPr txBox="1"/>
          <p:nvPr/>
        </p:nvSpPr>
        <p:spPr>
          <a:xfrm>
            <a:off x="3778715" y="2817903"/>
            <a:ext cx="830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宋体" panose="02010600040101010101" pitchFamily="2" charset="-122"/>
                <a:ea typeface="华文宋体" panose="02010600040101010101" pitchFamily="2" charset="-122"/>
              </a:rPr>
              <a:t>预测过程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D950EB-C575-405C-B9F7-A1130931CEBB}"/>
              </a:ext>
            </a:extLst>
          </p:cNvPr>
          <p:cNvSpPr txBox="1"/>
          <p:nvPr/>
        </p:nvSpPr>
        <p:spPr>
          <a:xfrm>
            <a:off x="2892909" y="3100912"/>
            <a:ext cx="1898802" cy="23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（</a:t>
            </a:r>
            <a:r>
              <a:rPr lang="en-US" altLang="zh-CN" sz="1050" dirty="0"/>
              <a:t>1</a:t>
            </a:r>
            <a:r>
              <a:rPr lang="zh-CN" altLang="en-US" sz="1050" dirty="0"/>
              <a:t>）</a:t>
            </a:r>
            <a:r>
              <a:rPr lang="zh-CN" altLang="en-US" sz="1100" dirty="0">
                <a:latin typeface="华文宋体" panose="02010600040101010101" pitchFamily="2" charset="-122"/>
                <a:ea typeface="华文宋体" panose="02010600040101010101" pitchFamily="2" charset="-122"/>
              </a:rPr>
              <a:t>状态</a:t>
            </a:r>
            <a:r>
              <a:rPr lang="zh-CN" altLang="en-US" sz="1050" dirty="0"/>
              <a:t>预测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50F744-8B3A-4488-9BFC-17FD66E356DA}"/>
              </a:ext>
            </a:extLst>
          </p:cNvPr>
          <p:cNvSpPr txBox="1"/>
          <p:nvPr/>
        </p:nvSpPr>
        <p:spPr>
          <a:xfrm>
            <a:off x="2892909" y="3914699"/>
            <a:ext cx="1898802" cy="23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（</a:t>
            </a:r>
            <a:r>
              <a:rPr lang="en-US" altLang="zh-CN" sz="1050" dirty="0"/>
              <a:t>2</a:t>
            </a:r>
            <a:r>
              <a:rPr lang="zh-CN" altLang="en-US" sz="1050" dirty="0"/>
              <a:t>）</a:t>
            </a:r>
            <a:r>
              <a:rPr lang="zh-CN" altLang="en-US" sz="1100" dirty="0">
                <a:latin typeface="华文宋体" panose="02010600040101010101" pitchFamily="2" charset="-122"/>
                <a:ea typeface="华文宋体" panose="02010600040101010101" pitchFamily="2" charset="-122"/>
              </a:rPr>
              <a:t>协方差预测</a:t>
            </a:r>
            <a:endParaRPr lang="zh-CN" altLang="en-US" sz="1050" dirty="0"/>
          </a:p>
        </p:txBody>
      </p:sp>
      <p:pic>
        <p:nvPicPr>
          <p:cNvPr id="10" name="图片 9" descr="\documentclass{article}&#10;\usepackage{amsmath}&#10;\pagestyle{empty}&#10;\begin{document}&#10;&#10;$\hat{\mathbf{x}}_t^- = A\hat{\mathbf{x}}_{t-1}^+ +B\mathbf{u}_t$&#10;&#10;&#10;\end{document}" title="IguanaTex Bitmap Display">
            <a:extLst>
              <a:ext uri="{FF2B5EF4-FFF2-40B4-BE49-F238E27FC236}">
                <a16:creationId xmlns:a16="http://schemas.microsoft.com/office/drawing/2014/main" id="{5C607967-7B7D-43CE-AEC2-FAEF42CE695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11" y="3409747"/>
            <a:ext cx="1750790" cy="252519"/>
          </a:xfrm>
          <a:prstGeom prst="rect">
            <a:avLst/>
          </a:prstGeom>
          <a:ln w="19050">
            <a:noFill/>
            <a:round/>
          </a:ln>
        </p:spPr>
      </p:pic>
      <p:pic>
        <p:nvPicPr>
          <p:cNvPr id="12" name="图片 11" descr="\documentclass{article}&#10;\usepackage{amsmath}&#10;\pagestyle{empty}&#10;\begin{document}&#10;&#10;&#10;$P_t^-=AP_{t-1}^+A^T+Q$&#10;&#10;\end{document}" title="IguanaTex Bitmap Display">
            <a:extLst>
              <a:ext uri="{FF2B5EF4-FFF2-40B4-BE49-F238E27FC236}">
                <a16:creationId xmlns:a16="http://schemas.microsoft.com/office/drawing/2014/main" id="{1B6D1C74-BE52-43CF-9A2B-0A5A30FCD1E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92" y="4245453"/>
            <a:ext cx="1877029" cy="252518"/>
          </a:xfrm>
          <a:prstGeom prst="rect">
            <a:avLst/>
          </a:prstGeom>
          <a:ln w="19050">
            <a:noFill/>
            <a:round/>
          </a:ln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5AEF2ED-37F4-420C-BCDA-F2A8B558D2F7}"/>
              </a:ext>
            </a:extLst>
          </p:cNvPr>
          <p:cNvSpPr/>
          <p:nvPr/>
        </p:nvSpPr>
        <p:spPr>
          <a:xfrm>
            <a:off x="6097299" y="2706799"/>
            <a:ext cx="3259138" cy="2164282"/>
          </a:xfrm>
          <a:prstGeom prst="rect">
            <a:avLst/>
          </a:prstGeom>
          <a:ln w="19050">
            <a:solidFill>
              <a:schemeClr val="accent1"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FE46D50-4F96-4F86-90D5-562B9621123D}"/>
              </a:ext>
            </a:extLst>
          </p:cNvPr>
          <p:cNvCxnSpPr>
            <a:cxnSpLocks/>
          </p:cNvCxnSpPr>
          <p:nvPr/>
        </p:nvCxnSpPr>
        <p:spPr>
          <a:xfrm>
            <a:off x="6097299" y="2953082"/>
            <a:ext cx="3259138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D570A3B-4F0C-40D1-A28D-20908E7803C6}"/>
              </a:ext>
            </a:extLst>
          </p:cNvPr>
          <p:cNvSpPr txBox="1"/>
          <p:nvPr/>
        </p:nvSpPr>
        <p:spPr>
          <a:xfrm>
            <a:off x="7261112" y="2690486"/>
            <a:ext cx="931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宋体" panose="02010600040101010101" pitchFamily="2" charset="-122"/>
                <a:ea typeface="华文宋体" panose="02010600040101010101" pitchFamily="2" charset="-122"/>
              </a:rPr>
              <a:t>更新过程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B5B7C2-D863-4D0B-BA9E-80674AAA2608}"/>
              </a:ext>
            </a:extLst>
          </p:cNvPr>
          <p:cNvSpPr txBox="1"/>
          <p:nvPr/>
        </p:nvSpPr>
        <p:spPr>
          <a:xfrm>
            <a:off x="6033533" y="2989662"/>
            <a:ext cx="1898802" cy="23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（</a:t>
            </a:r>
            <a:r>
              <a:rPr lang="en-US" altLang="zh-CN" sz="1050" dirty="0"/>
              <a:t>1</a:t>
            </a:r>
            <a:r>
              <a:rPr lang="zh-CN" altLang="en-US" sz="1050" dirty="0"/>
              <a:t>）</a:t>
            </a:r>
            <a:r>
              <a:rPr lang="zh-CN" altLang="en-US" sz="1100" dirty="0">
                <a:latin typeface="华文宋体" panose="02010600040101010101" pitchFamily="2" charset="-122"/>
                <a:ea typeface="华文宋体" panose="02010600040101010101" pitchFamily="2" charset="-122"/>
              </a:rPr>
              <a:t>卡尔曼增益</a:t>
            </a:r>
            <a:endParaRPr lang="zh-CN" altLang="en-US" sz="105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CD54B5-ACA8-4311-8989-36A704C5DD9B}"/>
              </a:ext>
            </a:extLst>
          </p:cNvPr>
          <p:cNvSpPr txBox="1"/>
          <p:nvPr/>
        </p:nvSpPr>
        <p:spPr>
          <a:xfrm>
            <a:off x="6033533" y="3615857"/>
            <a:ext cx="1898802" cy="23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（</a:t>
            </a:r>
            <a:r>
              <a:rPr lang="en-US" altLang="zh-CN" sz="1050" dirty="0"/>
              <a:t>2</a:t>
            </a:r>
            <a:r>
              <a:rPr lang="zh-CN" altLang="en-US" sz="1050" dirty="0"/>
              <a:t>）</a:t>
            </a:r>
            <a:r>
              <a:rPr lang="zh-CN" altLang="en-US" sz="1100" dirty="0">
                <a:latin typeface="华文宋体" panose="02010600040101010101" pitchFamily="2" charset="-122"/>
                <a:ea typeface="华文宋体" panose="02010600040101010101" pitchFamily="2" charset="-122"/>
              </a:rPr>
              <a:t>状态更新</a:t>
            </a:r>
            <a:endParaRPr lang="zh-CN" altLang="en-US" sz="1050" dirty="0"/>
          </a:p>
        </p:txBody>
      </p:sp>
      <p:pic>
        <p:nvPicPr>
          <p:cNvPr id="17" name="图片 16" descr="\documentclass{article}&#10;\usepackage{amsmath}&#10;\pagestyle{empty}&#10;\begin{document}&#10;&#10;$K_t=P_t^-H^T(HP_t^-H^T+R)^{-1}$&#10;&#10;&#10;\end{document}" title="IguanaTex Bitmap Display">
            <a:extLst>
              <a:ext uri="{FF2B5EF4-FFF2-40B4-BE49-F238E27FC236}">
                <a16:creationId xmlns:a16="http://schemas.microsoft.com/office/drawing/2014/main" id="{65DA38CD-3C41-4902-A2F2-42C32EF6F35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481" y="3298498"/>
            <a:ext cx="2781114" cy="243116"/>
          </a:xfrm>
          <a:prstGeom prst="rect">
            <a:avLst/>
          </a:prstGeom>
        </p:spPr>
      </p:pic>
      <p:pic>
        <p:nvPicPr>
          <p:cNvPr id="25" name="图片 24" descr="\documentclass{article}&#10;\usepackage{amsmath}&#10;\pagestyle{empty}&#10;\begin{document}&#10;&#10;$\hat{\mathbf{x}}_t^+=\hat{\mathbf{x}}_t^-+K_t(\mathbf{z}_t-H\hat{\mathbf{x}}_t^-)$&#10;&#10;&#10;\end{document}" title="IguanaTex Bitmap Display">
            <a:extLst>
              <a:ext uri="{FF2B5EF4-FFF2-40B4-BE49-F238E27FC236}">
                <a16:creationId xmlns:a16="http://schemas.microsoft.com/office/drawing/2014/main" id="{898B11DB-CDEF-4E5F-AF82-FD3CF997E8A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872" y="3888519"/>
            <a:ext cx="2381991" cy="248489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F724C454-309B-470B-B636-491421C1BBC1}"/>
              </a:ext>
            </a:extLst>
          </p:cNvPr>
          <p:cNvSpPr txBox="1"/>
          <p:nvPr/>
        </p:nvSpPr>
        <p:spPr>
          <a:xfrm>
            <a:off x="6033533" y="4216001"/>
            <a:ext cx="1898802" cy="23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（</a:t>
            </a:r>
            <a:r>
              <a:rPr lang="en-US" altLang="zh-CN" sz="1050" dirty="0"/>
              <a:t>3</a:t>
            </a:r>
            <a:r>
              <a:rPr lang="zh-CN" altLang="en-US" sz="1050" dirty="0"/>
              <a:t>）</a:t>
            </a:r>
            <a:r>
              <a:rPr lang="zh-CN" altLang="en-US" sz="1100" dirty="0">
                <a:latin typeface="华文宋体" panose="02010600040101010101" pitchFamily="2" charset="-122"/>
                <a:ea typeface="华文宋体" panose="02010600040101010101" pitchFamily="2" charset="-122"/>
              </a:rPr>
              <a:t>协方差更新</a:t>
            </a:r>
            <a:endParaRPr lang="zh-CN" altLang="en-US" sz="1050" dirty="0"/>
          </a:p>
        </p:txBody>
      </p:sp>
      <p:pic>
        <p:nvPicPr>
          <p:cNvPr id="31" name="图片 30" descr="\documentclass{article}&#10;\usepackage{amsmath}&#10;\pagestyle{empty}&#10;\begin{document}&#10;&#10;$P_t^+=(\mathbf{I}-K_tH)P_t^-$&#10;&#10;&#10;\end{document}" title="IguanaTex Bitmap Display">
            <a:extLst>
              <a:ext uri="{FF2B5EF4-FFF2-40B4-BE49-F238E27FC236}">
                <a16:creationId xmlns:a16="http://schemas.microsoft.com/office/drawing/2014/main" id="{065EA802-C9D1-44EC-9E66-AA8D17115DA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26" y="4446673"/>
            <a:ext cx="1826023" cy="248489"/>
          </a:xfrm>
          <a:prstGeom prst="rect">
            <a:avLst/>
          </a:prstGeom>
        </p:spPr>
      </p:pic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4CE8F5E0-D51F-4931-B4EB-80B3BD8777A0}"/>
              </a:ext>
            </a:extLst>
          </p:cNvPr>
          <p:cNvCxnSpPr>
            <a:cxnSpLocks/>
            <a:stCxn id="7" idx="0"/>
            <a:endCxn id="20" idx="0"/>
          </p:cNvCxnSpPr>
          <p:nvPr/>
        </p:nvCxnSpPr>
        <p:spPr>
          <a:xfrm rot="5400000" flipH="1" flipV="1">
            <a:off x="5896762" y="987798"/>
            <a:ext cx="127417" cy="3532794"/>
          </a:xfrm>
          <a:prstGeom prst="curvedConnector3">
            <a:avLst>
              <a:gd name="adj1" fmla="val 6491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2A8CB534-21DA-42F0-A319-15F9533A077F}"/>
              </a:ext>
            </a:extLst>
          </p:cNvPr>
          <p:cNvCxnSpPr>
            <a:stCxn id="18" idx="2"/>
            <a:endCxn id="4" idx="2"/>
          </p:cNvCxnSpPr>
          <p:nvPr/>
        </p:nvCxnSpPr>
        <p:spPr>
          <a:xfrm rot="5400000" flipH="1">
            <a:off x="5881994" y="3026207"/>
            <a:ext cx="127564" cy="3562186"/>
          </a:xfrm>
          <a:prstGeom prst="curvedConnector3">
            <a:avLst>
              <a:gd name="adj1" fmla="val -5089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D18272A8-2B21-4035-81B8-A2E7B699DF8C}"/>
              </a:ext>
            </a:extLst>
          </p:cNvPr>
          <p:cNvSpPr/>
          <p:nvPr/>
        </p:nvSpPr>
        <p:spPr>
          <a:xfrm>
            <a:off x="9966262" y="3546555"/>
            <a:ext cx="897605" cy="307777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solidFill>
              <a:srgbClr val="FFC000"/>
            </a:solidFill>
            <a:round/>
          </a:ln>
          <a:effectLst>
            <a:softEdge rad="127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14C3773-F18C-4FB4-B7E9-A9CD0EF81D1A}"/>
              </a:ext>
            </a:extLst>
          </p:cNvPr>
          <p:cNvSpPr txBox="1"/>
          <p:nvPr/>
        </p:nvSpPr>
        <p:spPr>
          <a:xfrm>
            <a:off x="10026855" y="3546555"/>
            <a:ext cx="723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输出</a:t>
            </a:r>
          </a:p>
        </p:txBody>
      </p:sp>
      <p:pic>
        <p:nvPicPr>
          <p:cNvPr id="106" name="图片 105" descr="\documentclass{article}&#10;\usepackage{amsmath}&#10;\pagestyle{empty}&#10;\begin{document}&#10;&#10;$\hat{\mathbf{x}}_t^+$&#10;&#10;&#10;\end{document}" title="IguanaTex Bitmap Display">
            <a:extLst>
              <a:ext uri="{FF2B5EF4-FFF2-40B4-BE49-F238E27FC236}">
                <a16:creationId xmlns:a16="http://schemas.microsoft.com/office/drawing/2014/main" id="{41496D47-FA23-492B-BD98-5FB6DBAAA1D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532" y="3579212"/>
            <a:ext cx="247673" cy="238644"/>
          </a:xfrm>
          <a:prstGeom prst="rect">
            <a:avLst/>
          </a:prstGeom>
        </p:spPr>
      </p:pic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0102CA1-1241-4719-9A16-8B295DE21944}"/>
              </a:ext>
            </a:extLst>
          </p:cNvPr>
          <p:cNvCxnSpPr>
            <a:cxnSpLocks/>
          </p:cNvCxnSpPr>
          <p:nvPr/>
        </p:nvCxnSpPr>
        <p:spPr>
          <a:xfrm>
            <a:off x="9356437" y="3721367"/>
            <a:ext cx="609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B877C28-B117-47BD-A36D-1FACB17F66EE}"/>
              </a:ext>
            </a:extLst>
          </p:cNvPr>
          <p:cNvCxnSpPr>
            <a:cxnSpLocks/>
          </p:cNvCxnSpPr>
          <p:nvPr/>
        </p:nvCxnSpPr>
        <p:spPr>
          <a:xfrm>
            <a:off x="2346850" y="3817856"/>
            <a:ext cx="609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50D2B464-080D-4090-8043-0B8263AA0C07}"/>
              </a:ext>
            </a:extLst>
          </p:cNvPr>
          <p:cNvSpPr/>
          <p:nvPr/>
        </p:nvSpPr>
        <p:spPr>
          <a:xfrm>
            <a:off x="7666275" y="1089544"/>
            <a:ext cx="897605" cy="307777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solidFill>
              <a:srgbClr val="FFC000"/>
            </a:solidFill>
            <a:round/>
          </a:ln>
          <a:effectLst>
            <a:softEdge rad="127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3DE978F-794A-403A-9BBD-3DD118A9CC43}"/>
              </a:ext>
            </a:extLst>
          </p:cNvPr>
          <p:cNvSpPr txBox="1"/>
          <p:nvPr/>
        </p:nvSpPr>
        <p:spPr>
          <a:xfrm>
            <a:off x="7726868" y="1089544"/>
            <a:ext cx="723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观测</a:t>
            </a:r>
          </a:p>
        </p:txBody>
      </p:sp>
      <p:pic>
        <p:nvPicPr>
          <p:cNvPr id="96" name="图片 95" descr="\documentclass{article}&#10;\usepackage{amsmath}&#10;\pagestyle{empty}&#10;\begin{document}&#10;&#10;$\mathbf{z}_t$&#10;&#10;&#10;\end{document}" title="IguanaTex Bitmap Display">
            <a:extLst>
              <a:ext uri="{FF2B5EF4-FFF2-40B4-BE49-F238E27FC236}">
                <a16:creationId xmlns:a16="http://schemas.microsoft.com/office/drawing/2014/main" id="{723AD0AB-7495-414D-AC55-0900CE9561C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546" y="1196089"/>
            <a:ext cx="161245" cy="128997"/>
          </a:xfrm>
          <a:prstGeom prst="rect">
            <a:avLst/>
          </a:prstGeom>
        </p:spPr>
      </p:pic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7B8202B-BCCC-4B92-9967-6146BF71AB01}"/>
              </a:ext>
            </a:extLst>
          </p:cNvPr>
          <p:cNvCxnSpPr>
            <a:cxnSpLocks/>
          </p:cNvCxnSpPr>
          <p:nvPr/>
        </p:nvCxnSpPr>
        <p:spPr>
          <a:xfrm>
            <a:off x="8105134" y="1397321"/>
            <a:ext cx="0" cy="129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FEC9DE2-CB83-49D5-BD86-B319DD3A6E4E}"/>
              </a:ext>
            </a:extLst>
          </p:cNvPr>
          <p:cNvSpPr txBox="1"/>
          <p:nvPr/>
        </p:nvSpPr>
        <p:spPr>
          <a:xfrm>
            <a:off x="2986065" y="1845821"/>
            <a:ext cx="1208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卡尔曼滤波器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527D89E-49AE-4A6F-828E-398C3E3927DD}"/>
              </a:ext>
            </a:extLst>
          </p:cNvPr>
          <p:cNvSpPr txBox="1"/>
          <p:nvPr/>
        </p:nvSpPr>
        <p:spPr>
          <a:xfrm>
            <a:off x="358990" y="398885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基础卡尔曼滤波</a:t>
            </a:r>
          </a:p>
        </p:txBody>
      </p:sp>
    </p:spTree>
    <p:extLst>
      <p:ext uri="{BB962C8B-B14F-4D97-AF65-F5344CB8AC3E}">
        <p14:creationId xmlns:p14="http://schemas.microsoft.com/office/powerpoint/2010/main" val="89217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626ADF6C-0FB3-4BD5-BD68-94F70D515CE2}"/>
              </a:ext>
            </a:extLst>
          </p:cNvPr>
          <p:cNvSpPr/>
          <p:nvPr/>
        </p:nvSpPr>
        <p:spPr>
          <a:xfrm>
            <a:off x="2651762" y="2530765"/>
            <a:ext cx="7027946" cy="4186055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1DA1ED76-F7FB-416A-9553-5656C08D5414}"/>
              </a:ext>
            </a:extLst>
          </p:cNvPr>
          <p:cNvGrpSpPr/>
          <p:nvPr/>
        </p:nvGrpSpPr>
        <p:grpSpPr>
          <a:xfrm>
            <a:off x="876213" y="4513714"/>
            <a:ext cx="1470637" cy="307777"/>
            <a:chOff x="2328333" y="5407184"/>
            <a:chExt cx="1470637" cy="307777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4D080C7-98F4-4F3C-802B-B1ED2E861F7D}"/>
                </a:ext>
              </a:extLst>
            </p:cNvPr>
            <p:cNvSpPr/>
            <p:nvPr/>
          </p:nvSpPr>
          <p:spPr>
            <a:xfrm>
              <a:off x="2328333" y="5407184"/>
              <a:ext cx="1470637" cy="307777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solidFill>
                <a:srgbClr val="FFC000"/>
              </a:solidFill>
              <a:round/>
            </a:ln>
            <a:effectLst>
              <a:softEdge rad="12700"/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C4F3C52-85FD-48BC-B906-FDC9B3177FC3}"/>
                </a:ext>
              </a:extLst>
            </p:cNvPr>
            <p:cNvSpPr txBox="1"/>
            <p:nvPr/>
          </p:nvSpPr>
          <p:spPr>
            <a:xfrm>
              <a:off x="2388926" y="5407184"/>
              <a:ext cx="723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初始值</a:t>
              </a:r>
            </a:p>
          </p:txBody>
        </p:sp>
        <p:pic>
          <p:nvPicPr>
            <p:cNvPr id="54" name="图片 53" descr="\documentclass{article}&#10;\usepackage{amsmath}&#10;\pagestyle{empty}&#10;\begin{document}&#10;&#10;$\mathbf{x}_0,P_0$&#10;&#10;&#10;\end{document}" title="IguanaTex Bitmap Display">
              <a:extLst>
                <a:ext uri="{FF2B5EF4-FFF2-40B4-BE49-F238E27FC236}">
                  <a16:creationId xmlns:a16="http://schemas.microsoft.com/office/drawing/2014/main" id="{9A8E5C41-D881-4C25-A4A4-60EAA3DD9743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510" y="5467549"/>
              <a:ext cx="532756" cy="187045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A9DCCEBB-818C-4E59-B2D3-8579D0E19077}"/>
              </a:ext>
            </a:extLst>
          </p:cNvPr>
          <p:cNvSpPr/>
          <p:nvPr/>
        </p:nvSpPr>
        <p:spPr>
          <a:xfrm>
            <a:off x="2956675" y="3667796"/>
            <a:ext cx="2416013" cy="1925468"/>
          </a:xfrm>
          <a:prstGeom prst="rect">
            <a:avLst/>
          </a:prstGeom>
          <a:ln w="19050">
            <a:solidFill>
              <a:schemeClr val="accent1"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7E2ED3E-EDB0-4546-9FE0-EB300D55C69E}"/>
              </a:ext>
            </a:extLst>
          </p:cNvPr>
          <p:cNvCxnSpPr>
            <a:cxnSpLocks/>
          </p:cNvCxnSpPr>
          <p:nvPr/>
        </p:nvCxnSpPr>
        <p:spPr>
          <a:xfrm>
            <a:off x="2956675" y="3914078"/>
            <a:ext cx="2416013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849761C-66FC-444D-B346-034671E2186D}"/>
              </a:ext>
            </a:extLst>
          </p:cNvPr>
          <p:cNvSpPr txBox="1"/>
          <p:nvPr/>
        </p:nvSpPr>
        <p:spPr>
          <a:xfrm>
            <a:off x="3778715" y="3667650"/>
            <a:ext cx="830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宋体" panose="02010600040101010101" pitchFamily="2" charset="-122"/>
                <a:ea typeface="华文宋体" panose="02010600040101010101" pitchFamily="2" charset="-122"/>
              </a:rPr>
              <a:t>预测过程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D950EB-C575-405C-B9F7-A1130931CEBB}"/>
              </a:ext>
            </a:extLst>
          </p:cNvPr>
          <p:cNvSpPr txBox="1"/>
          <p:nvPr/>
        </p:nvSpPr>
        <p:spPr>
          <a:xfrm>
            <a:off x="2892909" y="3950659"/>
            <a:ext cx="1898802" cy="23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（</a:t>
            </a:r>
            <a:r>
              <a:rPr lang="en-US" altLang="zh-CN" sz="1050" dirty="0"/>
              <a:t>1</a:t>
            </a:r>
            <a:r>
              <a:rPr lang="zh-CN" altLang="en-US" sz="1050" dirty="0"/>
              <a:t>）</a:t>
            </a:r>
            <a:r>
              <a:rPr lang="zh-CN" altLang="en-US" sz="1100" dirty="0">
                <a:latin typeface="华文宋体" panose="02010600040101010101" pitchFamily="2" charset="-122"/>
                <a:ea typeface="华文宋体" panose="02010600040101010101" pitchFamily="2" charset="-122"/>
              </a:rPr>
              <a:t>状态</a:t>
            </a:r>
            <a:r>
              <a:rPr lang="zh-CN" altLang="en-US" sz="1050" dirty="0"/>
              <a:t>预测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50F744-8B3A-4488-9BFC-17FD66E356DA}"/>
              </a:ext>
            </a:extLst>
          </p:cNvPr>
          <p:cNvSpPr txBox="1"/>
          <p:nvPr/>
        </p:nvSpPr>
        <p:spPr>
          <a:xfrm>
            <a:off x="2892909" y="4699793"/>
            <a:ext cx="1898802" cy="23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（</a:t>
            </a:r>
            <a:r>
              <a:rPr lang="en-US" altLang="zh-CN" sz="1050" dirty="0"/>
              <a:t>2</a:t>
            </a:r>
            <a:r>
              <a:rPr lang="zh-CN" altLang="en-US" sz="1050" dirty="0"/>
              <a:t>）</a:t>
            </a:r>
            <a:r>
              <a:rPr lang="zh-CN" altLang="en-US" sz="1100" dirty="0">
                <a:latin typeface="华文宋体" panose="02010600040101010101" pitchFamily="2" charset="-122"/>
                <a:ea typeface="华文宋体" panose="02010600040101010101" pitchFamily="2" charset="-122"/>
              </a:rPr>
              <a:t>协方差预测</a:t>
            </a:r>
            <a:endParaRPr lang="zh-CN" altLang="en-US" sz="1050" dirty="0"/>
          </a:p>
        </p:txBody>
      </p:sp>
      <p:pic>
        <p:nvPicPr>
          <p:cNvPr id="40" name="图片 39" descr="\documentclass{article}&#10;\usepackage{amsmath}&#10;\pagestyle{empty}&#10;\begin{document}&#10;&#10;$\hat{\mathbf{x}}_t^- = \mathbf{f}(\hat{\mathbf{x}}_{t-1}^+,\mathbf{u}_t,0)$&#10;&#10;&#10;\end{document}" title="IguanaTex Bitmap Display">
            <a:extLst>
              <a:ext uri="{FF2B5EF4-FFF2-40B4-BE49-F238E27FC236}">
                <a16:creationId xmlns:a16="http://schemas.microsoft.com/office/drawing/2014/main" id="{638327C5-2665-40CC-8EAF-EF1D01F9F62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222" y="4296532"/>
            <a:ext cx="1713811" cy="252519"/>
          </a:xfrm>
          <a:prstGeom prst="rect">
            <a:avLst/>
          </a:prstGeom>
          <a:ln w="19050">
            <a:noFill/>
            <a:round/>
          </a:ln>
        </p:spPr>
      </p:pic>
      <p:pic>
        <p:nvPicPr>
          <p:cNvPr id="46" name="图片 45" descr="\documentclass{article}&#10;\usepackage{amsmath}&#10;\pagestyle{empty}&#10;\begin{document}&#10;&#10;&#10;$P_t^-=A_tP_{t-1}^+A_t^T+W_tQ_tW_t^T$&#10;&#10;\end{document}" title="IguanaTex Bitmap Display">
            <a:extLst>
              <a:ext uri="{FF2B5EF4-FFF2-40B4-BE49-F238E27FC236}">
                <a16:creationId xmlns:a16="http://schemas.microsoft.com/office/drawing/2014/main" id="{82FE55DB-32D4-4A18-8CCE-09F1A7BE091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47" y="5130967"/>
            <a:ext cx="2281013" cy="216750"/>
          </a:xfrm>
          <a:prstGeom prst="rect">
            <a:avLst/>
          </a:prstGeom>
          <a:ln w="19050">
            <a:noFill/>
            <a:round/>
          </a:ln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5AEF2ED-37F4-420C-BCDA-F2A8B558D2F7}"/>
              </a:ext>
            </a:extLst>
          </p:cNvPr>
          <p:cNvSpPr/>
          <p:nvPr/>
        </p:nvSpPr>
        <p:spPr>
          <a:xfrm>
            <a:off x="6097299" y="3556546"/>
            <a:ext cx="3259138" cy="2164282"/>
          </a:xfrm>
          <a:prstGeom prst="rect">
            <a:avLst/>
          </a:prstGeom>
          <a:ln w="19050">
            <a:solidFill>
              <a:schemeClr val="accent1"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FE46D50-4F96-4F86-90D5-562B9621123D}"/>
              </a:ext>
            </a:extLst>
          </p:cNvPr>
          <p:cNvCxnSpPr>
            <a:cxnSpLocks/>
          </p:cNvCxnSpPr>
          <p:nvPr/>
        </p:nvCxnSpPr>
        <p:spPr>
          <a:xfrm>
            <a:off x="6097299" y="3802829"/>
            <a:ext cx="3259138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D570A3B-4F0C-40D1-A28D-20908E7803C6}"/>
              </a:ext>
            </a:extLst>
          </p:cNvPr>
          <p:cNvSpPr txBox="1"/>
          <p:nvPr/>
        </p:nvSpPr>
        <p:spPr>
          <a:xfrm>
            <a:off x="7261112" y="3540233"/>
            <a:ext cx="931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宋体" panose="02010600040101010101" pitchFamily="2" charset="-122"/>
                <a:ea typeface="华文宋体" panose="02010600040101010101" pitchFamily="2" charset="-122"/>
              </a:rPr>
              <a:t>更新过程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B5B7C2-D863-4D0B-BA9E-80674AAA2608}"/>
              </a:ext>
            </a:extLst>
          </p:cNvPr>
          <p:cNvSpPr txBox="1"/>
          <p:nvPr/>
        </p:nvSpPr>
        <p:spPr>
          <a:xfrm>
            <a:off x="6033533" y="3839409"/>
            <a:ext cx="1898802" cy="23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（</a:t>
            </a:r>
            <a:r>
              <a:rPr lang="en-US" altLang="zh-CN" sz="1050" dirty="0"/>
              <a:t>1</a:t>
            </a:r>
            <a:r>
              <a:rPr lang="zh-CN" altLang="en-US" sz="1050" dirty="0"/>
              <a:t>）</a:t>
            </a:r>
            <a:r>
              <a:rPr lang="zh-CN" altLang="en-US" sz="1100" dirty="0">
                <a:latin typeface="华文宋体" panose="02010600040101010101" pitchFamily="2" charset="-122"/>
                <a:ea typeface="华文宋体" panose="02010600040101010101" pitchFamily="2" charset="-122"/>
              </a:rPr>
              <a:t>卡尔曼增益</a:t>
            </a:r>
            <a:endParaRPr lang="zh-CN" altLang="en-US" sz="105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CD54B5-ACA8-4311-8989-36A704C5DD9B}"/>
              </a:ext>
            </a:extLst>
          </p:cNvPr>
          <p:cNvSpPr txBox="1"/>
          <p:nvPr/>
        </p:nvSpPr>
        <p:spPr>
          <a:xfrm>
            <a:off x="6033533" y="4465604"/>
            <a:ext cx="1898802" cy="23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（</a:t>
            </a:r>
            <a:r>
              <a:rPr lang="en-US" altLang="zh-CN" sz="1050" dirty="0"/>
              <a:t>2</a:t>
            </a:r>
            <a:r>
              <a:rPr lang="zh-CN" altLang="en-US" sz="1050" dirty="0"/>
              <a:t>）</a:t>
            </a:r>
            <a:r>
              <a:rPr lang="zh-CN" altLang="en-US" sz="1100" dirty="0">
                <a:latin typeface="华文宋体" panose="02010600040101010101" pitchFamily="2" charset="-122"/>
                <a:ea typeface="华文宋体" panose="02010600040101010101" pitchFamily="2" charset="-122"/>
              </a:rPr>
              <a:t>状态更新</a:t>
            </a:r>
            <a:endParaRPr lang="zh-CN" altLang="en-US" sz="1050" dirty="0"/>
          </a:p>
        </p:txBody>
      </p:sp>
      <p:pic>
        <p:nvPicPr>
          <p:cNvPr id="53" name="图片 52" descr="\documentclass{article}&#10;\usepackage{amsmath}&#10;\pagestyle{empty}&#10;\begin{document}&#10;&#10;$K_t=P_t^-H_t^T(H_tP_t^-H_t^T+V_tR_tV_t^T)^{-1}$&#10;&#10;&#10;\end{document}" title="IguanaTex Bitmap Display">
            <a:extLst>
              <a:ext uri="{FF2B5EF4-FFF2-40B4-BE49-F238E27FC236}">
                <a16:creationId xmlns:a16="http://schemas.microsoft.com/office/drawing/2014/main" id="{394FD333-7962-44D3-8FE4-CA9A29B38A4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02" y="4173073"/>
            <a:ext cx="2934186" cy="209051"/>
          </a:xfrm>
          <a:prstGeom prst="rect">
            <a:avLst/>
          </a:prstGeom>
        </p:spPr>
      </p:pic>
      <p:pic>
        <p:nvPicPr>
          <p:cNvPr id="59" name="图片 58" descr="\documentclass{article}&#10;\usepackage{amsmath}&#10;\pagestyle{empty}&#10;\begin{document}&#10;&#10;$\hat{\mathbf{x}}_t^+=\hat{\mathbf{x}}_t^-+K_t(\mathbf{z}_t-\mathbf{f}\big(\hat{\mathbf{x}}_t^-,\mathbf{u}_t,0)\big)$&#10;&#10;&#10;\end{document}" title="IguanaTex Bitmap Display">
            <a:extLst>
              <a:ext uri="{FF2B5EF4-FFF2-40B4-BE49-F238E27FC236}">
                <a16:creationId xmlns:a16="http://schemas.microsoft.com/office/drawing/2014/main" id="{97DCB569-2561-42F3-A5A6-3B0F1C80B44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085" y="4741506"/>
            <a:ext cx="2820564" cy="254806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F724C454-309B-470B-B636-491421C1BBC1}"/>
              </a:ext>
            </a:extLst>
          </p:cNvPr>
          <p:cNvSpPr txBox="1"/>
          <p:nvPr/>
        </p:nvSpPr>
        <p:spPr>
          <a:xfrm>
            <a:off x="6033533" y="5065748"/>
            <a:ext cx="1898802" cy="23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（</a:t>
            </a:r>
            <a:r>
              <a:rPr lang="en-US" altLang="zh-CN" sz="1050" dirty="0"/>
              <a:t>3</a:t>
            </a:r>
            <a:r>
              <a:rPr lang="zh-CN" altLang="en-US" sz="1050" dirty="0"/>
              <a:t>）</a:t>
            </a:r>
            <a:r>
              <a:rPr lang="zh-CN" altLang="en-US" sz="1100" dirty="0">
                <a:latin typeface="华文宋体" panose="02010600040101010101" pitchFamily="2" charset="-122"/>
                <a:ea typeface="华文宋体" panose="02010600040101010101" pitchFamily="2" charset="-122"/>
              </a:rPr>
              <a:t>协方差更新</a:t>
            </a:r>
            <a:endParaRPr lang="zh-CN" altLang="en-US" sz="1050" dirty="0"/>
          </a:p>
        </p:txBody>
      </p:sp>
      <p:pic>
        <p:nvPicPr>
          <p:cNvPr id="61" name="图片 60" descr="\documentclass{article}&#10;\usepackage{amsmath}&#10;\pagestyle{empty}&#10;\begin{document}&#10;&#10;$P_t^+=(\mathbf{I}-K_tH_t)P_t^-$&#10;&#10;&#10;\end{document}" title="IguanaTex Bitmap Display">
            <a:extLst>
              <a:ext uri="{FF2B5EF4-FFF2-40B4-BE49-F238E27FC236}">
                <a16:creationId xmlns:a16="http://schemas.microsoft.com/office/drawing/2014/main" id="{FAB2415D-DF17-4664-99D0-4DBF4F690A1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43" y="5363372"/>
            <a:ext cx="1735854" cy="229022"/>
          </a:xfrm>
          <a:prstGeom prst="rect">
            <a:avLst/>
          </a:prstGeom>
        </p:spPr>
      </p:pic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4CE8F5E0-D51F-4931-B4EB-80B3BD8777A0}"/>
              </a:ext>
            </a:extLst>
          </p:cNvPr>
          <p:cNvCxnSpPr>
            <a:cxnSpLocks/>
            <a:stCxn id="7" idx="0"/>
            <a:endCxn id="20" idx="0"/>
          </p:cNvCxnSpPr>
          <p:nvPr/>
        </p:nvCxnSpPr>
        <p:spPr>
          <a:xfrm rot="5400000" flipH="1" flipV="1">
            <a:off x="5896762" y="1837545"/>
            <a:ext cx="127417" cy="3532794"/>
          </a:xfrm>
          <a:prstGeom prst="curvedConnector3">
            <a:avLst>
              <a:gd name="adj1" fmla="val 6491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2A8CB534-21DA-42F0-A319-15F9533A077F}"/>
              </a:ext>
            </a:extLst>
          </p:cNvPr>
          <p:cNvCxnSpPr>
            <a:stCxn id="18" idx="2"/>
            <a:endCxn id="4" idx="2"/>
          </p:cNvCxnSpPr>
          <p:nvPr/>
        </p:nvCxnSpPr>
        <p:spPr>
          <a:xfrm rot="5400000" flipH="1">
            <a:off x="5881994" y="3875954"/>
            <a:ext cx="127564" cy="3562186"/>
          </a:xfrm>
          <a:prstGeom prst="curvedConnector3">
            <a:avLst>
              <a:gd name="adj1" fmla="val -5089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D18272A8-2B21-4035-81B8-A2E7B699DF8C}"/>
              </a:ext>
            </a:extLst>
          </p:cNvPr>
          <p:cNvSpPr/>
          <p:nvPr/>
        </p:nvSpPr>
        <p:spPr>
          <a:xfrm>
            <a:off x="9966262" y="4396302"/>
            <a:ext cx="897605" cy="307777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solidFill>
              <a:srgbClr val="FFC000"/>
            </a:solidFill>
            <a:round/>
          </a:ln>
          <a:effectLst>
            <a:softEdge rad="127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14C3773-F18C-4FB4-B7E9-A9CD0EF81D1A}"/>
              </a:ext>
            </a:extLst>
          </p:cNvPr>
          <p:cNvSpPr txBox="1"/>
          <p:nvPr/>
        </p:nvSpPr>
        <p:spPr>
          <a:xfrm>
            <a:off x="10026855" y="4396302"/>
            <a:ext cx="723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输出</a:t>
            </a:r>
          </a:p>
        </p:txBody>
      </p:sp>
      <p:pic>
        <p:nvPicPr>
          <p:cNvPr id="63" name="图片 62" descr="\documentclass{article}&#10;\usepackage{amsmath}&#10;\pagestyle{empty}&#10;\begin{document}&#10;&#10;$\hat{\mathbf{x}}_t^+$&#10;&#10;&#10;\end{document}" title="IguanaTex Bitmap Display">
            <a:extLst>
              <a:ext uri="{FF2B5EF4-FFF2-40B4-BE49-F238E27FC236}">
                <a16:creationId xmlns:a16="http://schemas.microsoft.com/office/drawing/2014/main" id="{D26A8DC8-ED71-4B84-98C8-7899134B595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532" y="4428959"/>
            <a:ext cx="247673" cy="238644"/>
          </a:xfrm>
          <a:prstGeom prst="rect">
            <a:avLst/>
          </a:prstGeom>
        </p:spPr>
      </p:pic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0102CA1-1241-4719-9A16-8B295DE21944}"/>
              </a:ext>
            </a:extLst>
          </p:cNvPr>
          <p:cNvCxnSpPr>
            <a:cxnSpLocks/>
          </p:cNvCxnSpPr>
          <p:nvPr/>
        </p:nvCxnSpPr>
        <p:spPr>
          <a:xfrm>
            <a:off x="9356437" y="4571114"/>
            <a:ext cx="609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B877C28-B117-47BD-A36D-1FACB17F66EE}"/>
              </a:ext>
            </a:extLst>
          </p:cNvPr>
          <p:cNvCxnSpPr>
            <a:cxnSpLocks/>
          </p:cNvCxnSpPr>
          <p:nvPr/>
        </p:nvCxnSpPr>
        <p:spPr>
          <a:xfrm>
            <a:off x="2346850" y="4667603"/>
            <a:ext cx="609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128250E-DE44-4E42-A962-632FBAB89E21}"/>
              </a:ext>
            </a:extLst>
          </p:cNvPr>
          <p:cNvGrpSpPr/>
          <p:nvPr/>
        </p:nvGrpSpPr>
        <p:grpSpPr>
          <a:xfrm>
            <a:off x="7666275" y="2087067"/>
            <a:ext cx="897605" cy="307777"/>
            <a:chOff x="7666275" y="1939291"/>
            <a:chExt cx="897605" cy="307777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0D2B464-080D-4090-8043-0B8263AA0C07}"/>
                </a:ext>
              </a:extLst>
            </p:cNvPr>
            <p:cNvSpPr/>
            <p:nvPr/>
          </p:nvSpPr>
          <p:spPr>
            <a:xfrm>
              <a:off x="7666275" y="1939291"/>
              <a:ext cx="897605" cy="307777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solidFill>
                <a:srgbClr val="FFC000"/>
              </a:solidFill>
              <a:round/>
            </a:ln>
            <a:effectLst>
              <a:softEdge rad="12700"/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3DE978F-794A-403A-9BBD-3DD118A9CC43}"/>
                </a:ext>
              </a:extLst>
            </p:cNvPr>
            <p:cNvSpPr txBox="1"/>
            <p:nvPr/>
          </p:nvSpPr>
          <p:spPr>
            <a:xfrm>
              <a:off x="7726868" y="1939291"/>
              <a:ext cx="723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观测</a:t>
              </a:r>
            </a:p>
          </p:txBody>
        </p:sp>
        <p:pic>
          <p:nvPicPr>
            <p:cNvPr id="96" name="图片 95" descr="\documentclass{article}&#10;\usepackage{amsmath}&#10;\pagestyle{empty}&#10;\begin{document}&#10;&#10;$\mathbf{z}_t$&#10;&#10;&#10;\end{document}" title="IguanaTex Bitmap Display">
              <a:extLst>
                <a:ext uri="{FF2B5EF4-FFF2-40B4-BE49-F238E27FC236}">
                  <a16:creationId xmlns:a16="http://schemas.microsoft.com/office/drawing/2014/main" id="{723AD0AB-7495-414D-AC55-0900CE9561C5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9546" y="2045836"/>
              <a:ext cx="161245" cy="128997"/>
            </a:xfrm>
            <a:prstGeom prst="rect">
              <a:avLst/>
            </a:prstGeom>
          </p:spPr>
        </p:pic>
      </p:grp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7B8202B-BCCC-4B92-9967-6146BF71AB01}"/>
              </a:ext>
            </a:extLst>
          </p:cNvPr>
          <p:cNvCxnSpPr>
            <a:cxnSpLocks/>
          </p:cNvCxnSpPr>
          <p:nvPr/>
        </p:nvCxnSpPr>
        <p:spPr>
          <a:xfrm>
            <a:off x="8105134" y="2394844"/>
            <a:ext cx="0" cy="114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FEC9DE2-CB83-49D5-BD86-B319DD3A6E4E}"/>
              </a:ext>
            </a:extLst>
          </p:cNvPr>
          <p:cNvSpPr txBox="1"/>
          <p:nvPr/>
        </p:nvSpPr>
        <p:spPr>
          <a:xfrm>
            <a:off x="2986064" y="2695568"/>
            <a:ext cx="1446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扩展卡尔曼滤波器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527D89E-49AE-4A6F-828E-398C3E3927DD}"/>
              </a:ext>
            </a:extLst>
          </p:cNvPr>
          <p:cNvSpPr txBox="1"/>
          <p:nvPr/>
        </p:nvSpPr>
        <p:spPr>
          <a:xfrm>
            <a:off x="358990" y="39888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扩展卡尔曼滤波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0F54DD9-5F16-49FC-9D98-D6F7BE47D27E}"/>
              </a:ext>
            </a:extLst>
          </p:cNvPr>
          <p:cNvGrpSpPr/>
          <p:nvPr/>
        </p:nvGrpSpPr>
        <p:grpSpPr>
          <a:xfrm>
            <a:off x="4340757" y="76560"/>
            <a:ext cx="3510486" cy="1831134"/>
            <a:chOff x="4340757" y="76560"/>
            <a:chExt cx="3510486" cy="183113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64946B1-B402-4D27-92FC-25D506948026}"/>
                </a:ext>
              </a:extLst>
            </p:cNvPr>
            <p:cNvSpPr/>
            <p:nvPr/>
          </p:nvSpPr>
          <p:spPr>
            <a:xfrm>
              <a:off x="4432214" y="117055"/>
              <a:ext cx="3419029" cy="1790639"/>
            </a:xfrm>
            <a:prstGeom prst="rect">
              <a:avLst/>
            </a:prstGeom>
            <a:ln w="19050">
              <a:solidFill>
                <a:schemeClr val="accent1">
                  <a:alpha val="60000"/>
                </a:schemeClr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0FB079D3-FDFB-4B92-9ACE-93528971D0EA}"/>
                </a:ext>
              </a:extLst>
            </p:cNvPr>
            <p:cNvCxnSpPr>
              <a:cxnSpLocks/>
            </p:cNvCxnSpPr>
            <p:nvPr/>
          </p:nvCxnSpPr>
          <p:spPr>
            <a:xfrm>
              <a:off x="4432215" y="361675"/>
              <a:ext cx="34190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4E9F3A1-AFA6-4FF7-B369-AF6C6BE341F1}"/>
                </a:ext>
              </a:extLst>
            </p:cNvPr>
            <p:cNvSpPr txBox="1"/>
            <p:nvPr/>
          </p:nvSpPr>
          <p:spPr>
            <a:xfrm>
              <a:off x="5213219" y="76560"/>
              <a:ext cx="1758683" cy="269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状态方程</a:t>
              </a:r>
              <a:r>
                <a:rPr lang="en-US" altLang="zh-CN" sz="1200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&amp;&amp;</a:t>
              </a:r>
              <a:r>
                <a:rPr lang="zh-CN" altLang="en-US" sz="1200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观测方程</a:t>
              </a:r>
            </a:p>
          </p:txBody>
        </p:sp>
        <p:pic>
          <p:nvPicPr>
            <p:cNvPr id="3" name="图片 2" descr="\documentclass{article}&#10;\usepackage{amsmath}&#10;\pagestyle{empty}&#10;\begin{document}&#10;&#10;$\mathbf{x}_t = \mathbf{f}(\mathbf{x}_{t-1},\mathbf{u}_t,\mathbf{w}_t)$&#10;&#10;&#10;\end{document}" title="IguanaTex Bitmap Display">
              <a:extLst>
                <a:ext uri="{FF2B5EF4-FFF2-40B4-BE49-F238E27FC236}">
                  <a16:creationId xmlns:a16="http://schemas.microsoft.com/office/drawing/2014/main" id="{4C050365-E9F3-4A66-BDB7-90A8E504900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0523" y="685522"/>
              <a:ext cx="1699203" cy="212958"/>
            </a:xfrm>
            <a:prstGeom prst="rect">
              <a:avLst/>
            </a:prstGeom>
          </p:spPr>
        </p:pic>
        <p:pic>
          <p:nvPicPr>
            <p:cNvPr id="8" name="图片 7" descr="\documentclass{article}&#10;\usepackage{amsmath}&#10;\pagestyle{empty}&#10;\begin{document}&#10;&#10;$\mathbf{z}_t=\mathbf{h}(\mathbf{x}_t,\mathbf{v}_t)$&#10;&#10;&#10;\end{document}" title="IguanaTex Bitmap Display">
              <a:extLst>
                <a:ext uri="{FF2B5EF4-FFF2-40B4-BE49-F238E27FC236}">
                  <a16:creationId xmlns:a16="http://schemas.microsoft.com/office/drawing/2014/main" id="{76110B1E-4DDA-4BA6-9420-44176E2C54F3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0524" y="949492"/>
              <a:ext cx="1165332" cy="211179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5062CAF-8670-4A90-817A-0607CC56621C}"/>
                </a:ext>
              </a:extLst>
            </p:cNvPr>
            <p:cNvSpPr txBox="1"/>
            <p:nvPr/>
          </p:nvSpPr>
          <p:spPr>
            <a:xfrm>
              <a:off x="4340757" y="392794"/>
              <a:ext cx="18854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（</a:t>
              </a:r>
              <a:r>
                <a:rPr lang="en-US" altLang="zh-CN" sz="1050" dirty="0"/>
                <a:t>1</a:t>
              </a:r>
              <a:r>
                <a:rPr lang="zh-CN" altLang="en-US" sz="1050" dirty="0"/>
                <a:t>）</a:t>
              </a:r>
              <a:r>
                <a:rPr lang="zh-CN" altLang="en-US" sz="1100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状态</a:t>
              </a:r>
              <a:r>
                <a:rPr lang="zh-CN" altLang="en-US" sz="1050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方程</a:t>
              </a:r>
              <a:r>
                <a:rPr lang="en-US" altLang="zh-CN" sz="1050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&amp;&amp;</a:t>
              </a:r>
              <a:r>
                <a:rPr lang="zh-CN" altLang="en-US" sz="1050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观测方程</a:t>
              </a:r>
              <a:endParaRPr lang="zh-CN" altLang="en-US" sz="1050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775FB6B-B851-49B2-B491-129B1DA7F0AE}"/>
                </a:ext>
              </a:extLst>
            </p:cNvPr>
            <p:cNvSpPr txBox="1"/>
            <p:nvPr/>
          </p:nvSpPr>
          <p:spPr>
            <a:xfrm>
              <a:off x="4340757" y="1166651"/>
              <a:ext cx="18854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（</a:t>
              </a:r>
              <a:r>
                <a:rPr lang="en-US" altLang="zh-CN" sz="1050" dirty="0"/>
                <a:t>2</a:t>
              </a:r>
              <a:r>
                <a:rPr lang="zh-CN" altLang="en-US" sz="1050" dirty="0"/>
                <a:t>）</a:t>
              </a:r>
              <a:r>
                <a:rPr lang="zh-CN" altLang="en-US" sz="1100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线性近似</a:t>
              </a:r>
              <a:endParaRPr lang="zh-CN" altLang="en-US" sz="1050" dirty="0"/>
            </a:p>
          </p:txBody>
        </p:sp>
        <p:pic>
          <p:nvPicPr>
            <p:cNvPr id="22" name="图片 21" descr="\documentclass{article}&#10;\usepackage{amsmath}&#10;\pagestyle{empty}&#10;\begin{document}&#10;&#10;$\mathbf{x}_t \approx \mathbf{x}_{t-1}^-+A_t(\mathbf{x}_{t-1}-\hat{\mathbf{x}}_{t-1}^+)+W_t\mathbf{w}_t$&#10;&#10;&#10;\end{document}" title="IguanaTex Bitmap Display">
              <a:extLst>
                <a:ext uri="{FF2B5EF4-FFF2-40B4-BE49-F238E27FC236}">
                  <a16:creationId xmlns:a16="http://schemas.microsoft.com/office/drawing/2014/main" id="{8D07B1A8-2F86-40CC-9424-D70D054A4235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0523" y="1416129"/>
              <a:ext cx="2980999" cy="208803"/>
            </a:xfrm>
            <a:prstGeom prst="rect">
              <a:avLst/>
            </a:prstGeom>
          </p:spPr>
        </p:pic>
        <p:pic>
          <p:nvPicPr>
            <p:cNvPr id="28" name="图片 27" descr="\documentclass{article}&#10;\usepackage{amsmath}&#10;\pagestyle{empty}&#10;\begin{document}&#10;&#10;$\mathbf{z}_t \approx \hat{\mathbf{z}}_t^-+H(\mathbf{x}_t-\hat{\mathbf{x}}_t^-)+V_t\mathbf{v}_t$&#10;&#10;&#10;\end{document}" title="IguanaTex Bitmap Display">
              <a:extLst>
                <a:ext uri="{FF2B5EF4-FFF2-40B4-BE49-F238E27FC236}">
                  <a16:creationId xmlns:a16="http://schemas.microsoft.com/office/drawing/2014/main" id="{EAA28CF8-323F-43AA-9F9F-53E7AB4F1DEB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0523" y="1690909"/>
              <a:ext cx="2353480" cy="185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851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997B549-EBED-44EE-BF9D-57493C25A1D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88" y="377328"/>
            <a:ext cx="9453628" cy="5952451"/>
          </a:xfrm>
          <a:prstGeom prst="rect">
            <a:avLst/>
          </a:prstGeom>
        </p:spPr>
      </p:pic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626ADF6C-0FB3-4BD5-BD68-94F70D515CE2}"/>
              </a:ext>
            </a:extLst>
          </p:cNvPr>
          <p:cNvSpPr/>
          <p:nvPr/>
        </p:nvSpPr>
        <p:spPr>
          <a:xfrm>
            <a:off x="2651762" y="2530765"/>
            <a:ext cx="7027946" cy="4186055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1DA1ED76-F7FB-416A-9553-5656C08D5414}"/>
              </a:ext>
            </a:extLst>
          </p:cNvPr>
          <p:cNvGrpSpPr/>
          <p:nvPr/>
        </p:nvGrpSpPr>
        <p:grpSpPr>
          <a:xfrm>
            <a:off x="876213" y="4513714"/>
            <a:ext cx="1470637" cy="307777"/>
            <a:chOff x="2328333" y="5407184"/>
            <a:chExt cx="1470637" cy="307777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4D080C7-98F4-4F3C-802B-B1ED2E861F7D}"/>
                </a:ext>
              </a:extLst>
            </p:cNvPr>
            <p:cNvSpPr/>
            <p:nvPr/>
          </p:nvSpPr>
          <p:spPr>
            <a:xfrm>
              <a:off x="2328333" y="5407184"/>
              <a:ext cx="1470637" cy="307777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solidFill>
                <a:srgbClr val="FFC000"/>
              </a:solidFill>
              <a:round/>
            </a:ln>
            <a:effectLst>
              <a:softEdge rad="12700"/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C4F3C52-85FD-48BC-B906-FDC9B3177FC3}"/>
                </a:ext>
              </a:extLst>
            </p:cNvPr>
            <p:cNvSpPr txBox="1"/>
            <p:nvPr/>
          </p:nvSpPr>
          <p:spPr>
            <a:xfrm>
              <a:off x="2388926" y="5407184"/>
              <a:ext cx="723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初始值</a:t>
              </a:r>
            </a:p>
          </p:txBody>
        </p:sp>
        <p:pic>
          <p:nvPicPr>
            <p:cNvPr id="54" name="图片 53" descr="\documentclass{article}&#10;\usepackage{amsmath}&#10;\pagestyle{empty}&#10;\begin{document}&#10;&#10;$\mathbf{x}_0,P_0$&#10;&#10;&#10;\end{document}" title="IguanaTex Bitmap Display">
              <a:extLst>
                <a:ext uri="{FF2B5EF4-FFF2-40B4-BE49-F238E27FC236}">
                  <a16:creationId xmlns:a16="http://schemas.microsoft.com/office/drawing/2014/main" id="{9A8E5C41-D881-4C25-A4A4-60EAA3DD9743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510" y="5467549"/>
              <a:ext cx="532756" cy="187045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A9DCCEBB-818C-4E59-B2D3-8579D0E19077}"/>
              </a:ext>
            </a:extLst>
          </p:cNvPr>
          <p:cNvSpPr/>
          <p:nvPr/>
        </p:nvSpPr>
        <p:spPr>
          <a:xfrm>
            <a:off x="2956675" y="3667796"/>
            <a:ext cx="2416013" cy="1925468"/>
          </a:xfrm>
          <a:prstGeom prst="rect">
            <a:avLst/>
          </a:prstGeom>
          <a:ln w="19050">
            <a:solidFill>
              <a:schemeClr val="accent1"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7E2ED3E-EDB0-4546-9FE0-EB300D55C69E}"/>
              </a:ext>
            </a:extLst>
          </p:cNvPr>
          <p:cNvCxnSpPr>
            <a:cxnSpLocks/>
          </p:cNvCxnSpPr>
          <p:nvPr/>
        </p:nvCxnSpPr>
        <p:spPr>
          <a:xfrm>
            <a:off x="2956675" y="3914078"/>
            <a:ext cx="2416013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849761C-66FC-444D-B346-034671E2186D}"/>
              </a:ext>
            </a:extLst>
          </p:cNvPr>
          <p:cNvSpPr txBox="1"/>
          <p:nvPr/>
        </p:nvSpPr>
        <p:spPr>
          <a:xfrm>
            <a:off x="3778715" y="3667650"/>
            <a:ext cx="830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宋体" panose="02010600040101010101" pitchFamily="2" charset="-122"/>
                <a:ea typeface="华文宋体" panose="02010600040101010101" pitchFamily="2" charset="-122"/>
              </a:rPr>
              <a:t>预测过程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D950EB-C575-405C-B9F7-A1130931CEBB}"/>
              </a:ext>
            </a:extLst>
          </p:cNvPr>
          <p:cNvSpPr txBox="1"/>
          <p:nvPr/>
        </p:nvSpPr>
        <p:spPr>
          <a:xfrm>
            <a:off x="2892909" y="3950659"/>
            <a:ext cx="1898802" cy="23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（</a:t>
            </a:r>
            <a:r>
              <a:rPr lang="en-US" altLang="zh-CN" sz="1050" dirty="0"/>
              <a:t>1</a:t>
            </a:r>
            <a:r>
              <a:rPr lang="zh-CN" altLang="en-US" sz="1050" dirty="0"/>
              <a:t>）</a:t>
            </a:r>
            <a:r>
              <a:rPr lang="zh-CN" altLang="en-US" sz="1100" dirty="0">
                <a:latin typeface="华文宋体" panose="02010600040101010101" pitchFamily="2" charset="-122"/>
                <a:ea typeface="华文宋体" panose="02010600040101010101" pitchFamily="2" charset="-122"/>
              </a:rPr>
              <a:t>状态</a:t>
            </a:r>
            <a:r>
              <a:rPr lang="zh-CN" altLang="en-US" sz="1050" dirty="0"/>
              <a:t>预测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50F744-8B3A-4488-9BFC-17FD66E356DA}"/>
              </a:ext>
            </a:extLst>
          </p:cNvPr>
          <p:cNvSpPr txBox="1"/>
          <p:nvPr/>
        </p:nvSpPr>
        <p:spPr>
          <a:xfrm>
            <a:off x="2892909" y="4699793"/>
            <a:ext cx="1898802" cy="23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（</a:t>
            </a:r>
            <a:r>
              <a:rPr lang="en-US" altLang="zh-CN" sz="1050" dirty="0"/>
              <a:t>2</a:t>
            </a:r>
            <a:r>
              <a:rPr lang="zh-CN" altLang="en-US" sz="1050" dirty="0"/>
              <a:t>）</a:t>
            </a:r>
            <a:r>
              <a:rPr lang="zh-CN" altLang="en-US" sz="1100" dirty="0">
                <a:latin typeface="华文宋体" panose="02010600040101010101" pitchFamily="2" charset="-122"/>
                <a:ea typeface="华文宋体" panose="02010600040101010101" pitchFamily="2" charset="-122"/>
              </a:rPr>
              <a:t>协方差预测</a:t>
            </a:r>
            <a:endParaRPr lang="zh-CN" altLang="en-US" sz="1050" dirty="0"/>
          </a:p>
        </p:txBody>
      </p:sp>
      <p:pic>
        <p:nvPicPr>
          <p:cNvPr id="40" name="图片 39" descr="\documentclass{article}&#10;\usepackage{amsmath}&#10;\pagestyle{empty}&#10;\begin{document}&#10;&#10;$\hat{\mathbf{x}}_t^- = \mathbf{f}(\hat{\mathbf{x}}_{t-1}^+,\mathbf{u}_t,0)$&#10;&#10;&#10;\end{document}" title="IguanaTex Bitmap Display">
            <a:extLst>
              <a:ext uri="{FF2B5EF4-FFF2-40B4-BE49-F238E27FC236}">
                <a16:creationId xmlns:a16="http://schemas.microsoft.com/office/drawing/2014/main" id="{638327C5-2665-40CC-8EAF-EF1D01F9F62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222" y="4296532"/>
            <a:ext cx="1713811" cy="252519"/>
          </a:xfrm>
          <a:prstGeom prst="rect">
            <a:avLst/>
          </a:prstGeom>
          <a:ln w="19050">
            <a:noFill/>
            <a:round/>
          </a:ln>
        </p:spPr>
      </p:pic>
      <p:pic>
        <p:nvPicPr>
          <p:cNvPr id="46" name="图片 45" descr="\documentclass{article}&#10;\usepackage{amsmath}&#10;\pagestyle{empty}&#10;\begin{document}&#10;&#10;&#10;$P_t^-=A_tP_{t-1}^+A_t^T+W_tQ_tW_t^T$&#10;&#10;\end{document}" title="IguanaTex Bitmap Display">
            <a:extLst>
              <a:ext uri="{FF2B5EF4-FFF2-40B4-BE49-F238E27FC236}">
                <a16:creationId xmlns:a16="http://schemas.microsoft.com/office/drawing/2014/main" id="{82FE55DB-32D4-4A18-8CCE-09F1A7BE091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47" y="5130967"/>
            <a:ext cx="2281013" cy="216750"/>
          </a:xfrm>
          <a:prstGeom prst="rect">
            <a:avLst/>
          </a:prstGeom>
          <a:ln w="19050">
            <a:noFill/>
            <a:round/>
          </a:ln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5AEF2ED-37F4-420C-BCDA-F2A8B558D2F7}"/>
              </a:ext>
            </a:extLst>
          </p:cNvPr>
          <p:cNvSpPr/>
          <p:nvPr/>
        </p:nvSpPr>
        <p:spPr>
          <a:xfrm>
            <a:off x="6097299" y="3556546"/>
            <a:ext cx="3259138" cy="2164282"/>
          </a:xfrm>
          <a:prstGeom prst="rect">
            <a:avLst/>
          </a:prstGeom>
          <a:ln w="19050">
            <a:solidFill>
              <a:schemeClr val="accent1"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FE46D50-4F96-4F86-90D5-562B9621123D}"/>
              </a:ext>
            </a:extLst>
          </p:cNvPr>
          <p:cNvCxnSpPr>
            <a:cxnSpLocks/>
          </p:cNvCxnSpPr>
          <p:nvPr/>
        </p:nvCxnSpPr>
        <p:spPr>
          <a:xfrm>
            <a:off x="6097299" y="3802829"/>
            <a:ext cx="3259138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D570A3B-4F0C-40D1-A28D-20908E7803C6}"/>
              </a:ext>
            </a:extLst>
          </p:cNvPr>
          <p:cNvSpPr txBox="1"/>
          <p:nvPr/>
        </p:nvSpPr>
        <p:spPr>
          <a:xfrm>
            <a:off x="7261112" y="3540233"/>
            <a:ext cx="931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宋体" panose="02010600040101010101" pitchFamily="2" charset="-122"/>
                <a:ea typeface="华文宋体" panose="02010600040101010101" pitchFamily="2" charset="-122"/>
              </a:rPr>
              <a:t>更新过程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B5B7C2-D863-4D0B-BA9E-80674AAA2608}"/>
              </a:ext>
            </a:extLst>
          </p:cNvPr>
          <p:cNvSpPr txBox="1"/>
          <p:nvPr/>
        </p:nvSpPr>
        <p:spPr>
          <a:xfrm>
            <a:off x="6033533" y="3839409"/>
            <a:ext cx="1898802" cy="23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（</a:t>
            </a:r>
            <a:r>
              <a:rPr lang="en-US" altLang="zh-CN" sz="1050" dirty="0"/>
              <a:t>1</a:t>
            </a:r>
            <a:r>
              <a:rPr lang="zh-CN" altLang="en-US" sz="1050" dirty="0"/>
              <a:t>）</a:t>
            </a:r>
            <a:r>
              <a:rPr lang="zh-CN" altLang="en-US" sz="1100" dirty="0">
                <a:latin typeface="华文宋体" panose="02010600040101010101" pitchFamily="2" charset="-122"/>
                <a:ea typeface="华文宋体" panose="02010600040101010101" pitchFamily="2" charset="-122"/>
              </a:rPr>
              <a:t>卡尔曼增益</a:t>
            </a:r>
            <a:endParaRPr lang="zh-CN" altLang="en-US" sz="105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CD54B5-ACA8-4311-8989-36A704C5DD9B}"/>
              </a:ext>
            </a:extLst>
          </p:cNvPr>
          <p:cNvSpPr txBox="1"/>
          <p:nvPr/>
        </p:nvSpPr>
        <p:spPr>
          <a:xfrm>
            <a:off x="6033533" y="4465604"/>
            <a:ext cx="1898802" cy="23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（</a:t>
            </a:r>
            <a:r>
              <a:rPr lang="en-US" altLang="zh-CN" sz="1050" dirty="0"/>
              <a:t>2</a:t>
            </a:r>
            <a:r>
              <a:rPr lang="zh-CN" altLang="en-US" sz="1050" dirty="0"/>
              <a:t>）</a:t>
            </a:r>
            <a:r>
              <a:rPr lang="zh-CN" altLang="en-US" sz="1100" dirty="0">
                <a:latin typeface="华文宋体" panose="02010600040101010101" pitchFamily="2" charset="-122"/>
                <a:ea typeface="华文宋体" panose="02010600040101010101" pitchFamily="2" charset="-122"/>
              </a:rPr>
              <a:t>状态更新</a:t>
            </a:r>
            <a:endParaRPr lang="zh-CN" altLang="en-US" sz="1050" dirty="0"/>
          </a:p>
        </p:txBody>
      </p:sp>
      <p:pic>
        <p:nvPicPr>
          <p:cNvPr id="53" name="图片 52" descr="\documentclass{article}&#10;\usepackage{amsmath}&#10;\pagestyle{empty}&#10;\begin{document}&#10;&#10;$K_t=P_t^-H_t^T(H_tP_t^-H_t^T+V_tR_tV_t^T)^{-1}$&#10;&#10;&#10;\end{document}" title="IguanaTex Bitmap Display">
            <a:extLst>
              <a:ext uri="{FF2B5EF4-FFF2-40B4-BE49-F238E27FC236}">
                <a16:creationId xmlns:a16="http://schemas.microsoft.com/office/drawing/2014/main" id="{394FD333-7962-44D3-8FE4-CA9A29B38A4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02" y="4173073"/>
            <a:ext cx="2934186" cy="209051"/>
          </a:xfrm>
          <a:prstGeom prst="rect">
            <a:avLst/>
          </a:prstGeom>
        </p:spPr>
      </p:pic>
      <p:pic>
        <p:nvPicPr>
          <p:cNvPr id="59" name="图片 58" descr="\documentclass{article}&#10;\usepackage{amsmath}&#10;\pagestyle{empty}&#10;\begin{document}&#10;&#10;$\hat{\mathbf{x}}_t^+=\hat{\mathbf{x}}_t^-+K_t(\mathbf{z}_t-\mathbf{f}\big(\hat{\mathbf{x}}_t^-,\mathbf{u}_t,0)\big)$&#10;&#10;&#10;\end{document}" title="IguanaTex Bitmap Display">
            <a:extLst>
              <a:ext uri="{FF2B5EF4-FFF2-40B4-BE49-F238E27FC236}">
                <a16:creationId xmlns:a16="http://schemas.microsoft.com/office/drawing/2014/main" id="{97DCB569-2561-42F3-A5A6-3B0F1C80B44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085" y="4741506"/>
            <a:ext cx="2820564" cy="254806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F724C454-309B-470B-B636-491421C1BBC1}"/>
              </a:ext>
            </a:extLst>
          </p:cNvPr>
          <p:cNvSpPr txBox="1"/>
          <p:nvPr/>
        </p:nvSpPr>
        <p:spPr>
          <a:xfrm>
            <a:off x="6033533" y="5065748"/>
            <a:ext cx="1898802" cy="23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（</a:t>
            </a:r>
            <a:r>
              <a:rPr lang="en-US" altLang="zh-CN" sz="1050" dirty="0"/>
              <a:t>3</a:t>
            </a:r>
            <a:r>
              <a:rPr lang="zh-CN" altLang="en-US" sz="1050" dirty="0"/>
              <a:t>）</a:t>
            </a:r>
            <a:r>
              <a:rPr lang="zh-CN" altLang="en-US" sz="1100" dirty="0">
                <a:latin typeface="华文宋体" panose="02010600040101010101" pitchFamily="2" charset="-122"/>
                <a:ea typeface="华文宋体" panose="02010600040101010101" pitchFamily="2" charset="-122"/>
              </a:rPr>
              <a:t>协方差更新</a:t>
            </a:r>
            <a:endParaRPr lang="zh-CN" altLang="en-US" sz="1050" dirty="0"/>
          </a:p>
        </p:txBody>
      </p:sp>
      <p:pic>
        <p:nvPicPr>
          <p:cNvPr id="61" name="图片 60" descr="\documentclass{article}&#10;\usepackage{amsmath}&#10;\pagestyle{empty}&#10;\begin{document}&#10;&#10;$P_t^+=(\mathbf{I}-K_tH_t)P_t^-$&#10;&#10;&#10;\end{document}" title="IguanaTex Bitmap Display">
            <a:extLst>
              <a:ext uri="{FF2B5EF4-FFF2-40B4-BE49-F238E27FC236}">
                <a16:creationId xmlns:a16="http://schemas.microsoft.com/office/drawing/2014/main" id="{FAB2415D-DF17-4664-99D0-4DBF4F690A1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43" y="5363372"/>
            <a:ext cx="1735854" cy="229022"/>
          </a:xfrm>
          <a:prstGeom prst="rect">
            <a:avLst/>
          </a:prstGeom>
        </p:spPr>
      </p:pic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4CE8F5E0-D51F-4931-B4EB-80B3BD8777A0}"/>
              </a:ext>
            </a:extLst>
          </p:cNvPr>
          <p:cNvCxnSpPr>
            <a:cxnSpLocks/>
            <a:stCxn id="7" idx="0"/>
            <a:endCxn id="20" idx="0"/>
          </p:cNvCxnSpPr>
          <p:nvPr/>
        </p:nvCxnSpPr>
        <p:spPr>
          <a:xfrm rot="5400000" flipH="1" flipV="1">
            <a:off x="5896762" y="1837545"/>
            <a:ext cx="127417" cy="3532794"/>
          </a:xfrm>
          <a:prstGeom prst="curvedConnector3">
            <a:avLst>
              <a:gd name="adj1" fmla="val 6491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2A8CB534-21DA-42F0-A319-15F9533A077F}"/>
              </a:ext>
            </a:extLst>
          </p:cNvPr>
          <p:cNvCxnSpPr>
            <a:stCxn id="18" idx="2"/>
            <a:endCxn id="4" idx="2"/>
          </p:cNvCxnSpPr>
          <p:nvPr/>
        </p:nvCxnSpPr>
        <p:spPr>
          <a:xfrm rot="5400000" flipH="1">
            <a:off x="5881994" y="3875954"/>
            <a:ext cx="127564" cy="3562186"/>
          </a:xfrm>
          <a:prstGeom prst="curvedConnector3">
            <a:avLst>
              <a:gd name="adj1" fmla="val -5089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D18272A8-2B21-4035-81B8-A2E7B699DF8C}"/>
              </a:ext>
            </a:extLst>
          </p:cNvPr>
          <p:cNvSpPr/>
          <p:nvPr/>
        </p:nvSpPr>
        <p:spPr>
          <a:xfrm>
            <a:off x="9966262" y="4396302"/>
            <a:ext cx="897605" cy="307777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solidFill>
              <a:srgbClr val="FFC000"/>
            </a:solidFill>
            <a:round/>
          </a:ln>
          <a:effectLst>
            <a:softEdge rad="127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14C3773-F18C-4FB4-B7E9-A9CD0EF81D1A}"/>
              </a:ext>
            </a:extLst>
          </p:cNvPr>
          <p:cNvSpPr txBox="1"/>
          <p:nvPr/>
        </p:nvSpPr>
        <p:spPr>
          <a:xfrm>
            <a:off x="10026855" y="4396302"/>
            <a:ext cx="723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输出</a:t>
            </a:r>
          </a:p>
        </p:txBody>
      </p:sp>
      <p:pic>
        <p:nvPicPr>
          <p:cNvPr id="63" name="图片 62" descr="\documentclass{article}&#10;\usepackage{amsmath}&#10;\pagestyle{empty}&#10;\begin{document}&#10;&#10;$\hat{\mathbf{x}}_t^+$&#10;&#10;&#10;\end{document}" title="IguanaTex Bitmap Display">
            <a:extLst>
              <a:ext uri="{FF2B5EF4-FFF2-40B4-BE49-F238E27FC236}">
                <a16:creationId xmlns:a16="http://schemas.microsoft.com/office/drawing/2014/main" id="{D26A8DC8-ED71-4B84-98C8-7899134B595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532" y="4428959"/>
            <a:ext cx="247673" cy="238644"/>
          </a:xfrm>
          <a:prstGeom prst="rect">
            <a:avLst/>
          </a:prstGeom>
        </p:spPr>
      </p:pic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0102CA1-1241-4719-9A16-8B295DE21944}"/>
              </a:ext>
            </a:extLst>
          </p:cNvPr>
          <p:cNvCxnSpPr>
            <a:cxnSpLocks/>
          </p:cNvCxnSpPr>
          <p:nvPr/>
        </p:nvCxnSpPr>
        <p:spPr>
          <a:xfrm>
            <a:off x="9356437" y="4571114"/>
            <a:ext cx="609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B877C28-B117-47BD-A36D-1FACB17F66EE}"/>
              </a:ext>
            </a:extLst>
          </p:cNvPr>
          <p:cNvCxnSpPr>
            <a:cxnSpLocks/>
          </p:cNvCxnSpPr>
          <p:nvPr/>
        </p:nvCxnSpPr>
        <p:spPr>
          <a:xfrm>
            <a:off x="2346850" y="4667603"/>
            <a:ext cx="609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128250E-DE44-4E42-A962-632FBAB89E21}"/>
              </a:ext>
            </a:extLst>
          </p:cNvPr>
          <p:cNvGrpSpPr/>
          <p:nvPr/>
        </p:nvGrpSpPr>
        <p:grpSpPr>
          <a:xfrm>
            <a:off x="7666275" y="2557584"/>
            <a:ext cx="897605" cy="307777"/>
            <a:chOff x="7666275" y="1939291"/>
            <a:chExt cx="897605" cy="307777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0D2B464-080D-4090-8043-0B8263AA0C07}"/>
                </a:ext>
              </a:extLst>
            </p:cNvPr>
            <p:cNvSpPr/>
            <p:nvPr/>
          </p:nvSpPr>
          <p:spPr>
            <a:xfrm>
              <a:off x="7666275" y="1939291"/>
              <a:ext cx="897605" cy="307777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solidFill>
                <a:srgbClr val="FFC000"/>
              </a:solidFill>
              <a:round/>
            </a:ln>
            <a:effectLst>
              <a:softEdge rad="12700"/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3DE978F-794A-403A-9BBD-3DD118A9CC43}"/>
                </a:ext>
              </a:extLst>
            </p:cNvPr>
            <p:cNvSpPr txBox="1"/>
            <p:nvPr/>
          </p:nvSpPr>
          <p:spPr>
            <a:xfrm>
              <a:off x="7726868" y="1939291"/>
              <a:ext cx="723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观测</a:t>
              </a:r>
            </a:p>
          </p:txBody>
        </p:sp>
        <p:pic>
          <p:nvPicPr>
            <p:cNvPr id="96" name="图片 95" descr="\documentclass{article}&#10;\usepackage{amsmath}&#10;\pagestyle{empty}&#10;\begin{document}&#10;&#10;$\mathbf{z}_t$&#10;&#10;&#10;\end{document}" title="IguanaTex Bitmap Display">
              <a:extLst>
                <a:ext uri="{FF2B5EF4-FFF2-40B4-BE49-F238E27FC236}">
                  <a16:creationId xmlns:a16="http://schemas.microsoft.com/office/drawing/2014/main" id="{723AD0AB-7495-414D-AC55-0900CE9561C5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9546" y="2045836"/>
              <a:ext cx="161245" cy="128997"/>
            </a:xfrm>
            <a:prstGeom prst="rect">
              <a:avLst/>
            </a:prstGeom>
          </p:spPr>
        </p:pic>
      </p:grp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7B8202B-BCCC-4B92-9967-6146BF71AB01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8088660" y="2865361"/>
            <a:ext cx="16474" cy="67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FEC9DE2-CB83-49D5-BD86-B319DD3A6E4E}"/>
              </a:ext>
            </a:extLst>
          </p:cNvPr>
          <p:cNvSpPr txBox="1"/>
          <p:nvPr/>
        </p:nvSpPr>
        <p:spPr>
          <a:xfrm>
            <a:off x="2986064" y="2695568"/>
            <a:ext cx="1446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扩展卡尔曼滤波器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527D89E-49AE-4A6F-828E-398C3E3927DD}"/>
              </a:ext>
            </a:extLst>
          </p:cNvPr>
          <p:cNvSpPr txBox="1"/>
          <p:nvPr/>
        </p:nvSpPr>
        <p:spPr>
          <a:xfrm>
            <a:off x="1076071" y="4697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扩展卡尔曼滤波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0F54DD9-5F16-49FC-9D98-D6F7BE47D27E}"/>
              </a:ext>
            </a:extLst>
          </p:cNvPr>
          <p:cNvGrpSpPr/>
          <p:nvPr/>
        </p:nvGrpSpPr>
        <p:grpSpPr>
          <a:xfrm>
            <a:off x="4197004" y="584358"/>
            <a:ext cx="3510486" cy="1831134"/>
            <a:chOff x="4340757" y="76560"/>
            <a:chExt cx="3510486" cy="183113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64946B1-B402-4D27-92FC-25D506948026}"/>
                </a:ext>
              </a:extLst>
            </p:cNvPr>
            <p:cNvSpPr/>
            <p:nvPr/>
          </p:nvSpPr>
          <p:spPr>
            <a:xfrm>
              <a:off x="4432214" y="117055"/>
              <a:ext cx="3419029" cy="1790639"/>
            </a:xfrm>
            <a:prstGeom prst="rect">
              <a:avLst/>
            </a:prstGeom>
            <a:ln w="19050">
              <a:solidFill>
                <a:schemeClr val="accent1">
                  <a:alpha val="60000"/>
                </a:schemeClr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0FB079D3-FDFB-4B92-9ACE-93528971D0EA}"/>
                </a:ext>
              </a:extLst>
            </p:cNvPr>
            <p:cNvCxnSpPr>
              <a:cxnSpLocks/>
            </p:cNvCxnSpPr>
            <p:nvPr/>
          </p:nvCxnSpPr>
          <p:spPr>
            <a:xfrm>
              <a:off x="4432215" y="361675"/>
              <a:ext cx="34190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4E9F3A1-AFA6-4FF7-B369-AF6C6BE341F1}"/>
                </a:ext>
              </a:extLst>
            </p:cNvPr>
            <p:cNvSpPr txBox="1"/>
            <p:nvPr/>
          </p:nvSpPr>
          <p:spPr>
            <a:xfrm>
              <a:off x="5213219" y="76560"/>
              <a:ext cx="1758683" cy="269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状态方程</a:t>
              </a:r>
              <a:r>
                <a:rPr lang="en-US" altLang="zh-CN" sz="1200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&amp;&amp;</a:t>
              </a:r>
              <a:r>
                <a:rPr lang="zh-CN" altLang="en-US" sz="1200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观测方程</a:t>
              </a:r>
            </a:p>
          </p:txBody>
        </p:sp>
        <p:pic>
          <p:nvPicPr>
            <p:cNvPr id="3" name="图片 2" descr="\documentclass{article}&#10;\usepackage{amsmath}&#10;\pagestyle{empty}&#10;\begin{document}&#10;&#10;$\mathbf{x}_t = \mathbf{f}(\mathbf{x}_{t-1},\mathbf{u}_t,\mathbf{w}_t)$&#10;&#10;&#10;\end{document}" title="IguanaTex Bitmap Display">
              <a:extLst>
                <a:ext uri="{FF2B5EF4-FFF2-40B4-BE49-F238E27FC236}">
                  <a16:creationId xmlns:a16="http://schemas.microsoft.com/office/drawing/2014/main" id="{4C050365-E9F3-4A66-BDB7-90A8E504900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0523" y="685522"/>
              <a:ext cx="1699203" cy="212958"/>
            </a:xfrm>
            <a:prstGeom prst="rect">
              <a:avLst/>
            </a:prstGeom>
          </p:spPr>
        </p:pic>
        <p:pic>
          <p:nvPicPr>
            <p:cNvPr id="8" name="图片 7" descr="\documentclass{article}&#10;\usepackage{amsmath}&#10;\pagestyle{empty}&#10;\begin{document}&#10;&#10;$\mathbf{z}_t=\mathbf{h}(\mathbf{x}_t,\mathbf{v}_t)$&#10;&#10;&#10;\end{document}" title="IguanaTex Bitmap Display">
              <a:extLst>
                <a:ext uri="{FF2B5EF4-FFF2-40B4-BE49-F238E27FC236}">
                  <a16:creationId xmlns:a16="http://schemas.microsoft.com/office/drawing/2014/main" id="{76110B1E-4DDA-4BA6-9420-44176E2C54F3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0524" y="949492"/>
              <a:ext cx="1165332" cy="211179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5062CAF-8670-4A90-817A-0607CC56621C}"/>
                </a:ext>
              </a:extLst>
            </p:cNvPr>
            <p:cNvSpPr txBox="1"/>
            <p:nvPr/>
          </p:nvSpPr>
          <p:spPr>
            <a:xfrm>
              <a:off x="4340757" y="392794"/>
              <a:ext cx="18854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（</a:t>
              </a:r>
              <a:r>
                <a:rPr lang="en-US" altLang="zh-CN" sz="1050" dirty="0"/>
                <a:t>1</a:t>
              </a:r>
              <a:r>
                <a:rPr lang="zh-CN" altLang="en-US" sz="1050" dirty="0"/>
                <a:t>）</a:t>
              </a:r>
              <a:r>
                <a:rPr lang="zh-CN" altLang="en-US" sz="1100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状态</a:t>
              </a:r>
              <a:r>
                <a:rPr lang="zh-CN" altLang="en-US" sz="1050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方程</a:t>
              </a:r>
              <a:r>
                <a:rPr lang="en-US" altLang="zh-CN" sz="1050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&amp;&amp;</a:t>
              </a:r>
              <a:r>
                <a:rPr lang="zh-CN" altLang="en-US" sz="1050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观测方程</a:t>
              </a:r>
              <a:endParaRPr lang="zh-CN" altLang="en-US" sz="1050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775FB6B-B851-49B2-B491-129B1DA7F0AE}"/>
                </a:ext>
              </a:extLst>
            </p:cNvPr>
            <p:cNvSpPr txBox="1"/>
            <p:nvPr/>
          </p:nvSpPr>
          <p:spPr>
            <a:xfrm>
              <a:off x="4340757" y="1166651"/>
              <a:ext cx="18854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（</a:t>
              </a:r>
              <a:r>
                <a:rPr lang="en-US" altLang="zh-CN" sz="1050" dirty="0"/>
                <a:t>2</a:t>
              </a:r>
              <a:r>
                <a:rPr lang="zh-CN" altLang="en-US" sz="1050" dirty="0"/>
                <a:t>）</a:t>
              </a:r>
              <a:r>
                <a:rPr lang="zh-CN" altLang="en-US" sz="1100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线性近似</a:t>
              </a:r>
              <a:endParaRPr lang="zh-CN" altLang="en-US" sz="1050" dirty="0"/>
            </a:p>
          </p:txBody>
        </p:sp>
        <p:pic>
          <p:nvPicPr>
            <p:cNvPr id="22" name="图片 21" descr="\documentclass{article}&#10;\usepackage{amsmath}&#10;\pagestyle{empty}&#10;\begin{document}&#10;&#10;$\mathbf{x}_t \approx \mathbf{x}_{t-1}^-+A_t(\mathbf{x}_{t-1}-\hat{\mathbf{x}}_{t-1}^+)+W_t\mathbf{w}_t$&#10;&#10;&#10;\end{document}" title="IguanaTex Bitmap Display">
              <a:extLst>
                <a:ext uri="{FF2B5EF4-FFF2-40B4-BE49-F238E27FC236}">
                  <a16:creationId xmlns:a16="http://schemas.microsoft.com/office/drawing/2014/main" id="{8D07B1A8-2F86-40CC-9424-D70D054A4235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0523" y="1416129"/>
              <a:ext cx="2980999" cy="208803"/>
            </a:xfrm>
            <a:prstGeom prst="rect">
              <a:avLst/>
            </a:prstGeom>
          </p:spPr>
        </p:pic>
        <p:pic>
          <p:nvPicPr>
            <p:cNvPr id="28" name="图片 27" descr="\documentclass{article}&#10;\usepackage{amsmath}&#10;\pagestyle{empty}&#10;\begin{document}&#10;&#10;$\mathbf{z}_t \approx \hat{\mathbf{z}}_t^-+H(\mathbf{x}_t-\hat{\mathbf{x}}_t^-)+V_t\mathbf{v}_t$&#10;&#10;&#10;\end{document}" title="IguanaTex Bitmap Display">
              <a:extLst>
                <a:ext uri="{FF2B5EF4-FFF2-40B4-BE49-F238E27FC236}">
                  <a16:creationId xmlns:a16="http://schemas.microsoft.com/office/drawing/2014/main" id="{EAA28CF8-323F-43AA-9F9F-53E7AB4F1DEB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0523" y="1690909"/>
              <a:ext cx="2353480" cy="185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5202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1289.089"/>
  <p:tag name="OUTPUTTYPE" val="PNG"/>
  <p:tag name="IGUANATEXVERSION" val="160"/>
  <p:tag name="LATEXADDIN" val="\documentclass{article}&#10;\usepackage{amsmath}&#10;\pagestyle{empty}&#10;\begin{document}&#10;&#10;$\mathbf{x}_t = A\mathbf{x}_{t-1}+B\mathbf{u}_t+\mathbf{w}_t$&#10;&#10;&#10;\end{document}"/>
  <p:tag name="IGUANATEXSIZE" val="20"/>
  <p:tag name="IGUANATEXCURSOR" val="141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309.7113"/>
  <p:tag name="OUTPUTTYPE" val="PNG"/>
  <p:tag name="IGUANATEXVERSION" val="160"/>
  <p:tag name="LATEXADDIN" val="\documentclass{article}&#10;\usepackage{amsmath}&#10;\pagestyle{empty}&#10;\begin{document}&#10;&#10;$\mathbf{x}_0,P_0$&#10;&#10;&#10;\end{document}"/>
  <p:tag name="IGUANATEXSIZE" val="20"/>
  <p:tag name="IGUANATEXCURSOR" val="98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007.874"/>
  <p:tag name="OUTPUTTYPE" val="PNG"/>
  <p:tag name="IGUANATEXVERSION" val="160"/>
  <p:tag name="LATEXADDIN" val="\documentclass{article}&#10;\usepackage{amsmath}&#10;\pagestyle{empty}&#10;\begin{document}&#10;&#10;$\hat{\mathbf{x}}_t^- = \mathbf{f}(\hat{\mathbf{x}}_{t-1}^+,\mathbf{u}_t,0)$&#10;&#10;&#10;\end{document}"/>
  <p:tag name="IGUANATEXSIZE" val="20"/>
  <p:tag name="IGUANATEXCURSOR" val="156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562.805"/>
  <p:tag name="OUTPUTTYPE" val="PNG"/>
  <p:tag name="IGUANATEXVERSION" val="160"/>
  <p:tag name="LATEXADDIN" val="\documentclass{article}&#10;\usepackage{amsmath}&#10;\pagestyle{empty}&#10;\begin{document}&#10;&#10;&#10;$P_t^-=A_tP_{t-1}^+A_t^T+W_tQ_tW_t^T$&#10;&#10;\end{document}"/>
  <p:tag name="IGUANATEXSIZE" val="20"/>
  <p:tag name="IGUANATEXCURSOR" val="104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2006.749"/>
  <p:tag name="OUTPUTTYPE" val="PNG"/>
  <p:tag name="IGUANATEXVERSION" val="160"/>
  <p:tag name="LATEXADDIN" val="\documentclass{article}&#10;\usepackage{amsmath}&#10;\pagestyle{empty}&#10;\begin{document}&#10;&#10;$K_t=P_t^-H_t^T(H_tP_t^-H_t^T+V_tR_tV_t^T)^{-1}$&#10;&#10;&#10;\end{document}"/>
  <p:tag name="IGUANATEXSIZE" val="20"/>
  <p:tag name="IGUANATEXCURSOR" val="118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748.781"/>
  <p:tag name="OUTPUTTYPE" val="PNG"/>
  <p:tag name="IGUANATEXVERSION" val="160"/>
  <p:tag name="LATEXADDIN" val="\documentclass{article}&#10;\usepackage{amsmath}&#10;\pagestyle{empty}&#10;\begin{document}&#10;&#10;$\hat{\mathbf{x}}_t^+=\hat{\mathbf{x}}_t^-+K_t(\mathbf{z}_t-\mathbf{f}\big(\hat{\mathbf{x}}_t^-,\mathbf{u}_t,0)\big)$&#10;&#10;&#10;\end{document}"/>
  <p:tag name="IGUANATEXSIZE" val="20"/>
  <p:tag name="IGUANATEXCURSOR" val="155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1107.612"/>
  <p:tag name="OUTPUTTYPE" val="PNG"/>
  <p:tag name="IGUANATEXVERSION" val="160"/>
  <p:tag name="LATEXADDIN" val="\documentclass{article}&#10;\usepackage{amsmath}&#10;\pagestyle{empty}&#10;\begin{document}&#10;&#10;$P_t^+=(\mathbf{I}-K_tH_t)P_t^-$&#10;&#10;&#10;\end{document}"/>
  <p:tag name="IGUANATEXSIZE" val="20"/>
  <p:tag name="IGUANATEXCURSOR" val="106"/>
  <p:tag name="TRANSPARENCY" val="True"/>
  <p:tag name="LATEXENGINEID" val="0"/>
  <p:tag name="TEMPFOLDER" val="E:\AppCache\IguanaCache\"/>
  <p:tag name="LATEXFORMHEIGHT" val="346.2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143.982"/>
  <p:tag name="OUTPUTTYPE" val="PNG"/>
  <p:tag name="IGUANATEXVERSION" val="160"/>
  <p:tag name="LATEXADDIN" val="\documentclass{article}&#10;\usepackage{amsmath}&#10;\pagestyle{empty}&#10;\begin{document}&#10;&#10;$\hat{\mathbf{x}}_t^+$&#10;&#10;&#10;\end{document}"/>
  <p:tag name="IGUANATEXSIZE" val="20"/>
  <p:tag name="IGUANATEXCURSOR" val="98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52.868"/>
  <p:tag name="OUTPUTTYPE" val="PNG"/>
  <p:tag name="IGUANATEXVERSION" val="160"/>
  <p:tag name="LATEXADDIN" val="\documentclass{article}&#10;\usepackage{amsmath}&#10;\pagestyle{empty}&#10;\begin{document}&#10;&#10;$\mathbf{x}_t = \mathbf{f}(\mathbf{x}_{t-1},\mathbf{u}_t,\mathbf{w}_t)$&#10;&#10;&#10;\end{document}"/>
  <p:tag name="IGUANATEXSIZE" val="20"/>
  <p:tag name="IGUANATEXCURSOR" val="151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28.159"/>
  <p:tag name="OUTPUTTYPE" val="PNG"/>
  <p:tag name="IGUANATEXVERSION" val="160"/>
  <p:tag name="LATEXADDIN" val="\documentclass{article}&#10;\usepackage{amsmath}&#10;\pagestyle{empty}&#10;\begin{document}&#10;&#10;$\mathbf{z}_t=\mathbf{h}(\mathbf{x}_t,\mathbf{v}_t)$&#10;&#10;&#10;\end{document}"/>
  <p:tag name="IGUANATEXSIZE" val="20"/>
  <p:tag name="IGUANATEXCURSOR" val="132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012.748"/>
  <p:tag name="OUTPUTTYPE" val="PNG"/>
  <p:tag name="IGUANATEXVERSION" val="160"/>
  <p:tag name="LATEXADDIN" val="\documentclass{article}&#10;\usepackage{amsmath}&#10;\pagestyle{empty}&#10;\begin{document}&#10;&#10;$\mathbf{x}_t \approx \mathbf{x}_{t-1}^-+A_t(\mathbf{x}_{t-1}-\hat{\mathbf{x}}_{t-1}^+)+W_t\mathbf{w}_t$&#10;&#10;&#10;\end{document}"/>
  <p:tag name="IGUANATEXSIZE" val="20"/>
  <p:tag name="IGUANATEXCURSOR" val="168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764.1545"/>
  <p:tag name="OUTPUTTYPE" val="PNG"/>
  <p:tag name="IGUANATEXVERSION" val="160"/>
  <p:tag name="LATEXADDIN" val="\documentclass{article}&#10;\usepackage{amsmath}&#10;\pagestyle{empty}&#10;\begin{document}&#10;&#10;$\mathbf{z}_t=H\mathbf{x}_t+\mathbf{v}_t$&#10;&#10;&#10;\end{document}"/>
  <p:tag name="IGUANATEXSIZE" val="20"/>
  <p:tag name="IGUANATEXCURSOR" val="121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89.051"/>
  <p:tag name="OUTPUTTYPE" val="PNG"/>
  <p:tag name="IGUANATEXVERSION" val="160"/>
  <p:tag name="LATEXADDIN" val="\documentclass{article}&#10;\usepackage{amsmath}&#10;\pagestyle{empty}&#10;\begin{document}&#10;&#10;$\mathbf{z}_t \approx \hat{\mathbf{z}}_t^-+H(\mathbf{x}_t-\hat{\mathbf{x}}_t^-)+V_t\mathbf{v}_t$&#10;&#10;&#10;\end{document}"/>
  <p:tag name="IGUANATEXSIZE" val="20"/>
  <p:tag name="IGUANATEXCURSOR" val="161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93.73827"/>
  <p:tag name="OUTPUTTYPE" val="PNG"/>
  <p:tag name="IGUANATEXVERSION" val="160"/>
  <p:tag name="LATEXADDIN" val="\documentclass{article}&#10;\usepackage{amsmath}&#10;\pagestyle{empty}&#10;\begin{document}&#10;&#10;$\mathbf{z}_t$&#10;&#10;&#10;\end{document}"/>
  <p:tag name="IGUANATEXSIZE" val="20"/>
  <p:tag name="IGUANATEXCURSOR" val="91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309.7113"/>
  <p:tag name="OUTPUTTYPE" val="PNG"/>
  <p:tag name="IGUANATEXVERSION" val="160"/>
  <p:tag name="LATEXADDIN" val="\documentclass{article}&#10;\usepackage{amsmath}&#10;\pagestyle{empty}&#10;\begin{document}&#10;&#10;$\mathbf{x}_0,P_0$&#10;&#10;&#10;\end{document}"/>
  <p:tag name="IGUANATEXSIZE" val="20"/>
  <p:tag name="IGUANATEXCURSOR" val="98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007.874"/>
  <p:tag name="OUTPUTTYPE" val="PNG"/>
  <p:tag name="IGUANATEXVERSION" val="160"/>
  <p:tag name="LATEXADDIN" val="\documentclass{article}&#10;\usepackage{amsmath}&#10;\pagestyle{empty}&#10;\begin{document}&#10;&#10;$\hat{\mathbf{x}}_t^- = \mathbf{f}(\hat{\mathbf{x}}_{t-1}^+,\mathbf{u}_t,0)$&#10;&#10;&#10;\end{document}"/>
  <p:tag name="IGUANATEXSIZE" val="20"/>
  <p:tag name="IGUANATEXCURSOR" val="156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562.805"/>
  <p:tag name="OUTPUTTYPE" val="PNG"/>
  <p:tag name="IGUANATEXVERSION" val="160"/>
  <p:tag name="LATEXADDIN" val="\documentclass{article}&#10;\usepackage{amsmath}&#10;\pagestyle{empty}&#10;\begin{document}&#10;&#10;&#10;$P_t^-=A_tP_{t-1}^+A_t^T+W_tQ_tW_t^T$&#10;&#10;\end{document}"/>
  <p:tag name="IGUANATEXSIZE" val="20"/>
  <p:tag name="IGUANATEXCURSOR" val="104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2006.749"/>
  <p:tag name="OUTPUTTYPE" val="PNG"/>
  <p:tag name="IGUANATEXVERSION" val="160"/>
  <p:tag name="LATEXADDIN" val="\documentclass{article}&#10;\usepackage{amsmath}&#10;\pagestyle{empty}&#10;\begin{document}&#10;&#10;$K_t=P_t^-H_t^T(H_tP_t^-H_t^T+V_tR_tV_t^T)^{-1}$&#10;&#10;&#10;\end{document}"/>
  <p:tag name="IGUANATEXSIZE" val="20"/>
  <p:tag name="IGUANATEXCURSOR" val="118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748.781"/>
  <p:tag name="OUTPUTTYPE" val="PNG"/>
  <p:tag name="IGUANATEXVERSION" val="160"/>
  <p:tag name="LATEXADDIN" val="\documentclass{article}&#10;\usepackage{amsmath}&#10;\pagestyle{empty}&#10;\begin{document}&#10;&#10;$\hat{\mathbf{x}}_t^+=\hat{\mathbf{x}}_t^-+K_t(\mathbf{z}_t-\mathbf{f}\big(\hat{\mathbf{x}}_t^-,\mathbf{u}_t,0)\big)$&#10;&#10;&#10;\end{document}"/>
  <p:tag name="IGUANATEXSIZE" val="20"/>
  <p:tag name="IGUANATEXCURSOR" val="155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1107.612"/>
  <p:tag name="OUTPUTTYPE" val="PNG"/>
  <p:tag name="IGUANATEXVERSION" val="160"/>
  <p:tag name="LATEXADDIN" val="\documentclass{article}&#10;\usepackage{amsmath}&#10;\pagestyle{empty}&#10;\begin{document}&#10;&#10;$P_t^+=(\mathbf{I}-K_tH_t)P_t^-$&#10;&#10;&#10;\end{document}"/>
  <p:tag name="IGUANATEXSIZE" val="20"/>
  <p:tag name="IGUANATEXCURSOR" val="106"/>
  <p:tag name="TRANSPARENCY" val="True"/>
  <p:tag name="LATEXENGINEID" val="0"/>
  <p:tag name="TEMPFOLDER" val="E:\AppCache\IguanaCache\"/>
  <p:tag name="LATEXFORMHEIGHT" val="346.2"/>
  <p:tag name="LATEXFORMWIDTH" val="38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143.982"/>
  <p:tag name="OUTPUTTYPE" val="PNG"/>
  <p:tag name="IGUANATEXVERSION" val="160"/>
  <p:tag name="LATEXADDIN" val="\documentclass{article}&#10;\usepackage{amsmath}&#10;\pagestyle{empty}&#10;\begin{document}&#10;&#10;$\hat{\mathbf{x}}_t^+$&#10;&#10;&#10;\end{document}"/>
  <p:tag name="IGUANATEXSIZE" val="20"/>
  <p:tag name="IGUANATEXCURSOR" val="98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52.868"/>
  <p:tag name="OUTPUTTYPE" val="PNG"/>
  <p:tag name="IGUANATEXVERSION" val="160"/>
  <p:tag name="LATEXADDIN" val="\documentclass{article}&#10;\usepackage{amsmath}&#10;\pagestyle{empty}&#10;\begin{document}&#10;&#10;$\mathbf{x}_t = \mathbf{f}(\mathbf{x}_{t-1},\mathbf{u}_t,\mathbf{w}_t)$&#10;&#10;&#10;\end{document}"/>
  <p:tag name="IGUANATEXSIZE" val="20"/>
  <p:tag name="IGUANATEXCURSOR" val="151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029.621"/>
  <p:tag name="OUTPUTTYPE" val="PNG"/>
  <p:tag name="IGUANATEXVERSION" val="160"/>
  <p:tag name="LATEXADDIN" val="\documentclass{article}&#10;\usepackage{amsmath}&#10;\pagestyle{empty}&#10;\begin{document}&#10;&#10;$\hat{\mathbf{x}}_t^- = A\hat{\mathbf{x}}_{t-1}^+ +B\mathbf{u}_t$&#10;&#10;&#10;\end{document}"/>
  <p:tag name="IGUANATEXSIZE" val="20"/>
  <p:tag name="IGUANATEXCURSOR" val="145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28.159"/>
  <p:tag name="OUTPUTTYPE" val="PNG"/>
  <p:tag name="IGUANATEXVERSION" val="160"/>
  <p:tag name="LATEXADDIN" val="\documentclass{article}&#10;\usepackage{amsmath}&#10;\pagestyle{empty}&#10;\begin{document}&#10;&#10;$\mathbf{z}_t=\mathbf{h}(\mathbf{x}_t,\mathbf{v}_t)$&#10;&#10;&#10;\end{document}"/>
  <p:tag name="IGUANATEXSIZE" val="20"/>
  <p:tag name="IGUANATEXCURSOR" val="132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012.748"/>
  <p:tag name="OUTPUTTYPE" val="PNG"/>
  <p:tag name="IGUANATEXVERSION" val="160"/>
  <p:tag name="LATEXADDIN" val="\documentclass{article}&#10;\usepackage{amsmath}&#10;\pagestyle{empty}&#10;\begin{document}&#10;&#10;$\mathbf{x}_t \approx \mathbf{x}_{t-1}^-+A_t(\mathbf{x}_{t-1}-\hat{\mathbf{x}}_{t-1}^+)+W_t\mathbf{w}_t$&#10;&#10;&#10;\end{document}"/>
  <p:tag name="IGUANATEXSIZE" val="20"/>
  <p:tag name="IGUANATEXCURSOR" val="168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89.051"/>
  <p:tag name="OUTPUTTYPE" val="PNG"/>
  <p:tag name="IGUANATEXVERSION" val="160"/>
  <p:tag name="LATEXADDIN" val="\documentclass{article}&#10;\usepackage{amsmath}&#10;\pagestyle{empty}&#10;\begin{document}&#10;&#10;$\mathbf{z}_t \approx \hat{\mathbf{z}}_t^-+H(\mathbf{x}_t-\hat{\mathbf{x}}_t^-)+V_t\mathbf{v}_t$&#10;&#10;&#10;\end{document}"/>
  <p:tag name="IGUANATEXSIZE" val="20"/>
  <p:tag name="IGUANATEXCURSOR" val="161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93.73827"/>
  <p:tag name="OUTPUTTYPE" val="PNG"/>
  <p:tag name="IGUANATEXVERSION" val="160"/>
  <p:tag name="LATEXADDIN" val="\documentclass{article}&#10;\usepackage{amsmath}&#10;\pagestyle{empty}&#10;\begin{document}&#10;&#10;$\mathbf{z}_t$&#10;&#10;&#10;\end{document}"/>
  <p:tag name="IGUANATEXSIZE" val="20"/>
  <p:tag name="IGUANATEXCURSOR" val="91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309.7113"/>
  <p:tag name="OUTPUTTYPE" val="PNG"/>
  <p:tag name="IGUANATEXVERSION" val="160"/>
  <p:tag name="LATEXADDIN" val="\documentclass{article}&#10;\usepackage{amsmath}&#10;\pagestyle{empty}&#10;\begin{document}&#10;&#10;$\mathbf{x}_0,P_0$&#10;&#10;&#10;\end{document}"/>
  <p:tag name="IGUANATEXSIZE" val="20"/>
  <p:tag name="IGUANATEXCURSOR" val="98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103.862"/>
  <p:tag name="OUTPUTTYPE" val="PNG"/>
  <p:tag name="IGUANATEXVERSION" val="160"/>
  <p:tag name="LATEXADDIN" val="\documentclass{article}&#10;\usepackage{amsmath}&#10;\pagestyle{empty}&#10;\begin{document}&#10;&#10;&#10;$P_t^-=AP_{t-1}^+A^T+Q$&#10;&#10;\end{document}"/>
  <p:tag name="IGUANATEXSIZE" val="20"/>
  <p:tag name="IGUANATEXCURSOR" val="105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635.546"/>
  <p:tag name="OUTPUTTYPE" val="PNG"/>
  <p:tag name="IGUANATEXVERSION" val="160"/>
  <p:tag name="LATEXADDIN" val="\documentclass{article}&#10;\usepackage{amsmath}&#10;\pagestyle{empty}&#10;\begin{document}&#10;&#10;$K_t=P_t^-H^T(HP_t^-H^T+R)^{-1}$&#10;&#10;&#10;\end{document}"/>
  <p:tag name="IGUANATEXSIZE" val="20"/>
  <p:tag name="IGUANATEXCURSOR" val="112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1400.825"/>
  <p:tag name="OUTPUTTYPE" val="PNG"/>
  <p:tag name="IGUANATEXVERSION" val="160"/>
  <p:tag name="LATEXADDIN" val="\documentclass{article}&#10;\usepackage{amsmath}&#10;\pagestyle{empty}&#10;\begin{document}&#10;&#10;$\hat{\mathbf{x}}_t^+=\hat{\mathbf{x}}_t^-+K_t(\mathbf{z}_t-H\hat{\mathbf{x}}_t^-)$&#10;&#10;&#10;\end{document}"/>
  <p:tag name="IGUANATEXSIZE" val="20"/>
  <p:tag name="IGUANATEXCURSOR" val="162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1073.866"/>
  <p:tag name="OUTPUTTYPE" val="PNG"/>
  <p:tag name="IGUANATEXVERSION" val="160"/>
  <p:tag name="LATEXADDIN" val="\documentclass{article}&#10;\usepackage{amsmath}&#10;\pagestyle{empty}&#10;\begin{document}&#10;&#10;$P_t^+=(\mathbf{I}-K_tH)P_t^-$&#10;&#10;&#10;\end{document}"/>
  <p:tag name="IGUANATEXSIZE" val="20"/>
  <p:tag name="IGUANATEXCURSOR" val="107"/>
  <p:tag name="TRANSPARENCY" val="True"/>
  <p:tag name="LATEXENGINEID" val="0"/>
  <p:tag name="TEMPFOLDER" val="E:\AppCache\IguanaCache\"/>
  <p:tag name="LATEXFORMHEIGHT" val="346.2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143.982"/>
  <p:tag name="OUTPUTTYPE" val="PNG"/>
  <p:tag name="IGUANATEXVERSION" val="160"/>
  <p:tag name="LATEXADDIN" val="\documentclass{article}&#10;\usepackage{amsmath}&#10;\pagestyle{empty}&#10;\begin{document}&#10;&#10;$\hat{\mathbf{x}}_t^+$&#10;&#10;&#10;\end{document}"/>
  <p:tag name="IGUANATEXSIZE" val="20"/>
  <p:tag name="IGUANATEXCURSOR" val="98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93.73827"/>
  <p:tag name="OUTPUTTYPE" val="PNG"/>
  <p:tag name="IGUANATEXVERSION" val="160"/>
  <p:tag name="LATEXADDIN" val="\documentclass{article}&#10;\usepackage{amsmath}&#10;\pagestyle{empty}&#10;\begin{document}&#10;&#10;$\mathbf{z}_t$&#10;&#10;&#10;\end{document}"/>
  <p:tag name="IGUANATEXSIZE" val="20"/>
  <p:tag name="IGUANATEXCURSOR" val="91"/>
  <p:tag name="TRANSPARENCY" val="True"/>
  <p:tag name="LATEXENGINEID" val="0"/>
  <p:tag name="TEMPFOLDER" val="E:\AppCache\IguanaCache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140</Words>
  <Application>Microsoft Office PowerPoint</Application>
  <PresentationFormat>宽屏</PresentationFormat>
  <Paragraphs>45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华文宋体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梓尧</dc:creator>
  <cp:lastModifiedBy>林 梓尧</cp:lastModifiedBy>
  <cp:revision>33</cp:revision>
  <dcterms:created xsi:type="dcterms:W3CDTF">2022-12-10T08:51:21Z</dcterms:created>
  <dcterms:modified xsi:type="dcterms:W3CDTF">2022-12-12T12:47:51Z</dcterms:modified>
</cp:coreProperties>
</file>