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97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18/9/24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18/9/24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18/9/24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18/9/24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18/9/24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18/9/24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18/9/24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18/9/24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18/9/24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18/9/24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18/9/24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18/9/24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HK International Schools and their Surrounding Venues</a:t>
            </a:r>
            <a:endParaRPr lang="en-US" dirty="0"/>
          </a:p>
        </p:txBody>
      </p:sp>
      <p:sp>
        <p:nvSpPr>
          <p:cNvPr id="3" name="Subtitle 2"/>
          <p:cNvSpPr>
            <a:spLocks noGrp="1"/>
          </p:cNvSpPr>
          <p:nvPr>
            <p:ph type="subTitle" idx="1"/>
          </p:nvPr>
        </p:nvSpPr>
        <p:spPr/>
        <p:txBody>
          <a:bodyPr/>
          <a:lstStyle/>
          <a:p>
            <a:r>
              <a:rPr lang="en-US" dirty="0" smtClean="0"/>
              <a:t>To Flag or Not To Flag</a:t>
            </a:r>
            <a:endParaRPr lang="en-US" dirty="0"/>
          </a:p>
        </p:txBody>
      </p:sp>
    </p:spTree>
    <p:extLst>
      <p:ext uri="{BB962C8B-B14F-4D97-AF65-F5344CB8AC3E}">
        <p14:creationId xmlns:p14="http://schemas.microsoft.com/office/powerpoint/2010/main" val="291304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4" name="Rectangle 3"/>
          <p:cNvSpPr/>
          <p:nvPr/>
        </p:nvSpPr>
        <p:spPr>
          <a:xfrm>
            <a:off x="1" y="1386825"/>
            <a:ext cx="8922166" cy="4832092"/>
          </a:xfrm>
          <a:prstGeom prst="rect">
            <a:avLst/>
          </a:prstGeom>
        </p:spPr>
        <p:txBody>
          <a:bodyPr wrap="square">
            <a:spAutoFit/>
          </a:bodyPr>
          <a:lstStyle/>
          <a:p>
            <a:pPr algn="just"/>
            <a:r>
              <a:rPr lang="en-US" sz="2200" dirty="0"/>
              <a:t>Choosing schools often is a huge decision for parents, especially for weary-eyed parents hoping to have their kids stay in school and study as far away from 'attractions' as possible. There will be a couple of </a:t>
            </a:r>
            <a:r>
              <a:rPr lang="en-US" sz="2200" dirty="0" smtClean="0"/>
              <a:t>assumptions:</a:t>
            </a:r>
          </a:p>
          <a:p>
            <a:pPr algn="just"/>
            <a:endParaRPr lang="en-US" sz="2200" dirty="0" smtClean="0"/>
          </a:p>
          <a:p>
            <a:pPr marL="457200" indent="-457200" algn="just">
              <a:buAutoNum type="arabicParenR"/>
            </a:pPr>
            <a:r>
              <a:rPr lang="en-US" sz="2200" dirty="0" smtClean="0"/>
              <a:t>These </a:t>
            </a:r>
            <a:r>
              <a:rPr lang="en-US" sz="2200" dirty="0"/>
              <a:t>parents are in Hong Kong and are placing kids into International Secondary Schools (kids have ability to roam free either during lunch or immediately after school). Hence not considering primary schools or kindergartens. </a:t>
            </a:r>
            <a:endParaRPr lang="en-US" sz="2200" dirty="0" smtClean="0"/>
          </a:p>
          <a:p>
            <a:pPr marL="457200" indent="-457200" algn="just">
              <a:buAutoNum type="arabicParenR"/>
            </a:pPr>
            <a:endParaRPr lang="en-US" sz="2200" dirty="0"/>
          </a:p>
          <a:p>
            <a:pPr marL="457200" indent="-457200" algn="just">
              <a:buAutoNum type="arabicParenR"/>
            </a:pPr>
            <a:r>
              <a:rPr lang="en-US" sz="2200" dirty="0" smtClean="0"/>
              <a:t>Some </a:t>
            </a:r>
            <a:r>
              <a:rPr lang="en-US" sz="2200" dirty="0"/>
              <a:t>stereotypical attraction-joints that parents are keen to avoid include arcades, gaming-areas, shopping malls, bars, clubs etc. Let this list not be exhaustive, but also be known as "the list". 3) The consideration would be "walking distance" from schools, </a:t>
            </a:r>
            <a:r>
              <a:rPr lang="en-US" sz="2200" dirty="0" err="1"/>
              <a:t>definted</a:t>
            </a:r>
            <a:r>
              <a:rPr lang="en-US" sz="2200" dirty="0"/>
              <a:t> as less than 200 meters</a:t>
            </a:r>
            <a:r>
              <a:rPr lang="en-US" sz="2200" dirty="0" smtClean="0"/>
              <a:t>.</a:t>
            </a:r>
            <a:endParaRPr lang="en-US" sz="2200" dirty="0"/>
          </a:p>
        </p:txBody>
      </p:sp>
    </p:spTree>
    <p:extLst>
      <p:ext uri="{BB962C8B-B14F-4D97-AF65-F5344CB8AC3E}">
        <p14:creationId xmlns:p14="http://schemas.microsoft.com/office/powerpoint/2010/main" val="3470400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4" name="Rectangle 3"/>
          <p:cNvSpPr/>
          <p:nvPr/>
        </p:nvSpPr>
        <p:spPr>
          <a:xfrm>
            <a:off x="1025723" y="2063196"/>
            <a:ext cx="7066095" cy="3970318"/>
          </a:xfrm>
          <a:prstGeom prst="rect">
            <a:avLst/>
          </a:prstGeom>
        </p:spPr>
        <p:txBody>
          <a:bodyPr wrap="square">
            <a:spAutoFit/>
          </a:bodyPr>
          <a:lstStyle/>
          <a:p>
            <a:endParaRPr lang="en-US" dirty="0"/>
          </a:p>
          <a:p>
            <a:pPr algn="just"/>
            <a:r>
              <a:rPr lang="en-US" dirty="0"/>
              <a:t>By no means does this study aim to define what is the best school just by highlighting what attractions there are, but it aims to highlight the different or similarity on shops are around schools. If there are any venues that are mentioned in "the list" it was also be flagged</a:t>
            </a:r>
            <a:r>
              <a:rPr lang="en-US" dirty="0" smtClean="0"/>
              <a:t>.</a:t>
            </a:r>
          </a:p>
          <a:p>
            <a:pPr algn="just"/>
            <a:endParaRPr lang="en-US" dirty="0"/>
          </a:p>
          <a:p>
            <a:pPr algn="just"/>
            <a:r>
              <a:rPr lang="en-US" dirty="0" smtClean="0"/>
              <a:t>THE LIST:</a:t>
            </a:r>
          </a:p>
          <a:p>
            <a:pPr algn="just"/>
            <a:endParaRPr lang="en-US" dirty="0"/>
          </a:p>
          <a:p>
            <a:pPr marL="285750" indent="-285750" algn="just">
              <a:buFont typeface="Arial"/>
              <a:buChar char="•"/>
            </a:pPr>
            <a:r>
              <a:rPr lang="en-US" dirty="0" smtClean="0"/>
              <a:t>Gaming Arcade</a:t>
            </a:r>
          </a:p>
          <a:p>
            <a:pPr marL="285750" indent="-285750" algn="just">
              <a:buFont typeface="Arial"/>
              <a:buChar char="•"/>
            </a:pPr>
            <a:r>
              <a:rPr lang="en-US" dirty="0" smtClean="0"/>
              <a:t>Bars</a:t>
            </a:r>
          </a:p>
          <a:p>
            <a:pPr marL="285750" indent="-285750" algn="just">
              <a:buFont typeface="Arial"/>
              <a:buChar char="•"/>
            </a:pPr>
            <a:r>
              <a:rPr lang="en-US" dirty="0" smtClean="0"/>
              <a:t>Clubs</a:t>
            </a:r>
          </a:p>
          <a:p>
            <a:pPr marL="285750" indent="-285750" algn="just">
              <a:buFont typeface="Arial"/>
              <a:buChar char="•"/>
            </a:pPr>
            <a:r>
              <a:rPr lang="en-US" dirty="0" smtClean="0"/>
              <a:t>Entertainment Joins</a:t>
            </a:r>
          </a:p>
          <a:p>
            <a:pPr marL="285750" indent="-285750" algn="just">
              <a:buFont typeface="Arial"/>
              <a:buChar char="•"/>
            </a:pPr>
            <a:r>
              <a:rPr lang="en-US" dirty="0" smtClean="0"/>
              <a:t>Cinemas</a:t>
            </a:r>
          </a:p>
          <a:p>
            <a:pPr marL="285750" indent="-285750" algn="just">
              <a:buFont typeface="Arial"/>
              <a:buChar char="•"/>
            </a:pPr>
            <a:r>
              <a:rPr lang="en-US" dirty="0" smtClean="0"/>
              <a:t>Shopping Malls</a:t>
            </a:r>
          </a:p>
        </p:txBody>
      </p:sp>
    </p:spTree>
    <p:extLst>
      <p:ext uri="{BB962C8B-B14F-4D97-AF65-F5344CB8AC3E}">
        <p14:creationId xmlns:p14="http://schemas.microsoft.com/office/powerpoint/2010/main" val="1906450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Section</a:t>
            </a:r>
            <a:endParaRPr lang="en-US" dirty="0"/>
          </a:p>
        </p:txBody>
      </p:sp>
      <p:sp>
        <p:nvSpPr>
          <p:cNvPr id="4" name="Rectangle 3"/>
          <p:cNvSpPr/>
          <p:nvPr/>
        </p:nvSpPr>
        <p:spPr>
          <a:xfrm>
            <a:off x="1025723" y="2063196"/>
            <a:ext cx="7066095" cy="1754327"/>
          </a:xfrm>
          <a:prstGeom prst="rect">
            <a:avLst/>
          </a:prstGeom>
        </p:spPr>
        <p:txBody>
          <a:bodyPr wrap="square">
            <a:spAutoFit/>
          </a:bodyPr>
          <a:lstStyle/>
          <a:p>
            <a:endParaRPr lang="en-US" dirty="0"/>
          </a:p>
          <a:p>
            <a:pPr algn="just"/>
            <a:r>
              <a:rPr lang="en-US" dirty="0" smtClean="0"/>
              <a:t>Mainly two sources:</a:t>
            </a:r>
          </a:p>
          <a:p>
            <a:pPr algn="just"/>
            <a:endParaRPr lang="en-US" dirty="0"/>
          </a:p>
          <a:p>
            <a:pPr marL="342900" indent="-342900" algn="just">
              <a:buAutoNum type="arabicParenR"/>
            </a:pPr>
            <a:r>
              <a:rPr lang="en-US" dirty="0" smtClean="0"/>
              <a:t>Foursquare API</a:t>
            </a:r>
          </a:p>
          <a:p>
            <a:pPr marL="342900" indent="-342900" algn="just">
              <a:buAutoNum type="arabicParenR"/>
            </a:pPr>
            <a:r>
              <a:rPr lang="en-US" dirty="0" smtClean="0"/>
              <a:t>HK Government International Schools CSV File</a:t>
            </a:r>
          </a:p>
          <a:p>
            <a:pPr algn="just"/>
            <a:endParaRPr lang="en-US" dirty="0"/>
          </a:p>
        </p:txBody>
      </p:sp>
    </p:spTree>
    <p:extLst>
      <p:ext uri="{BB962C8B-B14F-4D97-AF65-F5344CB8AC3E}">
        <p14:creationId xmlns:p14="http://schemas.microsoft.com/office/powerpoint/2010/main" val="1138569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4" name="Rectangle 3"/>
          <p:cNvSpPr/>
          <p:nvPr/>
        </p:nvSpPr>
        <p:spPr>
          <a:xfrm>
            <a:off x="457200" y="1866887"/>
            <a:ext cx="8432404" cy="3416320"/>
          </a:xfrm>
          <a:prstGeom prst="rect">
            <a:avLst/>
          </a:prstGeom>
        </p:spPr>
        <p:txBody>
          <a:bodyPr wrap="square">
            <a:spAutoFit/>
          </a:bodyPr>
          <a:lstStyle/>
          <a:p>
            <a:r>
              <a:rPr lang="en-US" dirty="0"/>
              <a:t>The longitude and latitude data are provided by a CSV by the government. However it uses a Degree, Minutes and Seconds for Latitude and Longitude, so there needs to be a conversion to Decimal Degree Latitude and Longitude. So this would </a:t>
            </a:r>
            <a:r>
              <a:rPr lang="en-US" dirty="0" smtClean="0"/>
              <a:t>require </a:t>
            </a:r>
            <a:r>
              <a:rPr lang="en-US" dirty="0"/>
              <a:t>some data cleaning.</a:t>
            </a:r>
          </a:p>
          <a:p>
            <a:endParaRPr lang="en-US" dirty="0"/>
          </a:p>
          <a:p>
            <a:r>
              <a:rPr lang="en-US" dirty="0"/>
              <a:t>Then after isolating and getting the correct </a:t>
            </a:r>
            <a:r>
              <a:rPr lang="en-US" dirty="0" err="1"/>
              <a:t>lat</a:t>
            </a:r>
            <a:r>
              <a:rPr lang="en-US" dirty="0"/>
              <a:t> long data form the office source, this would then be used to query foursquare API for the nearby venues within a limit of 200 meters.</a:t>
            </a:r>
          </a:p>
          <a:p>
            <a:endParaRPr lang="en-US" dirty="0"/>
          </a:p>
          <a:p>
            <a:r>
              <a:rPr lang="en-US" dirty="0"/>
              <a:t>After the result is stored and queries, we will run a </a:t>
            </a:r>
            <a:r>
              <a:rPr lang="en-US" dirty="0" err="1"/>
              <a:t>kmeans</a:t>
            </a:r>
            <a:r>
              <a:rPr lang="en-US" dirty="0"/>
              <a:t> to </a:t>
            </a:r>
            <a:r>
              <a:rPr lang="en-US" dirty="0" err="1"/>
              <a:t>seperate</a:t>
            </a:r>
            <a:r>
              <a:rPr lang="en-US" dirty="0"/>
              <a:t> the different clusters and see if there are different / similarities of these cluster-venues around the schools.</a:t>
            </a:r>
          </a:p>
        </p:txBody>
      </p:sp>
    </p:spTree>
    <p:extLst>
      <p:ext uri="{BB962C8B-B14F-4D97-AF65-F5344CB8AC3E}">
        <p14:creationId xmlns:p14="http://schemas.microsoft.com/office/powerpoint/2010/main" val="2368834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Section</a:t>
            </a:r>
            <a:endParaRPr lang="en-US" dirty="0"/>
          </a:p>
        </p:txBody>
      </p:sp>
      <p:sp>
        <p:nvSpPr>
          <p:cNvPr id="3" name="Content Placeholder 2"/>
          <p:cNvSpPr>
            <a:spLocks noGrp="1"/>
          </p:cNvSpPr>
          <p:nvPr>
            <p:ph idx="1"/>
          </p:nvPr>
        </p:nvSpPr>
        <p:spPr/>
        <p:txBody>
          <a:bodyPr/>
          <a:lstStyle/>
          <a:p>
            <a:r>
              <a:rPr lang="en-US" dirty="0" smtClean="0"/>
              <a:t>24 International Schools</a:t>
            </a:r>
          </a:p>
          <a:p>
            <a:r>
              <a:rPr lang="en-US" dirty="0" smtClean="0"/>
              <a:t>64 Venues Returned within 200 m of the Schools</a:t>
            </a:r>
          </a:p>
          <a:p>
            <a:r>
              <a:rPr lang="en-US" dirty="0" smtClean="0"/>
              <a:t>5 Clusters</a:t>
            </a:r>
          </a:p>
          <a:p>
            <a:r>
              <a:rPr lang="en-US" dirty="0" smtClean="0"/>
              <a:t>All Within Hong Kong</a:t>
            </a:r>
            <a:endParaRPr lang="en-US" dirty="0"/>
          </a:p>
        </p:txBody>
      </p:sp>
    </p:spTree>
    <p:extLst>
      <p:ext uri="{BB962C8B-B14F-4D97-AF65-F5344CB8AC3E}">
        <p14:creationId xmlns:p14="http://schemas.microsoft.com/office/powerpoint/2010/main" val="4206543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Generated by Folium</a:t>
            </a:r>
            <a:endParaRPr lang="en-US" dirty="0"/>
          </a:p>
        </p:txBody>
      </p:sp>
      <p:pic>
        <p:nvPicPr>
          <p:cNvPr id="4" name="Picture 3" descr="Screen Shot 2018-09-24 at 16.26.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030" y="1563795"/>
            <a:ext cx="8659700" cy="5094773"/>
          </a:xfrm>
          <a:prstGeom prst="rect">
            <a:avLst/>
          </a:prstGeom>
        </p:spPr>
      </p:pic>
    </p:spTree>
    <p:extLst>
      <p:ext uri="{BB962C8B-B14F-4D97-AF65-F5344CB8AC3E}">
        <p14:creationId xmlns:p14="http://schemas.microsoft.com/office/powerpoint/2010/main" val="1865949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Rectangle 3"/>
          <p:cNvSpPr/>
          <p:nvPr/>
        </p:nvSpPr>
        <p:spPr>
          <a:xfrm>
            <a:off x="179095" y="1710924"/>
            <a:ext cx="8759353" cy="4247317"/>
          </a:xfrm>
          <a:prstGeom prst="rect">
            <a:avLst/>
          </a:prstGeom>
        </p:spPr>
        <p:txBody>
          <a:bodyPr wrap="square">
            <a:spAutoFit/>
          </a:bodyPr>
          <a:lstStyle/>
          <a:p>
            <a:r>
              <a:rPr lang="en-US" dirty="0"/>
              <a:t>The shop venues were split into 5 clusters and only 64 different shops were queried from Foursquare. The small sample size could have been because of the limited 200m limitation of the foursquare </a:t>
            </a:r>
            <a:r>
              <a:rPr lang="en-US" dirty="0" err="1"/>
              <a:t>api</a:t>
            </a:r>
            <a:r>
              <a:rPr lang="en-US" dirty="0"/>
              <a:t> query and also </a:t>
            </a:r>
            <a:r>
              <a:rPr lang="en-US" dirty="0" smtClean="0"/>
              <a:t>possibility </a:t>
            </a:r>
            <a:r>
              <a:rPr lang="en-US" dirty="0"/>
              <a:t>the limited number of venues around those schools that are in </a:t>
            </a:r>
            <a:r>
              <a:rPr lang="en-US" dirty="0" err="1"/>
              <a:t>foursquare's</a:t>
            </a:r>
            <a:r>
              <a:rPr lang="en-US" dirty="0"/>
              <a:t> database. This also caused a significant </a:t>
            </a:r>
            <a:r>
              <a:rPr lang="en-US" dirty="0" err="1"/>
              <a:t>repitition</a:t>
            </a:r>
            <a:r>
              <a:rPr lang="en-US" dirty="0"/>
              <a:t> of venues sample set because it was included as a top 10 even though its possible they were a value of "0".</a:t>
            </a:r>
          </a:p>
          <a:p>
            <a:endParaRPr lang="en-US" dirty="0"/>
          </a:p>
          <a:p>
            <a:r>
              <a:rPr lang="en-US" dirty="0"/>
              <a:t>Despite splitting the shop levels into 5 different clusters. From the map observation, overwhelmingly clusters 0, which make up the majority inside the cluster group (16 were in this cluster), and most of them are around the "edges" or borders of Hong Kong.</a:t>
            </a:r>
          </a:p>
          <a:p>
            <a:endParaRPr lang="en-US" dirty="0"/>
          </a:p>
          <a:p>
            <a:r>
              <a:rPr lang="en-US" dirty="0"/>
              <a:t>In light of this, there appears to be no venues that are close to these sample set of international schools that were in "the list" of venues that needs to be flagged (gaming arcades </a:t>
            </a:r>
            <a:r>
              <a:rPr lang="en-US" dirty="0" err="1"/>
              <a:t>etc</a:t>
            </a:r>
            <a:r>
              <a:rPr lang="en-US" dirty="0"/>
              <a:t>). Weary eyes parents should discount this factor and choose schools </a:t>
            </a:r>
            <a:r>
              <a:rPr lang="en-US" dirty="0" smtClean="0"/>
              <a:t>based on other factors and not include geographical </a:t>
            </a:r>
            <a:r>
              <a:rPr lang="en-US" dirty="0"/>
              <a:t>factors like </a:t>
            </a:r>
            <a:r>
              <a:rPr lang="en-US" dirty="0" smtClean="0"/>
              <a:t>surrounding-</a:t>
            </a:r>
            <a:r>
              <a:rPr lang="en-US" dirty="0"/>
              <a:t>attractions.</a:t>
            </a:r>
          </a:p>
        </p:txBody>
      </p:sp>
    </p:spTree>
    <p:extLst>
      <p:ext uri="{BB962C8B-B14F-4D97-AF65-F5344CB8AC3E}">
        <p14:creationId xmlns:p14="http://schemas.microsoft.com/office/powerpoint/2010/main" val="3095386060"/>
      </p:ext>
    </p:extLst>
  </p:cSld>
  <p:clrMapOvr>
    <a:masterClrMapping/>
  </p:clrMapOvr>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8</TotalTime>
  <Words>590</Words>
  <Application>Microsoft Macintosh PowerPoint</Application>
  <PresentationFormat>On-screen Show (4:3)</PresentationFormat>
  <Paragraphs>44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 Black </vt:lpstr>
      <vt:lpstr>HK International Schools and their Surrounding Venues</vt:lpstr>
      <vt:lpstr>Introduction</vt:lpstr>
      <vt:lpstr>Introduction</vt:lpstr>
      <vt:lpstr>Data Section</vt:lpstr>
      <vt:lpstr>Methodology</vt:lpstr>
      <vt:lpstr>Data Section</vt:lpstr>
      <vt:lpstr>Map: Generated by Folium</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HK International Schools and their Surrounding Venues</dc:title>
  <dc:creator>user</dc:creator>
  <cp:lastModifiedBy>user</cp:lastModifiedBy>
  <cp:revision>1</cp:revision>
  <dcterms:created xsi:type="dcterms:W3CDTF">2018-09-24T08:20:02Z</dcterms:created>
  <dcterms:modified xsi:type="dcterms:W3CDTF">2018-09-24T08:28:26Z</dcterms:modified>
</cp:coreProperties>
</file>