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5CE1E70-CF8E-4E88-B86C-6AB4ABE6D060}" type="datetimeFigureOut">
              <a:rPr lang="en-CA" smtClean="0"/>
              <a:t>2021-01-03</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92BA46A-FA09-42BB-81AB-BD8259D610EF}"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36804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E1E70-CF8E-4E88-B86C-6AB4ABE6D060}" type="datetimeFigureOut">
              <a:rPr lang="en-CA" smtClean="0"/>
              <a:t>2021-01-03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372861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E1E70-CF8E-4E88-B86C-6AB4ABE6D060}" type="datetimeFigureOut">
              <a:rPr lang="en-CA" smtClean="0"/>
              <a:t>2021-01-03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411144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E1E70-CF8E-4E88-B86C-6AB4ABE6D060}" type="datetimeFigureOut">
              <a:rPr lang="en-CA" smtClean="0"/>
              <a:t>2021-01-03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365915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E1E70-CF8E-4E88-B86C-6AB4ABE6D060}" type="datetimeFigureOut">
              <a:rPr lang="en-CA" smtClean="0"/>
              <a:t>2021-01-03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92BA46A-FA09-42BB-81AB-BD8259D610EF}"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373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E1E70-CF8E-4E88-B86C-6AB4ABE6D060}" type="datetimeFigureOut">
              <a:rPr lang="en-CA" smtClean="0"/>
              <a:t>2021-01-03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345336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E1E70-CF8E-4E88-B86C-6AB4ABE6D060}" type="datetimeFigureOut">
              <a:rPr lang="en-CA" smtClean="0"/>
              <a:t>2021-01-03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419650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E1E70-CF8E-4E88-B86C-6AB4ABE6D060}" type="datetimeFigureOut">
              <a:rPr lang="en-CA" smtClean="0"/>
              <a:t>2021-01-03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338095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E1E70-CF8E-4E88-B86C-6AB4ABE6D060}" type="datetimeFigureOut">
              <a:rPr lang="en-CA" smtClean="0"/>
              <a:t>2021-01-03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2452109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E1E70-CF8E-4E88-B86C-6AB4ABE6D060}" type="datetimeFigureOut">
              <a:rPr lang="en-CA" smtClean="0"/>
              <a:t>2021-01-03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107174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E1E70-CF8E-4E88-B86C-6AB4ABE6D060}" type="datetimeFigureOut">
              <a:rPr lang="en-CA" smtClean="0"/>
              <a:t>2021-01-03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92BA46A-FA09-42BB-81AB-BD8259D610EF}" type="slidenum">
              <a:rPr lang="en-CA" smtClean="0"/>
              <a:t>‹#›</a:t>
            </a:fld>
            <a:endParaRPr lang="en-CA"/>
          </a:p>
        </p:txBody>
      </p:sp>
    </p:spTree>
    <p:extLst>
      <p:ext uri="{BB962C8B-B14F-4D97-AF65-F5344CB8AC3E}">
        <p14:creationId xmlns:p14="http://schemas.microsoft.com/office/powerpoint/2010/main" val="310709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5CE1E70-CF8E-4E88-B86C-6AB4ABE6D060}" type="datetimeFigureOut">
              <a:rPr lang="en-CA" smtClean="0"/>
              <a:t>2021-01-03</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92BA46A-FA09-42BB-81AB-BD8259D610EF}" type="slidenum">
              <a:rPr lang="en-CA" smtClean="0"/>
              <a:t>‹#›</a:t>
            </a:fld>
            <a:endParaRPr lang="en-CA"/>
          </a:p>
        </p:txBody>
      </p:sp>
    </p:spTree>
    <p:extLst>
      <p:ext uri="{BB962C8B-B14F-4D97-AF65-F5344CB8AC3E}">
        <p14:creationId xmlns:p14="http://schemas.microsoft.com/office/powerpoint/2010/main" val="17069307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toronto.ca/dataset/neighbourhoods/" TargetMode="External"/><Relationship Id="rId2" Type="http://schemas.openxmlformats.org/officeDocument/2006/relationships/hyperlink" Target="http://www.toronto.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95F6-3EF2-4C4C-8714-FCBEFADB5EE7}"/>
              </a:ext>
            </a:extLst>
          </p:cNvPr>
          <p:cNvSpPr>
            <a:spLocks noGrp="1"/>
          </p:cNvSpPr>
          <p:nvPr>
            <p:ph type="ctrTitle"/>
          </p:nvPr>
        </p:nvSpPr>
        <p:spPr/>
        <p:txBody>
          <a:bodyPr>
            <a:normAutofit fontScale="90000"/>
          </a:bodyPr>
          <a:lstStyle/>
          <a:p>
            <a:r>
              <a:rPr lang="en-CA" dirty="0"/>
              <a:t>Correlation between Venues in Toronto Neighborhoods and Covid-19 Transmission</a:t>
            </a:r>
          </a:p>
        </p:txBody>
      </p:sp>
      <p:sp>
        <p:nvSpPr>
          <p:cNvPr id="3" name="Subtitle 2">
            <a:extLst>
              <a:ext uri="{FF2B5EF4-FFF2-40B4-BE49-F238E27FC236}">
                <a16:creationId xmlns:a16="http://schemas.microsoft.com/office/drawing/2014/main" id="{8C491876-C6E3-4A7E-8BB6-A5EEABF41CCA}"/>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68772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0BBB-074C-4F06-8D26-9B5D6A2ED19F}"/>
              </a:ext>
            </a:extLst>
          </p:cNvPr>
          <p:cNvSpPr>
            <a:spLocks noGrp="1"/>
          </p:cNvSpPr>
          <p:nvPr>
            <p:ph type="title"/>
          </p:nvPr>
        </p:nvSpPr>
        <p:spPr/>
        <p:txBody>
          <a:bodyPr/>
          <a:lstStyle/>
          <a:p>
            <a:r>
              <a:rPr lang="en-CA" dirty="0"/>
              <a:t>2020 – A special year</a:t>
            </a:r>
          </a:p>
        </p:txBody>
      </p:sp>
      <p:sp>
        <p:nvSpPr>
          <p:cNvPr id="3" name="Content Placeholder 2">
            <a:extLst>
              <a:ext uri="{FF2B5EF4-FFF2-40B4-BE49-F238E27FC236}">
                <a16:creationId xmlns:a16="http://schemas.microsoft.com/office/drawing/2014/main" id="{8A42C70B-BCC4-4EDA-8C2F-4EC8E1CE7F9C}"/>
              </a:ext>
            </a:extLst>
          </p:cNvPr>
          <p:cNvSpPr>
            <a:spLocks noGrp="1"/>
          </p:cNvSpPr>
          <p:nvPr>
            <p:ph idx="1"/>
          </p:nvPr>
        </p:nvSpPr>
        <p:spPr/>
        <p:txBody>
          <a:bodyPr/>
          <a:lstStyle/>
          <a:p>
            <a:pPr>
              <a:lnSpc>
                <a:spcPct val="150000"/>
              </a:lnSpc>
            </a:pPr>
            <a:r>
              <a:rPr lang="en-GB" sz="1800" dirty="0">
                <a:effectLst/>
                <a:ea typeface="Times New Roman" panose="02020603050405020304" pitchFamily="18" charset="0"/>
              </a:rPr>
              <a:t>World wide Covid-19 has infected over 84.8 millions of people and caused 1.84 million deaths</a:t>
            </a:r>
          </a:p>
          <a:p>
            <a:pPr>
              <a:lnSpc>
                <a:spcPct val="150000"/>
              </a:lnSpc>
            </a:pPr>
            <a:r>
              <a:rPr lang="en-GB" sz="1800" dirty="0">
                <a:effectLst/>
                <a:ea typeface="Times New Roman" panose="02020603050405020304" pitchFamily="18" charset="0"/>
              </a:rPr>
              <a:t>Till December 30, 2020 there are totally 572982 Covid-19 cases and costed 15472 lives in Canada</a:t>
            </a:r>
          </a:p>
          <a:p>
            <a:pPr>
              <a:lnSpc>
                <a:spcPct val="150000"/>
              </a:lnSpc>
            </a:pPr>
            <a:r>
              <a:rPr lang="en-GB" sz="1800" dirty="0">
                <a:effectLst/>
                <a:ea typeface="Times New Roman" panose="02020603050405020304" pitchFamily="18" charset="0"/>
              </a:rPr>
              <a:t>Ontario has the second highest total cases (178831) among all provinces and Toronto has 60000 cases since the beginning of pandemic. </a:t>
            </a:r>
          </a:p>
          <a:p>
            <a:pPr>
              <a:lnSpc>
                <a:spcPct val="150000"/>
              </a:lnSpc>
            </a:pPr>
            <a:r>
              <a:rPr lang="en-CA" dirty="0"/>
              <a:t>Is there any correlation between venues in Toronto neighborhoods and Covid-19 transmission?</a:t>
            </a:r>
          </a:p>
        </p:txBody>
      </p:sp>
    </p:spTree>
    <p:extLst>
      <p:ext uri="{BB962C8B-B14F-4D97-AF65-F5344CB8AC3E}">
        <p14:creationId xmlns:p14="http://schemas.microsoft.com/office/powerpoint/2010/main" val="2369973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806C-F286-42C8-BD1D-86D865283309}"/>
              </a:ext>
            </a:extLst>
          </p:cNvPr>
          <p:cNvSpPr>
            <a:spLocks noGrp="1"/>
          </p:cNvSpPr>
          <p:nvPr>
            <p:ph type="title"/>
          </p:nvPr>
        </p:nvSpPr>
        <p:spPr/>
        <p:txBody>
          <a:bodyPr/>
          <a:lstStyle/>
          <a:p>
            <a:r>
              <a:rPr lang="en-CA" dirty="0"/>
              <a:t>Data Source and Cleaning</a:t>
            </a:r>
          </a:p>
        </p:txBody>
      </p:sp>
      <p:sp>
        <p:nvSpPr>
          <p:cNvPr id="3" name="Content Placeholder 2">
            <a:extLst>
              <a:ext uri="{FF2B5EF4-FFF2-40B4-BE49-F238E27FC236}">
                <a16:creationId xmlns:a16="http://schemas.microsoft.com/office/drawing/2014/main" id="{F32E19B5-9A39-414D-BB84-8BA2A1BE9C19}"/>
              </a:ext>
            </a:extLst>
          </p:cNvPr>
          <p:cNvSpPr>
            <a:spLocks noGrp="1"/>
          </p:cNvSpPr>
          <p:nvPr>
            <p:ph idx="1"/>
          </p:nvPr>
        </p:nvSpPr>
        <p:spPr/>
        <p:txBody>
          <a:bodyPr>
            <a:normAutofit fontScale="92500"/>
          </a:bodyPr>
          <a:lstStyle/>
          <a:p>
            <a:pPr>
              <a:lnSpc>
                <a:spcPct val="150000"/>
              </a:lnSpc>
            </a:pPr>
            <a:r>
              <a:rPr lang="en-CA" dirty="0"/>
              <a:t>Statistics of Covid-19 cases in Toronto as of Dec 22 from </a:t>
            </a:r>
            <a:r>
              <a:rPr lang="en-CA" dirty="0">
                <a:hlinkClick r:id="rId2"/>
              </a:rPr>
              <a:t>www.toronto.ca</a:t>
            </a:r>
            <a:endParaRPr lang="en-CA" dirty="0"/>
          </a:p>
          <a:p>
            <a:pPr lvl="1">
              <a:lnSpc>
                <a:spcPct val="150000"/>
              </a:lnSpc>
              <a:buFont typeface="Wingdings" panose="05000000000000000000" pitchFamily="2" charset="2"/>
              <a:buChar char="Ø"/>
            </a:pPr>
            <a:r>
              <a:rPr lang="en-CA" dirty="0"/>
              <a:t>Assign preferable feature names</a:t>
            </a:r>
          </a:p>
          <a:p>
            <a:pPr lvl="1">
              <a:lnSpc>
                <a:spcPct val="150000"/>
              </a:lnSpc>
              <a:buFont typeface="Wingdings" panose="05000000000000000000" pitchFamily="2" charset="2"/>
              <a:buChar char="Ø"/>
            </a:pPr>
            <a:r>
              <a:rPr lang="en-CA" dirty="0"/>
              <a:t>Calculate population of each neighborhood</a:t>
            </a:r>
          </a:p>
          <a:p>
            <a:pPr>
              <a:lnSpc>
                <a:spcPct val="150000"/>
              </a:lnSpc>
            </a:pPr>
            <a:r>
              <a:rPr lang="en-CA" dirty="0"/>
              <a:t>GEOJSON file for neighborhoods in Toronto from </a:t>
            </a:r>
            <a:r>
              <a:rPr lang="en-CA" dirty="0">
                <a:hlinkClick r:id="rId3"/>
              </a:rPr>
              <a:t>https://open.toronto.ca/dataset/neighbourhoods/</a:t>
            </a:r>
            <a:endParaRPr lang="en-CA" dirty="0"/>
          </a:p>
          <a:p>
            <a:pPr lvl="1">
              <a:lnSpc>
                <a:spcPct val="150000"/>
              </a:lnSpc>
              <a:buFont typeface="Wingdings" panose="05000000000000000000" pitchFamily="2" charset="2"/>
              <a:buChar char="Ø"/>
            </a:pPr>
            <a:r>
              <a:rPr lang="en-CA" dirty="0"/>
              <a:t>Extract coordinates and area of each neighborhood</a:t>
            </a:r>
          </a:p>
          <a:p>
            <a:pPr lvl="1">
              <a:lnSpc>
                <a:spcPct val="150000"/>
              </a:lnSpc>
              <a:buFont typeface="Wingdings" panose="05000000000000000000" pitchFamily="2" charset="2"/>
              <a:buChar char="Ø"/>
            </a:pPr>
            <a:r>
              <a:rPr lang="en-CA" dirty="0"/>
              <a:t>Calculate coordinate and area of each neighborhood</a:t>
            </a:r>
          </a:p>
          <a:p>
            <a:pPr>
              <a:lnSpc>
                <a:spcPct val="150000"/>
              </a:lnSpc>
            </a:pPr>
            <a:r>
              <a:rPr lang="en-CA" dirty="0"/>
              <a:t>Combine above to datasets into ‘</a:t>
            </a:r>
            <a:r>
              <a:rPr lang="en-CA" dirty="0" err="1"/>
              <a:t>toronto_data</a:t>
            </a:r>
            <a:r>
              <a:rPr lang="en-CA" dirty="0"/>
              <a:t>’</a:t>
            </a:r>
          </a:p>
          <a:p>
            <a:pPr lvl="1">
              <a:lnSpc>
                <a:spcPct val="150000"/>
              </a:lnSpc>
              <a:buFont typeface="Wingdings" panose="05000000000000000000" pitchFamily="2" charset="2"/>
              <a:buChar char="Ø"/>
            </a:pPr>
            <a:r>
              <a:rPr lang="en-CA" dirty="0"/>
              <a:t>Calculate radius of circle with equivalent area of neighborhood to pass to Foursquare</a:t>
            </a:r>
          </a:p>
          <a:p>
            <a:pPr>
              <a:lnSpc>
                <a:spcPct val="150000"/>
              </a:lnSpc>
            </a:pPr>
            <a:endParaRPr lang="en-CA" dirty="0"/>
          </a:p>
        </p:txBody>
      </p:sp>
    </p:spTree>
    <p:extLst>
      <p:ext uri="{BB962C8B-B14F-4D97-AF65-F5344CB8AC3E}">
        <p14:creationId xmlns:p14="http://schemas.microsoft.com/office/powerpoint/2010/main" val="161854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E013-9378-4C18-B7D5-C4A3B3284941}"/>
              </a:ext>
            </a:extLst>
          </p:cNvPr>
          <p:cNvSpPr>
            <a:spLocks noGrp="1"/>
          </p:cNvSpPr>
          <p:nvPr>
            <p:ph type="title"/>
          </p:nvPr>
        </p:nvSpPr>
        <p:spPr/>
        <p:txBody>
          <a:bodyPr/>
          <a:lstStyle/>
          <a:p>
            <a:r>
              <a:rPr lang="en-CA" dirty="0"/>
              <a:t>Explore Neighborhoods in Toronto</a:t>
            </a:r>
          </a:p>
        </p:txBody>
      </p:sp>
      <p:sp>
        <p:nvSpPr>
          <p:cNvPr id="3" name="Content Placeholder 2">
            <a:extLst>
              <a:ext uri="{FF2B5EF4-FFF2-40B4-BE49-F238E27FC236}">
                <a16:creationId xmlns:a16="http://schemas.microsoft.com/office/drawing/2014/main" id="{F949C327-CD74-4C55-A834-ADA4AD0FC95C}"/>
              </a:ext>
            </a:extLst>
          </p:cNvPr>
          <p:cNvSpPr>
            <a:spLocks noGrp="1"/>
          </p:cNvSpPr>
          <p:nvPr>
            <p:ph idx="1"/>
          </p:nvPr>
        </p:nvSpPr>
        <p:spPr/>
        <p:txBody>
          <a:bodyPr/>
          <a:lstStyle/>
          <a:p>
            <a:pPr>
              <a:lnSpc>
                <a:spcPct val="150000"/>
              </a:lnSpc>
            </a:pPr>
            <a:r>
              <a:rPr lang="en-CA" dirty="0"/>
              <a:t>Obtain venues in each neighborhood from Foursquare</a:t>
            </a:r>
          </a:p>
          <a:p>
            <a:pPr>
              <a:lnSpc>
                <a:spcPct val="150000"/>
              </a:lnSpc>
            </a:pPr>
            <a:r>
              <a:rPr lang="en-CA" dirty="0"/>
              <a:t>Perform EDA on venues</a:t>
            </a:r>
          </a:p>
          <a:p>
            <a:pPr lvl="1">
              <a:lnSpc>
                <a:spcPct val="150000"/>
              </a:lnSpc>
              <a:buFont typeface="Wingdings" panose="05000000000000000000" pitchFamily="2" charset="2"/>
              <a:buChar char="Ø"/>
            </a:pPr>
            <a:r>
              <a:rPr lang="en-CA" dirty="0"/>
              <a:t>There are 328 different venue categories and quite a few has quantity of 1 or 2</a:t>
            </a:r>
          </a:p>
          <a:p>
            <a:pPr lvl="1">
              <a:lnSpc>
                <a:spcPct val="150000"/>
              </a:lnSpc>
              <a:buFont typeface="Wingdings" panose="05000000000000000000" pitchFamily="2" charset="2"/>
              <a:buChar char="Ø"/>
            </a:pPr>
            <a:r>
              <a:rPr lang="en-GB" sz="1800" dirty="0">
                <a:effectLst/>
                <a:latin typeface="Times New Roman" panose="02020603050405020304" pitchFamily="18" charset="0"/>
                <a:ea typeface="Times New Roman" panose="02020603050405020304" pitchFamily="18" charset="0"/>
              </a:rPr>
              <a:t>Since neighborhoods have various of sizes, it makes sense to normalize number of venues with the area of neighborhood</a:t>
            </a:r>
            <a:endParaRPr lang="en-CA" sz="1800" dirty="0">
              <a:effectLst/>
              <a:latin typeface="Times New Roman" panose="02020603050405020304" pitchFamily="18" charset="0"/>
              <a:ea typeface="Times New Roman" panose="02020603050405020304" pitchFamily="18" charset="0"/>
            </a:endParaRPr>
          </a:p>
          <a:p>
            <a:pPr>
              <a:lnSpc>
                <a:spcPct val="150000"/>
              </a:lnSpc>
            </a:pPr>
            <a:r>
              <a:rPr lang="en-CA" dirty="0"/>
              <a:t>Group venue categories into bigger categories</a:t>
            </a:r>
          </a:p>
          <a:p>
            <a:pPr>
              <a:lnSpc>
                <a:spcPct val="150000"/>
              </a:lnSpc>
            </a:pPr>
            <a:r>
              <a:rPr lang="en-CA" dirty="0"/>
              <a:t>Normalize number of venues with the area of neighborhood</a:t>
            </a:r>
          </a:p>
        </p:txBody>
      </p:sp>
    </p:spTree>
    <p:extLst>
      <p:ext uri="{BB962C8B-B14F-4D97-AF65-F5344CB8AC3E}">
        <p14:creationId xmlns:p14="http://schemas.microsoft.com/office/powerpoint/2010/main" val="331931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D666-4B65-43D7-BA6A-7F2505F8AC94}"/>
              </a:ext>
            </a:extLst>
          </p:cNvPr>
          <p:cNvSpPr>
            <a:spLocks noGrp="1"/>
          </p:cNvSpPr>
          <p:nvPr>
            <p:ph type="title"/>
          </p:nvPr>
        </p:nvSpPr>
        <p:spPr/>
        <p:txBody>
          <a:bodyPr/>
          <a:lstStyle/>
          <a:p>
            <a:r>
              <a:rPr lang="en-CA" dirty="0"/>
              <a:t>Neighborhood Clustering</a:t>
            </a:r>
          </a:p>
        </p:txBody>
      </p:sp>
      <p:pic>
        <p:nvPicPr>
          <p:cNvPr id="5" name="Content Placeholder 4">
            <a:extLst>
              <a:ext uri="{FF2B5EF4-FFF2-40B4-BE49-F238E27FC236}">
                <a16:creationId xmlns:a16="http://schemas.microsoft.com/office/drawing/2014/main" id="{76C2EC7A-EEC3-4613-8F86-2390A4A6FB5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044" y="1905000"/>
            <a:ext cx="5352536" cy="3378200"/>
          </a:xfrm>
          <a:prstGeom prst="rect">
            <a:avLst/>
          </a:prstGeom>
          <a:noFill/>
          <a:ln>
            <a:noFill/>
          </a:ln>
        </p:spPr>
      </p:pic>
      <p:sp>
        <p:nvSpPr>
          <p:cNvPr id="6" name="TextBox 5">
            <a:extLst>
              <a:ext uri="{FF2B5EF4-FFF2-40B4-BE49-F238E27FC236}">
                <a16:creationId xmlns:a16="http://schemas.microsoft.com/office/drawing/2014/main" id="{96A094C4-1D98-418F-BD23-2A3D166B0BF8}"/>
              </a:ext>
            </a:extLst>
          </p:cNvPr>
          <p:cNvSpPr txBox="1"/>
          <p:nvPr/>
        </p:nvSpPr>
        <p:spPr>
          <a:xfrm>
            <a:off x="3309257" y="5476577"/>
            <a:ext cx="5342128" cy="923330"/>
          </a:xfrm>
          <a:prstGeom prst="rect">
            <a:avLst/>
          </a:prstGeom>
          <a:noFill/>
        </p:spPr>
        <p:txBody>
          <a:bodyPr wrap="square" rtlCol="0">
            <a:spAutoFit/>
          </a:bodyPr>
          <a:lstStyle/>
          <a:p>
            <a:r>
              <a:rPr lang="en-CA" dirty="0"/>
              <a:t>Green and purple clusters happen to have higher transmission rate. They are located outside the core area of Toronto.</a:t>
            </a:r>
          </a:p>
        </p:txBody>
      </p:sp>
      <p:pic>
        <p:nvPicPr>
          <p:cNvPr id="8" name="Picture 7">
            <a:extLst>
              <a:ext uri="{FF2B5EF4-FFF2-40B4-BE49-F238E27FC236}">
                <a16:creationId xmlns:a16="http://schemas.microsoft.com/office/drawing/2014/main" id="{5918DDB5-690B-4B4D-89D9-2F486FD767E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80321" y="1923143"/>
            <a:ext cx="5040426" cy="3360057"/>
          </a:xfrm>
          <a:prstGeom prst="rect">
            <a:avLst/>
          </a:prstGeom>
          <a:noFill/>
          <a:ln>
            <a:noFill/>
          </a:ln>
        </p:spPr>
      </p:pic>
    </p:spTree>
    <p:extLst>
      <p:ext uri="{BB962C8B-B14F-4D97-AF65-F5344CB8AC3E}">
        <p14:creationId xmlns:p14="http://schemas.microsoft.com/office/powerpoint/2010/main" val="33865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D8F4-E5D2-4BCD-8A13-95E779A925DE}"/>
              </a:ext>
            </a:extLst>
          </p:cNvPr>
          <p:cNvSpPr>
            <a:spLocks noGrp="1"/>
          </p:cNvSpPr>
          <p:nvPr>
            <p:ph type="title"/>
          </p:nvPr>
        </p:nvSpPr>
        <p:spPr/>
        <p:txBody>
          <a:bodyPr/>
          <a:lstStyle/>
          <a:p>
            <a:r>
              <a:rPr lang="en-CA" dirty="0"/>
              <a:t>Venues in Each Cluster</a:t>
            </a:r>
          </a:p>
        </p:txBody>
      </p:sp>
      <p:pic>
        <p:nvPicPr>
          <p:cNvPr id="7" name="Content Placeholder 6">
            <a:extLst>
              <a:ext uri="{FF2B5EF4-FFF2-40B4-BE49-F238E27FC236}">
                <a16:creationId xmlns:a16="http://schemas.microsoft.com/office/drawing/2014/main" id="{B05E6C17-7014-4F24-A1E7-01A1279695F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001" t="6472" r="7284"/>
          <a:stretch/>
        </p:blipFill>
        <p:spPr bwMode="auto">
          <a:xfrm>
            <a:off x="548142" y="1691322"/>
            <a:ext cx="9938884" cy="3990122"/>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F94E754-72DF-4990-A152-B9C538E48935}"/>
              </a:ext>
            </a:extLst>
          </p:cNvPr>
          <p:cNvSpPr txBox="1"/>
          <p:nvPr/>
        </p:nvSpPr>
        <p:spPr>
          <a:xfrm>
            <a:off x="638175" y="5681444"/>
            <a:ext cx="10153650" cy="923330"/>
          </a:xfrm>
          <a:prstGeom prst="rect">
            <a:avLst/>
          </a:prstGeom>
          <a:noFill/>
        </p:spPr>
        <p:txBody>
          <a:bodyPr wrap="square" rtlCol="0">
            <a:spAutoFit/>
          </a:bodyPr>
          <a:lstStyle/>
          <a:p>
            <a:r>
              <a:rPr lang="en-CA" sz="1800" dirty="0">
                <a:effectLst/>
                <a:latin typeface="Times New Roman" panose="02020603050405020304" pitchFamily="18" charset="0"/>
                <a:ea typeface="Times New Roman" panose="02020603050405020304" pitchFamily="18" charset="0"/>
              </a:rPr>
              <a:t>Interestingly cluster green or purple does not have any venue that has significant higher density than other three clusters. In fact, cluster blue and yellow have very high venue density in food service, stores, coffee shops and bars because they are at the core of city.</a:t>
            </a:r>
            <a:endParaRPr lang="en-CA" dirty="0"/>
          </a:p>
        </p:txBody>
      </p:sp>
    </p:spTree>
    <p:extLst>
      <p:ext uri="{BB962C8B-B14F-4D97-AF65-F5344CB8AC3E}">
        <p14:creationId xmlns:p14="http://schemas.microsoft.com/office/powerpoint/2010/main" val="45470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D8F4-E5D2-4BCD-8A13-95E779A925DE}"/>
              </a:ext>
            </a:extLst>
          </p:cNvPr>
          <p:cNvSpPr>
            <a:spLocks noGrp="1"/>
          </p:cNvSpPr>
          <p:nvPr>
            <p:ph type="title"/>
          </p:nvPr>
        </p:nvSpPr>
        <p:spPr/>
        <p:txBody>
          <a:bodyPr/>
          <a:lstStyle/>
          <a:p>
            <a:r>
              <a:rPr lang="en-CA" dirty="0"/>
              <a:t>Venues in Each Cluster (Food Service Excluded)</a:t>
            </a:r>
          </a:p>
        </p:txBody>
      </p:sp>
      <p:pic>
        <p:nvPicPr>
          <p:cNvPr id="7" name="Content Placeholder 6">
            <a:extLst>
              <a:ext uri="{FF2B5EF4-FFF2-40B4-BE49-F238E27FC236}">
                <a16:creationId xmlns:a16="http://schemas.microsoft.com/office/drawing/2014/main" id="{B05E6C17-7014-4F24-A1E7-01A1279695F3}"/>
              </a:ext>
            </a:extLst>
          </p:cNvPr>
          <p:cNvPicPr>
            <a:picLocks noGrp="1"/>
          </p:cNvPicPr>
          <p:nvPr>
            <p:ph idx="1"/>
          </p:nvPr>
        </p:nvPicPr>
        <p:blipFill>
          <a:blip r:embed="rId2">
            <a:extLst>
              <a:ext uri="{28A0092B-C50C-407E-A947-70E740481C1C}">
                <a14:useLocalDpi xmlns:a14="http://schemas.microsoft.com/office/drawing/2010/main" val="0"/>
              </a:ext>
            </a:extLst>
          </a:blip>
          <a:srcRect l="4711" r="4711"/>
          <a:stretch/>
        </p:blipFill>
        <p:spPr bwMode="auto">
          <a:xfrm>
            <a:off x="376691" y="1865494"/>
            <a:ext cx="10436451" cy="41898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997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1030-8895-4D22-A21F-4AEBC1F14928}"/>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BD10ED1E-BCFB-4809-B96E-81C3354E94E1}"/>
              </a:ext>
            </a:extLst>
          </p:cNvPr>
          <p:cNvSpPr>
            <a:spLocks noGrp="1"/>
          </p:cNvSpPr>
          <p:nvPr>
            <p:ph idx="1"/>
          </p:nvPr>
        </p:nvSpPr>
        <p:spPr/>
        <p:txBody>
          <a:bodyPr/>
          <a:lstStyle/>
          <a:p>
            <a:pPr>
              <a:lnSpc>
                <a:spcPct val="150000"/>
              </a:lnSpc>
            </a:pPr>
            <a:r>
              <a:rPr lang="en-CA" dirty="0"/>
              <a:t>We did not find strong correlation between venues in neighborhood and Covid-19 transmission rate</a:t>
            </a:r>
          </a:p>
          <a:p>
            <a:pPr>
              <a:lnSpc>
                <a:spcPct val="150000"/>
              </a:lnSpc>
            </a:pPr>
            <a:r>
              <a:rPr lang="en-CA" dirty="0"/>
              <a:t>However we have to keep in mind that:  </a:t>
            </a:r>
          </a:p>
          <a:p>
            <a:pPr marL="617220" lvl="1" indent="-342900">
              <a:lnSpc>
                <a:spcPct val="150000"/>
              </a:lnSpc>
              <a:buFont typeface="+mj-lt"/>
              <a:buAutoNum type="arabicPeriod"/>
            </a:pPr>
            <a:r>
              <a:rPr lang="en-CA" dirty="0"/>
              <a:t>We used circle of equivalent area as boundary of neighborhood instead of the real boundary.</a:t>
            </a:r>
          </a:p>
          <a:p>
            <a:pPr marL="617220" lvl="1" indent="-342900">
              <a:lnSpc>
                <a:spcPct val="150000"/>
              </a:lnSpc>
              <a:buFont typeface="+mj-lt"/>
              <a:buAutoNum type="arabicPeriod"/>
            </a:pPr>
            <a:r>
              <a:rPr lang="en-CA" dirty="0"/>
              <a:t>Foursquare limited number of venues per API call to 50. Therefore for each neighborhood we can only obtain 50 venues.</a:t>
            </a:r>
          </a:p>
          <a:p>
            <a:endParaRPr lang="en-CA" dirty="0"/>
          </a:p>
        </p:txBody>
      </p:sp>
    </p:spTree>
    <p:extLst>
      <p:ext uri="{BB962C8B-B14F-4D97-AF65-F5344CB8AC3E}">
        <p14:creationId xmlns:p14="http://schemas.microsoft.com/office/powerpoint/2010/main" val="374372126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41</TotalTime>
  <Words>383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Schoolbook</vt:lpstr>
      <vt:lpstr>Times New Roman</vt:lpstr>
      <vt:lpstr>Wingdings</vt:lpstr>
      <vt:lpstr>Wingdings 2</vt:lpstr>
      <vt:lpstr>View</vt:lpstr>
      <vt:lpstr>Correlation between Venues in Toronto Neighborhoods and Covid-19 Transmission</vt:lpstr>
      <vt:lpstr>2020 – A special year</vt:lpstr>
      <vt:lpstr>Data Source and Cleaning</vt:lpstr>
      <vt:lpstr>Explore Neighborhoods in Toronto</vt:lpstr>
      <vt:lpstr>Neighborhood Clustering</vt:lpstr>
      <vt:lpstr>Venues in Each Cluster</vt:lpstr>
      <vt:lpstr>Venues in Each Cluster (Food Service Excluded)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between Venues in Toronto Neighborhoods and Covid-19 Transmission</dc:title>
  <dc:creator>Ji Yaguan</dc:creator>
  <cp:lastModifiedBy>Ji Yaguan</cp:lastModifiedBy>
  <cp:revision>6</cp:revision>
  <dcterms:created xsi:type="dcterms:W3CDTF">2021-01-03T20:42:48Z</dcterms:created>
  <dcterms:modified xsi:type="dcterms:W3CDTF">2021-01-03T21:24:52Z</dcterms:modified>
</cp:coreProperties>
</file>