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8"/>
  </p:notesMasterIdLst>
  <p:sldIdLst>
    <p:sldId id="256" r:id="rId2"/>
    <p:sldId id="257" r:id="rId3"/>
    <p:sldId id="258" r:id="rId4"/>
    <p:sldId id="259" r:id="rId5"/>
    <p:sldId id="260" r:id="rId6"/>
    <p:sldId id="261" r:id="rId7"/>
    <p:sldId id="262" r:id="rId8"/>
    <p:sldId id="266" r:id="rId9"/>
    <p:sldId id="279" r:id="rId10"/>
    <p:sldId id="278" r:id="rId11"/>
    <p:sldId id="280" r:id="rId12"/>
    <p:sldId id="291" r:id="rId13"/>
    <p:sldId id="281" r:id="rId14"/>
    <p:sldId id="264" r:id="rId15"/>
    <p:sldId id="283" r:id="rId16"/>
    <p:sldId id="265" r:id="rId17"/>
    <p:sldId id="269" r:id="rId18"/>
    <p:sldId id="285" r:id="rId19"/>
    <p:sldId id="284" r:id="rId20"/>
    <p:sldId id="277" r:id="rId21"/>
    <p:sldId id="270" r:id="rId22"/>
    <p:sldId id="290" r:id="rId23"/>
    <p:sldId id="273" r:id="rId24"/>
    <p:sldId id="282" r:id="rId25"/>
    <p:sldId id="289" r:id="rId26"/>
    <p:sldId id="28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0" autoAdjust="0"/>
    <p:restoredTop sz="69704" autoAdjust="0"/>
  </p:normalViewPr>
  <p:slideViewPr>
    <p:cSldViewPr snapToGrid="0">
      <p:cViewPr varScale="1">
        <p:scale>
          <a:sx n="60" d="100"/>
          <a:sy n="60" d="100"/>
        </p:scale>
        <p:origin x="1098" y="60"/>
      </p:cViewPr>
      <p:guideLst/>
    </p:cSldViewPr>
  </p:slideViewPr>
  <p:outlineViewPr>
    <p:cViewPr>
      <p:scale>
        <a:sx n="33" d="100"/>
        <a:sy n="33" d="100"/>
      </p:scale>
      <p:origin x="0" y="-676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DA68E9-1CD0-4EC3-9C30-6DFB1E7C8A26}" type="datetimeFigureOut">
              <a:rPr lang="en-US" smtClean="0"/>
              <a:t>5/16/2014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716E54-E441-45D6-91AB-33C54B27E8F9}" type="slidenum">
              <a:rPr lang="en-US" smtClean="0"/>
              <a:t>‹#›</a:t>
            </a:fld>
            <a:endParaRPr lang="en-US"/>
          </a:p>
        </p:txBody>
      </p:sp>
    </p:spTree>
    <p:extLst>
      <p:ext uri="{BB962C8B-B14F-4D97-AF65-F5344CB8AC3E}">
        <p14:creationId xmlns:p14="http://schemas.microsoft.com/office/powerpoint/2010/main" val="342602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asp.net/signalr/overview/signalr-20/getting-started-with-signalr-20/supported-platform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--Wrote my first program in Logo in 1985 in 1</a:t>
            </a:r>
            <a:r>
              <a:rPr lang="en-US" baseline="30000" dirty="0" smtClean="0"/>
              <a:t>st</a:t>
            </a:r>
            <a:r>
              <a:rPr lang="en-US" baseline="0" dirty="0" smtClean="0"/>
              <a:t> grade</a:t>
            </a:r>
            <a:r>
              <a:rPr lang="en-US" dirty="0" smtClean="0"/>
              <a:t>,</a:t>
            </a:r>
            <a:r>
              <a:rPr lang="en-US" baseline="0" dirty="0" smtClean="0"/>
              <a:t> different forms of BASIC at various times through high school</a:t>
            </a:r>
          </a:p>
          <a:p>
            <a:r>
              <a:rPr lang="en-US" dirty="0" smtClean="0"/>
              <a:t>--Started</a:t>
            </a:r>
            <a:r>
              <a:rPr lang="en-US" baseline="0" dirty="0" smtClean="0"/>
              <a:t> HTML in 1996 at University of Illinois as an engineering student, added JavaScript not long after and CSS once it was created and supported.  Who remembers when font tags were the only option?</a:t>
            </a:r>
          </a:p>
          <a:p>
            <a:r>
              <a:rPr lang="en-US" baseline="0" dirty="0" smtClean="0"/>
              <a:t>--Spent some time in some very different areas and different roles – intern at a large company working on graphics drivers and console apps; </a:t>
            </a:r>
            <a:r>
              <a:rPr lang="en-US" baseline="0" dirty="0" err="1" smtClean="0"/>
              <a:t>dev</a:t>
            </a:r>
            <a:r>
              <a:rPr lang="en-US" baseline="0" dirty="0" smtClean="0"/>
              <a:t>, architect, manager, product guy at a small company with a homegrown web Content Management System (CMS); a startup working on a desktop app and web add on; marketing firm / software shop on </a:t>
            </a:r>
            <a:r>
              <a:rPr lang="en-US" baseline="0" dirty="0" err="1" smtClean="0"/>
              <a:t>misc</a:t>
            </a:r>
            <a:r>
              <a:rPr lang="en-US" baseline="0" dirty="0" smtClean="0"/>
              <a:t> web projects.  </a:t>
            </a:r>
            <a:endParaRPr lang="en-US" dirty="0"/>
          </a:p>
        </p:txBody>
      </p:sp>
      <p:sp>
        <p:nvSpPr>
          <p:cNvPr id="4" name="Slide Number Placeholder 3"/>
          <p:cNvSpPr>
            <a:spLocks noGrp="1"/>
          </p:cNvSpPr>
          <p:nvPr>
            <p:ph type="sldNum" sz="quarter" idx="10"/>
          </p:nvPr>
        </p:nvSpPr>
        <p:spPr/>
        <p:txBody>
          <a:bodyPr/>
          <a:lstStyle/>
          <a:p>
            <a:fld id="{8E716E54-E441-45D6-91AB-33C54B27E8F9}" type="slidenum">
              <a:rPr lang="en-US" smtClean="0"/>
              <a:t>2</a:t>
            </a:fld>
            <a:endParaRPr lang="en-US"/>
          </a:p>
        </p:txBody>
      </p:sp>
    </p:spTree>
    <p:extLst>
      <p:ext uri="{BB962C8B-B14F-4D97-AF65-F5344CB8AC3E}">
        <p14:creationId xmlns:p14="http://schemas.microsoft.com/office/powerpoint/2010/main" val="4137128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smtClean="0"/>
              <a:t>Display Properties</a:t>
            </a:r>
            <a:r>
              <a:rPr lang="en-US" baseline="0" dirty="0" smtClean="0"/>
              <a:t> should consider globalization and localization</a:t>
            </a:r>
          </a:p>
          <a:p>
            <a:r>
              <a:rPr lang="en-US" baseline="0" dirty="0" smtClean="0"/>
              <a:t>	--if this may be a requirement, take a little time to consider your structure </a:t>
            </a:r>
            <a:r>
              <a:rPr lang="en-US" baseline="0" dirty="0" smtClean="0">
                <a:sym typeface="Wingdings" panose="05000000000000000000" pitchFamily="2" charset="2"/>
              </a:rPr>
              <a:t> add string properties to handle </a:t>
            </a:r>
            <a:r>
              <a:rPr lang="en-US" baseline="0" dirty="0" err="1" smtClean="0">
                <a:sym typeface="Wingdings" panose="05000000000000000000" pitchFamily="2" charset="2"/>
              </a:rPr>
              <a:t>tostrings</a:t>
            </a:r>
            <a:r>
              <a:rPr lang="en-US" baseline="0" dirty="0" smtClean="0">
                <a:sym typeface="Wingdings" panose="05000000000000000000" pitchFamily="2" charset="2"/>
              </a:rPr>
              <a:t> and/or resource file references</a:t>
            </a:r>
            <a:endParaRPr lang="en-US" dirty="0" smtClean="0"/>
          </a:p>
          <a:p>
            <a:endParaRPr lang="en-US" dirty="0" smtClean="0"/>
          </a:p>
          <a:p>
            <a:r>
              <a:rPr lang="en-US" baseline="0" dirty="0" smtClean="0"/>
              <a:t>--View Models with other View Models as properties change things a little</a:t>
            </a:r>
          </a:p>
          <a:p>
            <a:r>
              <a:rPr lang="en-US" baseline="0" dirty="0" smtClean="0"/>
              <a:t>	--In the next section we will talk about using </a:t>
            </a:r>
            <a:r>
              <a:rPr lang="en-US" baseline="0" dirty="0" err="1" smtClean="0"/>
              <a:t>EditorTemplates</a:t>
            </a:r>
            <a:r>
              <a:rPr lang="en-US" baseline="0" dirty="0" smtClean="0"/>
              <a:t> with these</a:t>
            </a:r>
          </a:p>
          <a:p>
            <a:r>
              <a:rPr lang="en-US" baseline="0" dirty="0" smtClean="0"/>
              <a:t>	--Required does not work on these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Remote attribute is useful but does not solve everything</a:t>
            </a:r>
          </a:p>
          <a:p>
            <a:endParaRPr lang="en-US" dirty="0" smtClean="0"/>
          </a:p>
          <a:p>
            <a:r>
              <a:rPr lang="en-US" dirty="0" smtClean="0"/>
              <a:t>--Know your MV* pattern</a:t>
            </a:r>
          </a:p>
          <a:p>
            <a:r>
              <a:rPr lang="en-US" dirty="0" smtClean="0"/>
              <a:t>	--May affect</a:t>
            </a:r>
            <a:r>
              <a:rPr lang="en-US" baseline="0" dirty="0" smtClean="0"/>
              <a:t> data types, where and when validation occurs, additional conversions to/from strings</a:t>
            </a:r>
          </a:p>
          <a:p>
            <a:r>
              <a:rPr lang="en-US" baseline="0" dirty="0" smtClean="0"/>
              <a:t>	--Structure of what is passed and what needs to be included in each class </a:t>
            </a:r>
            <a:r>
              <a:rPr lang="en-US" baseline="0" dirty="0" smtClean="0">
                <a:sym typeface="Wingdings" panose="05000000000000000000" pitchFamily="2" charset="2"/>
              </a:rPr>
              <a:t> Items property of Cart may be replaced with a </a:t>
            </a:r>
            <a:r>
              <a:rPr lang="en-US" baseline="0" dirty="0" err="1" smtClean="0">
                <a:sym typeface="Wingdings" panose="05000000000000000000" pitchFamily="2" charset="2"/>
              </a:rPr>
              <a:t>ItemCount</a:t>
            </a:r>
            <a:endParaRPr lang="en-US" dirty="0"/>
          </a:p>
        </p:txBody>
      </p:sp>
      <p:sp>
        <p:nvSpPr>
          <p:cNvPr id="4" name="Slide Number Placeholder 3"/>
          <p:cNvSpPr>
            <a:spLocks noGrp="1"/>
          </p:cNvSpPr>
          <p:nvPr>
            <p:ph type="sldNum" sz="quarter" idx="10"/>
          </p:nvPr>
        </p:nvSpPr>
        <p:spPr/>
        <p:txBody>
          <a:bodyPr/>
          <a:lstStyle/>
          <a:p>
            <a:fld id="{8E716E54-E441-45D6-91AB-33C54B27E8F9}" type="slidenum">
              <a:rPr lang="en-US" smtClean="0"/>
              <a:t>15</a:t>
            </a:fld>
            <a:endParaRPr lang="en-US"/>
          </a:p>
        </p:txBody>
      </p:sp>
    </p:spTree>
    <p:extLst>
      <p:ext uri="{BB962C8B-B14F-4D97-AF65-F5344CB8AC3E}">
        <p14:creationId xmlns:p14="http://schemas.microsoft.com/office/powerpoint/2010/main" val="4123874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716E54-E441-45D6-91AB-33C54B27E8F9}" type="slidenum">
              <a:rPr lang="en-US" smtClean="0"/>
              <a:t>16</a:t>
            </a:fld>
            <a:endParaRPr lang="en-US"/>
          </a:p>
        </p:txBody>
      </p:sp>
    </p:spTree>
    <p:extLst>
      <p:ext uri="{BB962C8B-B14F-4D97-AF65-F5344CB8AC3E}">
        <p14:creationId xmlns:p14="http://schemas.microsoft.com/office/powerpoint/2010/main" val="2174055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--Put all your properties in the View Model</a:t>
            </a:r>
          </a:p>
          <a:p>
            <a:r>
              <a:rPr lang="en-US" dirty="0" smtClean="0"/>
              <a:t>	--Skip</a:t>
            </a:r>
            <a:r>
              <a:rPr lang="en-US" baseline="0" dirty="0" smtClean="0"/>
              <a:t> </a:t>
            </a:r>
            <a:r>
              <a:rPr lang="en-US" baseline="0" dirty="0" err="1" smtClean="0"/>
              <a:t>ViewBag</a:t>
            </a:r>
            <a:r>
              <a:rPr lang="en-US" baseline="0" dirty="0" smtClean="0"/>
              <a:t>, </a:t>
            </a:r>
            <a:r>
              <a:rPr lang="en-US" baseline="0" dirty="0" err="1" smtClean="0"/>
              <a:t>ViewData</a:t>
            </a:r>
            <a:r>
              <a:rPr lang="en-US" baseline="0" dirty="0" smtClean="0"/>
              <a:t>, Session, </a:t>
            </a:r>
            <a:r>
              <a:rPr lang="en-US" baseline="0" dirty="0" err="1" smtClean="0"/>
              <a:t>etc</a:t>
            </a:r>
            <a:r>
              <a:rPr lang="en-US" baseline="0" dirty="0" smtClean="0"/>
              <a:t> as much as possible </a:t>
            </a:r>
            <a:r>
              <a:rPr lang="en-US" baseline="0" dirty="0" smtClean="0">
                <a:sym typeface="Wingdings" panose="05000000000000000000" pitchFamily="2" charset="2"/>
              </a:rPr>
              <a:t> that data should be in the View Model</a:t>
            </a:r>
            <a:endParaRPr lang="en-US" dirty="0" smtClean="0"/>
          </a:p>
          <a:p>
            <a:endParaRPr lang="en-US" dirty="0" smtClean="0"/>
          </a:p>
          <a:p>
            <a:endParaRPr lang="en-US" dirty="0" smtClean="0"/>
          </a:p>
          <a:p>
            <a:r>
              <a:rPr lang="en-US" dirty="0" smtClean="0"/>
              <a:t>--Always</a:t>
            </a:r>
            <a:r>
              <a:rPr lang="en-US" baseline="0" dirty="0" smtClean="0"/>
              <a:t> have a view model for a view, unless the view has no data, maybe something like an about page</a:t>
            </a:r>
          </a:p>
          <a:p>
            <a:r>
              <a:rPr lang="en-US" baseline="0" dirty="0" smtClean="0"/>
              <a:t>--If you have logic beyond a loop or basic conditionals to show different partial views, consider adding properties to your view model or creating helpers</a:t>
            </a:r>
          </a:p>
          <a:p>
            <a:r>
              <a:rPr lang="en-US" baseline="0" dirty="0" smtClean="0"/>
              <a:t>--Be careful with helpers, they are great for adding small things like custom links that have some logic around them.  Set homepage link, label with required field indicator</a:t>
            </a:r>
          </a:p>
          <a:p>
            <a:endParaRPr lang="en-US" baseline="0" dirty="0" smtClean="0"/>
          </a:p>
          <a:p>
            <a:r>
              <a:rPr lang="en-US" baseline="0" dirty="0" smtClean="0"/>
              <a:t>--</a:t>
            </a:r>
            <a:r>
              <a:rPr lang="en-US" baseline="0" dirty="0" smtClean="0"/>
              <a:t>Your MV* pattern will dictate some of this structure and separation</a:t>
            </a:r>
          </a:p>
          <a:p>
            <a:r>
              <a:rPr lang="en-US" baseline="0" dirty="0" smtClean="0"/>
              <a:t>	--front end oriented MVVM will put little or no data on a page so you may not have any strongly typed views because they do not pass data in on the server side, and depending on how you scrape form data off the page when posting a form, you may or may not user editor template vs form collection</a:t>
            </a:r>
          </a:p>
          <a:p>
            <a:r>
              <a:rPr lang="en-US" baseline="0" dirty="0" smtClean="0"/>
              <a:t>	--server oriented MVC types will always have strongly typed views and pass that data in before loading</a:t>
            </a:r>
          </a:p>
          <a:p>
            <a:endParaRPr lang="en-US" dirty="0"/>
          </a:p>
        </p:txBody>
      </p:sp>
      <p:sp>
        <p:nvSpPr>
          <p:cNvPr id="4" name="Slide Number Placeholder 3"/>
          <p:cNvSpPr>
            <a:spLocks noGrp="1"/>
          </p:cNvSpPr>
          <p:nvPr>
            <p:ph type="sldNum" sz="quarter" idx="10"/>
          </p:nvPr>
        </p:nvSpPr>
        <p:spPr/>
        <p:txBody>
          <a:bodyPr/>
          <a:lstStyle/>
          <a:p>
            <a:fld id="{8E716E54-E441-45D6-91AB-33C54B27E8F9}" type="slidenum">
              <a:rPr lang="en-US" smtClean="0"/>
              <a:t>17</a:t>
            </a:fld>
            <a:endParaRPr lang="en-US"/>
          </a:p>
        </p:txBody>
      </p:sp>
    </p:spTree>
    <p:extLst>
      <p:ext uri="{BB962C8B-B14F-4D97-AF65-F5344CB8AC3E}">
        <p14:creationId xmlns:p14="http://schemas.microsoft.com/office/powerpoint/2010/main" val="136831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--Put all your properties in the View Model</a:t>
            </a:r>
          </a:p>
          <a:p>
            <a:r>
              <a:rPr lang="en-US" dirty="0" smtClean="0"/>
              <a:t>	--Skip</a:t>
            </a:r>
            <a:r>
              <a:rPr lang="en-US" baseline="0" dirty="0" smtClean="0"/>
              <a:t> </a:t>
            </a:r>
            <a:r>
              <a:rPr lang="en-US" baseline="0" dirty="0" err="1" smtClean="0"/>
              <a:t>ViewBag</a:t>
            </a:r>
            <a:r>
              <a:rPr lang="en-US" baseline="0" dirty="0" smtClean="0"/>
              <a:t>, </a:t>
            </a:r>
            <a:r>
              <a:rPr lang="en-US" baseline="0" dirty="0" err="1" smtClean="0"/>
              <a:t>ViewData</a:t>
            </a:r>
            <a:r>
              <a:rPr lang="en-US" baseline="0" dirty="0" smtClean="0"/>
              <a:t>, Session, </a:t>
            </a:r>
            <a:r>
              <a:rPr lang="en-US" baseline="0" dirty="0" err="1" smtClean="0"/>
              <a:t>etc</a:t>
            </a:r>
            <a:r>
              <a:rPr lang="en-US" baseline="0" dirty="0" smtClean="0"/>
              <a:t> as much as possible </a:t>
            </a:r>
            <a:r>
              <a:rPr lang="en-US" baseline="0" dirty="0" smtClean="0">
                <a:sym typeface="Wingdings" panose="05000000000000000000" pitchFamily="2" charset="2"/>
              </a:rPr>
              <a:t> that data should be in the View Model</a:t>
            </a:r>
            <a:endParaRPr lang="en-US" dirty="0" smtClean="0"/>
          </a:p>
          <a:p>
            <a:endParaRPr lang="en-US" dirty="0" smtClean="0"/>
          </a:p>
          <a:p>
            <a:endParaRPr lang="en-US" dirty="0" smtClean="0"/>
          </a:p>
          <a:p>
            <a:r>
              <a:rPr lang="en-US" dirty="0" smtClean="0"/>
              <a:t>--Always</a:t>
            </a:r>
            <a:r>
              <a:rPr lang="en-US" baseline="0" dirty="0" smtClean="0"/>
              <a:t> have a view model for a view, unless the view has no data, maybe something like an about page</a:t>
            </a:r>
          </a:p>
          <a:p>
            <a:r>
              <a:rPr lang="en-US" baseline="0" dirty="0" smtClean="0"/>
              <a:t>--If you have logic beyond a loop or basic conditionals to show different partial views, consider adding properties to your view model or creating helpers</a:t>
            </a:r>
          </a:p>
          <a:p>
            <a:r>
              <a:rPr lang="en-US" baseline="0" dirty="0" smtClean="0"/>
              <a:t>--Be careful with helpers, they are great for adding small things like custom links that have some logic around them.</a:t>
            </a:r>
          </a:p>
          <a:p>
            <a:r>
              <a:rPr lang="en-US" baseline="0" dirty="0" smtClean="0"/>
              <a:t>	--Some examples: </a:t>
            </a:r>
            <a:r>
              <a:rPr lang="en-US" baseline="0" dirty="0" err="1" smtClean="0"/>
              <a:t>RequiredFieldLabelFor</a:t>
            </a:r>
            <a:r>
              <a:rPr lang="en-US" baseline="0" dirty="0" smtClean="0"/>
              <a:t>, </a:t>
            </a:r>
            <a:r>
              <a:rPr lang="en-US" baseline="0" dirty="0" err="1" smtClean="0"/>
              <a:t>ImageLink</a:t>
            </a:r>
            <a:r>
              <a:rPr lang="en-US" baseline="0" dirty="0" smtClean="0"/>
              <a:t>, </a:t>
            </a:r>
            <a:r>
              <a:rPr lang="en-US" baseline="0" dirty="0" err="1" smtClean="0"/>
              <a:t>ListBoxFor</a:t>
            </a:r>
            <a:endParaRPr lang="en-US" baseline="0" dirty="0" smtClean="0"/>
          </a:p>
          <a:p>
            <a:r>
              <a:rPr lang="en-US" baseline="0" dirty="0" smtClean="0"/>
              <a:t>--</a:t>
            </a:r>
            <a:r>
              <a:rPr lang="en-US" baseline="0" dirty="0" err="1" smtClean="0"/>
              <a:t>RouteLink</a:t>
            </a:r>
            <a:r>
              <a:rPr lang="en-US" baseline="0" dirty="0" smtClean="0"/>
              <a:t> has a little performance boost by more efficiently finding which route to use</a:t>
            </a:r>
          </a:p>
          <a:p>
            <a:endParaRPr lang="en-US" baseline="0" dirty="0" smtClean="0"/>
          </a:p>
          <a:p>
            <a:r>
              <a:rPr lang="en-US" baseline="0" dirty="0" smtClean="0"/>
              <a:t>--Nest carefully issues</a:t>
            </a:r>
          </a:p>
          <a:p>
            <a:r>
              <a:rPr lang="en-US" baseline="0" dirty="0" smtClean="0"/>
              <a:t>	--crossing can kill the </a:t>
            </a:r>
            <a:r>
              <a:rPr lang="en-US" baseline="0" dirty="0" err="1" smtClean="0"/>
              <a:t>EditorFor</a:t>
            </a:r>
            <a:endParaRPr lang="en-US" baseline="0" dirty="0" smtClean="0"/>
          </a:p>
          <a:p>
            <a:r>
              <a:rPr lang="en-US" baseline="0" dirty="0" smtClean="0"/>
              <a:t>	--nest anything does not execute @section</a:t>
            </a:r>
          </a:p>
          <a:p>
            <a:r>
              <a:rPr lang="en-US" baseline="0" dirty="0" smtClean="0"/>
              <a:t>	--nesting </a:t>
            </a:r>
            <a:r>
              <a:rPr lang="en-US" baseline="0" dirty="0" err="1" smtClean="0"/>
              <a:t>EditorFor</a:t>
            </a:r>
            <a:r>
              <a:rPr lang="en-US" baseline="0" dirty="0" smtClean="0"/>
              <a:t> works as long as it matches the layers of your View Model</a:t>
            </a:r>
          </a:p>
          <a:p>
            <a:endParaRPr lang="en-US" baseline="0" dirty="0" smtClean="0"/>
          </a:p>
          <a:p>
            <a:r>
              <a:rPr lang="en-US" baseline="0" dirty="0" smtClean="0"/>
              <a:t>--Your MV* pattern will dictate some of this structure and separation</a:t>
            </a:r>
          </a:p>
          <a:p>
            <a:r>
              <a:rPr lang="en-US" baseline="0" dirty="0" smtClean="0"/>
              <a:t>	--front end oriented MVVM will put little or no data on a page so you may not have any strongly typed views because they do not pass data in on the server side, and depending on how you scrape form data off the page when posting a form, you may or may not user editor template vs form collection</a:t>
            </a:r>
          </a:p>
          <a:p>
            <a:r>
              <a:rPr lang="en-US" baseline="0" dirty="0" smtClean="0"/>
              <a:t>	--server oriented MVC types will always have strongly typed views and pass that data in before loading</a:t>
            </a:r>
          </a:p>
          <a:p>
            <a:endParaRPr lang="en-US" dirty="0"/>
          </a:p>
        </p:txBody>
      </p:sp>
      <p:sp>
        <p:nvSpPr>
          <p:cNvPr id="4" name="Slide Number Placeholder 3"/>
          <p:cNvSpPr>
            <a:spLocks noGrp="1"/>
          </p:cNvSpPr>
          <p:nvPr>
            <p:ph type="sldNum" sz="quarter" idx="10"/>
          </p:nvPr>
        </p:nvSpPr>
        <p:spPr/>
        <p:txBody>
          <a:bodyPr/>
          <a:lstStyle/>
          <a:p>
            <a:fld id="{8E716E54-E441-45D6-91AB-33C54B27E8F9}" type="slidenum">
              <a:rPr lang="en-US" smtClean="0"/>
              <a:t>19</a:t>
            </a:fld>
            <a:endParaRPr lang="en-US"/>
          </a:p>
        </p:txBody>
      </p:sp>
    </p:spTree>
    <p:extLst>
      <p:ext uri="{BB962C8B-B14F-4D97-AF65-F5344CB8AC3E}">
        <p14:creationId xmlns:p14="http://schemas.microsoft.com/office/powerpoint/2010/main" val="765336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err="1" smtClean="0"/>
              <a:t>Web.Config</a:t>
            </a:r>
            <a:r>
              <a:rPr lang="en-US" dirty="0" smtClean="0"/>
              <a:t>:</a:t>
            </a:r>
          </a:p>
          <a:p>
            <a:pPr lvl="1"/>
            <a:r>
              <a:rPr lang="en-US" dirty="0" smtClean="0"/>
              <a:t>    &lt;add name="Entity" </a:t>
            </a:r>
            <a:r>
              <a:rPr lang="en-US" dirty="0" err="1" smtClean="0"/>
              <a:t>connectionString</a:t>
            </a:r>
            <a:r>
              <a:rPr lang="en-US" dirty="0" smtClean="0"/>
              <a:t>=“…” /&gt;</a:t>
            </a:r>
          </a:p>
          <a:p>
            <a:pPr lvl="1"/>
            <a:r>
              <a:rPr lang="en-US" dirty="0" err="1" smtClean="0"/>
              <a:t>Web.Prod.Config</a:t>
            </a:r>
            <a:r>
              <a:rPr lang="en-US" dirty="0" smtClean="0"/>
              <a:t>:</a:t>
            </a:r>
          </a:p>
          <a:p>
            <a:pPr lvl="1"/>
            <a:r>
              <a:rPr lang="en-US" dirty="0" smtClean="0"/>
              <a:t>    &lt;add name=“</a:t>
            </a:r>
            <a:r>
              <a:rPr lang="en-US" dirty="0" err="1" smtClean="0"/>
              <a:t>ProdEntity</a:t>
            </a:r>
            <a:r>
              <a:rPr lang="en-US" dirty="0" smtClean="0"/>
              <a:t>" </a:t>
            </a:r>
            <a:r>
              <a:rPr lang="en-US" dirty="0" err="1" smtClean="0"/>
              <a:t>connectionString</a:t>
            </a:r>
            <a:r>
              <a:rPr lang="en-US" dirty="0" smtClean="0"/>
              <a:t>=“…” </a:t>
            </a:r>
            <a:r>
              <a:rPr lang="en-US" dirty="0" err="1" smtClean="0"/>
              <a:t>xdt:Transform</a:t>
            </a:r>
            <a:r>
              <a:rPr lang="en-US" dirty="0" smtClean="0"/>
              <a:t>="Replace" </a:t>
            </a:r>
            <a:r>
              <a:rPr lang="en-US" dirty="0" err="1" smtClean="0"/>
              <a:t>xdt:Locator</a:t>
            </a:r>
            <a:r>
              <a:rPr lang="en-US" dirty="0" smtClean="0"/>
              <a:t>="Match(name)“ /&gt;</a:t>
            </a:r>
          </a:p>
          <a:p>
            <a:endParaRPr lang="en-US" dirty="0" smtClean="0"/>
          </a:p>
          <a:p>
            <a:r>
              <a:rPr lang="en-US" dirty="0" smtClean="0"/>
              <a:t>--You can do some transforms</a:t>
            </a:r>
            <a:r>
              <a:rPr lang="en-US" baseline="0" dirty="0" smtClean="0"/>
              <a:t> with VS out of the box, or add the Slow Cheetah plugin to add a little functionality for previewing and testing transforms</a:t>
            </a:r>
          </a:p>
          <a:p>
            <a:endParaRPr lang="en-US" dirty="0"/>
          </a:p>
        </p:txBody>
      </p:sp>
      <p:sp>
        <p:nvSpPr>
          <p:cNvPr id="4" name="Slide Number Placeholder 3"/>
          <p:cNvSpPr>
            <a:spLocks noGrp="1"/>
          </p:cNvSpPr>
          <p:nvPr>
            <p:ph type="sldNum" sz="quarter" idx="10"/>
          </p:nvPr>
        </p:nvSpPr>
        <p:spPr/>
        <p:txBody>
          <a:bodyPr/>
          <a:lstStyle/>
          <a:p>
            <a:fld id="{8E716E54-E441-45D6-91AB-33C54B27E8F9}" type="slidenum">
              <a:rPr lang="en-US" smtClean="0"/>
              <a:t>21</a:t>
            </a:fld>
            <a:endParaRPr lang="en-US"/>
          </a:p>
        </p:txBody>
      </p:sp>
    </p:spTree>
    <p:extLst>
      <p:ext uri="{BB962C8B-B14F-4D97-AF65-F5344CB8AC3E}">
        <p14:creationId xmlns:p14="http://schemas.microsoft.com/office/powerpoint/2010/main" val="2129203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MVC 4 features, but I heard yesterday that you</a:t>
            </a:r>
            <a:r>
              <a:rPr lang="en-US" baseline="0" dirty="0" smtClean="0"/>
              <a:t> can use the Web Essentials plugin to get bundling and </a:t>
            </a:r>
            <a:r>
              <a:rPr lang="en-US" baseline="0" dirty="0" err="1" smtClean="0"/>
              <a:t>minification</a:t>
            </a:r>
            <a:r>
              <a:rPr lang="en-US" baseline="0" dirty="0" smtClean="0"/>
              <a:t> on MVC 3 projects as well, and maybe earlier ones?</a:t>
            </a:r>
            <a:endParaRPr lang="en-US" dirty="0"/>
          </a:p>
        </p:txBody>
      </p:sp>
      <p:sp>
        <p:nvSpPr>
          <p:cNvPr id="4" name="Slide Number Placeholder 3"/>
          <p:cNvSpPr>
            <a:spLocks noGrp="1"/>
          </p:cNvSpPr>
          <p:nvPr>
            <p:ph type="sldNum" sz="quarter" idx="10"/>
          </p:nvPr>
        </p:nvSpPr>
        <p:spPr/>
        <p:txBody>
          <a:bodyPr/>
          <a:lstStyle/>
          <a:p>
            <a:fld id="{8E716E54-E441-45D6-91AB-33C54B27E8F9}" type="slidenum">
              <a:rPr lang="en-US" smtClean="0"/>
              <a:t>23</a:t>
            </a:fld>
            <a:endParaRPr lang="en-US"/>
          </a:p>
        </p:txBody>
      </p:sp>
    </p:spTree>
    <p:extLst>
      <p:ext uri="{BB962C8B-B14F-4D97-AF65-F5344CB8AC3E}">
        <p14:creationId xmlns:p14="http://schemas.microsoft.com/office/powerpoint/2010/main" val="3628430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a:t>
            </a:r>
            <a:r>
              <a:rPr lang="en-US" baseline="30000" dirty="0" smtClean="0"/>
              <a:t>rd</a:t>
            </a:r>
            <a:r>
              <a:rPr lang="en-US" dirty="0" smtClean="0"/>
              <a:t> parties::</a:t>
            </a:r>
          </a:p>
          <a:p>
            <a:pPr lvl="1"/>
            <a:r>
              <a:rPr lang="en-US" dirty="0" smtClean="0"/>
              <a:t>We all work with many types of 3</a:t>
            </a:r>
            <a:r>
              <a:rPr lang="en-US" baseline="30000" dirty="0" smtClean="0"/>
              <a:t>rd</a:t>
            </a:r>
            <a:r>
              <a:rPr lang="en-US" dirty="0" smtClean="0"/>
              <a:t> party software:  IDE and </a:t>
            </a:r>
            <a:r>
              <a:rPr lang="en-US" dirty="0" err="1" smtClean="0"/>
              <a:t>.Net</a:t>
            </a:r>
            <a:r>
              <a:rPr lang="en-US" dirty="0" smtClean="0"/>
              <a:t> Framework, JavaScript libraries and frameworks, UI tools like </a:t>
            </a:r>
            <a:r>
              <a:rPr lang="en-US" dirty="0" err="1" smtClean="0"/>
              <a:t>Telerik</a:t>
            </a:r>
            <a:r>
              <a:rPr lang="en-US" dirty="0" smtClean="0"/>
              <a:t>/Kendo or D3 charts, and others</a:t>
            </a:r>
          </a:p>
          <a:p>
            <a:pPr lvl="1"/>
            <a:r>
              <a:rPr lang="en-US" dirty="0" smtClean="0"/>
              <a:t>General 3</a:t>
            </a:r>
            <a:r>
              <a:rPr lang="en-US" baseline="30000" dirty="0" smtClean="0"/>
              <a:t>rd</a:t>
            </a:r>
            <a:r>
              <a:rPr lang="en-US" dirty="0" smtClean="0"/>
              <a:t> party considerations:</a:t>
            </a:r>
          </a:p>
          <a:p>
            <a:pPr lvl="2"/>
            <a:r>
              <a:rPr lang="en-US" dirty="0" smtClean="0"/>
              <a:t>Resource time and constraints</a:t>
            </a:r>
          </a:p>
          <a:p>
            <a:pPr lvl="2"/>
            <a:r>
              <a:rPr lang="en-US" dirty="0" smtClean="0"/>
              <a:t>Does the software do what you need?  Does it do too much?</a:t>
            </a:r>
          </a:p>
          <a:p>
            <a:pPr lvl="2"/>
            <a:r>
              <a:rPr lang="en-US" dirty="0" smtClean="0"/>
              <a:t>Are they using </a:t>
            </a:r>
            <a:r>
              <a:rPr lang="en-US" dirty="0" err="1" smtClean="0"/>
              <a:t>iframes</a:t>
            </a:r>
            <a:r>
              <a:rPr lang="en-US" dirty="0" smtClean="0"/>
              <a:t>?</a:t>
            </a:r>
          </a:p>
          <a:p>
            <a:pPr lvl="2"/>
            <a:r>
              <a:rPr lang="en-US" dirty="0" smtClean="0"/>
              <a:t>Internet vs Intranet functionality</a:t>
            </a:r>
          </a:p>
          <a:p>
            <a:pPr lvl="2"/>
            <a:r>
              <a:rPr lang="en-US" dirty="0" smtClean="0"/>
              <a:t>User and Authentication models</a:t>
            </a:r>
          </a:p>
          <a:p>
            <a:pPr lvl="1"/>
            <a:r>
              <a:rPr lang="en-US" dirty="0" smtClean="0"/>
              <a:t>Browsers are the biggest piece of 3</a:t>
            </a:r>
            <a:r>
              <a:rPr lang="en-US" baseline="30000" dirty="0" smtClean="0"/>
              <a:t>rd</a:t>
            </a:r>
            <a:r>
              <a:rPr lang="en-US" dirty="0" smtClean="0"/>
              <a:t> party software, and typically the biggest pain</a:t>
            </a:r>
          </a:p>
          <a:p>
            <a:pPr lvl="1"/>
            <a:r>
              <a:rPr lang="en-US" dirty="0" smtClean="0"/>
              <a:t>Browser considerations:</a:t>
            </a:r>
          </a:p>
          <a:p>
            <a:pPr lvl="2"/>
            <a:r>
              <a:rPr lang="en-US" dirty="0" smtClean="0"/>
              <a:t>What versions do clients want me to support?</a:t>
            </a:r>
          </a:p>
          <a:p>
            <a:pPr lvl="2"/>
            <a:r>
              <a:rPr lang="en-US" dirty="0" smtClean="0"/>
              <a:t>Why do they want me to support that version?</a:t>
            </a:r>
          </a:p>
          <a:p>
            <a:pPr lvl="2"/>
            <a:r>
              <a:rPr lang="en-US" dirty="0" smtClean="0"/>
              <a:t>What do most major sites support?  (Currently, last two versions)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--Down with magic strings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anose="05000000000000000000" pitchFamily="2" charset="2"/>
              </a:rPr>
              <a:t>	--use</a:t>
            </a:r>
            <a:r>
              <a:rPr lang="en-US" baseline="0" dirty="0" smtClean="0">
                <a:sym typeface="Wingdings" panose="05000000000000000000" pitchFamily="2" charset="2"/>
              </a:rPr>
              <a:t> </a:t>
            </a:r>
            <a:r>
              <a:rPr lang="en-US" baseline="0" dirty="0" err="1" smtClean="0">
                <a:sym typeface="Wingdings" panose="05000000000000000000" pitchFamily="2" charset="2"/>
              </a:rPr>
              <a:t>enum</a:t>
            </a:r>
            <a:r>
              <a:rPr lang="en-US" baseline="0" dirty="0" smtClean="0">
                <a:sym typeface="Wingdings" panose="05000000000000000000" pitchFamily="2" charset="2"/>
              </a:rPr>
              <a:t> and </a:t>
            </a:r>
            <a:r>
              <a:rPr lang="en-US" baseline="0" dirty="0" err="1" smtClean="0">
                <a:sym typeface="Wingdings" panose="05000000000000000000" pitchFamily="2" charset="2"/>
              </a:rPr>
              <a:t>const</a:t>
            </a:r>
            <a:r>
              <a:rPr lang="en-US" baseline="0" dirty="0" smtClean="0">
                <a:sym typeface="Wingdings" panose="05000000000000000000" pitchFamily="2" charset="2"/>
              </a:rPr>
              <a:t> to give meaningful names to special phrases and reusable values, keeping them in one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	--careful with naming so that you do not want to change the special name when you change the value</a:t>
            </a:r>
            <a:endParaRPr lang="en-US" dirty="0" smtClean="0"/>
          </a:p>
          <a:p>
            <a:endParaRPr lang="en-US" dirty="0" smtClean="0"/>
          </a:p>
          <a:p>
            <a:r>
              <a:rPr lang="en-US" dirty="0" smtClean="0"/>
              <a:t>--</a:t>
            </a:r>
            <a:r>
              <a:rPr lang="en-US" dirty="0" err="1" smtClean="0"/>
              <a:t>SignalR</a:t>
            </a:r>
            <a:r>
              <a:rPr lang="en-US" dirty="0" smtClean="0"/>
              <a:t>:</a:t>
            </a:r>
          </a:p>
          <a:p>
            <a:pPr lvl="1"/>
            <a:r>
              <a:rPr lang="en-US" dirty="0" smtClean="0"/>
              <a:t>Built on Web Sockets and other similar technologies</a:t>
            </a:r>
          </a:p>
          <a:p>
            <a:pPr lvl="2"/>
            <a:r>
              <a:rPr lang="en-US" dirty="0" smtClean="0"/>
              <a:t>Web Sockets</a:t>
            </a:r>
          </a:p>
          <a:p>
            <a:pPr lvl="2"/>
            <a:r>
              <a:rPr lang="en-US" dirty="0" smtClean="0"/>
              <a:t>Server-Sent Events</a:t>
            </a:r>
          </a:p>
          <a:p>
            <a:pPr lvl="2"/>
            <a:r>
              <a:rPr lang="en-US" dirty="0" smtClean="0"/>
              <a:t>Forever Frame</a:t>
            </a:r>
          </a:p>
          <a:p>
            <a:pPr lvl="2"/>
            <a:r>
              <a:rPr lang="en-US" dirty="0" smtClean="0"/>
              <a:t>Long Polling</a:t>
            </a:r>
          </a:p>
          <a:p>
            <a:pPr lvl="1"/>
            <a:r>
              <a:rPr lang="en-US" dirty="0" smtClean="0"/>
              <a:t>Browser support: </a:t>
            </a:r>
            <a:r>
              <a:rPr lang="en-US" dirty="0" smtClean="0">
                <a:hlinkClick r:id="rId3"/>
              </a:rPr>
              <a:t>http://www.asp.net/signalr/overview/signalr-20/getting-started-with-signalr-20/supported-platforms</a:t>
            </a:r>
            <a:endParaRPr lang="en-US" dirty="0" smtClean="0"/>
          </a:p>
          <a:p>
            <a:endParaRPr lang="en-US" dirty="0"/>
          </a:p>
        </p:txBody>
      </p:sp>
      <p:sp>
        <p:nvSpPr>
          <p:cNvPr id="4" name="Slide Number Placeholder 3"/>
          <p:cNvSpPr>
            <a:spLocks noGrp="1"/>
          </p:cNvSpPr>
          <p:nvPr>
            <p:ph type="sldNum" sz="quarter" idx="10"/>
          </p:nvPr>
        </p:nvSpPr>
        <p:spPr/>
        <p:txBody>
          <a:bodyPr/>
          <a:lstStyle/>
          <a:p>
            <a:fld id="{8E716E54-E441-45D6-91AB-33C54B27E8F9}" type="slidenum">
              <a:rPr lang="en-US" smtClean="0"/>
              <a:t>24</a:t>
            </a:fld>
            <a:endParaRPr lang="en-US"/>
          </a:p>
        </p:txBody>
      </p:sp>
    </p:spTree>
    <p:extLst>
      <p:ext uri="{BB962C8B-B14F-4D97-AF65-F5344CB8AC3E}">
        <p14:creationId xmlns:p14="http://schemas.microsoft.com/office/powerpoint/2010/main" val="1400460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--Local variables</a:t>
            </a:r>
            <a:r>
              <a:rPr lang="en-US" baseline="0" dirty="0" smtClean="0"/>
              <a:t> use memory even if they are never initialized </a:t>
            </a:r>
            <a:r>
              <a:rPr lang="en-US" baseline="0" dirty="0" smtClean="0">
                <a:sym typeface="Wingdings" panose="05000000000000000000" pitchFamily="2" charset="2"/>
              </a:rPr>
              <a:t> so clean your code!</a:t>
            </a:r>
          </a:p>
          <a:p>
            <a:endParaRPr lang="en-US" dirty="0" smtClean="0"/>
          </a:p>
          <a:p>
            <a:r>
              <a:rPr lang="en-US" dirty="0" smtClean="0"/>
              <a:t>--</a:t>
            </a:r>
            <a:r>
              <a:rPr lang="en-US" dirty="0" err="1" smtClean="0"/>
              <a:t>String</a:t>
            </a:r>
            <a:r>
              <a:rPr lang="en-US" baseline="0" dirty="0" err="1" smtClean="0"/>
              <a:t>Builder</a:t>
            </a:r>
            <a:r>
              <a:rPr lang="en-US" baseline="0" dirty="0" smtClean="0"/>
              <a:t>:</a:t>
            </a:r>
          </a:p>
          <a:p>
            <a:pPr marL="457200" marR="0" lvl="1" indent="0" algn="l" defTabSz="914400" rtl="0" eaLnBrk="1" fontAlgn="base"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One person suggested</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StringBuilder</a:t>
            </a:r>
            <a:r>
              <a:rPr lang="en-US" sz="1200" b="0" i="0" kern="1200" baseline="0" dirty="0" smtClean="0">
                <a:solidFill>
                  <a:schemeClr val="tx1"/>
                </a:solidFill>
                <a:effectLst/>
                <a:latin typeface="+mn-lt"/>
                <a:ea typeface="+mn-ea"/>
                <a:cs typeface="+mn-cs"/>
              </a:rPr>
              <a:t> is </a:t>
            </a:r>
            <a:r>
              <a:rPr lang="en-US" dirty="0" smtClean="0"/>
              <a:t>more expensive unless you have four or more strings”</a:t>
            </a:r>
          </a:p>
          <a:p>
            <a:pPr marL="457200" marR="0" lvl="1" indent="0" algn="l" defTabSz="914400" rtl="0" eaLnBrk="1" fontAlgn="base"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Another</a:t>
            </a:r>
            <a:r>
              <a:rPr lang="en-US" sz="1200" b="0" i="0" kern="1200" baseline="0" dirty="0" smtClean="0">
                <a:solidFill>
                  <a:schemeClr val="tx1"/>
                </a:solidFill>
                <a:effectLst/>
                <a:latin typeface="+mn-lt"/>
                <a:ea typeface="+mn-ea"/>
                <a:cs typeface="+mn-cs"/>
              </a:rPr>
              <a:t> said when you do vs when you do not know what you are concatenating because it is really about memory usage</a:t>
            </a:r>
            <a:endParaRPr lang="en-US" sz="1200" b="0" i="0" kern="1200" dirty="0" smtClean="0">
              <a:solidFill>
                <a:schemeClr val="tx1"/>
              </a:solidFill>
              <a:effectLst/>
              <a:latin typeface="+mn-lt"/>
              <a:ea typeface="+mn-ea"/>
              <a:cs typeface="+mn-cs"/>
            </a:endParaRPr>
          </a:p>
          <a:p>
            <a:pPr lvl="1" fontAlgn="base"/>
            <a:r>
              <a:rPr lang="en-US" sz="1200" b="0" i="0" kern="1200" dirty="0" smtClean="0">
                <a:solidFill>
                  <a:schemeClr val="tx1"/>
                </a:solidFill>
                <a:effectLst/>
                <a:latin typeface="+mn-lt"/>
                <a:ea typeface="+mn-ea"/>
                <a:cs typeface="+mn-cs"/>
              </a:rPr>
              <a:t>http://stackoverflow.com/questions/4191079/does-stringbuilder-use-more-memory-than-string-concatenation</a:t>
            </a:r>
          </a:p>
          <a:p>
            <a:pPr lvl="1" fontAlgn="base"/>
            <a:r>
              <a:rPr lang="en-US" sz="1200" b="0" i="0" kern="1200" dirty="0" smtClean="0">
                <a:solidFill>
                  <a:schemeClr val="tx1"/>
                </a:solidFill>
                <a:effectLst/>
                <a:latin typeface="+mn-lt"/>
                <a:ea typeface="+mn-ea"/>
                <a:cs typeface="+mn-cs"/>
              </a:rPr>
              <a:t>Short answer: </a:t>
            </a:r>
            <a:r>
              <a:rPr lang="en-US" sz="1200" b="0" i="0" kern="1200" dirty="0" err="1" smtClean="0">
                <a:solidFill>
                  <a:schemeClr val="tx1"/>
                </a:solidFill>
                <a:effectLst/>
                <a:latin typeface="+mn-lt"/>
                <a:ea typeface="+mn-ea"/>
                <a:cs typeface="+mn-cs"/>
              </a:rPr>
              <a:t>StringBuilder</a:t>
            </a:r>
            <a:r>
              <a:rPr lang="en-US" sz="1200" b="0" i="0" kern="1200" dirty="0" smtClean="0">
                <a:solidFill>
                  <a:schemeClr val="tx1"/>
                </a:solidFill>
                <a:effectLst/>
                <a:latin typeface="+mn-lt"/>
                <a:ea typeface="+mn-ea"/>
                <a:cs typeface="+mn-cs"/>
              </a:rPr>
              <a:t> is appropriate in cases where you are concatenating an arbitrary number of strings, which you don't know at compile time.</a:t>
            </a:r>
          </a:p>
          <a:p>
            <a:pPr lvl="1" fontAlgn="base"/>
            <a:r>
              <a:rPr lang="en-US" sz="1200" b="0" i="0" kern="1200" dirty="0" smtClean="0">
                <a:solidFill>
                  <a:schemeClr val="tx1"/>
                </a:solidFill>
                <a:effectLst/>
                <a:latin typeface="+mn-lt"/>
                <a:ea typeface="+mn-ea"/>
                <a:cs typeface="+mn-cs"/>
              </a:rPr>
              <a:t>If you </a:t>
            </a:r>
            <a:r>
              <a:rPr lang="en-US" sz="1200" b="0" i="1" kern="1200" dirty="0" smtClean="0">
                <a:solidFill>
                  <a:schemeClr val="tx1"/>
                </a:solidFill>
                <a:effectLst/>
                <a:latin typeface="+mn-lt"/>
                <a:ea typeface="+mn-ea"/>
                <a:cs typeface="+mn-cs"/>
              </a:rPr>
              <a:t>do</a:t>
            </a:r>
            <a:r>
              <a:rPr lang="en-US" sz="1200" b="0" i="0" kern="1200" dirty="0" smtClean="0">
                <a:solidFill>
                  <a:schemeClr val="tx1"/>
                </a:solidFill>
                <a:effectLst/>
                <a:latin typeface="+mn-lt"/>
                <a:ea typeface="+mn-ea"/>
                <a:cs typeface="+mn-cs"/>
              </a:rPr>
              <a:t> know what strings you're combining at compile time, </a:t>
            </a:r>
            <a:r>
              <a:rPr lang="en-US" sz="1200" b="0" i="0" kern="1200" dirty="0" err="1" smtClean="0">
                <a:solidFill>
                  <a:schemeClr val="tx1"/>
                </a:solidFill>
                <a:effectLst/>
                <a:latin typeface="+mn-lt"/>
                <a:ea typeface="+mn-ea"/>
                <a:cs typeface="+mn-cs"/>
              </a:rPr>
              <a:t>StringBuilder</a:t>
            </a:r>
            <a:r>
              <a:rPr lang="en-US" sz="1200" b="0" i="0" kern="1200" dirty="0" smtClean="0">
                <a:solidFill>
                  <a:schemeClr val="tx1"/>
                </a:solidFill>
                <a:effectLst/>
                <a:latin typeface="+mn-lt"/>
                <a:ea typeface="+mn-ea"/>
                <a:cs typeface="+mn-cs"/>
              </a:rPr>
              <a:t> is basically pointless as you don't need its dynamic resizing capabilities.</a:t>
            </a:r>
          </a:p>
          <a:p>
            <a:pPr lvl="1" fontAlgn="base"/>
            <a:r>
              <a:rPr lang="en-US" sz="1200" b="0" i="0" kern="1200" dirty="0" smtClean="0">
                <a:solidFill>
                  <a:schemeClr val="tx1"/>
                </a:solidFill>
                <a:effectLst/>
                <a:latin typeface="+mn-lt"/>
                <a:ea typeface="+mn-ea"/>
                <a:cs typeface="+mn-cs"/>
              </a:rPr>
              <a:t>Example 1: You want to combine "cat", "dog", and "mouse". This is exactly 11 characters. You could simply allocate a char[] array of length 11 and fill it with the characters from these strings. This is essentially what </a:t>
            </a:r>
            <a:r>
              <a:rPr lang="en-US" sz="1200" b="0" i="0" kern="1200" dirty="0" err="1" smtClean="0">
                <a:solidFill>
                  <a:schemeClr val="tx1"/>
                </a:solidFill>
                <a:effectLst/>
                <a:latin typeface="+mn-lt"/>
                <a:ea typeface="+mn-ea"/>
                <a:cs typeface="+mn-cs"/>
              </a:rPr>
              <a:t>string.Concat</a:t>
            </a:r>
            <a:r>
              <a:rPr lang="en-US" sz="1200" b="0" i="0" kern="1200" dirty="0" smtClean="0">
                <a:solidFill>
                  <a:schemeClr val="tx1"/>
                </a:solidFill>
                <a:effectLst/>
                <a:latin typeface="+mn-lt"/>
                <a:ea typeface="+mn-ea"/>
                <a:cs typeface="+mn-cs"/>
              </a:rPr>
              <a:t> does.</a:t>
            </a:r>
          </a:p>
          <a:p>
            <a:pPr lvl="1" fontAlgn="base"/>
            <a:r>
              <a:rPr lang="en-US" sz="1200" b="0" i="0" kern="1200" dirty="0" smtClean="0">
                <a:solidFill>
                  <a:schemeClr val="tx1"/>
                </a:solidFill>
                <a:effectLst/>
                <a:latin typeface="+mn-lt"/>
                <a:ea typeface="+mn-ea"/>
                <a:cs typeface="+mn-cs"/>
              </a:rPr>
              <a:t>Example 2: You want to join an unspecified number of user-supplied strings into a single string. Since the amount of data to concatenate is unknown in advance, using a </a:t>
            </a:r>
            <a:r>
              <a:rPr lang="en-US" sz="1200" b="0" i="0" kern="1200" dirty="0" err="1" smtClean="0">
                <a:solidFill>
                  <a:schemeClr val="tx1"/>
                </a:solidFill>
                <a:effectLst/>
                <a:latin typeface="+mn-lt"/>
                <a:ea typeface="+mn-ea"/>
                <a:cs typeface="+mn-cs"/>
              </a:rPr>
              <a:t>StringBuilder</a:t>
            </a:r>
            <a:r>
              <a:rPr lang="en-US" sz="1200" b="0" i="0" kern="1200" dirty="0" smtClean="0">
                <a:solidFill>
                  <a:schemeClr val="tx1"/>
                </a:solidFill>
                <a:effectLst/>
                <a:latin typeface="+mn-lt"/>
                <a:ea typeface="+mn-ea"/>
                <a:cs typeface="+mn-cs"/>
              </a:rPr>
              <a:t> is appropriate in this case.</a:t>
            </a:r>
          </a:p>
          <a:p>
            <a:endParaRPr lang="en-US" dirty="0" smtClean="0"/>
          </a:p>
        </p:txBody>
      </p:sp>
      <p:sp>
        <p:nvSpPr>
          <p:cNvPr id="4" name="Slide Number Placeholder 3"/>
          <p:cNvSpPr>
            <a:spLocks noGrp="1"/>
          </p:cNvSpPr>
          <p:nvPr>
            <p:ph type="sldNum" sz="quarter" idx="10"/>
          </p:nvPr>
        </p:nvSpPr>
        <p:spPr/>
        <p:txBody>
          <a:bodyPr/>
          <a:lstStyle/>
          <a:p>
            <a:fld id="{8E716E54-E441-45D6-91AB-33C54B27E8F9}" type="slidenum">
              <a:rPr lang="en-US" smtClean="0"/>
              <a:t>25</a:t>
            </a:fld>
            <a:endParaRPr lang="en-US"/>
          </a:p>
        </p:txBody>
      </p:sp>
    </p:spTree>
    <p:extLst>
      <p:ext uri="{BB962C8B-B14F-4D97-AF65-F5344CB8AC3E}">
        <p14:creationId xmlns:p14="http://schemas.microsoft.com/office/powerpoint/2010/main" val="961002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Hopefully you have picked up something</a:t>
            </a:r>
            <a:r>
              <a:rPr lang="en-US" baseline="0" dirty="0" smtClean="0"/>
              <a:t> you did not know, or thought of a new way to approach something, </a:t>
            </a:r>
            <a:endParaRPr lang="en-US" dirty="0"/>
          </a:p>
        </p:txBody>
      </p:sp>
      <p:sp>
        <p:nvSpPr>
          <p:cNvPr id="4" name="Slide Number Placeholder 3"/>
          <p:cNvSpPr>
            <a:spLocks noGrp="1"/>
          </p:cNvSpPr>
          <p:nvPr>
            <p:ph type="sldNum" sz="quarter" idx="10"/>
          </p:nvPr>
        </p:nvSpPr>
        <p:spPr/>
        <p:txBody>
          <a:bodyPr/>
          <a:lstStyle/>
          <a:p>
            <a:fld id="{8E716E54-E441-45D6-91AB-33C54B27E8F9}" type="slidenum">
              <a:rPr lang="en-US" smtClean="0"/>
              <a:t>26</a:t>
            </a:fld>
            <a:endParaRPr lang="en-US"/>
          </a:p>
        </p:txBody>
      </p:sp>
    </p:spTree>
    <p:extLst>
      <p:ext uri="{BB962C8B-B14F-4D97-AF65-F5344CB8AC3E}">
        <p14:creationId xmlns:p14="http://schemas.microsoft.com/office/powerpoint/2010/main" val="2566175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smtClean="0"/>
              <a:t>This is not an intro class</a:t>
            </a:r>
            <a:r>
              <a:rPr lang="en-US" baseline="0" dirty="0" smtClean="0"/>
              <a:t> so I </a:t>
            </a:r>
            <a:r>
              <a:rPr lang="en-US" dirty="0" smtClean="0"/>
              <a:t>assume you know</a:t>
            </a:r>
            <a:r>
              <a:rPr lang="en-US" baseline="0" dirty="0" smtClean="0"/>
              <a:t> that MVC == Model – View – Controller and understand the ideas behind the diagram or one of its variations</a:t>
            </a:r>
          </a:p>
          <a:p>
            <a:r>
              <a:rPr lang="en-US" baseline="0" dirty="0" smtClean="0"/>
              <a:t>--Focusing on ASP.NET but many of the ideas here are applicable to other languages and other design patterns</a:t>
            </a:r>
          </a:p>
          <a:p>
            <a:r>
              <a:rPr lang="en-US" baseline="0" dirty="0" smtClean="0"/>
              <a:t>--My overall goal comes from a smart developer who said if he learns something new in a training session, then he considers it worth the effort.  So hopefully there is something new for you regardless of your experience level.</a:t>
            </a:r>
          </a:p>
          <a:p>
            <a:r>
              <a:rPr lang="en-US" baseline="0" dirty="0" smtClean="0"/>
              <a:t>--&lt;read quote&gt; - if nothing else, this session is me sharing from many mistakes over the years…</a:t>
            </a:r>
            <a:endParaRPr lang="en-US" dirty="0"/>
          </a:p>
        </p:txBody>
      </p:sp>
      <p:sp>
        <p:nvSpPr>
          <p:cNvPr id="4" name="Slide Number Placeholder 3"/>
          <p:cNvSpPr>
            <a:spLocks noGrp="1"/>
          </p:cNvSpPr>
          <p:nvPr>
            <p:ph type="sldNum" sz="quarter" idx="10"/>
          </p:nvPr>
        </p:nvSpPr>
        <p:spPr/>
        <p:txBody>
          <a:bodyPr/>
          <a:lstStyle/>
          <a:p>
            <a:fld id="{8E716E54-E441-45D6-91AB-33C54B27E8F9}" type="slidenum">
              <a:rPr lang="en-US" smtClean="0"/>
              <a:t>3</a:t>
            </a:fld>
            <a:endParaRPr lang="en-US"/>
          </a:p>
        </p:txBody>
      </p:sp>
    </p:spTree>
    <p:extLst>
      <p:ext uri="{BB962C8B-B14F-4D97-AF65-F5344CB8AC3E}">
        <p14:creationId xmlns:p14="http://schemas.microsoft.com/office/powerpoint/2010/main" val="3406325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gauge</a:t>
            </a:r>
            <a:r>
              <a:rPr lang="en-US" baseline="0" dirty="0" smtClean="0"/>
              <a:t> the experience and knowledge level here, who has worked with, or is working with, MVC 1?     2?     3?     4?     5?</a:t>
            </a:r>
            <a:endParaRPr lang="en-US" dirty="0" smtClean="0"/>
          </a:p>
          <a:p>
            <a:r>
              <a:rPr lang="en-US" dirty="0" smtClean="0"/>
              <a:t>--So I wanted to take</a:t>
            </a:r>
            <a:r>
              <a:rPr lang="en-US" baseline="0" dirty="0" smtClean="0"/>
              <a:t> a quick walk down memory lane and highlight just a few features</a:t>
            </a:r>
            <a:r>
              <a:rPr lang="en-US" dirty="0" smtClean="0"/>
              <a:t> in each version</a:t>
            </a:r>
            <a:endParaRPr lang="en-US" dirty="0"/>
          </a:p>
        </p:txBody>
      </p:sp>
      <p:sp>
        <p:nvSpPr>
          <p:cNvPr id="4" name="Slide Number Placeholder 3"/>
          <p:cNvSpPr>
            <a:spLocks noGrp="1"/>
          </p:cNvSpPr>
          <p:nvPr>
            <p:ph type="sldNum" sz="quarter" idx="10"/>
          </p:nvPr>
        </p:nvSpPr>
        <p:spPr/>
        <p:txBody>
          <a:bodyPr/>
          <a:lstStyle/>
          <a:p>
            <a:fld id="{8E716E54-E441-45D6-91AB-33C54B27E8F9}" type="slidenum">
              <a:rPr lang="en-US" smtClean="0"/>
              <a:t>4</a:t>
            </a:fld>
            <a:endParaRPr lang="en-US"/>
          </a:p>
        </p:txBody>
      </p:sp>
    </p:spTree>
    <p:extLst>
      <p:ext uri="{BB962C8B-B14F-4D97-AF65-F5344CB8AC3E}">
        <p14:creationId xmlns:p14="http://schemas.microsoft.com/office/powerpoint/2010/main" val="2586329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You have to start somewhere, so let’s start with creating a new project</a:t>
            </a:r>
          </a:p>
          <a:p>
            <a:r>
              <a:rPr lang="en-US" baseline="0" dirty="0" smtClean="0"/>
              <a:t>--I recommend using the Empty project when you are creating something for show.  The others all add a bunch of </a:t>
            </a:r>
            <a:r>
              <a:rPr lang="en-US" baseline="0" dirty="0" err="1" smtClean="0"/>
              <a:t>nuget</a:t>
            </a:r>
            <a:r>
              <a:rPr lang="en-US" baseline="0" dirty="0" smtClean="0"/>
              <a:t> packages that you may or may not want to use.  For example, are you using MVC 4?  You get Knockout, </a:t>
            </a:r>
            <a:r>
              <a:rPr lang="en-US" baseline="0" dirty="0" err="1" smtClean="0"/>
              <a:t>Modernizr</a:t>
            </a:r>
            <a:r>
              <a:rPr lang="en-US" baseline="0" dirty="0" smtClean="0"/>
              <a:t>, and </a:t>
            </a:r>
            <a:r>
              <a:rPr lang="en-US" baseline="0" dirty="0" err="1" smtClean="0"/>
              <a:t>OAuth</a:t>
            </a:r>
            <a:r>
              <a:rPr lang="en-US" baseline="0" dirty="0" smtClean="0"/>
              <a:t> among others with the Web project</a:t>
            </a:r>
          </a:p>
          <a:p>
            <a:r>
              <a:rPr lang="en-US" baseline="0" dirty="0" smtClean="0"/>
              <a:t>--One ASP.NET options are the ability to choose Web Forms, MVC, and/or Web API in the same project</a:t>
            </a:r>
            <a:endParaRPr lang="en-US" dirty="0"/>
          </a:p>
        </p:txBody>
      </p:sp>
      <p:sp>
        <p:nvSpPr>
          <p:cNvPr id="4" name="Slide Number Placeholder 3"/>
          <p:cNvSpPr>
            <a:spLocks noGrp="1"/>
          </p:cNvSpPr>
          <p:nvPr>
            <p:ph type="sldNum" sz="quarter" idx="10"/>
          </p:nvPr>
        </p:nvSpPr>
        <p:spPr/>
        <p:txBody>
          <a:bodyPr/>
          <a:lstStyle/>
          <a:p>
            <a:fld id="{8E716E54-E441-45D6-91AB-33C54B27E8F9}" type="slidenum">
              <a:rPr lang="en-US" smtClean="0"/>
              <a:t>7</a:t>
            </a:fld>
            <a:endParaRPr lang="en-US"/>
          </a:p>
        </p:txBody>
      </p:sp>
    </p:spTree>
    <p:extLst>
      <p:ext uri="{BB962C8B-B14F-4D97-AF65-F5344CB8AC3E}">
        <p14:creationId xmlns:p14="http://schemas.microsoft.com/office/powerpoint/2010/main" val="1595911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--If</a:t>
            </a:r>
            <a:r>
              <a:rPr lang="en-US" baseline="0" dirty="0" smtClean="0"/>
              <a:t> you are upgrading an existing project, make sure you find a good reference article that talks about changing the MVC related references in </a:t>
            </a:r>
            <a:r>
              <a:rPr lang="en-US" baseline="0" dirty="0" err="1" smtClean="0"/>
              <a:t>web.config</a:t>
            </a:r>
            <a:r>
              <a:rPr lang="en-US" baseline="0" dirty="0" smtClean="0"/>
              <a:t> and a strategy for updating or replacing  </a:t>
            </a:r>
            <a:r>
              <a:rPr lang="en-US" baseline="0" dirty="0" err="1" smtClean="0"/>
              <a:t>nuget</a:t>
            </a:r>
            <a:r>
              <a:rPr lang="en-US" baseline="0" dirty="0" smtClean="0"/>
              <a:t> packages</a:t>
            </a:r>
            <a:endParaRPr lang="en-US" dirty="0"/>
          </a:p>
        </p:txBody>
      </p:sp>
      <p:sp>
        <p:nvSpPr>
          <p:cNvPr id="4" name="Slide Number Placeholder 3"/>
          <p:cNvSpPr>
            <a:spLocks noGrp="1"/>
          </p:cNvSpPr>
          <p:nvPr>
            <p:ph type="sldNum" sz="quarter" idx="10"/>
          </p:nvPr>
        </p:nvSpPr>
        <p:spPr/>
        <p:txBody>
          <a:bodyPr/>
          <a:lstStyle/>
          <a:p>
            <a:fld id="{8E716E54-E441-45D6-91AB-33C54B27E8F9}" type="slidenum">
              <a:rPr lang="en-US" smtClean="0"/>
              <a:t>8</a:t>
            </a:fld>
            <a:endParaRPr lang="en-US"/>
          </a:p>
        </p:txBody>
      </p:sp>
    </p:spTree>
    <p:extLst>
      <p:ext uri="{BB962C8B-B14F-4D97-AF65-F5344CB8AC3E}">
        <p14:creationId xmlns:p14="http://schemas.microsoft.com/office/powerpoint/2010/main" val="2506182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a:t>
            </a:r>
            <a:r>
              <a:rPr lang="en-US" baseline="0" dirty="0" smtClean="0"/>
              <a:t> specific about when each is triggered</a:t>
            </a:r>
          </a:p>
          <a:p>
            <a:r>
              <a:rPr lang="en-US" dirty="0" smtClean="0"/>
              <a:t>Reduce</a:t>
            </a:r>
            <a:r>
              <a:rPr lang="en-US" baseline="0" dirty="0" smtClean="0"/>
              <a:t> the need for try/catch in your code, though you will still need them</a:t>
            </a:r>
          </a:p>
          <a:p>
            <a:r>
              <a:rPr lang="en-US" baseline="0" dirty="0" smtClean="0"/>
              <a:t>	try/catch is more expensive than an if statement</a:t>
            </a:r>
            <a:endParaRPr lang="en-US" dirty="0" smtClean="0"/>
          </a:p>
          <a:p>
            <a:r>
              <a:rPr lang="en-US" dirty="0" err="1" smtClean="0"/>
              <a:t>Global.asax</a:t>
            </a:r>
            <a:r>
              <a:rPr lang="en-US" baseline="0" dirty="0" smtClean="0"/>
              <a:t> file things that get caught there instead of here</a:t>
            </a:r>
            <a:endParaRPr lang="en-US" dirty="0"/>
          </a:p>
        </p:txBody>
      </p:sp>
      <p:sp>
        <p:nvSpPr>
          <p:cNvPr id="4" name="Slide Number Placeholder 3"/>
          <p:cNvSpPr>
            <a:spLocks noGrp="1"/>
          </p:cNvSpPr>
          <p:nvPr>
            <p:ph type="sldNum" sz="quarter" idx="10"/>
          </p:nvPr>
        </p:nvSpPr>
        <p:spPr/>
        <p:txBody>
          <a:bodyPr/>
          <a:lstStyle/>
          <a:p>
            <a:fld id="{8E716E54-E441-45D6-91AB-33C54B27E8F9}" type="slidenum">
              <a:rPr lang="en-US" smtClean="0"/>
              <a:t>10</a:t>
            </a:fld>
            <a:endParaRPr lang="en-US"/>
          </a:p>
        </p:txBody>
      </p:sp>
    </p:spTree>
    <p:extLst>
      <p:ext uri="{BB962C8B-B14F-4D97-AF65-F5344CB8AC3E}">
        <p14:creationId xmlns:p14="http://schemas.microsoft.com/office/powerpoint/2010/main" val="3942167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a:t>
            </a:r>
            <a:r>
              <a:rPr lang="en-US" dirty="0" err="1" smtClean="0"/>
              <a:t>WebAPI</a:t>
            </a:r>
            <a:r>
              <a:rPr lang="en-US" dirty="0" smtClean="0"/>
              <a:t> notes</a:t>
            </a:r>
          </a:p>
          <a:p>
            <a:pPr lvl="1"/>
            <a:r>
              <a:rPr lang="en-US" dirty="0" smtClean="0"/>
              <a:t>Update to </a:t>
            </a:r>
            <a:r>
              <a:rPr lang="en-US" dirty="0" err="1" smtClean="0"/>
              <a:t>WebAPI</a:t>
            </a:r>
            <a:r>
              <a:rPr lang="en-US" dirty="0" smtClean="0"/>
              <a:t> 2 with MVC 5</a:t>
            </a:r>
          </a:p>
          <a:p>
            <a:pPr lvl="1"/>
            <a:r>
              <a:rPr lang="en-US" dirty="0" smtClean="0"/>
              <a:t>Use XML comments to generate documentation</a:t>
            </a:r>
          </a:p>
          <a:p>
            <a:pPr lvl="1"/>
            <a:r>
              <a:rPr lang="en-US" dirty="0" smtClean="0"/>
              <a:t>Identity is shared, Session is not readily shared</a:t>
            </a:r>
          </a:p>
          <a:p>
            <a:pPr lvl="1"/>
            <a:r>
              <a:rPr lang="en-US" dirty="0" smtClean="0"/>
              <a:t>Requiring authentication</a:t>
            </a:r>
          </a:p>
          <a:p>
            <a:pPr lvl="1"/>
            <a:r>
              <a:rPr lang="en-US" dirty="0" smtClean="0"/>
              <a:t>Attribute Routing</a:t>
            </a:r>
          </a:p>
          <a:p>
            <a:pPr lvl="1"/>
            <a:r>
              <a:rPr lang="en-US" dirty="0" smtClean="0"/>
              <a:t>Handling Cross Origin Resource Sharing (CORS)</a:t>
            </a:r>
          </a:p>
          <a:p>
            <a:pPr lvl="1"/>
            <a:r>
              <a:rPr lang="en-US" dirty="0" err="1" smtClean="0"/>
              <a:t>IHttpActionResult</a:t>
            </a:r>
            <a:r>
              <a:rPr lang="en-US" dirty="0" smtClean="0"/>
              <a:t> simplifies return responses</a:t>
            </a:r>
          </a:p>
          <a:p>
            <a:pPr lvl="1"/>
            <a:r>
              <a:rPr lang="en-US" dirty="0" smtClean="0"/>
              <a:t>Consider code reuse and your own libraries</a:t>
            </a:r>
          </a:p>
          <a:p>
            <a:endParaRPr lang="en-US" dirty="0"/>
          </a:p>
        </p:txBody>
      </p:sp>
      <p:sp>
        <p:nvSpPr>
          <p:cNvPr id="4" name="Slide Number Placeholder 3"/>
          <p:cNvSpPr>
            <a:spLocks noGrp="1"/>
          </p:cNvSpPr>
          <p:nvPr>
            <p:ph type="sldNum" sz="quarter" idx="10"/>
          </p:nvPr>
        </p:nvSpPr>
        <p:spPr/>
        <p:txBody>
          <a:bodyPr/>
          <a:lstStyle/>
          <a:p>
            <a:fld id="{8E716E54-E441-45D6-91AB-33C54B27E8F9}" type="slidenum">
              <a:rPr lang="en-US" smtClean="0"/>
              <a:t>11</a:t>
            </a:fld>
            <a:endParaRPr lang="en-US"/>
          </a:p>
        </p:txBody>
      </p:sp>
    </p:spTree>
    <p:extLst>
      <p:ext uri="{BB962C8B-B14F-4D97-AF65-F5344CB8AC3E}">
        <p14:creationId xmlns:p14="http://schemas.microsoft.com/office/powerpoint/2010/main" val="455968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a:t>
            </a:r>
            <a:r>
              <a:rPr lang="en-US" dirty="0" err="1" smtClean="0"/>
              <a:t>WebAPI</a:t>
            </a:r>
            <a:r>
              <a:rPr lang="en-US" dirty="0" smtClean="0"/>
              <a:t> notes</a:t>
            </a:r>
          </a:p>
          <a:p>
            <a:pPr lvl="1"/>
            <a:r>
              <a:rPr lang="en-US" dirty="0" smtClean="0"/>
              <a:t>Update to </a:t>
            </a:r>
            <a:r>
              <a:rPr lang="en-US" dirty="0" err="1" smtClean="0"/>
              <a:t>WebAPI</a:t>
            </a:r>
            <a:r>
              <a:rPr lang="en-US" dirty="0" smtClean="0"/>
              <a:t> 2 with MVC 5</a:t>
            </a:r>
          </a:p>
          <a:p>
            <a:pPr lvl="1"/>
            <a:r>
              <a:rPr lang="en-US" dirty="0" smtClean="0"/>
              <a:t>Use XML comments to generate documentation</a:t>
            </a:r>
          </a:p>
          <a:p>
            <a:pPr lvl="1"/>
            <a:r>
              <a:rPr lang="en-US" dirty="0" smtClean="0"/>
              <a:t>Identity is shared, Session is not readily shared</a:t>
            </a:r>
          </a:p>
          <a:p>
            <a:pPr lvl="1"/>
            <a:r>
              <a:rPr lang="en-US" dirty="0" smtClean="0"/>
              <a:t>Requiring authentication</a:t>
            </a:r>
          </a:p>
          <a:p>
            <a:pPr lvl="1"/>
            <a:r>
              <a:rPr lang="en-US" dirty="0" smtClean="0"/>
              <a:t>Attribute Routing</a:t>
            </a:r>
          </a:p>
          <a:p>
            <a:pPr lvl="1"/>
            <a:r>
              <a:rPr lang="en-US" dirty="0" smtClean="0"/>
              <a:t>Handling Cross Origin Resource Sharing (CORS)</a:t>
            </a:r>
          </a:p>
          <a:p>
            <a:pPr lvl="1"/>
            <a:r>
              <a:rPr lang="en-US" dirty="0" err="1" smtClean="0"/>
              <a:t>IHttpActionResult</a:t>
            </a:r>
            <a:r>
              <a:rPr lang="en-US" dirty="0" smtClean="0"/>
              <a:t> simplifies return responses</a:t>
            </a:r>
          </a:p>
          <a:p>
            <a:pPr lvl="1"/>
            <a:r>
              <a:rPr lang="en-US" dirty="0" smtClean="0"/>
              <a:t>Consider code reuse and your own libraries</a:t>
            </a:r>
          </a:p>
          <a:p>
            <a:endParaRPr lang="en-US" dirty="0"/>
          </a:p>
        </p:txBody>
      </p:sp>
      <p:sp>
        <p:nvSpPr>
          <p:cNvPr id="4" name="Slide Number Placeholder 3"/>
          <p:cNvSpPr>
            <a:spLocks noGrp="1"/>
          </p:cNvSpPr>
          <p:nvPr>
            <p:ph type="sldNum" sz="quarter" idx="10"/>
          </p:nvPr>
        </p:nvSpPr>
        <p:spPr/>
        <p:txBody>
          <a:bodyPr/>
          <a:lstStyle/>
          <a:p>
            <a:fld id="{8E716E54-E441-45D6-91AB-33C54B27E8F9}" type="slidenum">
              <a:rPr lang="en-US" smtClean="0"/>
              <a:t>12</a:t>
            </a:fld>
            <a:endParaRPr lang="en-US"/>
          </a:p>
        </p:txBody>
      </p:sp>
    </p:spTree>
    <p:extLst>
      <p:ext uri="{BB962C8B-B14F-4D97-AF65-F5344CB8AC3E}">
        <p14:creationId xmlns:p14="http://schemas.microsoft.com/office/powerpoint/2010/main" val="176134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a:t>
            </a:r>
            <a:r>
              <a:rPr lang="en-US" baseline="0" dirty="0" smtClean="0"/>
              <a:t> Model vs View Model</a:t>
            </a:r>
          </a:p>
          <a:p>
            <a:r>
              <a:rPr lang="en-US" baseline="0" dirty="0" smtClean="0"/>
              <a:t>	--Entity class is another name I have seen for Data model</a:t>
            </a:r>
          </a:p>
          <a:p>
            <a:r>
              <a:rPr lang="en-US" baseline="0" dirty="0" smtClean="0"/>
              <a:t>	--We will look at a couple of view models in a minute.  I am not showing data model examples here because there are too many factors to cover related to a data layer.  So think ORM solutions like Entity Framework or others and consider code first or database first options, and if you head has not exploded with the possible discussion items, then your brain is doing better than mine </a:t>
            </a:r>
            <a:r>
              <a:rPr lang="en-US" baseline="0" dirty="0" smtClean="0">
                <a:sym typeface="Wingdings" panose="05000000000000000000" pitchFamily="2" charset="2"/>
              </a:rPr>
              <a:t></a:t>
            </a:r>
            <a:endParaRPr lang="en-US" baseline="0" dirty="0" smtClean="0"/>
          </a:p>
          <a:p>
            <a:endParaRPr lang="en-US" baseline="0" dirty="0" smtClean="0"/>
          </a:p>
          <a:p>
            <a:r>
              <a:rPr lang="en-US" baseline="0" dirty="0" smtClean="0"/>
              <a:t>--Attributes are one of my favorite features because there are so many things you can connect here to a property, while keeping the code and logic of it separated</a:t>
            </a:r>
          </a:p>
          <a:p>
            <a:r>
              <a:rPr lang="en-US" baseline="0" dirty="0" smtClean="0"/>
              <a:t>	--Just because you put an attribute there and it compiles does not mean it does what you expect</a:t>
            </a:r>
          </a:p>
          <a:p>
            <a:r>
              <a:rPr lang="en-US" baseline="0" dirty="0" smtClean="0"/>
              <a:t>	--Each version of MVC adds new ones, especially for validation.  </a:t>
            </a:r>
            <a:r>
              <a:rPr lang="en-US" baseline="0" dirty="0" err="1" smtClean="0"/>
              <a:t>EmailAddress</a:t>
            </a:r>
            <a:r>
              <a:rPr lang="en-US" baseline="0" dirty="0" smtClean="0"/>
              <a:t> is a favorite</a:t>
            </a:r>
          </a:p>
          <a:p>
            <a:endParaRPr lang="en-US" baseline="0" dirty="0" smtClean="0"/>
          </a:p>
        </p:txBody>
      </p:sp>
      <p:sp>
        <p:nvSpPr>
          <p:cNvPr id="4" name="Slide Number Placeholder 3"/>
          <p:cNvSpPr>
            <a:spLocks noGrp="1"/>
          </p:cNvSpPr>
          <p:nvPr>
            <p:ph type="sldNum" sz="quarter" idx="10"/>
          </p:nvPr>
        </p:nvSpPr>
        <p:spPr/>
        <p:txBody>
          <a:bodyPr/>
          <a:lstStyle/>
          <a:p>
            <a:fld id="{8E716E54-E441-45D6-91AB-33C54B27E8F9}" type="slidenum">
              <a:rPr lang="en-US" smtClean="0"/>
              <a:t>14</a:t>
            </a:fld>
            <a:endParaRPr lang="en-US"/>
          </a:p>
        </p:txBody>
      </p:sp>
    </p:spTree>
    <p:extLst>
      <p:ext uri="{BB962C8B-B14F-4D97-AF65-F5344CB8AC3E}">
        <p14:creationId xmlns:p14="http://schemas.microsoft.com/office/powerpoint/2010/main" val="3023490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5/16/2014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5/16/2014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5/16/2014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5/16/2014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5/16/2014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5/16/2014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5/16/2014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5/16/2014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zealouscoder/presentation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awilkinson@balanceinnovations.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github.com/zealouscoder/presentations" TargetMode="External"/><Relationship Id="rId4" Type="http://schemas.openxmlformats.org/officeDocument/2006/relationships/hyperlink" Target="mailto:zealouscoder@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ASP.NET </a:t>
            </a:r>
            <a:r>
              <a:rPr lang="en-US" dirty="0" smtClean="0"/>
              <a:t>MVC</a:t>
            </a:r>
            <a:br>
              <a:rPr lang="en-US" dirty="0" smtClean="0"/>
            </a:br>
            <a:r>
              <a:rPr lang="en-US" dirty="0" smtClean="0"/>
              <a:t>Tips </a:t>
            </a:r>
            <a:r>
              <a:rPr lang="en-US" dirty="0"/>
              <a:t>and Tricks</a:t>
            </a:r>
          </a:p>
        </p:txBody>
      </p:sp>
      <p:sp>
        <p:nvSpPr>
          <p:cNvPr id="3" name="Subtitle 2"/>
          <p:cNvSpPr>
            <a:spLocks noGrp="1"/>
          </p:cNvSpPr>
          <p:nvPr>
            <p:ph type="subTitle" idx="1"/>
          </p:nvPr>
        </p:nvSpPr>
        <p:spPr/>
        <p:txBody>
          <a:bodyPr/>
          <a:lstStyle/>
          <a:p>
            <a:r>
              <a:rPr lang="en-US" dirty="0" smtClean="0"/>
              <a:t>Al Wilkinson</a:t>
            </a:r>
          </a:p>
        </p:txBody>
      </p:sp>
    </p:spTree>
    <p:extLst>
      <p:ext uri="{BB962C8B-B14F-4D97-AF65-F5344CB8AC3E}">
        <p14:creationId xmlns:p14="http://schemas.microsoft.com/office/powerpoint/2010/main" val="273421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Your Site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378" y="248710"/>
            <a:ext cx="7995442" cy="6351436"/>
          </a:xfrm>
          <a:prstGeom prst="rect">
            <a:avLst/>
          </a:prstGeom>
        </p:spPr>
      </p:pic>
    </p:spTree>
    <p:extLst>
      <p:ext uri="{BB962C8B-B14F-4D97-AF65-F5344CB8AC3E}">
        <p14:creationId xmlns:p14="http://schemas.microsoft.com/office/powerpoint/2010/main" val="232754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Your Site</a:t>
            </a:r>
            <a:endParaRPr lang="en-US" dirty="0"/>
          </a:p>
        </p:txBody>
      </p:sp>
      <p:sp>
        <p:nvSpPr>
          <p:cNvPr id="3" name="Content Placeholder 2"/>
          <p:cNvSpPr>
            <a:spLocks noGrp="1"/>
          </p:cNvSpPr>
          <p:nvPr>
            <p:ph idx="1"/>
          </p:nvPr>
        </p:nvSpPr>
        <p:spPr/>
        <p:txBody>
          <a:bodyPr/>
          <a:lstStyle/>
          <a:p>
            <a:r>
              <a:rPr lang="en-US" dirty="0"/>
              <a:t>MVC 5 adds new Add Controller provides many scaffolding </a:t>
            </a:r>
            <a:r>
              <a:rPr lang="en-US" dirty="0" smtClean="0"/>
              <a:t>options</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518" y="1666789"/>
            <a:ext cx="5908699" cy="4083499"/>
          </a:xfrm>
          <a:prstGeom prst="rect">
            <a:avLst/>
          </a:prstGeom>
        </p:spPr>
      </p:pic>
    </p:spTree>
    <p:extLst>
      <p:ext uri="{BB962C8B-B14F-4D97-AF65-F5344CB8AC3E}">
        <p14:creationId xmlns:p14="http://schemas.microsoft.com/office/powerpoint/2010/main" val="850840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Your Site</a:t>
            </a:r>
            <a:endParaRPr lang="en-US" dirty="0"/>
          </a:p>
        </p:txBody>
      </p:sp>
      <p:sp>
        <p:nvSpPr>
          <p:cNvPr id="3" name="Content Placeholder 2"/>
          <p:cNvSpPr>
            <a:spLocks noGrp="1"/>
          </p:cNvSpPr>
          <p:nvPr>
            <p:ph idx="1"/>
          </p:nvPr>
        </p:nvSpPr>
        <p:spPr/>
        <p:txBody>
          <a:bodyPr/>
          <a:lstStyle/>
          <a:p>
            <a:r>
              <a:rPr lang="en-US" dirty="0" smtClean="0"/>
              <a:t>Authentication and Authorization strategy</a:t>
            </a:r>
            <a:endParaRPr lang="en-US" dirty="0"/>
          </a:p>
          <a:p>
            <a:r>
              <a:rPr lang="en-US" dirty="0" smtClean="0"/>
              <a:t>Customize </a:t>
            </a:r>
            <a:r>
              <a:rPr lang="en-US" dirty="0"/>
              <a:t>routes, use good </a:t>
            </a:r>
            <a:r>
              <a:rPr lang="en-US" dirty="0" smtClean="0"/>
              <a:t>parameter names</a:t>
            </a:r>
          </a:p>
          <a:p>
            <a:r>
              <a:rPr lang="en-US" dirty="0" smtClean="0"/>
              <a:t>Respond </a:t>
            </a:r>
            <a:r>
              <a:rPr lang="en-US" dirty="0"/>
              <a:t>to validation errors</a:t>
            </a:r>
          </a:p>
          <a:p>
            <a:r>
              <a:rPr lang="en-US" dirty="0" smtClean="0"/>
              <a:t>Choose good return types</a:t>
            </a:r>
          </a:p>
          <a:p>
            <a:r>
              <a:rPr lang="en-US" dirty="0"/>
              <a:t>Know your MV* pattern and what type of Controller you </a:t>
            </a:r>
            <a:r>
              <a:rPr lang="en-US" dirty="0" smtClean="0"/>
              <a:t>need</a:t>
            </a:r>
            <a:endParaRPr lang="en-US" dirty="0"/>
          </a:p>
        </p:txBody>
      </p:sp>
    </p:spTree>
    <p:extLst>
      <p:ext uri="{BB962C8B-B14F-4D97-AF65-F5344CB8AC3E}">
        <p14:creationId xmlns:p14="http://schemas.microsoft.com/office/powerpoint/2010/main" val="1432295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Your Site</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0339" y="153689"/>
            <a:ext cx="7724070" cy="6541477"/>
          </a:xfrm>
          <a:prstGeom prst="rect">
            <a:avLst/>
          </a:prstGeom>
        </p:spPr>
      </p:pic>
    </p:spTree>
    <p:extLst>
      <p:ext uri="{BB962C8B-B14F-4D97-AF65-F5344CB8AC3E}">
        <p14:creationId xmlns:p14="http://schemas.microsoft.com/office/powerpoint/2010/main" val="40403170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Me </a:t>
            </a:r>
            <a:br>
              <a:rPr lang="en-US" dirty="0" smtClean="0"/>
            </a:br>
            <a:r>
              <a:rPr lang="en-US" dirty="0" smtClean="0"/>
              <a:t>The Data</a:t>
            </a:r>
            <a:endParaRPr lang="en-US" dirty="0"/>
          </a:p>
        </p:txBody>
      </p:sp>
      <p:sp>
        <p:nvSpPr>
          <p:cNvPr id="3" name="Content Placeholder 2"/>
          <p:cNvSpPr>
            <a:spLocks noGrp="1"/>
          </p:cNvSpPr>
          <p:nvPr>
            <p:ph idx="1"/>
          </p:nvPr>
        </p:nvSpPr>
        <p:spPr/>
        <p:txBody>
          <a:bodyPr/>
          <a:lstStyle/>
          <a:p>
            <a:pPr lvl="0"/>
            <a:r>
              <a:rPr lang="en-US" dirty="0"/>
              <a:t>Data Model vs. View Model:</a:t>
            </a:r>
          </a:p>
          <a:p>
            <a:pPr lvl="1"/>
            <a:r>
              <a:rPr lang="en-US" dirty="0"/>
              <a:t>Data Model focuses on data persistence</a:t>
            </a:r>
          </a:p>
          <a:p>
            <a:pPr lvl="1"/>
            <a:r>
              <a:rPr lang="en-US" dirty="0"/>
              <a:t>View Model focuses on the View, client-side validation, and some </a:t>
            </a:r>
            <a:r>
              <a:rPr lang="en-US" dirty="0" smtClean="0"/>
              <a:t>formatting</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985" y="2596717"/>
            <a:ext cx="3339766" cy="3163443"/>
          </a:xfrm>
          <a:prstGeom prst="rect">
            <a:avLst/>
          </a:prstGeom>
        </p:spPr>
      </p:pic>
    </p:spTree>
    <p:extLst>
      <p:ext uri="{BB962C8B-B14F-4D97-AF65-F5344CB8AC3E}">
        <p14:creationId xmlns:p14="http://schemas.microsoft.com/office/powerpoint/2010/main" val="3349316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Me </a:t>
            </a:r>
            <a:br>
              <a:rPr lang="en-US" dirty="0" smtClean="0"/>
            </a:br>
            <a:r>
              <a:rPr lang="en-US" dirty="0" smtClean="0"/>
              <a:t>The Data</a:t>
            </a:r>
            <a:endParaRPr lang="en-US" dirty="0"/>
          </a:p>
        </p:txBody>
      </p:sp>
      <p:sp>
        <p:nvSpPr>
          <p:cNvPr id="3" name="Content Placeholder 2"/>
          <p:cNvSpPr>
            <a:spLocks noGrp="1"/>
          </p:cNvSpPr>
          <p:nvPr>
            <p:ph idx="1"/>
          </p:nvPr>
        </p:nvSpPr>
        <p:spPr/>
        <p:txBody>
          <a:bodyPr/>
          <a:lstStyle/>
          <a:p>
            <a:r>
              <a:rPr lang="en-US" dirty="0" smtClean="0"/>
              <a:t>Initialize properties, especially collections</a:t>
            </a:r>
          </a:p>
          <a:p>
            <a:pPr lvl="1"/>
            <a:r>
              <a:rPr lang="en-US" dirty="0" smtClean="0"/>
              <a:t>Use concrete classes</a:t>
            </a:r>
          </a:p>
          <a:p>
            <a:r>
              <a:rPr lang="en-US" dirty="0" smtClean="0"/>
              <a:t>Display properties</a:t>
            </a:r>
          </a:p>
          <a:p>
            <a:pPr lvl="1"/>
            <a:r>
              <a:rPr lang="en-US" dirty="0" smtClean="0"/>
              <a:t>Keep logic requirement in code, increases reusability</a:t>
            </a:r>
          </a:p>
          <a:p>
            <a:pPr lvl="1"/>
            <a:r>
              <a:rPr lang="en-US" dirty="0" smtClean="0"/>
              <a:t>Consider </a:t>
            </a:r>
            <a:r>
              <a:rPr lang="en-US" dirty="0"/>
              <a:t>globalization and localization</a:t>
            </a:r>
          </a:p>
          <a:p>
            <a:r>
              <a:rPr lang="en-US" dirty="0" smtClean="0"/>
              <a:t>View Model as properties on other View Models behave differently</a:t>
            </a:r>
          </a:p>
          <a:p>
            <a:pPr lvl="1"/>
            <a:r>
              <a:rPr lang="en-US" dirty="0" smtClean="0"/>
              <a:t>Required Attribute does not work</a:t>
            </a:r>
          </a:p>
          <a:p>
            <a:pPr lvl="1"/>
            <a:r>
              <a:rPr lang="en-US" dirty="0" smtClean="0"/>
              <a:t>Use Editor Template to cover field specific validation</a:t>
            </a:r>
          </a:p>
          <a:p>
            <a:pPr lvl="1"/>
            <a:r>
              <a:rPr lang="en-US" dirty="0" smtClean="0"/>
              <a:t>Consider Remote Attribute to cover broader validation</a:t>
            </a:r>
          </a:p>
          <a:p>
            <a:r>
              <a:rPr lang="en-US" dirty="0" smtClean="0"/>
              <a:t>Be mindful of the User Experience with the flow of validation</a:t>
            </a:r>
          </a:p>
          <a:p>
            <a:pPr lvl="1"/>
            <a:r>
              <a:rPr lang="en-US" dirty="0" smtClean="0"/>
              <a:t>Not all validation can occur before the page reloads</a:t>
            </a:r>
          </a:p>
          <a:p>
            <a:r>
              <a:rPr lang="en-US" dirty="0" smtClean="0"/>
              <a:t>Know </a:t>
            </a:r>
            <a:r>
              <a:rPr lang="en-US" dirty="0"/>
              <a:t>your MV* </a:t>
            </a:r>
            <a:r>
              <a:rPr lang="en-US" dirty="0" smtClean="0"/>
              <a:t>pattern</a:t>
            </a:r>
            <a:endParaRPr lang="en-US" dirty="0"/>
          </a:p>
        </p:txBody>
      </p:sp>
    </p:spTree>
    <p:extLst>
      <p:ext uri="{BB962C8B-B14F-4D97-AF65-F5344CB8AC3E}">
        <p14:creationId xmlns:p14="http://schemas.microsoft.com/office/powerpoint/2010/main" val="2734175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Examples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8162" y="409499"/>
            <a:ext cx="3460879" cy="602985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5034" y="1332446"/>
            <a:ext cx="4130617" cy="4183964"/>
          </a:xfrm>
          <a:prstGeom prst="rect">
            <a:avLst/>
          </a:prstGeom>
        </p:spPr>
      </p:pic>
    </p:spTree>
    <p:extLst>
      <p:ext uri="{BB962C8B-B14F-4D97-AF65-F5344CB8AC3E}">
        <p14:creationId xmlns:p14="http://schemas.microsoft.com/office/powerpoint/2010/main" val="2855999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 See What I See? - </a:t>
            </a:r>
            <a:br>
              <a:rPr lang="en-US" dirty="0" smtClean="0"/>
            </a:br>
            <a:r>
              <a:rPr lang="en-US" dirty="0" smtClean="0"/>
              <a:t>Laying The Groundwork</a:t>
            </a:r>
            <a:endParaRPr lang="en-US" dirty="0"/>
          </a:p>
        </p:txBody>
      </p:sp>
      <p:sp>
        <p:nvSpPr>
          <p:cNvPr id="3" name="Content Placeholder 2"/>
          <p:cNvSpPr>
            <a:spLocks noGrp="1"/>
          </p:cNvSpPr>
          <p:nvPr>
            <p:ph idx="1"/>
          </p:nvPr>
        </p:nvSpPr>
        <p:spPr/>
        <p:txBody>
          <a:bodyPr>
            <a:normAutofit/>
          </a:bodyPr>
          <a:lstStyle/>
          <a:p>
            <a:r>
              <a:rPr lang="en-US" dirty="0" smtClean="0"/>
              <a:t>_Layout is important, be intentional with it</a:t>
            </a:r>
          </a:p>
          <a:p>
            <a:r>
              <a:rPr lang="en-US" dirty="0" smtClean="0"/>
              <a:t>Consider using meta viewport to help your site on mobile devices</a:t>
            </a:r>
          </a:p>
          <a:p>
            <a:r>
              <a:rPr lang="en-US" dirty="0" smtClean="0"/>
              <a:t>Add </a:t>
            </a:r>
            <a:r>
              <a:rPr lang="en-US" dirty="0" err="1" smtClean="0"/>
              <a:t>RenderSection</a:t>
            </a:r>
            <a:r>
              <a:rPr lang="en-US" dirty="0" smtClean="0"/>
              <a:t> for JavaScript and CSS</a:t>
            </a:r>
          </a:p>
          <a:p>
            <a:r>
              <a:rPr lang="en-US" dirty="0" smtClean="0"/>
              <a:t>Keep it simple, use partials for changeable parts</a:t>
            </a:r>
            <a:endParaRPr lang="en-US" dirty="0"/>
          </a:p>
          <a:p>
            <a:r>
              <a:rPr lang="en-US" dirty="0" smtClean="0"/>
              <a:t>Decide where to put you JavaScript</a:t>
            </a:r>
            <a:endParaRPr lang="en-US" dirty="0"/>
          </a:p>
        </p:txBody>
      </p:sp>
    </p:spTree>
    <p:extLst>
      <p:ext uri="{BB962C8B-B14F-4D97-AF65-F5344CB8AC3E}">
        <p14:creationId xmlns:p14="http://schemas.microsoft.com/office/powerpoint/2010/main" val="28997383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You See What I See? - </a:t>
            </a:r>
            <a:br>
              <a:rPr lang="en-US" dirty="0"/>
            </a:br>
            <a:r>
              <a:rPr lang="en-US" dirty="0"/>
              <a:t>Laying The Groundwork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837" y="1728741"/>
            <a:ext cx="5630061" cy="3391373"/>
          </a:xfrm>
          <a:prstGeom prst="rect">
            <a:avLst/>
          </a:prstGeom>
        </p:spPr>
      </p:pic>
    </p:spTree>
    <p:extLst>
      <p:ext uri="{BB962C8B-B14F-4D97-AF65-F5344CB8AC3E}">
        <p14:creationId xmlns:p14="http://schemas.microsoft.com/office/powerpoint/2010/main" val="867266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 See What I See? – </a:t>
            </a:r>
            <a:br>
              <a:rPr lang="en-US" dirty="0" smtClean="0"/>
            </a:br>
            <a:r>
              <a:rPr lang="en-US" dirty="0" smtClean="0"/>
              <a:t>The Guts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Strongly type your views</a:t>
            </a:r>
          </a:p>
          <a:p>
            <a:pPr lvl="1"/>
            <a:r>
              <a:rPr lang="en-US" dirty="0" smtClean="0"/>
              <a:t>Put all your properties in the View Model</a:t>
            </a:r>
          </a:p>
          <a:p>
            <a:r>
              <a:rPr lang="en-US" dirty="0" smtClean="0"/>
              <a:t>Minimize code – keep logic and formatting code in code</a:t>
            </a:r>
          </a:p>
          <a:p>
            <a:pPr lvl="1"/>
            <a:r>
              <a:rPr lang="en-US" dirty="0" smtClean="0"/>
              <a:t>Your properties should already be initialized and not null</a:t>
            </a:r>
          </a:p>
          <a:p>
            <a:pPr lvl="1"/>
            <a:r>
              <a:rPr lang="en-US" dirty="0" smtClean="0"/>
              <a:t>Check counts and flags if there is a question about what to display</a:t>
            </a:r>
          </a:p>
          <a:p>
            <a:r>
              <a:rPr lang="en-US" dirty="0" smtClean="0"/>
              <a:t>Create Helpers for small mixes of code and display</a:t>
            </a:r>
          </a:p>
          <a:p>
            <a:r>
              <a:rPr lang="en-US" dirty="0" smtClean="0"/>
              <a:t>Consider </a:t>
            </a:r>
            <a:r>
              <a:rPr lang="en-US" dirty="0" err="1" smtClean="0"/>
              <a:t>RouteLink</a:t>
            </a:r>
            <a:r>
              <a:rPr lang="en-US" dirty="0" smtClean="0"/>
              <a:t> over </a:t>
            </a:r>
            <a:r>
              <a:rPr lang="en-US" dirty="0" err="1" smtClean="0"/>
              <a:t>ActionLink</a:t>
            </a:r>
            <a:endParaRPr lang="en-US" dirty="0" smtClean="0"/>
          </a:p>
          <a:p>
            <a:r>
              <a:rPr lang="en-US" dirty="0" smtClean="0"/>
              <a:t>Match View Models to each nested View, Editor Template, or Display Template</a:t>
            </a:r>
          </a:p>
          <a:p>
            <a:pPr lvl="1"/>
            <a:r>
              <a:rPr lang="en-US" dirty="0" smtClean="0"/>
              <a:t>Nest carefully</a:t>
            </a:r>
          </a:p>
          <a:p>
            <a:pPr lvl="1"/>
            <a:r>
              <a:rPr lang="en-US" dirty="0" smtClean="0"/>
              <a:t>Always pass the collection</a:t>
            </a:r>
          </a:p>
          <a:p>
            <a:pPr lvl="1"/>
            <a:r>
              <a:rPr lang="en-US" dirty="0" smtClean="0"/>
              <a:t>Never pass nulls</a:t>
            </a:r>
          </a:p>
          <a:p>
            <a:r>
              <a:rPr lang="en-US" dirty="0"/>
              <a:t>Know your MV* </a:t>
            </a:r>
            <a:r>
              <a:rPr lang="en-US" dirty="0" smtClean="0"/>
              <a:t>pattern</a:t>
            </a:r>
          </a:p>
          <a:p>
            <a:r>
              <a:rPr lang="en-US" dirty="0" smtClean="0"/>
              <a:t>Know what devices and screen resolutions you support</a:t>
            </a:r>
          </a:p>
          <a:p>
            <a:pPr lvl="1"/>
            <a:r>
              <a:rPr lang="en-US" dirty="0" smtClean="0"/>
              <a:t>Mobile is not so much a question of “If?”, rather “First?”</a:t>
            </a:r>
          </a:p>
          <a:p>
            <a:pPr lvl="1"/>
            <a:r>
              <a:rPr lang="en-US" dirty="0" smtClean="0"/>
              <a:t>Do not do client side browser name and version checks, rather do feature checks and server side framework </a:t>
            </a:r>
            <a:r>
              <a:rPr lang="en-US" dirty="0"/>
              <a:t>checks (</a:t>
            </a:r>
            <a:r>
              <a:rPr lang="en-US" dirty="0" err="1" smtClean="0"/>
              <a:t>Request.Browser.IsMobileDevice</a:t>
            </a:r>
            <a:r>
              <a:rPr lang="en-US" dirty="0" smtClean="0"/>
              <a:t>)</a:t>
            </a:r>
            <a:endParaRPr lang="en-US" dirty="0"/>
          </a:p>
        </p:txBody>
      </p:sp>
    </p:spTree>
    <p:extLst>
      <p:ext uri="{BB962C8B-B14F-4D97-AF65-F5344CB8AC3E}">
        <p14:creationId xmlns:p14="http://schemas.microsoft.com/office/powerpoint/2010/main" val="3893115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  I’m Al </a:t>
            </a:r>
            <a:r>
              <a:rPr lang="en-US" dirty="0" smtClean="0">
                <a:sym typeface="Wingdings" panose="05000000000000000000" pitchFamily="2" charset="2"/>
              </a:rPr>
              <a:t></a:t>
            </a:r>
            <a:endParaRPr lang="en-US" dirty="0"/>
          </a:p>
        </p:txBody>
      </p:sp>
      <p:sp>
        <p:nvSpPr>
          <p:cNvPr id="3" name="Content Placeholder 2"/>
          <p:cNvSpPr>
            <a:spLocks noGrp="1"/>
          </p:cNvSpPr>
          <p:nvPr>
            <p:ph idx="1"/>
          </p:nvPr>
        </p:nvSpPr>
        <p:spPr/>
        <p:txBody>
          <a:bodyPr/>
          <a:lstStyle/>
          <a:p>
            <a:r>
              <a:rPr lang="en-US" dirty="0"/>
              <a:t>First program in Logo in 1985 in 1st grade     #</a:t>
            </a:r>
            <a:r>
              <a:rPr lang="en-US" dirty="0" err="1"/>
              <a:t>loveatfirstbyte</a:t>
            </a:r>
            <a:endParaRPr lang="en-US" dirty="0"/>
          </a:p>
          <a:p>
            <a:r>
              <a:rPr lang="en-US" dirty="0"/>
              <a:t>Started HTML in 1996, led to web apps</a:t>
            </a:r>
          </a:p>
          <a:p>
            <a:r>
              <a:rPr lang="en-US" dirty="0"/>
              <a:t>Written device drivers, console apps, desktop apps, services, websites, and mobile apps</a:t>
            </a:r>
          </a:p>
          <a:p>
            <a:r>
              <a:rPr lang="en-US" dirty="0"/>
              <a:t>Worked as code monkey, </a:t>
            </a:r>
            <a:r>
              <a:rPr lang="en-US" dirty="0" err="1"/>
              <a:t>dev</a:t>
            </a:r>
            <a:r>
              <a:rPr lang="en-US" dirty="0"/>
              <a:t> team lead and manager, architect, and product lead</a:t>
            </a:r>
          </a:p>
          <a:p>
            <a:r>
              <a:rPr lang="en-US" dirty="0"/>
              <a:t>Currently at Balance Innovations working with web and mobile</a:t>
            </a:r>
          </a:p>
          <a:p>
            <a:r>
              <a:rPr lang="en-US" dirty="0"/>
              <a:t>Presentation available at: </a:t>
            </a:r>
            <a:r>
              <a:rPr lang="en-US" dirty="0">
                <a:hlinkClick r:id="rId3"/>
              </a:rPr>
              <a:t>https://</a:t>
            </a:r>
            <a:r>
              <a:rPr lang="en-US" dirty="0" smtClean="0">
                <a:hlinkClick r:id="rId3"/>
              </a:rPr>
              <a:t>github.com/zealouscoder/presentations</a:t>
            </a:r>
            <a:endParaRPr lang="en-US" dirty="0" smtClean="0"/>
          </a:p>
        </p:txBody>
      </p:sp>
    </p:spTree>
    <p:extLst>
      <p:ext uri="{BB962C8B-B14F-4D97-AF65-F5344CB8AC3E}">
        <p14:creationId xmlns:p14="http://schemas.microsoft.com/office/powerpoint/2010/main" val="2588172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125" y="2591313"/>
            <a:ext cx="7535327" cy="2934109"/>
          </a:xfrm>
          <a:prstGeom prst="rect">
            <a:avLst/>
          </a:prstGeom>
        </p:spPr>
      </p:pic>
      <p:sp>
        <p:nvSpPr>
          <p:cNvPr id="2" name="Title 1"/>
          <p:cNvSpPr>
            <a:spLocks noGrp="1"/>
          </p:cNvSpPr>
          <p:nvPr>
            <p:ph type="title"/>
          </p:nvPr>
        </p:nvSpPr>
        <p:spPr/>
        <p:txBody>
          <a:bodyPr/>
          <a:lstStyle/>
          <a:p>
            <a:r>
              <a:rPr lang="en-US" dirty="0"/>
              <a:t>Do You See What I See? – </a:t>
            </a:r>
            <a:br>
              <a:rPr lang="en-US" dirty="0"/>
            </a:br>
            <a:r>
              <a:rPr lang="en-US" dirty="0"/>
              <a:t>The Guts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925" y="586020"/>
            <a:ext cx="3648584" cy="217200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9382" y="5370434"/>
            <a:ext cx="3181794" cy="952633"/>
          </a:xfrm>
          <a:prstGeom prst="rect">
            <a:avLst/>
          </a:prstGeom>
        </p:spPr>
      </p:pic>
    </p:spTree>
    <p:extLst>
      <p:ext uri="{BB962C8B-B14F-4D97-AF65-F5344CB8AC3E}">
        <p14:creationId xmlns:p14="http://schemas.microsoft.com/office/powerpoint/2010/main" val="3093174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Config</a:t>
            </a:r>
            <a:r>
              <a:rPr lang="en-US" dirty="0" smtClean="0"/>
              <a:t> Transforms</a:t>
            </a:r>
            <a:endParaRPr lang="en-US" dirty="0"/>
          </a:p>
        </p:txBody>
      </p:sp>
      <p:sp>
        <p:nvSpPr>
          <p:cNvPr id="3" name="Content Placeholder 2"/>
          <p:cNvSpPr>
            <a:spLocks noGrp="1"/>
          </p:cNvSpPr>
          <p:nvPr>
            <p:ph idx="1"/>
          </p:nvPr>
        </p:nvSpPr>
        <p:spPr/>
        <p:txBody>
          <a:bodyPr/>
          <a:lstStyle/>
          <a:p>
            <a:r>
              <a:rPr lang="en-US" dirty="0" err="1"/>
              <a:t>Web.Config</a:t>
            </a:r>
            <a:r>
              <a:rPr lang="en-US" dirty="0"/>
              <a:t> vs database for configuration settings</a:t>
            </a:r>
          </a:p>
          <a:p>
            <a:pPr lvl="1"/>
            <a:r>
              <a:rPr lang="en-US" dirty="0" err="1"/>
              <a:t>Web.Config</a:t>
            </a:r>
            <a:r>
              <a:rPr lang="en-US" dirty="0"/>
              <a:t> </a:t>
            </a:r>
            <a:r>
              <a:rPr lang="en-US" dirty="0" smtClean="0"/>
              <a:t>for </a:t>
            </a:r>
            <a:r>
              <a:rPr lang="en-US" dirty="0"/>
              <a:t>infrastructure and rarely </a:t>
            </a:r>
            <a:r>
              <a:rPr lang="en-US" dirty="0" smtClean="0"/>
              <a:t>changing </a:t>
            </a:r>
            <a:r>
              <a:rPr lang="en-US" dirty="0"/>
              <a:t>settings</a:t>
            </a:r>
            <a:r>
              <a:rPr lang="en-US" dirty="0" smtClean="0"/>
              <a:t> </a:t>
            </a:r>
            <a:r>
              <a:rPr lang="en-US" dirty="0"/>
              <a:t>– </a:t>
            </a:r>
            <a:r>
              <a:rPr lang="en-US" dirty="0" smtClean="0"/>
              <a:t>server </a:t>
            </a:r>
            <a:r>
              <a:rPr lang="en-US" dirty="0"/>
              <a:t>names, IP addresses, client name, database connection string</a:t>
            </a:r>
          </a:p>
          <a:p>
            <a:pPr lvl="1"/>
            <a:r>
              <a:rPr lang="en-US" dirty="0"/>
              <a:t>Database for system functionality and more often change – layout template, features on/off, how many items per page</a:t>
            </a:r>
          </a:p>
          <a:p>
            <a:r>
              <a:rPr lang="en-US" dirty="0" smtClean="0"/>
              <a:t>Consider </a:t>
            </a:r>
            <a:r>
              <a:rPr lang="en-US" dirty="0"/>
              <a:t>encrypting all or sensitive portions </a:t>
            </a:r>
            <a:r>
              <a:rPr lang="en-US" dirty="0" smtClean="0"/>
              <a:t>of .</a:t>
            </a:r>
            <a:r>
              <a:rPr lang="en-US" dirty="0" err="1" smtClean="0"/>
              <a:t>config</a:t>
            </a:r>
            <a:r>
              <a:rPr lang="en-US" dirty="0" smtClean="0"/>
              <a:t> </a:t>
            </a:r>
            <a:r>
              <a:rPr lang="en-US" dirty="0" smtClean="0"/>
              <a:t>files</a:t>
            </a:r>
          </a:p>
          <a:p>
            <a:r>
              <a:rPr lang="en-US" dirty="0"/>
              <a:t>Use Transforms to manage settings for different servers</a:t>
            </a:r>
          </a:p>
          <a:p>
            <a:pPr lvl="1"/>
            <a:r>
              <a:rPr lang="en-US" dirty="0"/>
              <a:t>Add: </a:t>
            </a:r>
            <a:r>
              <a:rPr lang="en-US" dirty="0" err="1"/>
              <a:t>xdt:Transform</a:t>
            </a:r>
            <a:r>
              <a:rPr lang="en-US" dirty="0"/>
              <a:t>="Replace" </a:t>
            </a:r>
            <a:r>
              <a:rPr lang="en-US" dirty="0" err="1"/>
              <a:t>xdt:Locator</a:t>
            </a:r>
            <a:r>
              <a:rPr lang="en-US" dirty="0"/>
              <a:t>="Match(name</a:t>
            </a:r>
            <a:r>
              <a:rPr lang="en-US" dirty="0" smtClean="0"/>
              <a:t>)“</a:t>
            </a:r>
            <a:endParaRPr lang="en-US" dirty="0"/>
          </a:p>
        </p:txBody>
      </p:sp>
    </p:spTree>
    <p:extLst>
      <p:ext uri="{BB962C8B-B14F-4D97-AF65-F5344CB8AC3E}">
        <p14:creationId xmlns:p14="http://schemas.microsoft.com/office/powerpoint/2010/main" val="2899824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a:t>
            </a:r>
            <a:r>
              <a:rPr lang="en-US" dirty="0"/>
              <a:t> Transforms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670" y="2547162"/>
            <a:ext cx="7649643" cy="63826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670" y="3643288"/>
            <a:ext cx="7649643" cy="800212"/>
          </a:xfrm>
          <a:prstGeom prst="rect">
            <a:avLst/>
          </a:prstGeom>
        </p:spPr>
      </p:pic>
    </p:spTree>
    <p:extLst>
      <p:ext uri="{BB962C8B-B14F-4D97-AF65-F5344CB8AC3E}">
        <p14:creationId xmlns:p14="http://schemas.microsoft.com/office/powerpoint/2010/main" val="1100435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Bundling and </a:t>
            </a:r>
            <a:r>
              <a:rPr lang="en-US" dirty="0" err="1" smtClean="0"/>
              <a:t>Minification</a:t>
            </a:r>
            <a:endParaRPr lang="en-US" dirty="0"/>
          </a:p>
        </p:txBody>
      </p:sp>
      <p:sp>
        <p:nvSpPr>
          <p:cNvPr id="3" name="Content Placeholder 2"/>
          <p:cNvSpPr>
            <a:spLocks noGrp="1"/>
          </p:cNvSpPr>
          <p:nvPr>
            <p:ph idx="1"/>
          </p:nvPr>
        </p:nvSpPr>
        <p:spPr/>
        <p:txBody>
          <a:bodyPr/>
          <a:lstStyle/>
          <a:p>
            <a:r>
              <a:rPr lang="en-US" dirty="0" smtClean="0"/>
              <a:t>Smaller files are always better</a:t>
            </a:r>
          </a:p>
          <a:p>
            <a:r>
              <a:rPr lang="en-US" dirty="0" smtClean="0"/>
              <a:t>Group your CSS and JavaScript logically for most cases</a:t>
            </a:r>
          </a:p>
          <a:p>
            <a:pPr lvl="1"/>
            <a:r>
              <a:rPr lang="en-US" dirty="0" err="1"/>
              <a:t>StyleBundle</a:t>
            </a:r>
            <a:r>
              <a:rPr lang="en-US" dirty="0"/>
              <a:t>("~/Content/</a:t>
            </a:r>
            <a:r>
              <a:rPr lang="en-US" dirty="0" err="1"/>
              <a:t>css</a:t>
            </a:r>
            <a:r>
              <a:rPr lang="en-US" dirty="0" smtClean="0"/>
              <a:t>")</a:t>
            </a:r>
          </a:p>
          <a:p>
            <a:pPr lvl="1"/>
            <a:r>
              <a:rPr lang="en-US" dirty="0" err="1"/>
              <a:t>StyleBundle</a:t>
            </a:r>
            <a:r>
              <a:rPr lang="en-US" dirty="0"/>
              <a:t>("~/Content/</a:t>
            </a:r>
            <a:r>
              <a:rPr lang="en-US" dirty="0" err="1"/>
              <a:t>cssadmin</a:t>
            </a:r>
            <a:r>
              <a:rPr lang="en-US" dirty="0" smtClean="0"/>
              <a:t>")</a:t>
            </a:r>
          </a:p>
          <a:p>
            <a:pPr lvl="1"/>
            <a:r>
              <a:rPr lang="en-US" dirty="0" err="1"/>
              <a:t>ScriptBundle</a:t>
            </a:r>
            <a:r>
              <a:rPr lang="en-US" dirty="0"/>
              <a:t>("~/bundle/scripts</a:t>
            </a:r>
            <a:r>
              <a:rPr lang="en-US" dirty="0" smtClean="0"/>
              <a:t>")</a:t>
            </a:r>
          </a:p>
          <a:p>
            <a:pPr lvl="1"/>
            <a:r>
              <a:rPr lang="en-US" dirty="0" err="1"/>
              <a:t>ScriptBundle</a:t>
            </a:r>
            <a:r>
              <a:rPr lang="en-US" dirty="0"/>
              <a:t>("~/bundle/</a:t>
            </a:r>
            <a:r>
              <a:rPr lang="en-US" dirty="0" err="1"/>
              <a:t>scriptsadmin</a:t>
            </a:r>
            <a:r>
              <a:rPr lang="en-US" dirty="0" smtClean="0"/>
              <a:t>")</a:t>
            </a:r>
          </a:p>
          <a:p>
            <a:r>
              <a:rPr lang="en-US" dirty="0" smtClean="0"/>
              <a:t>May have some duplication because you cannot nest bundles</a:t>
            </a:r>
          </a:p>
          <a:p>
            <a:r>
              <a:rPr lang="en-US" dirty="0" smtClean="0"/>
              <a:t>Add page specific and/or feature specific for other files</a:t>
            </a:r>
          </a:p>
          <a:p>
            <a:pPr lvl="1"/>
            <a:r>
              <a:rPr lang="en-US" dirty="0" err="1"/>
              <a:t>StyleBundle</a:t>
            </a:r>
            <a:r>
              <a:rPr lang="en-US" dirty="0"/>
              <a:t>("~/Content/</a:t>
            </a:r>
            <a:r>
              <a:rPr lang="en-US" dirty="0" err="1"/>
              <a:t>dateselect</a:t>
            </a:r>
            <a:r>
              <a:rPr lang="en-US" dirty="0" smtClean="0"/>
              <a:t>")</a:t>
            </a:r>
          </a:p>
          <a:p>
            <a:pPr lvl="1"/>
            <a:r>
              <a:rPr lang="en-US" dirty="0" err="1"/>
              <a:t>StyleBundle</a:t>
            </a:r>
            <a:r>
              <a:rPr lang="en-US" dirty="0"/>
              <a:t>("~/Content/logon</a:t>
            </a:r>
            <a:r>
              <a:rPr lang="en-US" dirty="0" smtClean="0"/>
              <a:t>")</a:t>
            </a:r>
          </a:p>
          <a:p>
            <a:r>
              <a:rPr lang="en-US" dirty="0" smtClean="0"/>
              <a:t>Use </a:t>
            </a:r>
            <a:r>
              <a:rPr lang="en-US" dirty="0" err="1" smtClean="0"/>
              <a:t>BundleTable.EnableOptimizations</a:t>
            </a:r>
            <a:r>
              <a:rPr lang="en-US" dirty="0" smtClean="0"/>
              <a:t> to force raw version in prod</a:t>
            </a:r>
          </a:p>
          <a:p>
            <a:r>
              <a:rPr lang="en-US" dirty="0" smtClean="0"/>
              <a:t>Chrome Developer Tools, click “{ }” to un-minify</a:t>
            </a:r>
          </a:p>
        </p:txBody>
      </p:sp>
    </p:spTree>
    <p:extLst>
      <p:ext uri="{BB962C8B-B14F-4D97-AF65-F5344CB8AC3E}">
        <p14:creationId xmlns:p14="http://schemas.microsoft.com/office/powerpoint/2010/main" val="1216578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Valuable One Liners</a:t>
            </a:r>
            <a:endParaRPr lang="en-US" dirty="0"/>
          </a:p>
        </p:txBody>
      </p:sp>
      <p:sp>
        <p:nvSpPr>
          <p:cNvPr id="3" name="Content Placeholder 2"/>
          <p:cNvSpPr>
            <a:spLocks noGrp="1"/>
          </p:cNvSpPr>
          <p:nvPr>
            <p:ph idx="1"/>
          </p:nvPr>
        </p:nvSpPr>
        <p:spPr/>
        <p:txBody>
          <a:bodyPr/>
          <a:lstStyle/>
          <a:p>
            <a:r>
              <a:rPr lang="en-US" dirty="0" smtClean="0"/>
              <a:t>Pick your 3</a:t>
            </a:r>
            <a:r>
              <a:rPr lang="en-US" baseline="30000" dirty="0" smtClean="0"/>
              <a:t>rd</a:t>
            </a:r>
            <a:r>
              <a:rPr lang="en-US" dirty="0" smtClean="0"/>
              <a:t> parties wisely – use the Community, Luke</a:t>
            </a:r>
          </a:p>
          <a:p>
            <a:r>
              <a:rPr lang="en-US" dirty="0"/>
              <a:t>Update to MVC 5 and drop the Membership Directory </a:t>
            </a:r>
            <a:r>
              <a:rPr lang="en-US" dirty="0" smtClean="0"/>
              <a:t>model</a:t>
            </a:r>
          </a:p>
          <a:p>
            <a:r>
              <a:rPr lang="en-US" dirty="0" smtClean="0"/>
              <a:t>Down </a:t>
            </a:r>
            <a:r>
              <a:rPr lang="en-US" dirty="0"/>
              <a:t>with magic </a:t>
            </a:r>
            <a:r>
              <a:rPr lang="en-US" dirty="0" smtClean="0"/>
              <a:t>strings</a:t>
            </a:r>
          </a:p>
          <a:p>
            <a:r>
              <a:rPr lang="en-US" dirty="0" smtClean="0"/>
              <a:t>Use OWIN, especially for middleware, security, and new projects</a:t>
            </a:r>
          </a:p>
          <a:p>
            <a:r>
              <a:rPr lang="en-US" dirty="0" smtClean="0"/>
              <a:t>For public sites, strongly consider </a:t>
            </a:r>
            <a:r>
              <a:rPr lang="en-US" dirty="0" err="1" smtClean="0"/>
              <a:t>Oauth</a:t>
            </a:r>
            <a:endParaRPr lang="en-US" dirty="0" smtClean="0"/>
          </a:p>
          <a:p>
            <a:r>
              <a:rPr lang="en-US" dirty="0" err="1" smtClean="0"/>
              <a:t>SignalR</a:t>
            </a:r>
            <a:r>
              <a:rPr lang="en-US" dirty="0"/>
              <a:t> </a:t>
            </a:r>
            <a:r>
              <a:rPr lang="en-US" dirty="0" smtClean="0"/>
              <a:t>or other Web Sockets</a:t>
            </a:r>
          </a:p>
          <a:p>
            <a:endParaRPr lang="en-US" dirty="0"/>
          </a:p>
        </p:txBody>
      </p:sp>
    </p:spTree>
    <p:extLst>
      <p:ext uri="{BB962C8B-B14F-4D97-AF65-F5344CB8AC3E}">
        <p14:creationId xmlns:p14="http://schemas.microsoft.com/office/powerpoint/2010/main" val="3028210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Pimp Your Code – Optimize</a:t>
            </a:r>
            <a:endParaRPr lang="en-US" dirty="0"/>
          </a:p>
        </p:txBody>
      </p:sp>
      <p:sp>
        <p:nvSpPr>
          <p:cNvPr id="3" name="Content Placeholder 2"/>
          <p:cNvSpPr>
            <a:spLocks noGrp="1"/>
          </p:cNvSpPr>
          <p:nvPr>
            <p:ph idx="1"/>
          </p:nvPr>
        </p:nvSpPr>
        <p:spPr/>
        <p:txBody>
          <a:bodyPr/>
          <a:lstStyle/>
          <a:p>
            <a:r>
              <a:rPr lang="en-US" dirty="0"/>
              <a:t>Throw fewer, more intelligent exceptions</a:t>
            </a:r>
          </a:p>
          <a:p>
            <a:r>
              <a:rPr lang="en-US" dirty="0"/>
              <a:t>Why do you use </a:t>
            </a:r>
            <a:r>
              <a:rPr lang="en-US" dirty="0" err="1"/>
              <a:t>var</a:t>
            </a:r>
            <a:r>
              <a:rPr lang="en-US" dirty="0"/>
              <a:t> data type?</a:t>
            </a:r>
          </a:p>
          <a:p>
            <a:r>
              <a:rPr lang="en-US" dirty="0"/>
              <a:t>Be more chunky than chatty, but really be lean</a:t>
            </a:r>
          </a:p>
          <a:p>
            <a:r>
              <a:rPr lang="en-US" dirty="0"/>
              <a:t>Guess and test </a:t>
            </a:r>
            <a:r>
              <a:rPr lang="en-US" dirty="0" err="1"/>
              <a:t>Async</a:t>
            </a:r>
            <a:r>
              <a:rPr lang="en-US" dirty="0"/>
              <a:t> Await usage</a:t>
            </a:r>
          </a:p>
          <a:p>
            <a:r>
              <a:rPr lang="en-US" dirty="0" smtClean="0"/>
              <a:t>Use </a:t>
            </a:r>
            <a:r>
              <a:rPr lang="en-US" dirty="0" err="1"/>
              <a:t>AddRange</a:t>
            </a:r>
            <a:r>
              <a:rPr lang="en-US" dirty="0"/>
              <a:t> to add multiple items to a collection</a:t>
            </a:r>
          </a:p>
          <a:p>
            <a:r>
              <a:rPr lang="en-US" dirty="0"/>
              <a:t>Use LINQ methods</a:t>
            </a:r>
          </a:p>
          <a:p>
            <a:r>
              <a:rPr lang="en-US" dirty="0"/>
              <a:t>Clean out local variables, especially when they are not used</a:t>
            </a:r>
          </a:p>
          <a:p>
            <a:r>
              <a:rPr lang="en-US" dirty="0" err="1" smtClean="0"/>
              <a:t>StringBuilder</a:t>
            </a:r>
            <a:r>
              <a:rPr lang="en-US" dirty="0" smtClean="0"/>
              <a:t> </a:t>
            </a:r>
            <a:r>
              <a:rPr lang="en-US" dirty="0"/>
              <a:t>is </a:t>
            </a:r>
            <a:r>
              <a:rPr lang="en-US" dirty="0" smtClean="0"/>
              <a:t>best when you do not know what you are concatenating</a:t>
            </a:r>
            <a:endParaRPr lang="en-US" dirty="0"/>
          </a:p>
        </p:txBody>
      </p:sp>
    </p:spTree>
    <p:extLst>
      <p:ext uri="{BB962C8B-B14F-4D97-AF65-F5344CB8AC3E}">
        <p14:creationId xmlns:p14="http://schemas.microsoft.com/office/powerpoint/2010/main" val="3421124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r>
              <a:rPr lang="en-US" dirty="0" smtClean="0">
                <a:hlinkClick r:id="rId3"/>
              </a:rPr>
              <a:t>awilkinson@balanceinnovations.com</a:t>
            </a:r>
            <a:endParaRPr lang="en-US" dirty="0" smtClean="0"/>
          </a:p>
          <a:p>
            <a:r>
              <a:rPr lang="en-US" dirty="0" smtClean="0">
                <a:hlinkClick r:id="rId4"/>
              </a:rPr>
              <a:t>zealouscoder@gmail.com</a:t>
            </a:r>
            <a:endParaRPr lang="en-US" dirty="0" smtClean="0"/>
          </a:p>
          <a:p>
            <a:r>
              <a:rPr lang="en-US" dirty="0" smtClean="0"/>
              <a:t>@</a:t>
            </a:r>
            <a:r>
              <a:rPr lang="en-US" dirty="0" err="1"/>
              <a:t>zealouscoder</a:t>
            </a:r>
            <a:endParaRPr lang="en-US" dirty="0"/>
          </a:p>
          <a:p>
            <a:r>
              <a:rPr lang="en-US" dirty="0"/>
              <a:t>Presentation: </a:t>
            </a:r>
            <a:r>
              <a:rPr lang="en-US" dirty="0">
                <a:hlinkClick r:id="rId5"/>
              </a:rPr>
              <a:t>https://</a:t>
            </a:r>
            <a:r>
              <a:rPr lang="en-US" dirty="0" smtClean="0">
                <a:hlinkClick r:id="rId5"/>
              </a:rPr>
              <a:t>github.com/zealouscoder/presentations</a:t>
            </a:r>
            <a:endParaRPr lang="en-US" dirty="0"/>
          </a:p>
        </p:txBody>
      </p:sp>
    </p:spTree>
    <p:extLst>
      <p:ext uri="{BB962C8B-B14F-4D97-AF65-F5344CB8AC3E}">
        <p14:creationId xmlns:p14="http://schemas.microsoft.com/office/powerpoint/2010/main" val="2134587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Here?</a:t>
            </a:r>
            <a:endParaRPr lang="en-US" dirty="0"/>
          </a:p>
        </p:txBody>
      </p:sp>
      <p:sp>
        <p:nvSpPr>
          <p:cNvPr id="3" name="Content Placeholder 2"/>
          <p:cNvSpPr>
            <a:spLocks noGrp="1"/>
          </p:cNvSpPr>
          <p:nvPr>
            <p:ph idx="1"/>
          </p:nvPr>
        </p:nvSpPr>
        <p:spPr>
          <a:xfrm>
            <a:off x="3869268" y="864108"/>
            <a:ext cx="7315200" cy="5120640"/>
          </a:xfrm>
        </p:spPr>
        <p:txBody>
          <a:bodyPr/>
          <a:lstStyle/>
          <a:p>
            <a:r>
              <a:rPr lang="en-US" dirty="0" smtClean="0"/>
              <a:t>MVC == Model – View – Controller</a:t>
            </a:r>
          </a:p>
          <a:p>
            <a:r>
              <a:rPr lang="en-US" dirty="0" smtClean="0"/>
              <a:t>Focus on ASP.NET with C#</a:t>
            </a:r>
          </a:p>
          <a:p>
            <a:endParaRPr lang="en-US" dirty="0" smtClean="0"/>
          </a:p>
          <a:p>
            <a:endParaRPr lang="en-US" dirty="0" smtClean="0"/>
          </a:p>
          <a:p>
            <a:endParaRPr lang="en-US" dirty="0"/>
          </a:p>
          <a:p>
            <a:endParaRPr lang="en-US" dirty="0" smtClean="0"/>
          </a:p>
          <a:p>
            <a:endParaRPr lang="en-US" dirty="0" smtClean="0"/>
          </a:p>
          <a:p>
            <a:r>
              <a:rPr lang="en-US" dirty="0" smtClean="0"/>
              <a:t>“</a:t>
            </a:r>
            <a:r>
              <a:rPr lang="en-US" dirty="0"/>
              <a:t>The Wise Man Learns from the Mistakes of Others, The Fool Has to Learn from His Own</a:t>
            </a:r>
            <a:r>
              <a:rPr lang="en-US" dirty="0" smtClean="0"/>
              <a:t>” – old proverb</a:t>
            </a:r>
            <a:endParaRPr lang="en-US" dirty="0"/>
          </a:p>
        </p:txBody>
      </p:sp>
      <p:pic>
        <p:nvPicPr>
          <p:cNvPr id="1026" name="Picture 2" descr="image001.png (327×3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9793" y="1123837"/>
            <a:ext cx="3114675"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668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Memory Lane</a:t>
            </a:r>
            <a:endParaRPr lang="en-US" dirty="0"/>
          </a:p>
        </p:txBody>
      </p:sp>
      <p:sp>
        <p:nvSpPr>
          <p:cNvPr id="3" name="Content Placeholder 2"/>
          <p:cNvSpPr>
            <a:spLocks noGrp="1"/>
          </p:cNvSpPr>
          <p:nvPr>
            <p:ph idx="1"/>
          </p:nvPr>
        </p:nvSpPr>
        <p:spPr/>
        <p:txBody>
          <a:bodyPr/>
          <a:lstStyle/>
          <a:p>
            <a:r>
              <a:rPr lang="en-US" dirty="0" smtClean="0"/>
              <a:t>MVC 1 </a:t>
            </a:r>
            <a:r>
              <a:rPr lang="en-US" dirty="0"/>
              <a:t>– </a:t>
            </a:r>
            <a:r>
              <a:rPr lang="en-US" dirty="0" smtClean="0"/>
              <a:t>2009</a:t>
            </a:r>
            <a:endParaRPr lang="en-US" dirty="0"/>
          </a:p>
          <a:p>
            <a:pPr lvl="1"/>
            <a:r>
              <a:rPr lang="en-US" dirty="0" err="1" smtClean="0"/>
              <a:t>.Net</a:t>
            </a:r>
            <a:r>
              <a:rPr lang="en-US" dirty="0" smtClean="0"/>
              <a:t> 3.5; </a:t>
            </a:r>
            <a:r>
              <a:rPr lang="en-US" dirty="0"/>
              <a:t>VS </a:t>
            </a:r>
            <a:r>
              <a:rPr lang="en-US" dirty="0" smtClean="0"/>
              <a:t>2008</a:t>
            </a:r>
          </a:p>
          <a:p>
            <a:pPr lvl="1"/>
            <a:r>
              <a:rPr lang="en-US" dirty="0" smtClean="0"/>
              <a:t>MVC Pattern with Web Forms View Engine</a:t>
            </a:r>
          </a:p>
          <a:p>
            <a:pPr lvl="1"/>
            <a:r>
              <a:rPr lang="en-US" dirty="0"/>
              <a:t>Controller attributes like </a:t>
            </a:r>
            <a:r>
              <a:rPr lang="en-US" dirty="0" err="1"/>
              <a:t>AcceptVerbs</a:t>
            </a:r>
            <a:r>
              <a:rPr lang="en-US" dirty="0"/>
              <a:t> (Post, Get, </a:t>
            </a:r>
            <a:r>
              <a:rPr lang="en-US" dirty="0" err="1"/>
              <a:t>etc</a:t>
            </a:r>
            <a:r>
              <a:rPr lang="en-US" dirty="0"/>
              <a:t>)</a:t>
            </a:r>
          </a:p>
          <a:p>
            <a:pPr lvl="1"/>
            <a:r>
              <a:rPr lang="en-US" dirty="0" smtClean="0"/>
              <a:t>Routing control</a:t>
            </a:r>
          </a:p>
          <a:p>
            <a:pPr lvl="1"/>
            <a:r>
              <a:rPr lang="en-US" dirty="0" smtClean="0"/>
              <a:t>Html and Ajax helpers</a:t>
            </a:r>
          </a:p>
          <a:p>
            <a:r>
              <a:rPr lang="en-US" dirty="0" smtClean="0"/>
              <a:t>MVC 2 </a:t>
            </a:r>
            <a:r>
              <a:rPr lang="en-US" dirty="0"/>
              <a:t>– </a:t>
            </a:r>
            <a:r>
              <a:rPr lang="en-US" dirty="0" smtClean="0"/>
              <a:t>2010</a:t>
            </a:r>
          </a:p>
          <a:p>
            <a:pPr lvl="1"/>
            <a:r>
              <a:rPr lang="nl-NL" dirty="0" smtClean="0"/>
              <a:t>.</a:t>
            </a:r>
            <a:r>
              <a:rPr lang="nl-NL" dirty="0"/>
              <a:t>Net 3.5, </a:t>
            </a:r>
            <a:r>
              <a:rPr lang="nl-NL" dirty="0" smtClean="0"/>
              <a:t>4.0; </a:t>
            </a:r>
            <a:r>
              <a:rPr lang="nl-NL" dirty="0"/>
              <a:t>VS 2008 &amp; </a:t>
            </a:r>
            <a:r>
              <a:rPr lang="nl-NL" dirty="0" smtClean="0"/>
              <a:t>2010</a:t>
            </a:r>
          </a:p>
          <a:p>
            <a:pPr lvl="1"/>
            <a:r>
              <a:rPr lang="nl-NL" dirty="0" smtClean="0"/>
              <a:t>Strongly typed Html helpers</a:t>
            </a:r>
          </a:p>
          <a:p>
            <a:pPr lvl="1"/>
            <a:r>
              <a:rPr lang="nl-NL" dirty="0" smtClean="0"/>
              <a:t>Asynchronous Controllers</a:t>
            </a:r>
          </a:p>
          <a:p>
            <a:pPr lvl="1"/>
            <a:r>
              <a:rPr lang="nl-NL" dirty="0" smtClean="0"/>
              <a:t>Areas</a:t>
            </a:r>
          </a:p>
          <a:p>
            <a:pPr lvl="1"/>
            <a:r>
              <a:rPr lang="nl-NL" dirty="0" smtClean="0"/>
              <a:t>ViewData</a:t>
            </a:r>
          </a:p>
          <a:p>
            <a:pPr lvl="1"/>
            <a:r>
              <a:rPr lang="nl-NL" dirty="0" smtClean="0"/>
              <a:t>More helpers, utilities, enhancements</a:t>
            </a:r>
            <a:endParaRPr lang="en-US" dirty="0" smtClean="0"/>
          </a:p>
        </p:txBody>
      </p:sp>
    </p:spTree>
    <p:extLst>
      <p:ext uri="{BB962C8B-B14F-4D97-AF65-F5344CB8AC3E}">
        <p14:creationId xmlns:p14="http://schemas.microsoft.com/office/powerpoint/2010/main" val="1340840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Lane</a:t>
            </a:r>
          </a:p>
        </p:txBody>
      </p:sp>
      <p:sp>
        <p:nvSpPr>
          <p:cNvPr id="3" name="Content Placeholder 2"/>
          <p:cNvSpPr>
            <a:spLocks noGrp="1"/>
          </p:cNvSpPr>
          <p:nvPr>
            <p:ph idx="1"/>
          </p:nvPr>
        </p:nvSpPr>
        <p:spPr/>
        <p:txBody>
          <a:bodyPr>
            <a:normAutofit lnSpcReduction="10000"/>
          </a:bodyPr>
          <a:lstStyle/>
          <a:p>
            <a:r>
              <a:rPr lang="en-US" dirty="0"/>
              <a:t>MVC 3 – 2011</a:t>
            </a:r>
          </a:p>
          <a:p>
            <a:pPr lvl="1"/>
            <a:r>
              <a:rPr lang="nl-NL" dirty="0"/>
              <a:t>.Net </a:t>
            </a:r>
            <a:r>
              <a:rPr lang="nl-NL" dirty="0" smtClean="0"/>
              <a:t>4.0; </a:t>
            </a:r>
            <a:r>
              <a:rPr lang="nl-NL" dirty="0"/>
              <a:t>VS </a:t>
            </a:r>
            <a:r>
              <a:rPr lang="nl-NL" dirty="0" smtClean="0"/>
              <a:t>2010</a:t>
            </a:r>
          </a:p>
          <a:p>
            <a:pPr lvl="1"/>
            <a:r>
              <a:rPr lang="nl-NL" dirty="0" smtClean="0"/>
              <a:t>Razor View Engine and support for multiple View Engines</a:t>
            </a:r>
          </a:p>
          <a:p>
            <a:pPr lvl="1"/>
            <a:r>
              <a:rPr lang="nl-NL" dirty="0" smtClean="0"/>
              <a:t>HTML 5 templates</a:t>
            </a:r>
          </a:p>
          <a:p>
            <a:pPr lvl="1"/>
            <a:r>
              <a:rPr lang="nl-NL" dirty="0" smtClean="0"/>
              <a:t>ViewBag</a:t>
            </a:r>
          </a:p>
          <a:p>
            <a:pPr lvl="1"/>
            <a:r>
              <a:rPr lang="nl-NL" dirty="0" smtClean="0"/>
              <a:t>Global Action Filters (OnActionExecuting, OnException, etc)</a:t>
            </a:r>
          </a:p>
          <a:p>
            <a:pPr lvl="1"/>
            <a:r>
              <a:rPr lang="nl-NL" dirty="0" smtClean="0"/>
              <a:t>Unobtrusive JavaScript client side validation and Remote attribute</a:t>
            </a:r>
          </a:p>
          <a:p>
            <a:r>
              <a:rPr lang="en-US" dirty="0" smtClean="0"/>
              <a:t>MVC </a:t>
            </a:r>
            <a:r>
              <a:rPr lang="en-US" dirty="0"/>
              <a:t>4 – 2012</a:t>
            </a:r>
          </a:p>
          <a:p>
            <a:pPr lvl="1"/>
            <a:r>
              <a:rPr lang="nl-NL" dirty="0"/>
              <a:t>.Net 4.0, </a:t>
            </a:r>
            <a:r>
              <a:rPr lang="nl-NL" dirty="0" smtClean="0"/>
              <a:t>4.5; </a:t>
            </a:r>
            <a:r>
              <a:rPr lang="nl-NL" dirty="0"/>
              <a:t>VS 2010, </a:t>
            </a:r>
            <a:r>
              <a:rPr lang="nl-NL" dirty="0" smtClean="0"/>
              <a:t>2012</a:t>
            </a:r>
          </a:p>
          <a:p>
            <a:pPr lvl="1"/>
            <a:r>
              <a:rPr lang="nl-NL" dirty="0" smtClean="0"/>
              <a:t>Web API</a:t>
            </a:r>
          </a:p>
          <a:p>
            <a:pPr lvl="1"/>
            <a:r>
              <a:rPr lang="nl-NL" dirty="0" smtClean="0"/>
              <a:t>New Mobile project template</a:t>
            </a:r>
          </a:p>
          <a:p>
            <a:pPr lvl="1"/>
            <a:r>
              <a:rPr lang="en-US" dirty="0" smtClean="0"/>
              <a:t>Bundling and </a:t>
            </a:r>
            <a:r>
              <a:rPr lang="en-US" dirty="0" err="1" smtClean="0"/>
              <a:t>Minifications</a:t>
            </a:r>
            <a:endParaRPr lang="en-US" dirty="0" smtClean="0"/>
          </a:p>
          <a:p>
            <a:pPr lvl="1"/>
            <a:r>
              <a:rPr lang="en-US" dirty="0" err="1" smtClean="0"/>
              <a:t>OAuth</a:t>
            </a:r>
            <a:r>
              <a:rPr lang="en-US" dirty="0" smtClean="0"/>
              <a:t> and </a:t>
            </a:r>
            <a:r>
              <a:rPr lang="en-US" dirty="0" err="1" smtClean="0"/>
              <a:t>OpenID</a:t>
            </a:r>
            <a:r>
              <a:rPr lang="en-US" dirty="0" smtClean="0"/>
              <a:t> support</a:t>
            </a:r>
          </a:p>
          <a:p>
            <a:pPr lvl="1"/>
            <a:r>
              <a:rPr lang="en-US" dirty="0" err="1" smtClean="0"/>
              <a:t>Asynch</a:t>
            </a:r>
            <a:r>
              <a:rPr lang="en-US" dirty="0" smtClean="0"/>
              <a:t> Await</a:t>
            </a:r>
          </a:p>
          <a:p>
            <a:pPr lvl="1"/>
            <a:r>
              <a:rPr lang="en-US" dirty="0" err="1" smtClean="0"/>
              <a:t>SignalR</a:t>
            </a:r>
            <a:endParaRPr lang="en-US" dirty="0" smtClean="0"/>
          </a:p>
          <a:p>
            <a:pPr lvl="1"/>
            <a:r>
              <a:rPr lang="en-US" dirty="0" smtClean="0"/>
              <a:t>Empty project template and </a:t>
            </a:r>
            <a:r>
              <a:rPr lang="en-US" dirty="0" err="1" smtClean="0"/>
              <a:t>NuGet</a:t>
            </a:r>
            <a:r>
              <a:rPr lang="en-US" dirty="0" smtClean="0"/>
              <a:t> integration in VS</a:t>
            </a:r>
            <a:endParaRPr lang="en-US" dirty="0"/>
          </a:p>
        </p:txBody>
      </p:sp>
    </p:spTree>
    <p:extLst>
      <p:ext uri="{BB962C8B-B14F-4D97-AF65-F5344CB8AC3E}">
        <p14:creationId xmlns:p14="http://schemas.microsoft.com/office/powerpoint/2010/main" val="1189594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Lane</a:t>
            </a:r>
          </a:p>
        </p:txBody>
      </p:sp>
      <p:sp>
        <p:nvSpPr>
          <p:cNvPr id="3" name="Content Placeholder 2"/>
          <p:cNvSpPr>
            <a:spLocks noGrp="1"/>
          </p:cNvSpPr>
          <p:nvPr>
            <p:ph idx="1"/>
          </p:nvPr>
        </p:nvSpPr>
        <p:spPr/>
        <p:txBody>
          <a:bodyPr/>
          <a:lstStyle/>
          <a:p>
            <a:r>
              <a:rPr lang="en-US" dirty="0"/>
              <a:t>MVC 5 – 2013</a:t>
            </a:r>
          </a:p>
          <a:p>
            <a:pPr lvl="1"/>
            <a:r>
              <a:rPr lang="nl-NL" dirty="0"/>
              <a:t>.Net 4.5, 4.5.1, VS </a:t>
            </a:r>
            <a:r>
              <a:rPr lang="nl-NL" dirty="0" smtClean="0"/>
              <a:t>2013</a:t>
            </a:r>
          </a:p>
          <a:p>
            <a:pPr lvl="1"/>
            <a:r>
              <a:rPr lang="nl-NL" dirty="0" smtClean="0"/>
              <a:t>One ASP.NET and New Project options</a:t>
            </a:r>
          </a:p>
          <a:p>
            <a:pPr lvl="1"/>
            <a:r>
              <a:rPr lang="nl-NL" dirty="0" smtClean="0"/>
              <a:t>New ASP.NET Identity and Authentication options</a:t>
            </a:r>
          </a:p>
          <a:p>
            <a:pPr lvl="1"/>
            <a:r>
              <a:rPr lang="en-US" dirty="0"/>
              <a:t>OWIN and </a:t>
            </a:r>
            <a:r>
              <a:rPr lang="en-US" dirty="0" smtClean="0"/>
              <a:t>Katana integration</a:t>
            </a:r>
          </a:p>
          <a:p>
            <a:pPr lvl="1"/>
            <a:r>
              <a:rPr lang="en-US" dirty="0" smtClean="0"/>
              <a:t>More improvements and updates</a:t>
            </a:r>
            <a:endParaRPr lang="en-US" dirty="0"/>
          </a:p>
        </p:txBody>
      </p:sp>
    </p:spTree>
    <p:extLst>
      <p:ext uri="{BB962C8B-B14F-4D97-AF65-F5344CB8AC3E}">
        <p14:creationId xmlns:p14="http://schemas.microsoft.com/office/powerpoint/2010/main" val="3205402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t>
            </a:r>
            <a:r>
              <a:rPr lang="en-US" dirty="0" smtClean="0"/>
              <a:t>The </a:t>
            </a:r>
            <a:r>
              <a:rPr lang="en-US" dirty="0" smtClean="0"/>
              <a:t>Beginning…</a:t>
            </a:r>
            <a:endParaRPr lang="en-US" dirty="0"/>
          </a:p>
        </p:txBody>
      </p:sp>
      <p:sp>
        <p:nvSpPr>
          <p:cNvPr id="3" name="Content Placeholder 2"/>
          <p:cNvSpPr>
            <a:spLocks noGrp="1"/>
          </p:cNvSpPr>
          <p:nvPr>
            <p:ph idx="1"/>
          </p:nvPr>
        </p:nvSpPr>
        <p:spPr>
          <a:xfrm>
            <a:off x="3869268" y="4838693"/>
            <a:ext cx="7315200" cy="1263013"/>
          </a:xfrm>
        </p:spPr>
        <p:txBody>
          <a:bodyPr/>
          <a:lstStyle/>
          <a:p>
            <a:r>
              <a:rPr lang="en-US" dirty="0"/>
              <a:t>Recommend using </a:t>
            </a:r>
            <a:r>
              <a:rPr lang="en-US" dirty="0" smtClean="0"/>
              <a:t>Empty</a:t>
            </a:r>
          </a:p>
          <a:p>
            <a:r>
              <a:rPr lang="en-US" dirty="0" smtClean="0"/>
              <a:t>Consider One ASP.NET options</a:t>
            </a:r>
            <a:endParaRPr lang="en-US" dirty="0"/>
          </a:p>
          <a:p>
            <a:r>
              <a:rPr lang="en-US" dirty="0" smtClean="0"/>
              <a:t>Try each template – each adds some libraries and objects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0054" y="495385"/>
            <a:ext cx="5843273" cy="4097880"/>
          </a:xfrm>
          <a:prstGeom prst="rect">
            <a:avLst/>
          </a:prstGeom>
        </p:spPr>
      </p:pic>
    </p:spTree>
    <p:extLst>
      <p:ext uri="{BB962C8B-B14F-4D97-AF65-F5344CB8AC3E}">
        <p14:creationId xmlns:p14="http://schemas.microsoft.com/office/powerpoint/2010/main" val="964806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the Beginning…</a:t>
            </a:r>
          </a:p>
        </p:txBody>
      </p:sp>
      <p:sp>
        <p:nvSpPr>
          <p:cNvPr id="3" name="Content Placeholder 2"/>
          <p:cNvSpPr>
            <a:spLocks noGrp="1"/>
          </p:cNvSpPr>
          <p:nvPr>
            <p:ph idx="1"/>
          </p:nvPr>
        </p:nvSpPr>
        <p:spPr>
          <a:xfrm>
            <a:off x="3869267" y="4787046"/>
            <a:ext cx="7315200" cy="1263015"/>
          </a:xfrm>
        </p:spPr>
        <p:txBody>
          <a:bodyPr/>
          <a:lstStyle/>
          <a:p>
            <a:endParaRPr lang="en-US" dirty="0" smtClean="0"/>
          </a:p>
          <a:p>
            <a:r>
              <a:rPr lang="en-US" dirty="0" smtClean="0"/>
              <a:t>Web Forms, MVC, and Web API enable Change Authentication</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2758" y="497662"/>
            <a:ext cx="5868219" cy="4115374"/>
          </a:xfrm>
          <a:prstGeom prst="rect">
            <a:avLst/>
          </a:prstGeom>
        </p:spPr>
      </p:pic>
    </p:spTree>
    <p:extLst>
      <p:ext uri="{BB962C8B-B14F-4D97-AF65-F5344CB8AC3E}">
        <p14:creationId xmlns:p14="http://schemas.microsoft.com/office/powerpoint/2010/main" val="2936444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Your Site</a:t>
            </a:r>
            <a:endParaRPr lang="en-US" dirty="0"/>
          </a:p>
        </p:txBody>
      </p:sp>
      <p:sp>
        <p:nvSpPr>
          <p:cNvPr id="3" name="Content Placeholder 2"/>
          <p:cNvSpPr>
            <a:spLocks noGrp="1"/>
          </p:cNvSpPr>
          <p:nvPr>
            <p:ph idx="1"/>
          </p:nvPr>
        </p:nvSpPr>
        <p:spPr/>
        <p:txBody>
          <a:bodyPr/>
          <a:lstStyle/>
          <a:p>
            <a:r>
              <a:rPr lang="en-US" dirty="0" smtClean="0"/>
              <a:t>Remember the purpose of the Controller – KISS your actions</a:t>
            </a:r>
          </a:p>
          <a:p>
            <a:r>
              <a:rPr lang="en-US" dirty="0" smtClean="0"/>
              <a:t>Consider the size and scope of the project</a:t>
            </a:r>
          </a:p>
          <a:p>
            <a:r>
              <a:rPr lang="en-US" dirty="0" smtClean="0"/>
              <a:t>Create </a:t>
            </a:r>
            <a:r>
              <a:rPr lang="en-US" dirty="0"/>
              <a:t>base </a:t>
            </a:r>
            <a:r>
              <a:rPr lang="en-US" dirty="0" smtClean="0"/>
              <a:t>controllers</a:t>
            </a:r>
          </a:p>
        </p:txBody>
      </p:sp>
    </p:spTree>
    <p:extLst>
      <p:ext uri="{BB962C8B-B14F-4D97-AF65-F5344CB8AC3E}">
        <p14:creationId xmlns:p14="http://schemas.microsoft.com/office/powerpoint/2010/main" val="1604094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TC103457475[[fn=Frame]]</Template>
  <TotalTime>32090</TotalTime>
  <Words>1916</Words>
  <Application>Microsoft Office PowerPoint</Application>
  <PresentationFormat>Widescreen</PresentationFormat>
  <Paragraphs>329</Paragraphs>
  <Slides>26</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Corbel</vt:lpstr>
      <vt:lpstr>Wingdings</vt:lpstr>
      <vt:lpstr>Wingdings 2</vt:lpstr>
      <vt:lpstr>Frame</vt:lpstr>
      <vt:lpstr>ASP.NET MVC Tips and Tricks</vt:lpstr>
      <vt:lpstr>Hi!  I’m Al </vt:lpstr>
      <vt:lpstr>Why Are We Here?</vt:lpstr>
      <vt:lpstr>Memory Lane</vt:lpstr>
      <vt:lpstr>Memory Lane</vt:lpstr>
      <vt:lpstr>Memory Lane</vt:lpstr>
      <vt:lpstr>In The Beginning…</vt:lpstr>
      <vt:lpstr>In the Beginning…</vt:lpstr>
      <vt:lpstr>Control Your Site</vt:lpstr>
      <vt:lpstr>Control Your Site</vt:lpstr>
      <vt:lpstr>Control Your Site</vt:lpstr>
      <vt:lpstr>Control Your Site</vt:lpstr>
      <vt:lpstr>Control Your Site</vt:lpstr>
      <vt:lpstr>Show Me  The Data</vt:lpstr>
      <vt:lpstr>Show Me  The Data</vt:lpstr>
      <vt:lpstr>Model Examples</vt:lpstr>
      <vt:lpstr>Do You See What I See? -  Laying The Groundwork</vt:lpstr>
      <vt:lpstr>Do You See What I See? -  Laying The Groundwork</vt:lpstr>
      <vt:lpstr>Do You See What I See? –  The Guts</vt:lpstr>
      <vt:lpstr>Do You See What I See? –  The Guts</vt:lpstr>
      <vt:lpstr>Config Transforms</vt:lpstr>
      <vt:lpstr>Config Transforms</vt:lpstr>
      <vt:lpstr>Bundling and Minification</vt:lpstr>
      <vt:lpstr>Valuable One Liners</vt:lpstr>
      <vt:lpstr>Pimp Your Code – Optimize</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Tips and Tricks</dc:title>
  <dc:creator>Al Wilkinson</dc:creator>
  <cp:lastModifiedBy>Al Wilkinson</cp:lastModifiedBy>
  <cp:revision>117</cp:revision>
  <dcterms:created xsi:type="dcterms:W3CDTF">2014-04-10T21:58:57Z</dcterms:created>
  <dcterms:modified xsi:type="dcterms:W3CDTF">2014-05-17T12:10:36Z</dcterms:modified>
</cp:coreProperties>
</file>