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1pPr>
    <a:lvl2pPr marL="0" marR="0" indent="219445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2pPr>
    <a:lvl3pPr marL="0" marR="0" indent="4388899"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3pPr>
    <a:lvl4pPr marL="0" marR="0" indent="658335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4pPr>
    <a:lvl5pPr marL="0" marR="0" indent="877780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5pPr>
    <a:lvl6pPr marL="0" marR="0" indent="10972251"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6pPr>
    <a:lvl7pPr marL="0" marR="0" indent="13166703"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7pPr>
    <a:lvl8pPr marL="0" marR="0" indent="15361152"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8pPr>
    <a:lvl9pPr marL="0" marR="0" indent="17555602"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EECD"/>
          </a:solidFill>
        </a:fill>
      </a:tcStyle>
    </a:wholeTbl>
    <a:band2H>
      <a:tcTxStyle b="def" i="def"/>
      <a:tcStyle>
        <a:tcBdr/>
        <a:fill>
          <a:solidFill>
            <a:srgbClr val="ECF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DF"/>
          </a:solidFill>
        </a:fill>
      </a:tcStyle>
    </a:wholeTbl>
    <a:band2H>
      <a:tcTxStyle b="def" i="def"/>
      <a:tcStyle>
        <a:tcBdr/>
        <a:fill>
          <a:solidFill>
            <a:srgbClr val="E7F2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sldImg"/>
          </p:nvPr>
        </p:nvSpPr>
        <p:spPr>
          <a:xfrm>
            <a:off x="1143000" y="685800"/>
            <a:ext cx="4572000" cy="3429000"/>
          </a:xfrm>
          <a:prstGeom prst="rect">
            <a:avLst/>
          </a:prstGeom>
        </p:spPr>
        <p:txBody>
          <a:bodyPr/>
          <a:lstStyle/>
          <a:p>
            <a:pPr/>
          </a:p>
        </p:txBody>
      </p:sp>
      <p:sp>
        <p:nvSpPr>
          <p:cNvPr id="202" name="Shape 2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899" latinLnBrk="0">
      <a:defRPr sz="5800">
        <a:latin typeface="+mj-lt"/>
        <a:ea typeface="+mj-ea"/>
        <a:cs typeface="+mj-cs"/>
        <a:sym typeface="Calibri"/>
      </a:defRPr>
    </a:lvl1pPr>
    <a:lvl2pPr indent="228600" defTabSz="4388899" latinLnBrk="0">
      <a:defRPr sz="5800">
        <a:latin typeface="+mj-lt"/>
        <a:ea typeface="+mj-ea"/>
        <a:cs typeface="+mj-cs"/>
        <a:sym typeface="Calibri"/>
      </a:defRPr>
    </a:lvl2pPr>
    <a:lvl3pPr indent="457200" defTabSz="4388899" latinLnBrk="0">
      <a:defRPr sz="5800">
        <a:latin typeface="+mj-lt"/>
        <a:ea typeface="+mj-ea"/>
        <a:cs typeface="+mj-cs"/>
        <a:sym typeface="Calibri"/>
      </a:defRPr>
    </a:lvl3pPr>
    <a:lvl4pPr indent="685800" defTabSz="4388899" latinLnBrk="0">
      <a:defRPr sz="5800">
        <a:latin typeface="+mj-lt"/>
        <a:ea typeface="+mj-ea"/>
        <a:cs typeface="+mj-cs"/>
        <a:sym typeface="Calibri"/>
      </a:defRPr>
    </a:lvl4pPr>
    <a:lvl5pPr indent="914400" defTabSz="4388899" latinLnBrk="0">
      <a:defRPr sz="5800">
        <a:latin typeface="+mj-lt"/>
        <a:ea typeface="+mj-ea"/>
        <a:cs typeface="+mj-cs"/>
        <a:sym typeface="Calibri"/>
      </a:defRPr>
    </a:lvl5pPr>
    <a:lvl6pPr indent="1143000" defTabSz="4388899" latinLnBrk="0">
      <a:defRPr sz="5800">
        <a:latin typeface="+mj-lt"/>
        <a:ea typeface="+mj-ea"/>
        <a:cs typeface="+mj-cs"/>
        <a:sym typeface="Calibri"/>
      </a:defRPr>
    </a:lvl6pPr>
    <a:lvl7pPr indent="1371600" defTabSz="4388899" latinLnBrk="0">
      <a:defRPr sz="5800">
        <a:latin typeface="+mj-lt"/>
        <a:ea typeface="+mj-ea"/>
        <a:cs typeface="+mj-cs"/>
        <a:sym typeface="Calibri"/>
      </a:defRPr>
    </a:lvl7pPr>
    <a:lvl8pPr indent="1600200" defTabSz="4388899" latinLnBrk="0">
      <a:defRPr sz="5800">
        <a:latin typeface="+mj-lt"/>
        <a:ea typeface="+mj-ea"/>
        <a:cs typeface="+mj-cs"/>
        <a:sym typeface="Calibri"/>
      </a:defRPr>
    </a:lvl8pPr>
    <a:lvl9pPr indent="1828800" defTabSz="4388899" latinLnBrk="0">
      <a:defRPr sz="58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1.jpeg"/><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1.jpeg"/><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Standard 4 columns">
    <p:spTree>
      <p:nvGrpSpPr>
        <p:cNvPr id="1" name=""/>
        <p:cNvGrpSpPr/>
        <p:nvPr/>
      </p:nvGrpSpPr>
      <p:grpSpPr>
        <a:xfrm>
          <a:off x="0" y="0"/>
          <a:ext cx="0" cy="0"/>
          <a:chOff x="0" y="0"/>
          <a:chExt cx="0" cy="0"/>
        </a:xfrm>
      </p:grpSpPr>
      <p:sp>
        <p:nvSpPr>
          <p:cNvPr id="51" name="Shape 51"/>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hape 52"/>
          <p:cNvSpPr/>
          <p:nvPr>
            <p:ph type="body" sz="quarter" idx="13"/>
          </p:nvPr>
        </p:nvSpPr>
        <p:spPr>
          <a:xfrm>
            <a:off x="509578" y="5548748"/>
            <a:ext cx="10048876"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53" name="Shape 53"/>
          <p:cNvSpPr/>
          <p:nvPr>
            <p:ph type="body" sz="quarter" idx="14"/>
          </p:nvPr>
        </p:nvSpPr>
        <p:spPr>
          <a:xfrm>
            <a:off x="509575" y="14212512"/>
            <a:ext cx="10050464"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54" name="Shape 54"/>
          <p:cNvSpPr/>
          <p:nvPr>
            <p:ph type="body" sz="quarter" idx="15"/>
          </p:nvPr>
        </p:nvSpPr>
        <p:spPr>
          <a:xfrm>
            <a:off x="11460160" y="6378480"/>
            <a:ext cx="10048876" cy="846364"/>
          </a:xfrm>
          <a:prstGeom prst="rect">
            <a:avLst/>
          </a:prstGeom>
        </p:spPr>
        <p:txBody>
          <a:bodyPr/>
          <a:lstStyle/>
          <a:p>
            <a:pPr/>
          </a:p>
        </p:txBody>
      </p:sp>
      <p:sp>
        <p:nvSpPr>
          <p:cNvPr id="55" name="Shape 55"/>
          <p:cNvSpPr/>
          <p:nvPr>
            <p:ph type="body" sz="quarter" idx="16"/>
          </p:nvPr>
        </p:nvSpPr>
        <p:spPr>
          <a:xfrm>
            <a:off x="11460161" y="5548748"/>
            <a:ext cx="10048876"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56" name="Shape 56"/>
          <p:cNvSpPr/>
          <p:nvPr>
            <p:ph type="body" sz="quarter" idx="17"/>
          </p:nvPr>
        </p:nvSpPr>
        <p:spPr>
          <a:xfrm>
            <a:off x="22385343" y="6378480"/>
            <a:ext cx="10048875" cy="846364"/>
          </a:xfrm>
          <a:prstGeom prst="rect">
            <a:avLst/>
          </a:prstGeom>
        </p:spPr>
        <p:txBody>
          <a:bodyPr/>
          <a:lstStyle/>
          <a:p>
            <a:pPr/>
          </a:p>
        </p:txBody>
      </p:sp>
      <p:sp>
        <p:nvSpPr>
          <p:cNvPr id="57" name="Shape 57"/>
          <p:cNvSpPr/>
          <p:nvPr>
            <p:ph type="body" sz="quarter" idx="18"/>
          </p:nvPr>
        </p:nvSpPr>
        <p:spPr>
          <a:xfrm>
            <a:off x="22377404" y="5548748"/>
            <a:ext cx="10058401"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58" name="Shape 58"/>
          <p:cNvSpPr/>
          <p:nvPr>
            <p:ph type="body" sz="quarter" idx="19"/>
          </p:nvPr>
        </p:nvSpPr>
        <p:spPr>
          <a:xfrm>
            <a:off x="33358540" y="5548748"/>
            <a:ext cx="1004702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59" name="Shape 59"/>
          <p:cNvSpPr/>
          <p:nvPr>
            <p:ph type="body" sz="quarter" idx="20"/>
          </p:nvPr>
        </p:nvSpPr>
        <p:spPr>
          <a:xfrm>
            <a:off x="33358540" y="6378480"/>
            <a:ext cx="10047020" cy="846364"/>
          </a:xfrm>
          <a:prstGeom prst="rect">
            <a:avLst/>
          </a:prstGeom>
        </p:spPr>
        <p:txBody>
          <a:bodyPr/>
          <a:lstStyle/>
          <a:p>
            <a:pPr/>
          </a:p>
        </p:txBody>
      </p:sp>
      <p:sp>
        <p:nvSpPr>
          <p:cNvPr id="60" name="Shape 60"/>
          <p:cNvSpPr/>
          <p:nvPr>
            <p:ph type="body" sz="quarter" idx="21"/>
          </p:nvPr>
        </p:nvSpPr>
        <p:spPr>
          <a:xfrm>
            <a:off x="33358540" y="14272738"/>
            <a:ext cx="1004702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61" name="Shape 61"/>
          <p:cNvSpPr/>
          <p:nvPr>
            <p:ph type="body" sz="quarter" idx="22"/>
          </p:nvPr>
        </p:nvSpPr>
        <p:spPr>
          <a:xfrm>
            <a:off x="33358540" y="15011401"/>
            <a:ext cx="10052051" cy="846364"/>
          </a:xfrm>
          <a:prstGeom prst="rect">
            <a:avLst/>
          </a:prstGeom>
        </p:spPr>
        <p:txBody>
          <a:bodyPr/>
          <a:lstStyle/>
          <a:p>
            <a:pPr/>
          </a:p>
        </p:txBody>
      </p:sp>
      <p:sp>
        <p:nvSpPr>
          <p:cNvPr id="62" name="Shape 62"/>
          <p:cNvSpPr/>
          <p:nvPr>
            <p:ph type="body" sz="quarter" idx="23"/>
          </p:nvPr>
        </p:nvSpPr>
        <p:spPr>
          <a:xfrm>
            <a:off x="33358540" y="25679401"/>
            <a:ext cx="1004702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63" name="Shape 63"/>
          <p:cNvSpPr/>
          <p:nvPr>
            <p:ph type="body" sz="quarter" idx="24"/>
          </p:nvPr>
        </p:nvSpPr>
        <p:spPr>
          <a:xfrm>
            <a:off x="33358540" y="26433446"/>
            <a:ext cx="10052051" cy="846364"/>
          </a:xfrm>
          <a:prstGeom prst="rect">
            <a:avLst/>
          </a:prstGeom>
        </p:spPr>
        <p:txBody>
          <a:bodyPr/>
          <a:lstStyle/>
          <a:p>
            <a:pPr/>
          </a:p>
        </p:txBody>
      </p:sp>
      <p:sp>
        <p:nvSpPr>
          <p:cNvPr id="64" name="Shape 64"/>
          <p:cNvSpPr/>
          <p:nvPr>
            <p:ph type="body" sz="quarter" idx="25"/>
          </p:nvPr>
        </p:nvSpPr>
        <p:spPr>
          <a:xfrm>
            <a:off x="491424" y="14951552"/>
            <a:ext cx="10056815" cy="846364"/>
          </a:xfrm>
          <a:prstGeom prst="rect">
            <a:avLst/>
          </a:prstGeom>
        </p:spPr>
        <p:txBody>
          <a:bodyPr/>
          <a:lstStyle/>
          <a:p>
            <a:pPr/>
          </a:p>
        </p:txBody>
      </p:sp>
      <p:sp>
        <p:nvSpPr>
          <p:cNvPr id="65" name="Shape 65"/>
          <p:cNvSpPr/>
          <p:nvPr>
            <p:ph type="body" sz="quarter" idx="26"/>
          </p:nvPr>
        </p:nvSpPr>
        <p:spPr>
          <a:xfrm>
            <a:off x="5932592" y="3383946"/>
            <a:ext cx="31998969" cy="1280161"/>
          </a:xfrm>
          <a:prstGeom prst="rect">
            <a:avLst/>
          </a:prstGeom>
        </p:spPr>
        <p:txBody>
          <a:bodyPr lIns="45719" tIns="45719" rIns="45719" bIns="45719"/>
          <a:lstStyle/>
          <a:p>
            <a:pPr algn="ctr">
              <a:spcBef>
                <a:spcPts val="1400"/>
              </a:spcBef>
              <a:defRPr sz="6000">
                <a:solidFill>
                  <a:srgbClr val="FFFFFF"/>
                </a:solidFill>
                <a:latin typeface="+mj-lt"/>
                <a:ea typeface="+mj-ea"/>
                <a:cs typeface="+mj-cs"/>
                <a:sym typeface="Calibri"/>
              </a:defRPr>
            </a:pPr>
          </a:p>
        </p:txBody>
      </p:sp>
      <p:sp>
        <p:nvSpPr>
          <p:cNvPr id="66" name="Shape 66"/>
          <p:cNvSpPr/>
          <p:nvPr>
            <p:ph type="body" sz="quarter" idx="27"/>
          </p:nvPr>
        </p:nvSpPr>
        <p:spPr>
          <a:xfrm>
            <a:off x="5932592" y="2103787"/>
            <a:ext cx="31998969" cy="1280161"/>
          </a:xfrm>
          <a:prstGeom prst="rect">
            <a:avLst/>
          </a:prstGeom>
        </p:spPr>
        <p:txBody>
          <a:bodyPr lIns="45719" tIns="45719" rIns="45719" bIns="45719"/>
          <a:lstStyle/>
          <a:p>
            <a:pPr algn="ctr" defTabSz="4037788">
              <a:spcBef>
                <a:spcPts val="1900"/>
              </a:spcBef>
              <a:defRPr sz="8096">
                <a:solidFill>
                  <a:srgbClr val="FFFFFF"/>
                </a:solidFill>
                <a:latin typeface="+mj-lt"/>
                <a:ea typeface="+mj-ea"/>
                <a:cs typeface="+mj-cs"/>
                <a:sym typeface="Calibri"/>
              </a:defRPr>
            </a:pPr>
          </a:p>
        </p:txBody>
      </p:sp>
      <p:sp>
        <p:nvSpPr>
          <p:cNvPr id="67" name="Shape 67"/>
          <p:cNvSpPr/>
          <p:nvPr>
            <p:ph type="body" sz="quarter" idx="28"/>
          </p:nvPr>
        </p:nvSpPr>
        <p:spPr>
          <a:xfrm>
            <a:off x="5932592" y="465812"/>
            <a:ext cx="31998969" cy="1637975"/>
          </a:xfrm>
          <a:prstGeom prst="rect">
            <a:avLst/>
          </a:prstGeom>
        </p:spPr>
        <p:txBody>
          <a:bodyPr lIns="45719" tIns="45719" rIns="45719" bIns="45719"/>
          <a:lstStyle/>
          <a:p>
            <a:pPr algn="ctr" defTabSz="3993899">
              <a:spcBef>
                <a:spcPts val="2500"/>
              </a:spcBef>
              <a:defRPr sz="10465">
                <a:solidFill>
                  <a:srgbClr val="FFFFFF"/>
                </a:solidFill>
                <a:latin typeface="+mj-lt"/>
                <a:ea typeface="+mj-ea"/>
                <a:cs typeface="+mj-cs"/>
                <a:sym typeface="Calibri"/>
              </a:defRPr>
            </a:pP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tandard 3 columns">
    <p:spTree>
      <p:nvGrpSpPr>
        <p:cNvPr id="1" name=""/>
        <p:cNvGrpSpPr/>
        <p:nvPr/>
      </p:nvGrpSpPr>
      <p:grpSpPr>
        <a:xfrm>
          <a:off x="0" y="0"/>
          <a:ext cx="0" cy="0"/>
          <a:chOff x="0" y="0"/>
          <a:chExt cx="0" cy="0"/>
        </a:xfrm>
      </p:grpSpPr>
      <p:sp>
        <p:nvSpPr>
          <p:cNvPr id="75" name="Shape 75"/>
          <p:cNvSpPr/>
          <p:nvPr/>
        </p:nvSpPr>
        <p:spPr>
          <a:xfrm>
            <a:off x="0" y="0"/>
            <a:ext cx="43891200" cy="4800600"/>
          </a:xfrm>
          <a:prstGeom prst="rect">
            <a:avLst/>
          </a:prstGeom>
          <a:solidFill>
            <a:srgbClr val="435FAA"/>
          </a:solidFill>
          <a:ln>
            <a:solidFill>
              <a:srgbClr val="000000"/>
            </a:solidFill>
            <a:miter/>
          </a:ln>
        </p:spPr>
        <p:txBody>
          <a:bodyPr lIns="45719" rIns="45719" anchor="ctr"/>
          <a:lstStyle/>
          <a:p>
            <a:pPr/>
          </a:p>
        </p:txBody>
      </p:sp>
      <p:sp>
        <p:nvSpPr>
          <p:cNvPr id="76" name="Shape 76"/>
          <p:cNvSpPr/>
          <p:nvPr/>
        </p:nvSpPr>
        <p:spPr>
          <a:xfrm>
            <a:off x="0" y="4805362"/>
            <a:ext cx="43891200" cy="152401"/>
          </a:xfrm>
          <a:prstGeom prst="rect">
            <a:avLst/>
          </a:prstGeom>
          <a:solidFill>
            <a:srgbClr val="2C3F71"/>
          </a:solidFill>
          <a:ln w="12700">
            <a:miter lim="400000"/>
          </a:ln>
        </p:spPr>
        <p:txBody>
          <a:bodyPr lIns="45719" rIns="45719" anchor="ctr"/>
          <a:lstStyle/>
          <a:p>
            <a:pPr/>
          </a:p>
        </p:txBody>
      </p:sp>
      <p:sp>
        <p:nvSpPr>
          <p:cNvPr id="77" name="Shape 77"/>
          <p:cNvSpPr/>
          <p:nvPr/>
        </p:nvSpPr>
        <p:spPr>
          <a:xfrm flipV="1">
            <a:off x="-13946602" y="11526118"/>
            <a:ext cx="13577437" cy="819"/>
          </a:xfrm>
          <a:prstGeom prst="line">
            <a:avLst/>
          </a:prstGeom>
          <a:ln>
            <a:solidFill>
              <a:srgbClr val="F2F2F2"/>
            </a:solidFill>
          </a:ln>
        </p:spPr>
        <p:txBody>
          <a:bodyPr lIns="45719" rIns="45719"/>
          <a:lstStyle/>
          <a:p>
            <a:pPr/>
          </a:p>
        </p:txBody>
      </p:sp>
      <p:sp>
        <p:nvSpPr>
          <p:cNvPr id="78" name="Shape 78"/>
          <p:cNvSpPr/>
          <p:nvPr/>
        </p:nvSpPr>
        <p:spPr>
          <a:xfrm>
            <a:off x="922337" y="5392017"/>
            <a:ext cx="13577438"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79" name="Shape 79"/>
          <p:cNvSpPr/>
          <p:nvPr/>
        </p:nvSpPr>
        <p:spPr>
          <a:xfrm>
            <a:off x="15154504" y="5392017"/>
            <a:ext cx="13577437" cy="26736676"/>
          </a:xfrm>
          <a:prstGeom prst="roundRect">
            <a:avLst>
              <a:gd name="adj" fmla="val 352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80" name="Shape 80"/>
          <p:cNvSpPr/>
          <p:nvPr/>
        </p:nvSpPr>
        <p:spPr>
          <a:xfrm>
            <a:off x="29386671" y="5392017"/>
            <a:ext cx="13577437"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grpSp>
        <p:nvGrpSpPr>
          <p:cNvPr id="92" name="Group 92"/>
          <p:cNvGrpSpPr/>
          <p:nvPr/>
        </p:nvGrpSpPr>
        <p:grpSpPr>
          <a:xfrm>
            <a:off x="44157837" y="-55066"/>
            <a:ext cx="11062141" cy="32973468"/>
            <a:chOff x="0" y="0"/>
            <a:chExt cx="11062139" cy="32973466"/>
          </a:xfrm>
        </p:grpSpPr>
        <p:grpSp>
          <p:nvGrpSpPr>
            <p:cNvPr id="83" name="Group 83"/>
            <p:cNvGrpSpPr/>
            <p:nvPr/>
          </p:nvGrpSpPr>
          <p:grpSpPr>
            <a:xfrm>
              <a:off x="-1" y="-1"/>
              <a:ext cx="11062141" cy="32973468"/>
              <a:chOff x="0" y="0"/>
              <a:chExt cx="11062139" cy="32973466"/>
            </a:xfrm>
          </p:grpSpPr>
          <p:sp>
            <p:nvSpPr>
              <p:cNvPr id="81" name="Shape 81"/>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p>
            </p:txBody>
          </p:sp>
          <p:sp>
            <p:nvSpPr>
              <p:cNvPr id="82" name="Shape 82"/>
              <p:cNvSpPr/>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pc="600" sz="4000">
                    <a:solidFill>
                      <a:srgbClr val="FFFFFF"/>
                    </a:solidFill>
                    <a:latin typeface="Trebuchet MS"/>
                    <a:ea typeface="Trebuchet MS"/>
                    <a:cs typeface="Trebuchet MS"/>
                    <a:sym typeface="Trebuchet MS"/>
                  </a:defRPr>
                </a:pPr>
                <a:r>
                  <a:t>QUICK START (cont.)</a:t>
                </a:r>
              </a:p>
              <a:p>
                <a:pPr algn="ctr">
                  <a:defRPr b="1" sz="36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p>
              <a:p>
                <a:pPr algn="ctr" defTabSz="1518341">
                  <a:defRPr sz="2400">
                    <a:solidFill>
                      <a:srgbClr val="BFBFBF"/>
                    </a:solidFill>
                    <a:latin typeface="Trebuchet MS"/>
                    <a:ea typeface="Trebuchet MS"/>
                    <a:cs typeface="Trebuchet MS"/>
                    <a:sym typeface="Trebuchet MS"/>
                  </a:defRPr>
                </a:pPr>
                <a:r>
                  <a:t> </a:t>
                </a:r>
                <a:r>
                  <a:rPr b="1" sz="3200">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b="1" sz="3200">
                    <a:solidFill>
                      <a:srgbClr val="FFC000"/>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84" name="image3.pdf"/>
            <p:cNvPicPr>
              <a:picLocks noChangeAspect="1"/>
            </p:cNvPicPr>
            <p:nvPr/>
          </p:nvPicPr>
          <p:blipFill>
            <a:blip r:embed="rId2">
              <a:extLst/>
            </a:blip>
            <a:stretch>
              <a:fillRect/>
            </a:stretch>
          </p:blipFill>
          <p:spPr>
            <a:xfrm>
              <a:off x="2757839" y="3404508"/>
              <a:ext cx="5586151" cy="2063773"/>
            </a:xfrm>
            <a:prstGeom prst="rect">
              <a:avLst/>
            </a:prstGeom>
            <a:ln w="12700" cap="flat">
              <a:noFill/>
              <a:miter lim="400000"/>
            </a:ln>
            <a:effectLst/>
          </p:spPr>
        </p:pic>
        <p:pic>
          <p:nvPicPr>
            <p:cNvPr id="85" name="image9.png"/>
            <p:cNvPicPr>
              <a:picLocks noChangeAspect="1"/>
            </p:cNvPicPr>
            <p:nvPr/>
          </p:nvPicPr>
          <p:blipFill>
            <a:blip r:embed="rId3">
              <a:extLst/>
            </a:blip>
            <a:stretch>
              <a:fillRect/>
            </a:stretch>
          </p:blipFill>
          <p:spPr>
            <a:xfrm>
              <a:off x="463979" y="7795104"/>
              <a:ext cx="2969585" cy="1370579"/>
            </a:xfrm>
            <a:prstGeom prst="rect">
              <a:avLst/>
            </a:prstGeom>
            <a:ln w="12700" cap="flat">
              <a:noFill/>
              <a:miter lim="400000"/>
            </a:ln>
            <a:effectLst/>
          </p:spPr>
        </p:pic>
        <p:pic>
          <p:nvPicPr>
            <p:cNvPr id="86" name="image4.pdf"/>
            <p:cNvPicPr>
              <a:picLocks noChangeAspect="1"/>
            </p:cNvPicPr>
            <p:nvPr/>
          </p:nvPicPr>
          <p:blipFill>
            <a:blip r:embed="rId4">
              <a:extLst/>
            </a:blip>
            <a:stretch>
              <a:fillRect/>
            </a:stretch>
          </p:blipFill>
          <p:spPr>
            <a:xfrm>
              <a:off x="471779" y="12402328"/>
              <a:ext cx="1482267" cy="992163"/>
            </a:xfrm>
            <a:prstGeom prst="rect">
              <a:avLst/>
            </a:prstGeom>
            <a:ln w="12700" cap="flat">
              <a:noFill/>
              <a:miter lim="400000"/>
            </a:ln>
            <a:effectLst/>
          </p:spPr>
        </p:pic>
        <p:grpSp>
          <p:nvGrpSpPr>
            <p:cNvPr id="90" name="Group 90"/>
            <p:cNvGrpSpPr/>
            <p:nvPr/>
          </p:nvGrpSpPr>
          <p:grpSpPr>
            <a:xfrm>
              <a:off x="329367" y="29469627"/>
              <a:ext cx="10354214" cy="1265613"/>
              <a:chOff x="0" y="0"/>
              <a:chExt cx="10354213" cy="1265612"/>
            </a:xfrm>
          </p:grpSpPr>
          <p:sp>
            <p:nvSpPr>
              <p:cNvPr id="87" name="Shape 87"/>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88" name="image10.jpg" descr="http://t2.gstatic.com/images?q=tbn:ANd9GcR4APHC6TT9w54M2zn_pvCiBxUNcspYPoVxirLRphBoJabfSvu7zw">
                <a:hlinkClick r:id="rId5" invalidUrl="" action="" tgtFrame="" tooltip="" history="1" highlightClick="0" endSnd="0"/>
              </p:cNvPr>
              <p:cNvPicPr>
                <a:picLocks noChangeAspect="1"/>
              </p:cNvPicPr>
              <p:nvPr/>
            </p:nvPicPr>
            <p:blipFill>
              <a:blip r:embed="rId6">
                <a:extLst/>
              </a:blip>
              <a:stretch>
                <a:fillRect/>
              </a:stretch>
            </p:blipFill>
            <p:spPr>
              <a:xfrm>
                <a:off x="133451" y="114109"/>
                <a:ext cx="968941" cy="1061115"/>
              </a:xfrm>
              <a:prstGeom prst="rect">
                <a:avLst/>
              </a:prstGeom>
              <a:ln w="12700" cap="flat">
                <a:noFill/>
                <a:miter lim="400000"/>
              </a:ln>
              <a:effectLst/>
            </p:spPr>
          </p:pic>
          <p:sp>
            <p:nvSpPr>
              <p:cNvPr id="89" name="Shape 89"/>
              <p:cNvSpPr/>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91" name="Shape 91"/>
            <p:cNvSpPr/>
            <p:nvPr/>
          </p:nvSpPr>
          <p:spPr>
            <a:xfrm>
              <a:off x="104969" y="31224850"/>
              <a:ext cx="6870215" cy="13877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endParaRPr sz="2400"/>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113" name="Group 113"/>
          <p:cNvGrpSpPr/>
          <p:nvPr/>
        </p:nvGrpSpPr>
        <p:grpSpPr>
          <a:xfrm>
            <a:off x="-11225189" y="-2"/>
            <a:ext cx="11018865" cy="32918401"/>
            <a:chOff x="0" y="0"/>
            <a:chExt cx="11018863" cy="32918400"/>
          </a:xfrm>
        </p:grpSpPr>
        <p:grpSp>
          <p:nvGrpSpPr>
            <p:cNvPr id="95" name="Group 95"/>
            <p:cNvGrpSpPr/>
            <p:nvPr/>
          </p:nvGrpSpPr>
          <p:grpSpPr>
            <a:xfrm>
              <a:off x="9053" y="0"/>
              <a:ext cx="11009812" cy="32918400"/>
              <a:chOff x="0" y="0"/>
              <a:chExt cx="11009810" cy="32918400"/>
            </a:xfrm>
          </p:grpSpPr>
          <p:sp>
            <p:nvSpPr>
              <p:cNvPr id="93" name="Shape 93"/>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p>
            </p:txBody>
          </p:sp>
          <p:sp>
            <p:nvSpPr>
              <p:cNvPr id="94" name="Shape 94"/>
              <p:cNvSpPr/>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defTabSz="1518341">
                  <a:defRPr b="1" sz="3200">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b="1" spc="600" sz="4000">
                    <a:solidFill>
                      <a:srgbClr val="FFFFFF"/>
                    </a:solidFill>
                    <a:latin typeface="Trebuchet MS"/>
                    <a:ea typeface="Trebuchet MS"/>
                    <a:cs typeface="Trebuchet MS"/>
                    <a:sym typeface="Trebuchet MS"/>
                  </a:defRPr>
                </a:pPr>
                <a:r>
                  <a:t>DESIGN GUIDE</a:t>
                </a:r>
              </a:p>
              <a:p>
                <a:pPr algn="ctr">
                  <a:defRPr b="1" sz="2800">
                    <a:solidFill>
                      <a:srgbClr val="FFFFFF"/>
                    </a:solidFill>
                    <a:latin typeface="Trebuchet MS"/>
                    <a:ea typeface="Trebuchet MS"/>
                    <a:cs typeface="Trebuchet MS"/>
                    <a:sym typeface="Trebuchet MS"/>
                  </a:defRPr>
                </a:p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b="1" sz="3600">
                    <a:solidFill>
                      <a:srgbClr val="FFFF00"/>
                    </a:solidFill>
                    <a:latin typeface="Trebuchet MS"/>
                    <a:ea typeface="Trebuchet MS"/>
                    <a:cs typeface="Trebuchet MS"/>
                    <a:sym typeface="Trebuchet MS"/>
                  </a:defRPr>
                </a:pPr>
              </a:p>
              <a:p>
                <a:pPr algn="ctr">
                  <a:defRPr b="1" sz="2400">
                    <a:solidFill>
                      <a:srgbClr val="FFFFFF"/>
                    </a:solidFill>
                    <a:latin typeface="Trebuchet MS"/>
                    <a:ea typeface="Trebuchet MS"/>
                    <a:cs typeface="Trebuchet MS"/>
                    <a:sym typeface="Trebuchet MS"/>
                  </a:defRPr>
                </a:pPr>
              </a:p>
              <a:p>
                <a:pPr algn="ctr">
                  <a:defRPr b="1" spc="600" sz="4000">
                    <a:solidFill>
                      <a:srgbClr val="FFFFFF"/>
                    </a:solidFill>
                    <a:latin typeface="Trebuchet MS"/>
                    <a:ea typeface="Trebuchet MS"/>
                    <a:cs typeface="Trebuchet MS"/>
                    <a:sym typeface="Trebuchet MS"/>
                  </a:defRPr>
                </a:pPr>
                <a:r>
                  <a:t>QUICK START</a:t>
                </a:r>
              </a:p>
              <a:p>
                <a:pPr algn="ctr">
                  <a:defRPr b="1" sz="32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b="1" sz="2400">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p>
              <a:p>
                <a:pPr>
                  <a:defRPr b="1" spc="300" sz="24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b="1" sz="2800">
                    <a:solidFill>
                      <a:srgbClr val="FFFFFF"/>
                    </a:solidFill>
                    <a:latin typeface="Trebuchet MS"/>
                    <a:ea typeface="Trebuchet MS"/>
                    <a:cs typeface="Trebuchet MS"/>
                    <a:sym typeface="Trebuchet MS"/>
                  </a:defRPr>
                </a:pPr>
                <a:b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pc="300" sz="2400">
                    <a:solidFill>
                      <a:srgbClr val="BFBFBF"/>
                    </a:solidFill>
                    <a:latin typeface="Trebuchet MS"/>
                    <a:ea typeface="Trebuchet MS"/>
                    <a:cs typeface="Trebuchet MS"/>
                    <a:sym typeface="Trebuchet MS"/>
                  </a:defRPr>
                </a:pPr>
              </a:p>
              <a:p>
                <a:pPr>
                  <a:defRPr b="1" spc="300" sz="24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96" name="Shape 96"/>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pPr/>
            </a:p>
          </p:txBody>
        </p:sp>
        <p:pic>
          <p:nvPicPr>
            <p:cNvPr id="97" name="image5.png"/>
            <p:cNvPicPr>
              <a:picLocks noChangeAspect="1"/>
            </p:cNvPicPr>
            <p:nvPr/>
          </p:nvPicPr>
          <p:blipFill>
            <a:blip r:embed="rId7">
              <a:extLst/>
            </a:blip>
            <a:stretch>
              <a:fillRect/>
            </a:stretch>
          </p:blipFill>
          <p:spPr>
            <a:xfrm>
              <a:off x="484449" y="10261718"/>
              <a:ext cx="1597667" cy="1201936"/>
            </a:xfrm>
            <a:prstGeom prst="rect">
              <a:avLst/>
            </a:prstGeom>
            <a:ln w="12700" cap="flat">
              <a:noFill/>
              <a:miter lim="400000"/>
            </a:ln>
            <a:effectLst/>
          </p:spPr>
        </p:pic>
        <p:pic>
          <p:nvPicPr>
            <p:cNvPr id="98" name="image6.png"/>
            <p:cNvPicPr>
              <a:picLocks noChangeAspect="1"/>
            </p:cNvPicPr>
            <p:nvPr/>
          </p:nvPicPr>
          <p:blipFill>
            <a:blip r:embed="rId8">
              <a:extLst/>
            </a:blip>
            <a:stretch>
              <a:fillRect/>
            </a:stretch>
          </p:blipFill>
          <p:spPr>
            <a:xfrm>
              <a:off x="492424" y="15696927"/>
              <a:ext cx="9986808" cy="1053597"/>
            </a:xfrm>
            <a:prstGeom prst="rect">
              <a:avLst/>
            </a:prstGeom>
            <a:ln w="12700" cap="flat">
              <a:noFill/>
              <a:miter lim="400000"/>
            </a:ln>
            <a:effectLst/>
          </p:spPr>
        </p:pic>
        <p:grpSp>
          <p:nvGrpSpPr>
            <p:cNvPr id="107" name="Group 107"/>
            <p:cNvGrpSpPr/>
            <p:nvPr/>
          </p:nvGrpSpPr>
          <p:grpSpPr>
            <a:xfrm>
              <a:off x="1480196" y="23540956"/>
              <a:ext cx="7531182" cy="2034382"/>
              <a:chOff x="0" y="0"/>
              <a:chExt cx="7531181" cy="2034380"/>
            </a:xfrm>
          </p:grpSpPr>
          <p:grpSp>
            <p:nvGrpSpPr>
              <p:cNvPr id="101" name="Group 101"/>
              <p:cNvGrpSpPr/>
              <p:nvPr/>
            </p:nvGrpSpPr>
            <p:grpSpPr>
              <a:xfrm>
                <a:off x="3660437" y="96264"/>
                <a:ext cx="1354940" cy="1938117"/>
                <a:chOff x="0" y="0"/>
                <a:chExt cx="1354939" cy="1938116"/>
              </a:xfrm>
            </p:grpSpPr>
            <p:pic>
              <p:nvPicPr>
                <p:cNvPr id="99" name="image7.png"/>
                <p:cNvPicPr>
                  <a:picLocks noChangeAspect="1"/>
                </p:cNvPicPr>
                <p:nvPr/>
              </p:nvPicPr>
              <p:blipFill>
                <a:blip r:embed="rId9">
                  <a:extLst/>
                </a:blip>
                <a:stretch>
                  <a:fillRect/>
                </a:stretch>
              </p:blipFill>
              <p:spPr>
                <a:xfrm>
                  <a:off x="18319" y="0"/>
                  <a:ext cx="1336621" cy="1656885"/>
                </a:xfrm>
                <a:prstGeom prst="rect">
                  <a:avLst/>
                </a:prstGeom>
                <a:ln w="12700" cap="flat">
                  <a:noFill/>
                  <a:miter lim="400000"/>
                </a:ln>
                <a:effectLst/>
              </p:spPr>
            </p:pic>
            <p:sp>
              <p:nvSpPr>
                <p:cNvPr id="100" name="Shape 100"/>
                <p:cNvSpPr/>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600"/>
                  </a:lvl1pPr>
                </a:lstStyle>
                <a:p>
                  <a:pPr/>
                  <a:r>
                    <a:t>ORIGINAL</a:t>
                  </a:r>
                </a:p>
              </p:txBody>
            </p:sp>
          </p:grpSp>
          <p:grpSp>
            <p:nvGrpSpPr>
              <p:cNvPr id="104" name="Group 104"/>
              <p:cNvGrpSpPr/>
              <p:nvPr/>
            </p:nvGrpSpPr>
            <p:grpSpPr>
              <a:xfrm>
                <a:off x="5288575" y="96270"/>
                <a:ext cx="2242607" cy="1930792"/>
                <a:chOff x="0" y="0"/>
                <a:chExt cx="2242606" cy="1930790"/>
              </a:xfrm>
            </p:grpSpPr>
            <p:pic>
              <p:nvPicPr>
                <p:cNvPr id="102" name="image7.png"/>
                <p:cNvPicPr>
                  <a:picLocks noChangeAspect="1"/>
                </p:cNvPicPr>
                <p:nvPr/>
              </p:nvPicPr>
              <p:blipFill>
                <a:blip r:embed="rId9">
                  <a:extLst/>
                </a:blip>
                <a:stretch>
                  <a:fillRect/>
                </a:stretch>
              </p:blipFill>
              <p:spPr>
                <a:xfrm>
                  <a:off x="0" y="0"/>
                  <a:ext cx="2242607" cy="1630877"/>
                </a:xfrm>
                <a:prstGeom prst="rect">
                  <a:avLst/>
                </a:prstGeom>
                <a:ln w="12700" cap="flat">
                  <a:noFill/>
                  <a:miter lim="400000"/>
                </a:ln>
                <a:effectLst/>
              </p:spPr>
            </p:pic>
            <p:sp>
              <p:nvSpPr>
                <p:cNvPr id="103" name="Shape 103"/>
                <p:cNvSpPr/>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400">
                      <a:solidFill>
                        <a:srgbClr val="FFFFFF"/>
                      </a:solidFill>
                    </a:defRPr>
                  </a:lvl1pPr>
                </a:lstStyle>
                <a:p>
                  <a:pPr/>
                  <a:r>
                    <a:t>DISTORTED</a:t>
                  </a:r>
                </a:p>
              </p:txBody>
            </p:sp>
          </p:grpSp>
          <p:pic>
            <p:nvPicPr>
              <p:cNvPr id="105" name="image8.png"/>
              <p:cNvPicPr>
                <a:picLocks noChangeAspect="1"/>
              </p:cNvPicPr>
              <p:nvPr/>
            </p:nvPicPr>
            <p:blipFill>
              <a:blip r:embed="rId10">
                <a:extLst/>
              </a:blip>
              <a:stretch>
                <a:fillRect/>
              </a:stretch>
            </p:blipFill>
            <p:spPr>
              <a:xfrm>
                <a:off x="0" y="0"/>
                <a:ext cx="2384137" cy="1845195"/>
              </a:xfrm>
              <a:prstGeom prst="rect">
                <a:avLst/>
              </a:prstGeom>
              <a:ln w="12700" cap="flat">
                <a:noFill/>
                <a:miter lim="400000"/>
              </a:ln>
              <a:effectLst/>
            </p:spPr>
          </p:pic>
          <p:sp>
            <p:nvSpPr>
              <p:cNvPr id="106" name="Shape 106"/>
              <p:cNvSpPr/>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pPr/>
                <a:r>
                  <a:t>Corner handles</a:t>
                </a:r>
              </a:p>
            </p:txBody>
          </p:sp>
        </p:grpSp>
        <p:grpSp>
          <p:nvGrpSpPr>
            <p:cNvPr id="112" name="Group 112"/>
            <p:cNvGrpSpPr/>
            <p:nvPr/>
          </p:nvGrpSpPr>
          <p:grpSpPr>
            <a:xfrm>
              <a:off x="826394" y="27751413"/>
              <a:ext cx="9225760" cy="2453252"/>
              <a:chOff x="0" y="0"/>
              <a:chExt cx="9225758" cy="2453251"/>
            </a:xfrm>
          </p:grpSpPr>
          <p:pic>
            <p:nvPicPr>
              <p:cNvPr id="108" name="image1.pdf"/>
              <p:cNvPicPr>
                <a:picLocks noChangeAspect="1"/>
              </p:cNvPicPr>
              <p:nvPr/>
            </p:nvPicPr>
            <p:blipFill>
              <a:blip r:embed="rId11">
                <a:extLst/>
              </a:blip>
              <a:stretch>
                <a:fillRect/>
              </a:stretch>
            </p:blipFill>
            <p:spPr>
              <a:xfrm>
                <a:off x="480952" y="11"/>
                <a:ext cx="3968275" cy="2432514"/>
              </a:xfrm>
              <a:prstGeom prst="rect">
                <a:avLst/>
              </a:prstGeom>
              <a:ln w="12700" cap="flat">
                <a:noFill/>
                <a:miter lim="400000"/>
              </a:ln>
              <a:effectLst/>
            </p:spPr>
          </p:pic>
          <p:pic>
            <p:nvPicPr>
              <p:cNvPr id="109" name="image2.pdf"/>
              <p:cNvPicPr>
                <a:picLocks noChangeAspect="1"/>
              </p:cNvPicPr>
              <p:nvPr/>
            </p:nvPicPr>
            <p:blipFill>
              <a:blip r:embed="rId12">
                <a:extLst/>
              </a:blip>
              <a:stretch>
                <a:fillRect/>
              </a:stretch>
            </p:blipFill>
            <p:spPr>
              <a:xfrm>
                <a:off x="4987152" y="8049"/>
                <a:ext cx="3968275" cy="2432514"/>
              </a:xfrm>
              <a:prstGeom prst="rect">
                <a:avLst/>
              </a:prstGeom>
              <a:ln w="12700" cap="flat">
                <a:noFill/>
                <a:miter lim="400000"/>
              </a:ln>
              <a:effectLst/>
            </p:spPr>
          </p:pic>
          <p:sp>
            <p:nvSpPr>
              <p:cNvPr id="110" name="Shape 110"/>
              <p:cNvSpPr/>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11" name="Shape 111"/>
              <p:cNvSpPr/>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14" name="Shape 114"/>
          <p:cNvSpPr/>
          <p:nvPr/>
        </p:nvSpPr>
        <p:spPr>
          <a:xfrm>
            <a:off x="1567305" y="32315729"/>
            <a:ext cx="2514601" cy="373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65000"/>
              </a:lnSpc>
              <a:spcBef>
                <a:spcPts val="300"/>
              </a:spcBef>
              <a:defRPr b="1" sz="500">
                <a:solidFill>
                  <a:srgbClr val="BFBFBF"/>
                </a:solidFill>
                <a:latin typeface="Arial"/>
                <a:ea typeface="Arial"/>
                <a:cs typeface="Arial"/>
                <a:sym typeface="Arial"/>
              </a:defRPr>
            </a:pPr>
            <a:r>
              <a:t>RESEARCH POSTER PRESENTATION DESIGN © 2015</a:t>
            </a:r>
          </a:p>
          <a:p>
            <a:pPr>
              <a:lnSpc>
                <a:spcPct val="65000"/>
              </a:lnSpc>
              <a:spcBef>
                <a:spcPts val="600"/>
              </a:spcBef>
              <a:defRPr b="1" sz="1100">
                <a:solidFill>
                  <a:srgbClr val="BFBFBF"/>
                </a:solidFill>
                <a:latin typeface="Arial"/>
                <a:ea typeface="Arial"/>
                <a:cs typeface="Arial"/>
                <a:sym typeface="Arial"/>
              </a:defRPr>
            </a:pPr>
            <a:r>
              <a:t>www.PosterPresentations.com</a:t>
            </a:r>
          </a:p>
        </p:txBody>
      </p:sp>
      <p:sp>
        <p:nvSpPr>
          <p:cNvPr id="115" name="Shape 115"/>
          <p:cNvSpPr/>
          <p:nvPr>
            <p:ph type="body" sz="quarter" idx="1"/>
          </p:nvPr>
        </p:nvSpPr>
        <p:spPr>
          <a:xfrm>
            <a:off x="904185" y="6295352"/>
            <a:ext cx="13591279" cy="861753"/>
          </a:xfrm>
          <a:prstGeom prst="rect">
            <a:avLst/>
          </a:prstGeom>
        </p:spPr>
        <p:txBody>
          <a:bodyPr/>
          <a:lstStyle>
            <a:lvl1pPr>
              <a:defRPr sz="2600"/>
            </a:lvl1pPr>
            <a:lvl2pPr marL="1508683" indent="-594329">
              <a:defRPr sz="2600"/>
            </a:lvl2pPr>
            <a:lvl3pPr marL="2080155" indent="-594329">
              <a:defRPr sz="2600"/>
            </a:lvl3pPr>
            <a:lvl4pPr marL="2711060" indent="-653763">
              <a:defRPr sz="2600"/>
            </a:lvl4pPr>
            <a:lvl5pPr marL="3161380" indent="-475464">
              <a:defRPr sz="2600"/>
            </a:lvl5pPr>
          </a:lstStyle>
          <a:p>
            <a:pPr/>
            <a:r>
              <a:t>Body Level One</a:t>
            </a:r>
          </a:p>
          <a:p>
            <a:pPr lvl="1"/>
            <a:r>
              <a:t>Body Level Two</a:t>
            </a:r>
          </a:p>
          <a:p>
            <a:pPr lvl="2"/>
            <a:r>
              <a:t>Body Level Three</a:t>
            </a:r>
          </a:p>
          <a:p>
            <a:pPr lvl="3"/>
            <a:r>
              <a:t>Body Level Four</a:t>
            </a:r>
          </a:p>
          <a:p>
            <a:pPr lvl="4"/>
            <a:r>
              <a:t>Body Level Five</a:t>
            </a:r>
          </a:p>
        </p:txBody>
      </p:sp>
      <p:sp>
        <p:nvSpPr>
          <p:cNvPr id="116" name="Shape 116"/>
          <p:cNvSpPr/>
          <p:nvPr>
            <p:ph type="body" sz="quarter" idx="13"/>
          </p:nvPr>
        </p:nvSpPr>
        <p:spPr>
          <a:xfrm>
            <a:off x="922338" y="5431995"/>
            <a:ext cx="13573127"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17" name="Shape 117"/>
          <p:cNvSpPr/>
          <p:nvPr>
            <p:ph type="body" sz="quarter" idx="14"/>
          </p:nvPr>
        </p:nvSpPr>
        <p:spPr>
          <a:xfrm>
            <a:off x="922337" y="18240477"/>
            <a:ext cx="13592865" cy="861752"/>
          </a:xfrm>
          <a:prstGeom prst="rect">
            <a:avLst/>
          </a:prstGeom>
        </p:spPr>
        <p:txBody>
          <a:bodyPr/>
          <a:lstStyle/>
          <a:p>
            <a:pPr>
              <a:defRPr sz="2600"/>
            </a:pPr>
          </a:p>
        </p:txBody>
      </p:sp>
      <p:sp>
        <p:nvSpPr>
          <p:cNvPr id="118" name="Shape 118"/>
          <p:cNvSpPr/>
          <p:nvPr>
            <p:ph type="body" sz="quarter" idx="15"/>
          </p:nvPr>
        </p:nvSpPr>
        <p:spPr>
          <a:xfrm>
            <a:off x="942079" y="17409228"/>
            <a:ext cx="13573126"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19" name="Shape 119"/>
          <p:cNvSpPr/>
          <p:nvPr>
            <p:ph type="body" sz="quarter" idx="16"/>
          </p:nvPr>
        </p:nvSpPr>
        <p:spPr>
          <a:xfrm>
            <a:off x="15154276" y="21595083"/>
            <a:ext cx="13571535" cy="861752"/>
          </a:xfrm>
          <a:prstGeom prst="rect">
            <a:avLst/>
          </a:prstGeom>
        </p:spPr>
        <p:txBody>
          <a:bodyPr/>
          <a:lstStyle/>
          <a:p>
            <a:pPr>
              <a:defRPr sz="2600"/>
            </a:pPr>
          </a:p>
        </p:txBody>
      </p:sp>
      <p:sp>
        <p:nvSpPr>
          <p:cNvPr id="120" name="Shape 120"/>
          <p:cNvSpPr/>
          <p:nvPr>
            <p:ph type="body" sz="quarter" idx="17"/>
          </p:nvPr>
        </p:nvSpPr>
        <p:spPr>
          <a:xfrm>
            <a:off x="15154276" y="20739662"/>
            <a:ext cx="13571535"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21" name="Shape 121"/>
          <p:cNvSpPr/>
          <p:nvPr>
            <p:ph type="body" sz="quarter" idx="18"/>
          </p:nvPr>
        </p:nvSpPr>
        <p:spPr>
          <a:xfrm>
            <a:off x="15162215" y="6295352"/>
            <a:ext cx="13571535" cy="861752"/>
          </a:xfrm>
          <a:prstGeom prst="rect">
            <a:avLst/>
          </a:prstGeom>
        </p:spPr>
        <p:txBody>
          <a:bodyPr/>
          <a:lstStyle/>
          <a:p>
            <a:pPr>
              <a:defRPr sz="2600"/>
            </a:pPr>
          </a:p>
        </p:txBody>
      </p:sp>
      <p:sp>
        <p:nvSpPr>
          <p:cNvPr id="122" name="Shape 122"/>
          <p:cNvSpPr/>
          <p:nvPr>
            <p:ph type="body" sz="quarter" idx="19"/>
          </p:nvPr>
        </p:nvSpPr>
        <p:spPr>
          <a:xfrm>
            <a:off x="15154276" y="5431995"/>
            <a:ext cx="13579476"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23" name="Shape 123"/>
          <p:cNvSpPr/>
          <p:nvPr>
            <p:ph type="body" sz="quarter" idx="20"/>
          </p:nvPr>
        </p:nvSpPr>
        <p:spPr>
          <a:xfrm>
            <a:off x="29395740" y="5431995"/>
            <a:ext cx="1357603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24" name="Shape 124"/>
          <p:cNvSpPr/>
          <p:nvPr>
            <p:ph type="body" sz="quarter" idx="21"/>
          </p:nvPr>
        </p:nvSpPr>
        <p:spPr>
          <a:xfrm>
            <a:off x="29395740" y="6295352"/>
            <a:ext cx="13576030" cy="861752"/>
          </a:xfrm>
          <a:prstGeom prst="rect">
            <a:avLst/>
          </a:prstGeom>
        </p:spPr>
        <p:txBody>
          <a:bodyPr/>
          <a:lstStyle/>
          <a:p>
            <a:pPr>
              <a:defRPr sz="2600"/>
            </a:pPr>
          </a:p>
        </p:txBody>
      </p:sp>
      <p:sp>
        <p:nvSpPr>
          <p:cNvPr id="125" name="Shape 125"/>
          <p:cNvSpPr/>
          <p:nvPr>
            <p:ph type="body" sz="quarter" idx="22"/>
          </p:nvPr>
        </p:nvSpPr>
        <p:spPr>
          <a:xfrm>
            <a:off x="29395740" y="17377122"/>
            <a:ext cx="1357603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26" name="Shape 126"/>
          <p:cNvSpPr/>
          <p:nvPr>
            <p:ph type="body" sz="quarter" idx="23"/>
          </p:nvPr>
        </p:nvSpPr>
        <p:spPr>
          <a:xfrm>
            <a:off x="29390711" y="18157350"/>
            <a:ext cx="13581062" cy="861752"/>
          </a:xfrm>
          <a:prstGeom prst="rect">
            <a:avLst/>
          </a:prstGeom>
        </p:spPr>
        <p:txBody>
          <a:bodyPr/>
          <a:lstStyle/>
          <a:p>
            <a:pPr>
              <a:defRPr sz="2600"/>
            </a:pPr>
          </a:p>
        </p:txBody>
      </p:sp>
      <p:sp>
        <p:nvSpPr>
          <p:cNvPr id="127" name="Shape 127"/>
          <p:cNvSpPr/>
          <p:nvPr>
            <p:ph type="body" sz="quarter" idx="24"/>
          </p:nvPr>
        </p:nvSpPr>
        <p:spPr>
          <a:xfrm>
            <a:off x="29395740" y="25845656"/>
            <a:ext cx="1357603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28" name="Shape 128"/>
          <p:cNvSpPr/>
          <p:nvPr>
            <p:ph type="body" sz="quarter" idx="25"/>
          </p:nvPr>
        </p:nvSpPr>
        <p:spPr>
          <a:xfrm>
            <a:off x="29395740" y="26625887"/>
            <a:ext cx="13581062" cy="861752"/>
          </a:xfrm>
          <a:prstGeom prst="rect">
            <a:avLst/>
          </a:prstGeom>
        </p:spPr>
        <p:txBody>
          <a:bodyPr/>
          <a:lstStyle/>
          <a:p>
            <a:pPr>
              <a:defRPr sz="2600"/>
            </a:pPr>
          </a:p>
        </p:txBody>
      </p:sp>
      <p:sp>
        <p:nvSpPr>
          <p:cNvPr id="129" name="Shape 129"/>
          <p:cNvSpPr/>
          <p:nvPr>
            <p:ph type="body" sz="quarter" idx="26"/>
          </p:nvPr>
        </p:nvSpPr>
        <p:spPr>
          <a:xfrm>
            <a:off x="5932592" y="3383946"/>
            <a:ext cx="31998969" cy="1280161"/>
          </a:xfrm>
          <a:prstGeom prst="rect">
            <a:avLst/>
          </a:prstGeom>
        </p:spPr>
        <p:txBody>
          <a:bodyPr lIns="45719" tIns="45719" rIns="45719" bIns="45719"/>
          <a:lstStyle/>
          <a:p>
            <a:pPr algn="ctr">
              <a:spcBef>
                <a:spcPts val="1400"/>
              </a:spcBef>
              <a:defRPr sz="6000">
                <a:solidFill>
                  <a:srgbClr val="FFFFFF"/>
                </a:solidFill>
                <a:latin typeface="+mj-lt"/>
                <a:ea typeface="+mj-ea"/>
                <a:cs typeface="+mj-cs"/>
                <a:sym typeface="Calibri"/>
              </a:defRPr>
            </a:pPr>
          </a:p>
        </p:txBody>
      </p:sp>
      <p:sp>
        <p:nvSpPr>
          <p:cNvPr id="130" name="Shape 130"/>
          <p:cNvSpPr/>
          <p:nvPr>
            <p:ph type="body" sz="quarter" idx="27"/>
          </p:nvPr>
        </p:nvSpPr>
        <p:spPr>
          <a:xfrm>
            <a:off x="5932592" y="2103787"/>
            <a:ext cx="31998969" cy="1280161"/>
          </a:xfrm>
          <a:prstGeom prst="rect">
            <a:avLst/>
          </a:prstGeom>
        </p:spPr>
        <p:txBody>
          <a:bodyPr lIns="45719" tIns="45719" rIns="45719" bIns="45719"/>
          <a:lstStyle/>
          <a:p>
            <a:pPr algn="ctr" defTabSz="4037788">
              <a:spcBef>
                <a:spcPts val="1900"/>
              </a:spcBef>
              <a:defRPr sz="8096">
                <a:solidFill>
                  <a:srgbClr val="FFFFFF"/>
                </a:solidFill>
                <a:latin typeface="+mj-lt"/>
                <a:ea typeface="+mj-ea"/>
                <a:cs typeface="+mj-cs"/>
                <a:sym typeface="Calibri"/>
              </a:defRPr>
            </a:pPr>
          </a:p>
        </p:txBody>
      </p:sp>
      <p:sp>
        <p:nvSpPr>
          <p:cNvPr id="131" name="Shape 131"/>
          <p:cNvSpPr/>
          <p:nvPr>
            <p:ph type="body" sz="quarter" idx="28"/>
          </p:nvPr>
        </p:nvSpPr>
        <p:spPr>
          <a:xfrm>
            <a:off x="5932592" y="465812"/>
            <a:ext cx="31998969" cy="1637975"/>
          </a:xfrm>
          <a:prstGeom prst="rect">
            <a:avLst/>
          </a:prstGeom>
        </p:spPr>
        <p:txBody>
          <a:bodyPr lIns="45719" tIns="45719" rIns="45719" bIns="45719"/>
          <a:lstStyle/>
          <a:p>
            <a:pPr algn="ctr" defTabSz="3993899">
              <a:spcBef>
                <a:spcPts val="2500"/>
              </a:spcBef>
              <a:defRPr sz="10465">
                <a:solidFill>
                  <a:srgbClr val="FFFFFF"/>
                </a:solidFill>
                <a:latin typeface="+mj-lt"/>
                <a:ea typeface="+mj-ea"/>
                <a:cs typeface="+mj-cs"/>
                <a:sym typeface="Calibri"/>
              </a:defRPr>
            </a:pPr>
          </a:p>
        </p:txBody>
      </p:sp>
      <p:sp>
        <p:nvSpPr>
          <p:cNvPr id="132" name="Shape 1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Wide center column">
    <p:spTree>
      <p:nvGrpSpPr>
        <p:cNvPr id="1" name=""/>
        <p:cNvGrpSpPr/>
        <p:nvPr/>
      </p:nvGrpSpPr>
      <p:grpSpPr>
        <a:xfrm>
          <a:off x="0" y="0"/>
          <a:ext cx="0" cy="0"/>
          <a:chOff x="0" y="0"/>
          <a:chExt cx="0" cy="0"/>
        </a:xfrm>
      </p:grpSpPr>
      <p:sp>
        <p:nvSpPr>
          <p:cNvPr id="139" name="Shape 139"/>
          <p:cNvSpPr/>
          <p:nvPr/>
        </p:nvSpPr>
        <p:spPr>
          <a:xfrm>
            <a:off x="0" y="0"/>
            <a:ext cx="43891200" cy="4800600"/>
          </a:xfrm>
          <a:prstGeom prst="rect">
            <a:avLst/>
          </a:prstGeom>
          <a:solidFill>
            <a:srgbClr val="435FAA"/>
          </a:solidFill>
          <a:ln>
            <a:solidFill>
              <a:srgbClr val="000000"/>
            </a:solidFill>
            <a:miter/>
          </a:ln>
        </p:spPr>
        <p:txBody>
          <a:bodyPr lIns="45719" rIns="45719" anchor="ctr"/>
          <a:lstStyle/>
          <a:p>
            <a:pPr/>
          </a:p>
        </p:txBody>
      </p:sp>
      <p:sp>
        <p:nvSpPr>
          <p:cNvPr id="140" name="Shape 140"/>
          <p:cNvSpPr/>
          <p:nvPr/>
        </p:nvSpPr>
        <p:spPr>
          <a:xfrm>
            <a:off x="0" y="4805362"/>
            <a:ext cx="43891200" cy="152401"/>
          </a:xfrm>
          <a:prstGeom prst="rect">
            <a:avLst/>
          </a:prstGeom>
          <a:solidFill>
            <a:srgbClr val="2C3F71"/>
          </a:solidFill>
          <a:ln w="12700">
            <a:miter lim="400000"/>
          </a:ln>
        </p:spPr>
        <p:txBody>
          <a:bodyPr lIns="45719" rIns="45719" anchor="ctr"/>
          <a:lstStyle/>
          <a:p>
            <a:pPr/>
          </a:p>
        </p:txBody>
      </p:sp>
      <p:sp>
        <p:nvSpPr>
          <p:cNvPr id="141" name="Shape 141"/>
          <p:cNvSpPr/>
          <p:nvPr/>
        </p:nvSpPr>
        <p:spPr>
          <a:xfrm>
            <a:off x="922337" y="5257800"/>
            <a:ext cx="10050463"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142" name="Shape 142"/>
          <p:cNvSpPr/>
          <p:nvPr/>
        </p:nvSpPr>
        <p:spPr>
          <a:xfrm>
            <a:off x="32918400" y="5257800"/>
            <a:ext cx="10050462"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143" name="Shape 143"/>
          <p:cNvSpPr/>
          <p:nvPr/>
        </p:nvSpPr>
        <p:spPr>
          <a:xfrm>
            <a:off x="11583193" y="5267325"/>
            <a:ext cx="20724814" cy="26736675"/>
          </a:xfrm>
          <a:prstGeom prst="roundRect">
            <a:avLst>
              <a:gd name="adj" fmla="val 285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grpSp>
        <p:nvGrpSpPr>
          <p:cNvPr id="155" name="Group 155"/>
          <p:cNvGrpSpPr/>
          <p:nvPr/>
        </p:nvGrpSpPr>
        <p:grpSpPr>
          <a:xfrm>
            <a:off x="44157837" y="-55066"/>
            <a:ext cx="11062141" cy="32973468"/>
            <a:chOff x="0" y="0"/>
            <a:chExt cx="11062139" cy="32973466"/>
          </a:xfrm>
        </p:grpSpPr>
        <p:grpSp>
          <p:nvGrpSpPr>
            <p:cNvPr id="146" name="Group 146"/>
            <p:cNvGrpSpPr/>
            <p:nvPr/>
          </p:nvGrpSpPr>
          <p:grpSpPr>
            <a:xfrm>
              <a:off x="-1" y="-1"/>
              <a:ext cx="11062141" cy="32973468"/>
              <a:chOff x="0" y="0"/>
              <a:chExt cx="11062139" cy="32973466"/>
            </a:xfrm>
          </p:grpSpPr>
          <p:sp>
            <p:nvSpPr>
              <p:cNvPr id="144" name="Shape 144"/>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p>
            </p:txBody>
          </p:sp>
          <p:sp>
            <p:nvSpPr>
              <p:cNvPr id="145" name="Shape 145"/>
              <p:cNvSpPr/>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pc="600" sz="4000">
                    <a:solidFill>
                      <a:srgbClr val="FFFFFF"/>
                    </a:solidFill>
                    <a:latin typeface="Trebuchet MS"/>
                    <a:ea typeface="Trebuchet MS"/>
                    <a:cs typeface="Trebuchet MS"/>
                    <a:sym typeface="Trebuchet MS"/>
                  </a:defRPr>
                </a:pPr>
                <a:r>
                  <a:t>QUICK START (cont.)</a:t>
                </a:r>
              </a:p>
              <a:p>
                <a:pPr algn="ctr">
                  <a:defRPr b="1" sz="36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p>
              <a:p>
                <a:pPr algn="ctr" defTabSz="1518341">
                  <a:defRPr sz="2400">
                    <a:solidFill>
                      <a:srgbClr val="BFBFBF"/>
                    </a:solidFill>
                    <a:latin typeface="Trebuchet MS"/>
                    <a:ea typeface="Trebuchet MS"/>
                    <a:cs typeface="Trebuchet MS"/>
                    <a:sym typeface="Trebuchet MS"/>
                  </a:defRPr>
                </a:pPr>
                <a:r>
                  <a:t> </a:t>
                </a:r>
                <a:r>
                  <a:rPr b="1" sz="3200">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b="1" sz="3200">
                    <a:solidFill>
                      <a:srgbClr val="FFC000"/>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47" name="image3.pdf"/>
            <p:cNvPicPr>
              <a:picLocks noChangeAspect="1"/>
            </p:cNvPicPr>
            <p:nvPr/>
          </p:nvPicPr>
          <p:blipFill>
            <a:blip r:embed="rId2">
              <a:extLst/>
            </a:blip>
            <a:stretch>
              <a:fillRect/>
            </a:stretch>
          </p:blipFill>
          <p:spPr>
            <a:xfrm>
              <a:off x="2757839" y="3404508"/>
              <a:ext cx="5586151" cy="2063773"/>
            </a:xfrm>
            <a:prstGeom prst="rect">
              <a:avLst/>
            </a:prstGeom>
            <a:ln w="12700" cap="flat">
              <a:noFill/>
              <a:miter lim="400000"/>
            </a:ln>
            <a:effectLst/>
          </p:spPr>
        </p:pic>
        <p:pic>
          <p:nvPicPr>
            <p:cNvPr id="148" name="image9.png"/>
            <p:cNvPicPr>
              <a:picLocks noChangeAspect="1"/>
            </p:cNvPicPr>
            <p:nvPr/>
          </p:nvPicPr>
          <p:blipFill>
            <a:blip r:embed="rId3">
              <a:extLst/>
            </a:blip>
            <a:stretch>
              <a:fillRect/>
            </a:stretch>
          </p:blipFill>
          <p:spPr>
            <a:xfrm>
              <a:off x="463979" y="7795104"/>
              <a:ext cx="2969585" cy="1370579"/>
            </a:xfrm>
            <a:prstGeom prst="rect">
              <a:avLst/>
            </a:prstGeom>
            <a:ln w="12700" cap="flat">
              <a:noFill/>
              <a:miter lim="400000"/>
            </a:ln>
            <a:effectLst/>
          </p:spPr>
        </p:pic>
        <p:pic>
          <p:nvPicPr>
            <p:cNvPr id="149" name="image4.pdf"/>
            <p:cNvPicPr>
              <a:picLocks noChangeAspect="1"/>
            </p:cNvPicPr>
            <p:nvPr/>
          </p:nvPicPr>
          <p:blipFill>
            <a:blip r:embed="rId4">
              <a:extLst/>
            </a:blip>
            <a:stretch>
              <a:fillRect/>
            </a:stretch>
          </p:blipFill>
          <p:spPr>
            <a:xfrm>
              <a:off x="471779" y="12402328"/>
              <a:ext cx="1482267" cy="992163"/>
            </a:xfrm>
            <a:prstGeom prst="rect">
              <a:avLst/>
            </a:prstGeom>
            <a:ln w="12700" cap="flat">
              <a:noFill/>
              <a:miter lim="400000"/>
            </a:ln>
            <a:effectLst/>
          </p:spPr>
        </p:pic>
        <p:grpSp>
          <p:nvGrpSpPr>
            <p:cNvPr id="153" name="Group 153"/>
            <p:cNvGrpSpPr/>
            <p:nvPr/>
          </p:nvGrpSpPr>
          <p:grpSpPr>
            <a:xfrm>
              <a:off x="329367" y="29469627"/>
              <a:ext cx="10354214" cy="1265613"/>
              <a:chOff x="0" y="0"/>
              <a:chExt cx="10354213" cy="1265612"/>
            </a:xfrm>
          </p:grpSpPr>
          <p:sp>
            <p:nvSpPr>
              <p:cNvPr id="150" name="Shape 15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151" name="image10.jpg" descr="http://t2.gstatic.com/images?q=tbn:ANd9GcR4APHC6TT9w54M2zn_pvCiBxUNcspYPoVxirLRphBoJabfSvu7zw">
                <a:hlinkClick r:id="rId5" invalidUrl="" action="" tgtFrame="" tooltip="" history="1" highlightClick="0" endSnd="0"/>
              </p:cNvPr>
              <p:cNvPicPr>
                <a:picLocks noChangeAspect="1"/>
              </p:cNvPicPr>
              <p:nvPr/>
            </p:nvPicPr>
            <p:blipFill>
              <a:blip r:embed="rId6">
                <a:extLst/>
              </a:blip>
              <a:stretch>
                <a:fillRect/>
              </a:stretch>
            </p:blipFill>
            <p:spPr>
              <a:xfrm>
                <a:off x="133451" y="114109"/>
                <a:ext cx="968941" cy="1061115"/>
              </a:xfrm>
              <a:prstGeom prst="rect">
                <a:avLst/>
              </a:prstGeom>
              <a:ln w="12700" cap="flat">
                <a:noFill/>
                <a:miter lim="400000"/>
              </a:ln>
              <a:effectLst/>
            </p:spPr>
          </p:pic>
          <p:sp>
            <p:nvSpPr>
              <p:cNvPr id="152" name="Shape 152"/>
              <p:cNvSpPr/>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54" name="Shape 154"/>
            <p:cNvSpPr/>
            <p:nvPr/>
          </p:nvSpPr>
          <p:spPr>
            <a:xfrm>
              <a:off x="104969" y="31224850"/>
              <a:ext cx="6870215" cy="13877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endParaRPr sz="2400"/>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176" name="Group 176"/>
          <p:cNvGrpSpPr/>
          <p:nvPr/>
        </p:nvGrpSpPr>
        <p:grpSpPr>
          <a:xfrm>
            <a:off x="-11225189" y="-2"/>
            <a:ext cx="11018865" cy="32918401"/>
            <a:chOff x="0" y="0"/>
            <a:chExt cx="11018863" cy="32918400"/>
          </a:xfrm>
        </p:grpSpPr>
        <p:grpSp>
          <p:nvGrpSpPr>
            <p:cNvPr id="158" name="Group 158"/>
            <p:cNvGrpSpPr/>
            <p:nvPr/>
          </p:nvGrpSpPr>
          <p:grpSpPr>
            <a:xfrm>
              <a:off x="9053" y="0"/>
              <a:ext cx="11009812" cy="32918400"/>
              <a:chOff x="0" y="0"/>
              <a:chExt cx="11009810" cy="32918400"/>
            </a:xfrm>
          </p:grpSpPr>
          <p:sp>
            <p:nvSpPr>
              <p:cNvPr id="156" name="Shape 156"/>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p>
            </p:txBody>
          </p:sp>
          <p:sp>
            <p:nvSpPr>
              <p:cNvPr id="157" name="Shape 157"/>
              <p:cNvSpPr/>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defTabSz="1518341">
                  <a:defRPr b="1" sz="3200">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b="1" spc="600" sz="4000">
                    <a:solidFill>
                      <a:srgbClr val="FFFFFF"/>
                    </a:solidFill>
                    <a:latin typeface="Trebuchet MS"/>
                    <a:ea typeface="Trebuchet MS"/>
                    <a:cs typeface="Trebuchet MS"/>
                    <a:sym typeface="Trebuchet MS"/>
                  </a:defRPr>
                </a:pPr>
                <a:r>
                  <a:t>DESIGN GUIDE</a:t>
                </a:r>
              </a:p>
              <a:p>
                <a:pPr algn="ctr">
                  <a:defRPr b="1" sz="2800">
                    <a:solidFill>
                      <a:srgbClr val="FFFFFF"/>
                    </a:solidFill>
                    <a:latin typeface="Trebuchet MS"/>
                    <a:ea typeface="Trebuchet MS"/>
                    <a:cs typeface="Trebuchet MS"/>
                    <a:sym typeface="Trebuchet MS"/>
                  </a:defRPr>
                </a:p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b="1" sz="3600">
                    <a:solidFill>
                      <a:srgbClr val="FFFF00"/>
                    </a:solidFill>
                    <a:latin typeface="Trebuchet MS"/>
                    <a:ea typeface="Trebuchet MS"/>
                    <a:cs typeface="Trebuchet MS"/>
                    <a:sym typeface="Trebuchet MS"/>
                  </a:defRPr>
                </a:pPr>
              </a:p>
              <a:p>
                <a:pPr algn="ctr">
                  <a:defRPr b="1" sz="2400">
                    <a:solidFill>
                      <a:srgbClr val="FFFFFF"/>
                    </a:solidFill>
                    <a:latin typeface="Trebuchet MS"/>
                    <a:ea typeface="Trebuchet MS"/>
                    <a:cs typeface="Trebuchet MS"/>
                    <a:sym typeface="Trebuchet MS"/>
                  </a:defRPr>
                </a:pPr>
              </a:p>
              <a:p>
                <a:pPr algn="ctr">
                  <a:defRPr b="1" spc="600" sz="4000">
                    <a:solidFill>
                      <a:srgbClr val="FFFFFF"/>
                    </a:solidFill>
                    <a:latin typeface="Trebuchet MS"/>
                    <a:ea typeface="Trebuchet MS"/>
                    <a:cs typeface="Trebuchet MS"/>
                    <a:sym typeface="Trebuchet MS"/>
                  </a:defRPr>
                </a:pPr>
                <a:r>
                  <a:t>QUICK START</a:t>
                </a:r>
              </a:p>
              <a:p>
                <a:pPr algn="ctr">
                  <a:defRPr b="1" sz="32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b="1" sz="2400">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p>
              <a:p>
                <a:pPr>
                  <a:defRPr b="1" spc="300" sz="24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b="1" sz="2800">
                    <a:solidFill>
                      <a:srgbClr val="FFFFFF"/>
                    </a:solidFill>
                    <a:latin typeface="Trebuchet MS"/>
                    <a:ea typeface="Trebuchet MS"/>
                    <a:cs typeface="Trebuchet MS"/>
                    <a:sym typeface="Trebuchet MS"/>
                  </a:defRPr>
                </a:pPr>
                <a:b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pc="300" sz="2400">
                    <a:solidFill>
                      <a:srgbClr val="BFBFBF"/>
                    </a:solidFill>
                    <a:latin typeface="Trebuchet MS"/>
                    <a:ea typeface="Trebuchet MS"/>
                    <a:cs typeface="Trebuchet MS"/>
                    <a:sym typeface="Trebuchet MS"/>
                  </a:defRPr>
                </a:pPr>
              </a:p>
              <a:p>
                <a:pPr>
                  <a:defRPr b="1" spc="300" sz="24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159" name="Shape 159"/>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pPr/>
            </a:p>
          </p:txBody>
        </p:sp>
        <p:pic>
          <p:nvPicPr>
            <p:cNvPr id="160" name="image5.png"/>
            <p:cNvPicPr>
              <a:picLocks noChangeAspect="1"/>
            </p:cNvPicPr>
            <p:nvPr/>
          </p:nvPicPr>
          <p:blipFill>
            <a:blip r:embed="rId7">
              <a:extLst/>
            </a:blip>
            <a:stretch>
              <a:fillRect/>
            </a:stretch>
          </p:blipFill>
          <p:spPr>
            <a:xfrm>
              <a:off x="484449" y="10261718"/>
              <a:ext cx="1597667" cy="1201936"/>
            </a:xfrm>
            <a:prstGeom prst="rect">
              <a:avLst/>
            </a:prstGeom>
            <a:ln w="12700" cap="flat">
              <a:noFill/>
              <a:miter lim="400000"/>
            </a:ln>
            <a:effectLst/>
          </p:spPr>
        </p:pic>
        <p:pic>
          <p:nvPicPr>
            <p:cNvPr id="161" name="image6.png"/>
            <p:cNvPicPr>
              <a:picLocks noChangeAspect="1"/>
            </p:cNvPicPr>
            <p:nvPr/>
          </p:nvPicPr>
          <p:blipFill>
            <a:blip r:embed="rId8">
              <a:extLst/>
            </a:blip>
            <a:stretch>
              <a:fillRect/>
            </a:stretch>
          </p:blipFill>
          <p:spPr>
            <a:xfrm>
              <a:off x="492424" y="15696927"/>
              <a:ext cx="9986808" cy="1053597"/>
            </a:xfrm>
            <a:prstGeom prst="rect">
              <a:avLst/>
            </a:prstGeom>
            <a:ln w="12700" cap="flat">
              <a:noFill/>
              <a:miter lim="400000"/>
            </a:ln>
            <a:effectLst/>
          </p:spPr>
        </p:pic>
        <p:grpSp>
          <p:nvGrpSpPr>
            <p:cNvPr id="170" name="Group 170"/>
            <p:cNvGrpSpPr/>
            <p:nvPr/>
          </p:nvGrpSpPr>
          <p:grpSpPr>
            <a:xfrm>
              <a:off x="1480196" y="23540956"/>
              <a:ext cx="7531182" cy="2034382"/>
              <a:chOff x="0" y="0"/>
              <a:chExt cx="7531181" cy="2034380"/>
            </a:xfrm>
          </p:grpSpPr>
          <p:grpSp>
            <p:nvGrpSpPr>
              <p:cNvPr id="164" name="Group 164"/>
              <p:cNvGrpSpPr/>
              <p:nvPr/>
            </p:nvGrpSpPr>
            <p:grpSpPr>
              <a:xfrm>
                <a:off x="3660437" y="96264"/>
                <a:ext cx="1354940" cy="1938117"/>
                <a:chOff x="0" y="0"/>
                <a:chExt cx="1354939" cy="1938116"/>
              </a:xfrm>
            </p:grpSpPr>
            <p:pic>
              <p:nvPicPr>
                <p:cNvPr id="162" name="image7.png"/>
                <p:cNvPicPr>
                  <a:picLocks noChangeAspect="1"/>
                </p:cNvPicPr>
                <p:nvPr/>
              </p:nvPicPr>
              <p:blipFill>
                <a:blip r:embed="rId9">
                  <a:extLst/>
                </a:blip>
                <a:stretch>
                  <a:fillRect/>
                </a:stretch>
              </p:blipFill>
              <p:spPr>
                <a:xfrm>
                  <a:off x="18319" y="0"/>
                  <a:ext cx="1336621" cy="1656885"/>
                </a:xfrm>
                <a:prstGeom prst="rect">
                  <a:avLst/>
                </a:prstGeom>
                <a:ln w="12700" cap="flat">
                  <a:noFill/>
                  <a:miter lim="400000"/>
                </a:ln>
                <a:effectLst/>
              </p:spPr>
            </p:pic>
            <p:sp>
              <p:nvSpPr>
                <p:cNvPr id="163" name="Shape 163"/>
                <p:cNvSpPr/>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600"/>
                  </a:lvl1pPr>
                </a:lstStyle>
                <a:p>
                  <a:pPr/>
                  <a:r>
                    <a:t>ORIGINAL</a:t>
                  </a:r>
                </a:p>
              </p:txBody>
            </p:sp>
          </p:grpSp>
          <p:grpSp>
            <p:nvGrpSpPr>
              <p:cNvPr id="167" name="Group 167"/>
              <p:cNvGrpSpPr/>
              <p:nvPr/>
            </p:nvGrpSpPr>
            <p:grpSpPr>
              <a:xfrm>
                <a:off x="5288575" y="96270"/>
                <a:ext cx="2242607" cy="1930792"/>
                <a:chOff x="0" y="0"/>
                <a:chExt cx="2242606" cy="1930790"/>
              </a:xfrm>
            </p:grpSpPr>
            <p:pic>
              <p:nvPicPr>
                <p:cNvPr id="165" name="image7.png"/>
                <p:cNvPicPr>
                  <a:picLocks noChangeAspect="1"/>
                </p:cNvPicPr>
                <p:nvPr/>
              </p:nvPicPr>
              <p:blipFill>
                <a:blip r:embed="rId9">
                  <a:extLst/>
                </a:blip>
                <a:stretch>
                  <a:fillRect/>
                </a:stretch>
              </p:blipFill>
              <p:spPr>
                <a:xfrm>
                  <a:off x="0" y="0"/>
                  <a:ext cx="2242607" cy="1630877"/>
                </a:xfrm>
                <a:prstGeom prst="rect">
                  <a:avLst/>
                </a:prstGeom>
                <a:ln w="12700" cap="flat">
                  <a:noFill/>
                  <a:miter lim="400000"/>
                </a:ln>
                <a:effectLst/>
              </p:spPr>
            </p:pic>
            <p:sp>
              <p:nvSpPr>
                <p:cNvPr id="166" name="Shape 166"/>
                <p:cNvSpPr/>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400">
                      <a:solidFill>
                        <a:srgbClr val="FFFFFF"/>
                      </a:solidFill>
                    </a:defRPr>
                  </a:lvl1pPr>
                </a:lstStyle>
                <a:p>
                  <a:pPr/>
                  <a:r>
                    <a:t>DISTORTED</a:t>
                  </a:r>
                </a:p>
              </p:txBody>
            </p:sp>
          </p:grpSp>
          <p:pic>
            <p:nvPicPr>
              <p:cNvPr id="168" name="image8.png"/>
              <p:cNvPicPr>
                <a:picLocks noChangeAspect="1"/>
              </p:cNvPicPr>
              <p:nvPr/>
            </p:nvPicPr>
            <p:blipFill>
              <a:blip r:embed="rId10">
                <a:extLst/>
              </a:blip>
              <a:stretch>
                <a:fillRect/>
              </a:stretch>
            </p:blipFill>
            <p:spPr>
              <a:xfrm>
                <a:off x="0" y="0"/>
                <a:ext cx="2384137" cy="1845195"/>
              </a:xfrm>
              <a:prstGeom prst="rect">
                <a:avLst/>
              </a:prstGeom>
              <a:ln w="12700" cap="flat">
                <a:noFill/>
                <a:miter lim="400000"/>
              </a:ln>
              <a:effectLst/>
            </p:spPr>
          </p:pic>
          <p:sp>
            <p:nvSpPr>
              <p:cNvPr id="169" name="Shape 169"/>
              <p:cNvSpPr/>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pPr/>
                <a:r>
                  <a:t>Corner handles</a:t>
                </a:r>
              </a:p>
            </p:txBody>
          </p:sp>
        </p:grpSp>
        <p:grpSp>
          <p:nvGrpSpPr>
            <p:cNvPr id="175" name="Group 175"/>
            <p:cNvGrpSpPr/>
            <p:nvPr/>
          </p:nvGrpSpPr>
          <p:grpSpPr>
            <a:xfrm>
              <a:off x="826394" y="27751413"/>
              <a:ext cx="9225760" cy="2453252"/>
              <a:chOff x="0" y="0"/>
              <a:chExt cx="9225758" cy="2453251"/>
            </a:xfrm>
          </p:grpSpPr>
          <p:pic>
            <p:nvPicPr>
              <p:cNvPr id="171" name="image1.pdf"/>
              <p:cNvPicPr>
                <a:picLocks noChangeAspect="1"/>
              </p:cNvPicPr>
              <p:nvPr/>
            </p:nvPicPr>
            <p:blipFill>
              <a:blip r:embed="rId11">
                <a:extLst/>
              </a:blip>
              <a:stretch>
                <a:fillRect/>
              </a:stretch>
            </p:blipFill>
            <p:spPr>
              <a:xfrm>
                <a:off x="480952" y="11"/>
                <a:ext cx="3968275" cy="2432514"/>
              </a:xfrm>
              <a:prstGeom prst="rect">
                <a:avLst/>
              </a:prstGeom>
              <a:ln w="12700" cap="flat">
                <a:noFill/>
                <a:miter lim="400000"/>
              </a:ln>
              <a:effectLst/>
            </p:spPr>
          </p:pic>
          <p:pic>
            <p:nvPicPr>
              <p:cNvPr id="172" name="image2.pdf"/>
              <p:cNvPicPr>
                <a:picLocks noChangeAspect="1"/>
              </p:cNvPicPr>
              <p:nvPr/>
            </p:nvPicPr>
            <p:blipFill>
              <a:blip r:embed="rId12">
                <a:extLst/>
              </a:blip>
              <a:stretch>
                <a:fillRect/>
              </a:stretch>
            </p:blipFill>
            <p:spPr>
              <a:xfrm>
                <a:off x="4987152" y="8049"/>
                <a:ext cx="3968275" cy="2432514"/>
              </a:xfrm>
              <a:prstGeom prst="rect">
                <a:avLst/>
              </a:prstGeom>
              <a:ln w="12700" cap="flat">
                <a:noFill/>
                <a:miter lim="400000"/>
              </a:ln>
              <a:effectLst/>
            </p:spPr>
          </p:pic>
          <p:sp>
            <p:nvSpPr>
              <p:cNvPr id="173" name="Shape 173"/>
              <p:cNvSpPr/>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74" name="Shape 174"/>
              <p:cNvSpPr/>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77" name="Shape 177"/>
          <p:cNvSpPr/>
          <p:nvPr/>
        </p:nvSpPr>
        <p:spPr>
          <a:xfrm>
            <a:off x="1567305" y="32315729"/>
            <a:ext cx="2514601" cy="373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65000"/>
              </a:lnSpc>
              <a:spcBef>
                <a:spcPts val="300"/>
              </a:spcBef>
              <a:defRPr b="1" sz="500">
                <a:solidFill>
                  <a:srgbClr val="BFBFBF"/>
                </a:solidFill>
                <a:latin typeface="Arial"/>
                <a:ea typeface="Arial"/>
                <a:cs typeface="Arial"/>
                <a:sym typeface="Arial"/>
              </a:defRPr>
            </a:pPr>
            <a:r>
              <a:t>RESEARCH POSTER PRESENTATION DESIGN © 2015</a:t>
            </a:r>
          </a:p>
          <a:p>
            <a:pPr>
              <a:lnSpc>
                <a:spcPct val="65000"/>
              </a:lnSpc>
              <a:spcBef>
                <a:spcPts val="600"/>
              </a:spcBef>
              <a:defRPr b="1" sz="1100">
                <a:solidFill>
                  <a:srgbClr val="BFBFBF"/>
                </a:solidFill>
                <a:latin typeface="Arial"/>
                <a:ea typeface="Arial"/>
                <a:cs typeface="Arial"/>
                <a:sym typeface="Arial"/>
              </a:defRPr>
            </a:pPr>
            <a:r>
              <a:t>www.PosterPresentations.com</a:t>
            </a:r>
          </a:p>
        </p:txBody>
      </p:sp>
      <p:sp>
        <p:nvSpPr>
          <p:cNvPr id="178" name="Shape 178"/>
          <p:cNvSpPr/>
          <p:nvPr>
            <p:ph type="body" sz="quarter" idx="1"/>
          </p:nvPr>
        </p:nvSpPr>
        <p:spPr>
          <a:xfrm>
            <a:off x="904188" y="6212225"/>
            <a:ext cx="10056814" cy="846364"/>
          </a:xfrm>
          <a:prstGeom prst="rect">
            <a:avLst/>
          </a:prstGeom>
        </p:spPr>
        <p:txBody>
          <a:bodyPr/>
          <a:lstStyle>
            <a:lvl1pPr>
              <a:defRPr>
                <a:solidFill>
                  <a:srgbClr val="000000"/>
                </a:solidFill>
                <a:latin typeface="Trebuchet MS"/>
                <a:ea typeface="Trebuchet MS"/>
                <a:cs typeface="Trebuchet MS"/>
                <a:sym typeface="Trebuchet MS"/>
              </a:defRPr>
            </a:lvl1pPr>
            <a:lvl2pPr>
              <a:defRPr>
                <a:solidFill>
                  <a:srgbClr val="000000"/>
                </a:solidFill>
                <a:latin typeface="Trebuchet MS"/>
                <a:ea typeface="Trebuchet MS"/>
                <a:cs typeface="Trebuchet MS"/>
                <a:sym typeface="Trebuchet MS"/>
              </a:defRPr>
            </a:lvl2pPr>
            <a:lvl3pPr>
              <a:defRPr>
                <a:solidFill>
                  <a:srgbClr val="000000"/>
                </a:solidFill>
                <a:latin typeface="Trebuchet MS"/>
                <a:ea typeface="Trebuchet MS"/>
                <a:cs typeface="Trebuchet MS"/>
                <a:sym typeface="Trebuchet MS"/>
              </a:defRPr>
            </a:lvl3pPr>
            <a:lvl4pPr>
              <a:defRPr>
                <a:solidFill>
                  <a:srgbClr val="000000"/>
                </a:solidFill>
                <a:latin typeface="Trebuchet MS"/>
                <a:ea typeface="Trebuchet MS"/>
                <a:cs typeface="Trebuchet MS"/>
                <a:sym typeface="Trebuchet MS"/>
              </a:defRPr>
            </a:lvl4pPr>
            <a:lvl5pPr>
              <a:defRPr>
                <a:solidFill>
                  <a:srgbClr val="00000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79" name="Shape 179"/>
          <p:cNvSpPr/>
          <p:nvPr>
            <p:ph type="body" sz="quarter" idx="13"/>
          </p:nvPr>
        </p:nvSpPr>
        <p:spPr>
          <a:xfrm>
            <a:off x="922340" y="5348866"/>
            <a:ext cx="10048876"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80" name="Shape 180"/>
          <p:cNvSpPr/>
          <p:nvPr>
            <p:ph type="body" sz="quarter" idx="14"/>
          </p:nvPr>
        </p:nvSpPr>
        <p:spPr>
          <a:xfrm>
            <a:off x="902598" y="15043762"/>
            <a:ext cx="10058401" cy="846364"/>
          </a:xfrm>
          <a:prstGeom prst="rect">
            <a:avLst/>
          </a:prstGeom>
        </p:spPr>
        <p:txBody>
          <a:bodyPr/>
          <a:lstStyle/>
          <a:p>
            <a:pPr>
              <a:defRPr>
                <a:solidFill>
                  <a:srgbClr val="000000"/>
                </a:solidFill>
                <a:latin typeface="Trebuchet MS"/>
                <a:ea typeface="Trebuchet MS"/>
                <a:cs typeface="Trebuchet MS"/>
                <a:sym typeface="Trebuchet MS"/>
              </a:defRPr>
            </a:pPr>
          </a:p>
        </p:txBody>
      </p:sp>
      <p:sp>
        <p:nvSpPr>
          <p:cNvPr id="181" name="Shape 181"/>
          <p:cNvSpPr/>
          <p:nvPr>
            <p:ph type="body" sz="quarter" idx="15"/>
          </p:nvPr>
        </p:nvSpPr>
        <p:spPr>
          <a:xfrm>
            <a:off x="922338" y="14212512"/>
            <a:ext cx="10050464"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82" name="Shape 182"/>
          <p:cNvSpPr/>
          <p:nvPr>
            <p:ph type="body" sz="quarter" idx="16"/>
          </p:nvPr>
        </p:nvSpPr>
        <p:spPr>
          <a:xfrm>
            <a:off x="11587163" y="6204287"/>
            <a:ext cx="20720049" cy="846364"/>
          </a:xfrm>
          <a:prstGeom prst="rect">
            <a:avLst/>
          </a:prstGeom>
        </p:spPr>
        <p:txBody>
          <a:bodyPr/>
          <a:lstStyle/>
          <a:p>
            <a:pPr>
              <a:defRPr>
                <a:solidFill>
                  <a:srgbClr val="000000"/>
                </a:solidFill>
                <a:latin typeface="Trebuchet MS"/>
                <a:ea typeface="Trebuchet MS"/>
                <a:cs typeface="Trebuchet MS"/>
                <a:sym typeface="Trebuchet MS"/>
              </a:defRPr>
            </a:pPr>
          </a:p>
        </p:txBody>
      </p:sp>
      <p:sp>
        <p:nvSpPr>
          <p:cNvPr id="183" name="Shape 183"/>
          <p:cNvSpPr/>
          <p:nvPr>
            <p:ph type="body" sz="quarter" idx="17"/>
          </p:nvPr>
        </p:nvSpPr>
        <p:spPr>
          <a:xfrm>
            <a:off x="11587164" y="5348866"/>
            <a:ext cx="20720051"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84" name="Shape 184"/>
          <p:cNvSpPr/>
          <p:nvPr>
            <p:ph type="body" sz="quarter" idx="18"/>
          </p:nvPr>
        </p:nvSpPr>
        <p:spPr>
          <a:xfrm>
            <a:off x="11587164" y="21896537"/>
            <a:ext cx="20720051" cy="846364"/>
          </a:xfrm>
          <a:prstGeom prst="rect">
            <a:avLst/>
          </a:prstGeom>
        </p:spPr>
        <p:txBody>
          <a:bodyPr/>
          <a:lstStyle/>
          <a:p>
            <a:pPr>
              <a:defRPr>
                <a:solidFill>
                  <a:srgbClr val="000000"/>
                </a:solidFill>
                <a:latin typeface="Trebuchet MS"/>
                <a:ea typeface="Trebuchet MS"/>
                <a:cs typeface="Trebuchet MS"/>
                <a:sym typeface="Trebuchet MS"/>
              </a:defRPr>
            </a:pPr>
          </a:p>
        </p:txBody>
      </p:sp>
      <p:sp>
        <p:nvSpPr>
          <p:cNvPr id="185" name="Shape 185"/>
          <p:cNvSpPr/>
          <p:nvPr>
            <p:ph type="body" sz="quarter" idx="19"/>
          </p:nvPr>
        </p:nvSpPr>
        <p:spPr>
          <a:xfrm>
            <a:off x="11587161" y="21074746"/>
            <a:ext cx="20720051"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86" name="Shape 186"/>
          <p:cNvSpPr/>
          <p:nvPr>
            <p:ph type="body" sz="quarter" idx="20"/>
          </p:nvPr>
        </p:nvSpPr>
        <p:spPr>
          <a:xfrm>
            <a:off x="32905535" y="5348866"/>
            <a:ext cx="1004702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87" name="Shape 187"/>
          <p:cNvSpPr/>
          <p:nvPr>
            <p:ph type="body" sz="quarter" idx="21"/>
          </p:nvPr>
        </p:nvSpPr>
        <p:spPr>
          <a:xfrm>
            <a:off x="32905535" y="6212225"/>
            <a:ext cx="10047020" cy="846364"/>
          </a:xfrm>
          <a:prstGeom prst="rect">
            <a:avLst/>
          </a:prstGeom>
        </p:spPr>
        <p:txBody>
          <a:bodyPr/>
          <a:lstStyle/>
          <a:p>
            <a:pPr>
              <a:defRPr>
                <a:solidFill>
                  <a:srgbClr val="000000"/>
                </a:solidFill>
                <a:latin typeface="Trebuchet MS"/>
                <a:ea typeface="Trebuchet MS"/>
                <a:cs typeface="Trebuchet MS"/>
                <a:sym typeface="Trebuchet MS"/>
              </a:defRPr>
            </a:pPr>
          </a:p>
        </p:txBody>
      </p:sp>
      <p:sp>
        <p:nvSpPr>
          <p:cNvPr id="188" name="Shape 188"/>
          <p:cNvSpPr/>
          <p:nvPr>
            <p:ph type="body" sz="quarter" idx="22"/>
          </p:nvPr>
        </p:nvSpPr>
        <p:spPr>
          <a:xfrm>
            <a:off x="32905535" y="14272738"/>
            <a:ext cx="1004702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89" name="Shape 189"/>
          <p:cNvSpPr/>
          <p:nvPr>
            <p:ph type="body" sz="quarter" idx="23"/>
          </p:nvPr>
        </p:nvSpPr>
        <p:spPr>
          <a:xfrm>
            <a:off x="32905535" y="15011401"/>
            <a:ext cx="10052051" cy="846364"/>
          </a:xfrm>
          <a:prstGeom prst="rect">
            <a:avLst/>
          </a:prstGeom>
        </p:spPr>
        <p:txBody>
          <a:bodyPr/>
          <a:lstStyle/>
          <a:p>
            <a:pPr>
              <a:defRPr>
                <a:solidFill>
                  <a:srgbClr val="000000"/>
                </a:solidFill>
                <a:latin typeface="Trebuchet MS"/>
                <a:ea typeface="Trebuchet MS"/>
                <a:cs typeface="Trebuchet MS"/>
                <a:sym typeface="Trebuchet MS"/>
              </a:defRPr>
            </a:pPr>
          </a:p>
        </p:txBody>
      </p:sp>
      <p:sp>
        <p:nvSpPr>
          <p:cNvPr id="190" name="Shape 190"/>
          <p:cNvSpPr/>
          <p:nvPr>
            <p:ph type="body" sz="quarter" idx="24"/>
          </p:nvPr>
        </p:nvSpPr>
        <p:spPr>
          <a:xfrm>
            <a:off x="32905535" y="25669876"/>
            <a:ext cx="10047020" cy="754046"/>
          </a:xfrm>
          <a:prstGeom prst="rect">
            <a:avLst/>
          </a:prstGeom>
        </p:spPr>
        <p:txBody>
          <a:bodyPr lIns="91436" tIns="91436" rIns="91436" bIns="91436" anchor="ctr"/>
          <a:lstStyle/>
          <a:p>
            <a:pPr algn="ctr">
              <a:spcBef>
                <a:spcPts val="800"/>
              </a:spcBef>
              <a:defRPr b="1" sz="3700" u="sng">
                <a:latin typeface="+mj-lt"/>
                <a:ea typeface="+mj-ea"/>
                <a:cs typeface="+mj-cs"/>
                <a:sym typeface="Calibri"/>
              </a:defRPr>
            </a:pPr>
          </a:p>
        </p:txBody>
      </p:sp>
      <p:sp>
        <p:nvSpPr>
          <p:cNvPr id="191" name="Shape 191"/>
          <p:cNvSpPr/>
          <p:nvPr>
            <p:ph type="body" sz="quarter" idx="25"/>
          </p:nvPr>
        </p:nvSpPr>
        <p:spPr>
          <a:xfrm>
            <a:off x="32905535" y="26436773"/>
            <a:ext cx="10052051" cy="846364"/>
          </a:xfrm>
          <a:prstGeom prst="rect">
            <a:avLst/>
          </a:prstGeom>
        </p:spPr>
        <p:txBody>
          <a:bodyPr/>
          <a:lstStyle/>
          <a:p>
            <a:pPr>
              <a:defRPr>
                <a:solidFill>
                  <a:srgbClr val="000000"/>
                </a:solidFill>
                <a:latin typeface="Trebuchet MS"/>
                <a:ea typeface="Trebuchet MS"/>
                <a:cs typeface="Trebuchet MS"/>
                <a:sym typeface="Trebuchet MS"/>
              </a:defRPr>
            </a:pPr>
          </a:p>
        </p:txBody>
      </p:sp>
      <p:sp>
        <p:nvSpPr>
          <p:cNvPr id="192" name="Shape 192"/>
          <p:cNvSpPr/>
          <p:nvPr>
            <p:ph type="body" sz="quarter" idx="26"/>
          </p:nvPr>
        </p:nvSpPr>
        <p:spPr>
          <a:xfrm>
            <a:off x="5932592" y="3383946"/>
            <a:ext cx="31998969" cy="1280161"/>
          </a:xfrm>
          <a:prstGeom prst="rect">
            <a:avLst/>
          </a:prstGeom>
        </p:spPr>
        <p:txBody>
          <a:bodyPr lIns="45719" tIns="45719" rIns="45719" bIns="45719"/>
          <a:lstStyle/>
          <a:p>
            <a:pPr algn="ctr">
              <a:spcBef>
                <a:spcPts val="1400"/>
              </a:spcBef>
              <a:defRPr sz="6000">
                <a:solidFill>
                  <a:srgbClr val="FFFFFF"/>
                </a:solidFill>
                <a:latin typeface="+mj-lt"/>
                <a:ea typeface="+mj-ea"/>
                <a:cs typeface="+mj-cs"/>
                <a:sym typeface="Calibri"/>
              </a:defRPr>
            </a:pPr>
          </a:p>
        </p:txBody>
      </p:sp>
      <p:sp>
        <p:nvSpPr>
          <p:cNvPr id="193" name="Shape 193"/>
          <p:cNvSpPr/>
          <p:nvPr>
            <p:ph type="body" sz="quarter" idx="27"/>
          </p:nvPr>
        </p:nvSpPr>
        <p:spPr>
          <a:xfrm>
            <a:off x="5932592" y="2103787"/>
            <a:ext cx="31998969" cy="1280161"/>
          </a:xfrm>
          <a:prstGeom prst="rect">
            <a:avLst/>
          </a:prstGeom>
        </p:spPr>
        <p:txBody>
          <a:bodyPr lIns="45719" tIns="45719" rIns="45719" bIns="45719"/>
          <a:lstStyle/>
          <a:p>
            <a:pPr algn="ctr" defTabSz="4037788">
              <a:spcBef>
                <a:spcPts val="1900"/>
              </a:spcBef>
              <a:defRPr sz="8096">
                <a:solidFill>
                  <a:srgbClr val="FFFFFF"/>
                </a:solidFill>
                <a:latin typeface="+mj-lt"/>
                <a:ea typeface="+mj-ea"/>
                <a:cs typeface="+mj-cs"/>
                <a:sym typeface="Calibri"/>
              </a:defRPr>
            </a:pPr>
          </a:p>
        </p:txBody>
      </p:sp>
      <p:sp>
        <p:nvSpPr>
          <p:cNvPr id="194" name="Shape 194"/>
          <p:cNvSpPr/>
          <p:nvPr>
            <p:ph type="body" sz="quarter" idx="28"/>
          </p:nvPr>
        </p:nvSpPr>
        <p:spPr>
          <a:xfrm>
            <a:off x="5932592" y="465812"/>
            <a:ext cx="31998969" cy="1637975"/>
          </a:xfrm>
          <a:prstGeom prst="rect">
            <a:avLst/>
          </a:prstGeom>
        </p:spPr>
        <p:txBody>
          <a:bodyPr lIns="45719" tIns="45719" rIns="45719" bIns="45719"/>
          <a:lstStyle/>
          <a:p>
            <a:pPr algn="ctr" defTabSz="3993899">
              <a:spcBef>
                <a:spcPts val="2500"/>
              </a:spcBef>
              <a:defRPr sz="10465">
                <a:solidFill>
                  <a:srgbClr val="FFFFFF"/>
                </a:solidFill>
                <a:latin typeface="+mj-lt"/>
                <a:ea typeface="+mj-ea"/>
                <a:cs typeface="+mj-cs"/>
                <a:sym typeface="Calibri"/>
              </a:defRPr>
            </a:pPr>
          </a:p>
        </p:txBody>
      </p:sp>
      <p:sp>
        <p:nvSpPr>
          <p:cNvPr id="195" name="Shape 1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hyperlink" Target="http://www.facebook.com/pages/PosterPresentationscom/217914411419?v=app_4949752878&amp;ref=ts" TargetMode="External"/><Relationship Id="rId12" Type="http://schemas.openxmlformats.org/officeDocument/2006/relationships/image" Target="../media/image1.jpeg"/><Relationship Id="rId13" Type="http://schemas.openxmlformats.org/officeDocument/2006/relationships/slideLayout" Target="../slideLayouts/slideLayout1.xml"/><Relationship Id="rId14" Type="http://schemas.openxmlformats.org/officeDocument/2006/relationships/slideLayout" Target="../slideLayouts/slideLayout2.xml"/><Relationship Id="rId1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C3F71"/>
            </a:gs>
            <a:gs pos="34000">
              <a:srgbClr val="B4BCCA"/>
            </a:gs>
            <a:gs pos="100000">
              <a:srgbClr val="E3E8F4"/>
            </a:gs>
          </a:gsLst>
          <a:lin ang="16200000" scaled="0"/>
        </a:gradFill>
      </p:bgPr>
    </p:bg>
    <p:spTree>
      <p:nvGrpSpPr>
        <p:cNvPr id="1" name=""/>
        <p:cNvGrpSpPr/>
        <p:nvPr/>
      </p:nvGrpSpPr>
      <p:grpSpPr>
        <a:xfrm>
          <a:off x="0" y="0"/>
          <a:ext cx="0" cy="0"/>
          <a:chOff x="0" y="0"/>
          <a:chExt cx="0" cy="0"/>
        </a:xfrm>
      </p:grpSpPr>
      <p:sp>
        <p:nvSpPr>
          <p:cNvPr id="2" name="Shape 2"/>
          <p:cNvSpPr/>
          <p:nvPr/>
        </p:nvSpPr>
        <p:spPr>
          <a:xfrm>
            <a:off x="0" y="0"/>
            <a:ext cx="43891200" cy="4800600"/>
          </a:xfrm>
          <a:prstGeom prst="rect">
            <a:avLst/>
          </a:prstGeom>
          <a:solidFill>
            <a:srgbClr val="435FAA"/>
          </a:solidFill>
          <a:ln>
            <a:solidFill>
              <a:srgbClr val="000000"/>
            </a:solidFill>
            <a:miter/>
          </a:ln>
        </p:spPr>
        <p:txBody>
          <a:bodyPr lIns="45719" rIns="45719" anchor="ctr"/>
          <a:lstStyle/>
          <a:p>
            <a:pPr/>
          </a:p>
        </p:txBody>
      </p:sp>
      <p:sp>
        <p:nvSpPr>
          <p:cNvPr id="3" name="Shape 3"/>
          <p:cNvSpPr/>
          <p:nvPr/>
        </p:nvSpPr>
        <p:spPr>
          <a:xfrm>
            <a:off x="0" y="4800600"/>
            <a:ext cx="43891200" cy="45719"/>
          </a:xfrm>
          <a:prstGeom prst="rect">
            <a:avLst/>
          </a:prstGeom>
          <a:solidFill>
            <a:srgbClr val="2C3F71"/>
          </a:solidFill>
          <a:ln w="152400">
            <a:solidFill>
              <a:srgbClr val="2C3F71"/>
            </a:solidFill>
            <a:miter/>
          </a:ln>
        </p:spPr>
        <p:txBody>
          <a:bodyPr lIns="45719" rIns="45719" anchor="ctr"/>
          <a:lstStyle/>
          <a:p>
            <a:pPr/>
          </a:p>
        </p:txBody>
      </p:sp>
      <p:sp>
        <p:nvSpPr>
          <p:cNvPr id="4" name="Shape 4"/>
          <p:cNvSpPr/>
          <p:nvPr/>
        </p:nvSpPr>
        <p:spPr>
          <a:xfrm>
            <a:off x="1567305" y="32315729"/>
            <a:ext cx="2514601" cy="373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65000"/>
              </a:lnSpc>
              <a:spcBef>
                <a:spcPts val="300"/>
              </a:spcBef>
              <a:defRPr b="1" sz="500">
                <a:solidFill>
                  <a:srgbClr val="BFBFBF"/>
                </a:solidFill>
                <a:latin typeface="Arial"/>
                <a:ea typeface="Arial"/>
                <a:cs typeface="Arial"/>
                <a:sym typeface="Arial"/>
              </a:defRPr>
            </a:pPr>
            <a:r>
              <a:t>RESEARCH POSTER PRESENTATION DESIGN © 2015</a:t>
            </a:r>
          </a:p>
          <a:p>
            <a:pPr>
              <a:lnSpc>
                <a:spcPct val="65000"/>
              </a:lnSpc>
              <a:spcBef>
                <a:spcPts val="600"/>
              </a:spcBef>
              <a:defRPr b="1" sz="1100">
                <a:solidFill>
                  <a:srgbClr val="BFBFBF"/>
                </a:solidFill>
                <a:latin typeface="Arial"/>
                <a:ea typeface="Arial"/>
                <a:cs typeface="Arial"/>
                <a:sym typeface="Arial"/>
              </a:defRPr>
            </a:pPr>
            <a:r>
              <a:t>www.PosterPresentations.com</a:t>
            </a:r>
          </a:p>
        </p:txBody>
      </p:sp>
      <p:sp>
        <p:nvSpPr>
          <p:cNvPr id="5" name="Shape 5"/>
          <p:cNvSpPr/>
          <p:nvPr/>
        </p:nvSpPr>
        <p:spPr>
          <a:xfrm>
            <a:off x="477823" y="5475144"/>
            <a:ext cx="10058401" cy="26736676"/>
          </a:xfrm>
          <a:prstGeom prst="roundRect">
            <a:avLst>
              <a:gd name="adj" fmla="val 4178"/>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6" name="Shape 6"/>
          <p:cNvSpPr/>
          <p:nvPr/>
        </p:nvSpPr>
        <p:spPr>
          <a:xfrm>
            <a:off x="11439521" y="5475144"/>
            <a:ext cx="10058401" cy="26736676"/>
          </a:xfrm>
          <a:prstGeom prst="roundRect">
            <a:avLst>
              <a:gd name="adj" fmla="val 449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7" name="Shape 7"/>
          <p:cNvSpPr/>
          <p:nvPr/>
        </p:nvSpPr>
        <p:spPr>
          <a:xfrm>
            <a:off x="22401218" y="5475144"/>
            <a:ext cx="10058401" cy="26736676"/>
          </a:xfrm>
          <a:prstGeom prst="roundRect">
            <a:avLst>
              <a:gd name="adj" fmla="val 481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sp>
        <p:nvSpPr>
          <p:cNvPr id="8" name="Shape 8"/>
          <p:cNvSpPr/>
          <p:nvPr/>
        </p:nvSpPr>
        <p:spPr>
          <a:xfrm>
            <a:off x="33362915" y="5475144"/>
            <a:ext cx="10058401" cy="26736676"/>
          </a:xfrm>
          <a:prstGeom prst="roundRect">
            <a:avLst>
              <a:gd name="adj" fmla="val 386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p>
        </p:txBody>
      </p:sp>
      <p:grpSp>
        <p:nvGrpSpPr>
          <p:cNvPr id="29" name="Group 29"/>
          <p:cNvGrpSpPr/>
          <p:nvPr/>
        </p:nvGrpSpPr>
        <p:grpSpPr>
          <a:xfrm>
            <a:off x="-11225189" y="-2"/>
            <a:ext cx="11018865" cy="32918401"/>
            <a:chOff x="0" y="0"/>
            <a:chExt cx="11018863" cy="32918400"/>
          </a:xfrm>
        </p:grpSpPr>
        <p:grpSp>
          <p:nvGrpSpPr>
            <p:cNvPr id="11" name="Group 11"/>
            <p:cNvGrpSpPr/>
            <p:nvPr/>
          </p:nvGrpSpPr>
          <p:grpSpPr>
            <a:xfrm>
              <a:off x="9053" y="0"/>
              <a:ext cx="11009812" cy="32918400"/>
              <a:chOff x="0" y="0"/>
              <a:chExt cx="11009810" cy="32918400"/>
            </a:xfrm>
          </p:grpSpPr>
          <p:sp>
            <p:nvSpPr>
              <p:cNvPr id="9" name="Shape 9"/>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p>
            </p:txBody>
          </p:sp>
          <p:sp>
            <p:nvSpPr>
              <p:cNvPr id="10" name="Shape 10"/>
              <p:cNvSpPr/>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defTabSz="1518341">
                  <a:defRPr b="1" sz="3200">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b="1" spc="600" sz="4000">
                    <a:solidFill>
                      <a:srgbClr val="FFFFFF"/>
                    </a:solidFill>
                    <a:latin typeface="Trebuchet MS"/>
                    <a:ea typeface="Trebuchet MS"/>
                    <a:cs typeface="Trebuchet MS"/>
                    <a:sym typeface="Trebuchet MS"/>
                  </a:defRPr>
                </a:pPr>
                <a:r>
                  <a:t>DESIGN GUIDE</a:t>
                </a:r>
              </a:p>
              <a:p>
                <a:pPr algn="ctr">
                  <a:defRPr b="1" sz="2800">
                    <a:solidFill>
                      <a:srgbClr val="FFFFFF"/>
                    </a:solidFill>
                    <a:latin typeface="Trebuchet MS"/>
                    <a:ea typeface="Trebuchet MS"/>
                    <a:cs typeface="Trebuchet MS"/>
                    <a:sym typeface="Trebuchet MS"/>
                  </a:defRPr>
                </a:p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b="1" sz="3600">
                    <a:solidFill>
                      <a:srgbClr val="FFFF00"/>
                    </a:solidFill>
                    <a:latin typeface="Trebuchet MS"/>
                    <a:ea typeface="Trebuchet MS"/>
                    <a:cs typeface="Trebuchet MS"/>
                    <a:sym typeface="Trebuchet MS"/>
                  </a:defRPr>
                </a:pPr>
              </a:p>
              <a:p>
                <a:pPr algn="ctr">
                  <a:defRPr b="1" sz="2400">
                    <a:solidFill>
                      <a:srgbClr val="FFFFFF"/>
                    </a:solidFill>
                    <a:latin typeface="Trebuchet MS"/>
                    <a:ea typeface="Trebuchet MS"/>
                    <a:cs typeface="Trebuchet MS"/>
                    <a:sym typeface="Trebuchet MS"/>
                  </a:defRPr>
                </a:pPr>
              </a:p>
              <a:p>
                <a:pPr algn="ctr">
                  <a:defRPr b="1" spc="600" sz="4000">
                    <a:solidFill>
                      <a:srgbClr val="FFFFFF"/>
                    </a:solidFill>
                    <a:latin typeface="Trebuchet MS"/>
                    <a:ea typeface="Trebuchet MS"/>
                    <a:cs typeface="Trebuchet MS"/>
                    <a:sym typeface="Trebuchet MS"/>
                  </a:defRPr>
                </a:pPr>
                <a:r>
                  <a:t>QUICK START</a:t>
                </a:r>
              </a:p>
              <a:p>
                <a:pPr algn="ctr">
                  <a:defRPr b="1" sz="32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b="1" sz="2400">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p>
              <a:p>
                <a:pPr>
                  <a:defRPr b="1" spc="300" sz="24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b="1" sz="2800">
                    <a:solidFill>
                      <a:srgbClr val="FFFFFF"/>
                    </a:solidFill>
                    <a:latin typeface="Trebuchet MS"/>
                    <a:ea typeface="Trebuchet MS"/>
                    <a:cs typeface="Trebuchet MS"/>
                    <a:sym typeface="Trebuchet MS"/>
                  </a:defRPr>
                </a:pPr>
                <a:b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pc="300" sz="2400">
                    <a:solidFill>
                      <a:srgbClr val="BFBFBF"/>
                    </a:solidFill>
                    <a:latin typeface="Trebuchet MS"/>
                    <a:ea typeface="Trebuchet MS"/>
                    <a:cs typeface="Trebuchet MS"/>
                    <a:sym typeface="Trebuchet MS"/>
                  </a:defRPr>
                </a:pPr>
              </a:p>
              <a:p>
                <a:pPr>
                  <a:defRPr b="1" spc="300" sz="24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2800">
                    <a:solidFill>
                      <a:srgbClr val="FFC000"/>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12" name="Shape 12"/>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pPr/>
            </a:p>
          </p:txBody>
        </p:sp>
        <p:pic>
          <p:nvPicPr>
            <p:cNvPr id="13" name="image5.png"/>
            <p:cNvPicPr>
              <a:picLocks noChangeAspect="1"/>
            </p:cNvPicPr>
            <p:nvPr/>
          </p:nvPicPr>
          <p:blipFill>
            <a:blip r:embed="rId2">
              <a:extLst/>
            </a:blip>
            <a:stretch>
              <a:fillRect/>
            </a:stretch>
          </p:blipFill>
          <p:spPr>
            <a:xfrm>
              <a:off x="484449" y="10261718"/>
              <a:ext cx="1597667" cy="1201936"/>
            </a:xfrm>
            <a:prstGeom prst="rect">
              <a:avLst/>
            </a:prstGeom>
            <a:ln w="12700" cap="flat">
              <a:noFill/>
              <a:miter lim="400000"/>
            </a:ln>
            <a:effectLst/>
          </p:spPr>
        </p:pic>
        <p:pic>
          <p:nvPicPr>
            <p:cNvPr id="14" name="image6.png"/>
            <p:cNvPicPr>
              <a:picLocks noChangeAspect="1"/>
            </p:cNvPicPr>
            <p:nvPr/>
          </p:nvPicPr>
          <p:blipFill>
            <a:blip r:embed="rId3">
              <a:extLst/>
            </a:blip>
            <a:stretch>
              <a:fillRect/>
            </a:stretch>
          </p:blipFill>
          <p:spPr>
            <a:xfrm>
              <a:off x="492424" y="15696927"/>
              <a:ext cx="9986808" cy="1053597"/>
            </a:xfrm>
            <a:prstGeom prst="rect">
              <a:avLst/>
            </a:prstGeom>
            <a:ln w="12700" cap="flat">
              <a:noFill/>
              <a:miter lim="400000"/>
            </a:ln>
            <a:effectLst/>
          </p:spPr>
        </p:pic>
        <p:grpSp>
          <p:nvGrpSpPr>
            <p:cNvPr id="23" name="Group 23"/>
            <p:cNvGrpSpPr/>
            <p:nvPr/>
          </p:nvGrpSpPr>
          <p:grpSpPr>
            <a:xfrm>
              <a:off x="1480196" y="23540956"/>
              <a:ext cx="7531182" cy="2034382"/>
              <a:chOff x="0" y="0"/>
              <a:chExt cx="7531181" cy="2034380"/>
            </a:xfrm>
          </p:grpSpPr>
          <p:grpSp>
            <p:nvGrpSpPr>
              <p:cNvPr id="17" name="Group 17"/>
              <p:cNvGrpSpPr/>
              <p:nvPr/>
            </p:nvGrpSpPr>
            <p:grpSpPr>
              <a:xfrm>
                <a:off x="3660437" y="96264"/>
                <a:ext cx="1354940" cy="1938117"/>
                <a:chOff x="0" y="0"/>
                <a:chExt cx="1354939" cy="1938116"/>
              </a:xfrm>
            </p:grpSpPr>
            <p:pic>
              <p:nvPicPr>
                <p:cNvPr id="15" name="image7.png"/>
                <p:cNvPicPr>
                  <a:picLocks noChangeAspect="1"/>
                </p:cNvPicPr>
                <p:nvPr/>
              </p:nvPicPr>
              <p:blipFill>
                <a:blip r:embed="rId4">
                  <a:extLst/>
                </a:blip>
                <a:stretch>
                  <a:fillRect/>
                </a:stretch>
              </p:blipFill>
              <p:spPr>
                <a:xfrm>
                  <a:off x="18319" y="0"/>
                  <a:ext cx="1336621" cy="1656885"/>
                </a:xfrm>
                <a:prstGeom prst="rect">
                  <a:avLst/>
                </a:prstGeom>
                <a:ln w="12700" cap="flat">
                  <a:noFill/>
                  <a:miter lim="400000"/>
                </a:ln>
                <a:effectLst/>
              </p:spPr>
            </p:pic>
            <p:sp>
              <p:nvSpPr>
                <p:cNvPr id="16" name="Shape 16"/>
                <p:cNvSpPr/>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600"/>
                  </a:lvl1pPr>
                </a:lstStyle>
                <a:p>
                  <a:pPr/>
                  <a:r>
                    <a:t>ORIGINAL</a:t>
                  </a:r>
                </a:p>
              </p:txBody>
            </p:sp>
          </p:grpSp>
          <p:grpSp>
            <p:nvGrpSpPr>
              <p:cNvPr id="20" name="Group 20"/>
              <p:cNvGrpSpPr/>
              <p:nvPr/>
            </p:nvGrpSpPr>
            <p:grpSpPr>
              <a:xfrm>
                <a:off x="5288575" y="96270"/>
                <a:ext cx="2242607" cy="1930792"/>
                <a:chOff x="0" y="0"/>
                <a:chExt cx="2242606" cy="1930790"/>
              </a:xfrm>
            </p:grpSpPr>
            <p:pic>
              <p:nvPicPr>
                <p:cNvPr id="18" name="image7.png"/>
                <p:cNvPicPr>
                  <a:picLocks noChangeAspect="1"/>
                </p:cNvPicPr>
                <p:nvPr/>
              </p:nvPicPr>
              <p:blipFill>
                <a:blip r:embed="rId4">
                  <a:extLst/>
                </a:blip>
                <a:stretch>
                  <a:fillRect/>
                </a:stretch>
              </p:blipFill>
              <p:spPr>
                <a:xfrm>
                  <a:off x="0" y="0"/>
                  <a:ext cx="2242607" cy="1630877"/>
                </a:xfrm>
                <a:prstGeom prst="rect">
                  <a:avLst/>
                </a:prstGeom>
                <a:ln w="12700" cap="flat">
                  <a:noFill/>
                  <a:miter lim="400000"/>
                </a:ln>
                <a:effectLst/>
              </p:spPr>
            </p:pic>
            <p:sp>
              <p:nvSpPr>
                <p:cNvPr id="19" name="Shape 19"/>
                <p:cNvSpPr/>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ctr">
                    <a:defRPr b="1" sz="1400">
                      <a:solidFill>
                        <a:srgbClr val="FFFFFF"/>
                      </a:solidFill>
                    </a:defRPr>
                  </a:lvl1pPr>
                </a:lstStyle>
                <a:p>
                  <a:pPr/>
                  <a:r>
                    <a:t>DISTORTED</a:t>
                  </a:r>
                </a:p>
              </p:txBody>
            </p:sp>
          </p:grpSp>
          <p:pic>
            <p:nvPicPr>
              <p:cNvPr id="21" name="image8.png"/>
              <p:cNvPicPr>
                <a:picLocks noChangeAspect="1"/>
              </p:cNvPicPr>
              <p:nvPr/>
            </p:nvPicPr>
            <p:blipFill>
              <a:blip r:embed="rId5">
                <a:extLst/>
              </a:blip>
              <a:stretch>
                <a:fillRect/>
              </a:stretch>
            </p:blipFill>
            <p:spPr>
              <a:xfrm>
                <a:off x="0" y="0"/>
                <a:ext cx="2384137" cy="1845195"/>
              </a:xfrm>
              <a:prstGeom prst="rect">
                <a:avLst/>
              </a:prstGeom>
              <a:ln w="12700" cap="flat">
                <a:noFill/>
                <a:miter lim="400000"/>
              </a:ln>
              <a:effectLst/>
            </p:spPr>
          </p:pic>
          <p:sp>
            <p:nvSpPr>
              <p:cNvPr id="22" name="Shape 22"/>
              <p:cNvSpPr/>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pPr/>
                <a:r>
                  <a:t>Corner handles</a:t>
                </a:r>
              </a:p>
            </p:txBody>
          </p:sp>
        </p:grpSp>
        <p:grpSp>
          <p:nvGrpSpPr>
            <p:cNvPr id="28" name="Group 28"/>
            <p:cNvGrpSpPr/>
            <p:nvPr/>
          </p:nvGrpSpPr>
          <p:grpSpPr>
            <a:xfrm>
              <a:off x="826394" y="27751413"/>
              <a:ext cx="9225760" cy="2453252"/>
              <a:chOff x="0" y="0"/>
              <a:chExt cx="9225758" cy="2453251"/>
            </a:xfrm>
          </p:grpSpPr>
          <p:pic>
            <p:nvPicPr>
              <p:cNvPr id="24" name="image1.pdf"/>
              <p:cNvPicPr>
                <a:picLocks noChangeAspect="1"/>
              </p:cNvPicPr>
              <p:nvPr/>
            </p:nvPicPr>
            <p:blipFill>
              <a:blip r:embed="rId6">
                <a:extLst/>
              </a:blip>
              <a:stretch>
                <a:fillRect/>
              </a:stretch>
            </p:blipFill>
            <p:spPr>
              <a:xfrm>
                <a:off x="480952" y="11"/>
                <a:ext cx="3968275" cy="2432514"/>
              </a:xfrm>
              <a:prstGeom prst="rect">
                <a:avLst/>
              </a:prstGeom>
              <a:ln w="12700" cap="flat">
                <a:noFill/>
                <a:miter lim="400000"/>
              </a:ln>
              <a:effectLst/>
            </p:spPr>
          </p:pic>
          <p:pic>
            <p:nvPicPr>
              <p:cNvPr id="25" name="image2.pdf"/>
              <p:cNvPicPr>
                <a:picLocks noChangeAspect="1"/>
              </p:cNvPicPr>
              <p:nvPr/>
            </p:nvPicPr>
            <p:blipFill>
              <a:blip r:embed="rId7">
                <a:extLst/>
              </a:blip>
              <a:stretch>
                <a:fillRect/>
              </a:stretch>
            </p:blipFill>
            <p:spPr>
              <a:xfrm>
                <a:off x="4987152" y="8049"/>
                <a:ext cx="3968275" cy="2432514"/>
              </a:xfrm>
              <a:prstGeom prst="rect">
                <a:avLst/>
              </a:prstGeom>
              <a:ln w="12700" cap="flat">
                <a:noFill/>
                <a:miter lim="400000"/>
              </a:ln>
              <a:effectLst/>
            </p:spPr>
          </p:pic>
          <p:sp>
            <p:nvSpPr>
              <p:cNvPr id="26" name="Shape 26"/>
              <p:cNvSpPr/>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27" name="Shape 27"/>
              <p:cNvSpPr/>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grpSp>
        <p:nvGrpSpPr>
          <p:cNvPr id="41" name="Group 41"/>
          <p:cNvGrpSpPr/>
          <p:nvPr/>
        </p:nvGrpSpPr>
        <p:grpSpPr>
          <a:xfrm>
            <a:off x="44157837" y="-55066"/>
            <a:ext cx="11062141" cy="32973468"/>
            <a:chOff x="0" y="0"/>
            <a:chExt cx="11062139" cy="32973466"/>
          </a:xfrm>
        </p:grpSpPr>
        <p:grpSp>
          <p:nvGrpSpPr>
            <p:cNvPr id="32" name="Group 32"/>
            <p:cNvGrpSpPr/>
            <p:nvPr/>
          </p:nvGrpSpPr>
          <p:grpSpPr>
            <a:xfrm>
              <a:off x="-1" y="-1"/>
              <a:ext cx="11062141" cy="32973468"/>
              <a:chOff x="0" y="0"/>
              <a:chExt cx="11062139" cy="32973466"/>
            </a:xfrm>
          </p:grpSpPr>
          <p:sp>
            <p:nvSpPr>
              <p:cNvPr id="30" name="Shape 30"/>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p>
            </p:txBody>
          </p:sp>
          <p:sp>
            <p:nvSpPr>
              <p:cNvPr id="31" name="Shape 31"/>
              <p:cNvSpPr/>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pc="600" sz="4000">
                    <a:solidFill>
                      <a:srgbClr val="FFFFFF"/>
                    </a:solidFill>
                    <a:latin typeface="Trebuchet MS"/>
                    <a:ea typeface="Trebuchet MS"/>
                    <a:cs typeface="Trebuchet MS"/>
                    <a:sym typeface="Trebuchet MS"/>
                  </a:defRPr>
                </a:pPr>
                <a:r>
                  <a:t>QUICK START (cont.)</a:t>
                </a:r>
              </a:p>
              <a:p>
                <a:pPr algn="ctr">
                  <a:defRPr b="1" sz="3600">
                    <a:solidFill>
                      <a:srgbClr val="FFFFF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p>
              <a:p>
                <a:pPr algn="ctr" defTabSz="1518341">
                  <a:defRPr sz="2400">
                    <a:solidFill>
                      <a:srgbClr val="BFBFBF"/>
                    </a:solidFill>
                    <a:latin typeface="Trebuchet MS"/>
                    <a:ea typeface="Trebuchet MS"/>
                    <a:cs typeface="Trebuchet MS"/>
                    <a:sym typeface="Trebuchet MS"/>
                  </a:defRPr>
                </a:pPr>
                <a:r>
                  <a:t> </a:t>
                </a:r>
                <a:r>
                  <a:rPr b="1" sz="3200">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p>
              <a:p>
                <a:pPr algn="ctr">
                  <a:defRPr b="1" sz="3200">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b="1" sz="3200">
                    <a:solidFill>
                      <a:srgbClr val="FFC000"/>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p>
              <a:p>
                <a:pPr algn="ctr" defTabSz="1518341">
                  <a:defRPr b="1" sz="3200">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33" name="image3.pdf"/>
            <p:cNvPicPr>
              <a:picLocks noChangeAspect="1"/>
            </p:cNvPicPr>
            <p:nvPr/>
          </p:nvPicPr>
          <p:blipFill>
            <a:blip r:embed="rId8">
              <a:extLst/>
            </a:blip>
            <a:stretch>
              <a:fillRect/>
            </a:stretch>
          </p:blipFill>
          <p:spPr>
            <a:xfrm>
              <a:off x="2757839" y="3404508"/>
              <a:ext cx="5586151" cy="2063773"/>
            </a:xfrm>
            <a:prstGeom prst="rect">
              <a:avLst/>
            </a:prstGeom>
            <a:ln w="12700" cap="flat">
              <a:noFill/>
              <a:miter lim="400000"/>
            </a:ln>
            <a:effectLst/>
          </p:spPr>
        </p:pic>
        <p:pic>
          <p:nvPicPr>
            <p:cNvPr id="34" name="image9.png"/>
            <p:cNvPicPr>
              <a:picLocks noChangeAspect="1"/>
            </p:cNvPicPr>
            <p:nvPr/>
          </p:nvPicPr>
          <p:blipFill>
            <a:blip r:embed="rId9">
              <a:extLst/>
            </a:blip>
            <a:stretch>
              <a:fillRect/>
            </a:stretch>
          </p:blipFill>
          <p:spPr>
            <a:xfrm>
              <a:off x="463979" y="7795104"/>
              <a:ext cx="2969585" cy="1370579"/>
            </a:xfrm>
            <a:prstGeom prst="rect">
              <a:avLst/>
            </a:prstGeom>
            <a:ln w="12700" cap="flat">
              <a:noFill/>
              <a:miter lim="400000"/>
            </a:ln>
            <a:effectLst/>
          </p:spPr>
        </p:pic>
        <p:pic>
          <p:nvPicPr>
            <p:cNvPr id="35" name="image4.pdf"/>
            <p:cNvPicPr>
              <a:picLocks noChangeAspect="1"/>
            </p:cNvPicPr>
            <p:nvPr/>
          </p:nvPicPr>
          <p:blipFill>
            <a:blip r:embed="rId10">
              <a:extLst/>
            </a:blip>
            <a:stretch>
              <a:fillRect/>
            </a:stretch>
          </p:blipFill>
          <p:spPr>
            <a:xfrm>
              <a:off x="471779" y="12402328"/>
              <a:ext cx="1482267" cy="992163"/>
            </a:xfrm>
            <a:prstGeom prst="rect">
              <a:avLst/>
            </a:prstGeom>
            <a:ln w="12700" cap="flat">
              <a:noFill/>
              <a:miter lim="400000"/>
            </a:ln>
            <a:effectLst/>
          </p:spPr>
        </p:pic>
        <p:grpSp>
          <p:nvGrpSpPr>
            <p:cNvPr id="39" name="Group 39"/>
            <p:cNvGrpSpPr/>
            <p:nvPr/>
          </p:nvGrpSpPr>
          <p:grpSpPr>
            <a:xfrm>
              <a:off x="329367" y="29469627"/>
              <a:ext cx="10354214" cy="1265613"/>
              <a:chOff x="0" y="0"/>
              <a:chExt cx="10354213" cy="1265612"/>
            </a:xfrm>
          </p:grpSpPr>
          <p:sp>
            <p:nvSpPr>
              <p:cNvPr id="36" name="Shape 36"/>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37" name="image10.jpg" descr="http://t2.gstatic.com/images?q=tbn:ANd9GcR4APHC6TT9w54M2zn_pvCiBxUNcspYPoVxirLRphBoJabfSvu7zw">
                <a:hlinkClick r:id="rId11" invalidUrl="" action="" tgtFrame="" tooltip="" history="1" highlightClick="0" endSnd="0"/>
              </p:cNvPr>
              <p:cNvPicPr>
                <a:picLocks noChangeAspect="1"/>
              </p:cNvPicPr>
              <p:nvPr/>
            </p:nvPicPr>
            <p:blipFill>
              <a:blip r:embed="rId12">
                <a:extLst/>
              </a:blip>
              <a:stretch>
                <a:fillRect/>
              </a:stretch>
            </p:blipFill>
            <p:spPr>
              <a:xfrm>
                <a:off x="133451" y="114109"/>
                <a:ext cx="968941" cy="1061115"/>
              </a:xfrm>
              <a:prstGeom prst="rect">
                <a:avLst/>
              </a:prstGeom>
              <a:ln w="12700" cap="flat">
                <a:noFill/>
                <a:miter lim="400000"/>
              </a:ln>
              <a:effectLst/>
            </p:spPr>
          </p:pic>
          <p:sp>
            <p:nvSpPr>
              <p:cNvPr id="38" name="Shape 38"/>
              <p:cNvSpPr/>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40" name="Shape 40"/>
            <p:cNvSpPr/>
            <p:nvPr/>
          </p:nvSpPr>
          <p:spPr>
            <a:xfrm>
              <a:off x="104969" y="31224850"/>
              <a:ext cx="6870215" cy="13877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endParaRPr sz="2400"/>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sp>
        <p:nvSpPr>
          <p:cNvPr id="42" name="Shape 42"/>
          <p:cNvSpPr/>
          <p:nvPr>
            <p:ph type="body" idx="1"/>
          </p:nvPr>
        </p:nvSpPr>
        <p:spPr>
          <a:xfrm>
            <a:off x="491424" y="6378480"/>
            <a:ext cx="10056815" cy="846364"/>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3" name="Shape 43"/>
          <p:cNvSpPr/>
          <p:nvPr>
            <p:ph type="title"/>
          </p:nvPr>
        </p:nvSpPr>
        <p:spPr>
          <a:xfrm>
            <a:off x="2194560" y="1318260"/>
            <a:ext cx="39502079" cy="54864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4" name="Shape 44"/>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13"/>
    <p:sldLayoutId id="2147483650" r:id="rId14"/>
    <p:sldLayoutId id="2147483651" r:id="rId15"/>
  </p:sldLayoutIdLst>
  <p:transition xmlns:p14="http://schemas.microsoft.com/office/powerpoint/2010/main" spd="med" advClick="1"/>
  <p:txStyles>
    <p:titleStyle>
      <a:lvl1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1pPr>
      <a:lvl2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2pPr>
      <a:lvl3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3pPr>
      <a:lvl4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4pPr>
      <a:lvl5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5pPr>
      <a:lvl6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6pPr>
      <a:lvl7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7pPr>
      <a:lvl8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8pPr>
      <a:lvl9pPr marL="0" marR="0" indent="0" algn="ctr" defTabSz="4388899" rtl="0" latinLnBrk="0">
        <a:lnSpc>
          <a:spcPct val="100000"/>
        </a:lnSpc>
        <a:spcBef>
          <a:spcPts val="0"/>
        </a:spcBef>
        <a:spcAft>
          <a:spcPts val="0"/>
        </a:spcAft>
        <a:buClrTx/>
        <a:buSzTx/>
        <a:buFontTx/>
        <a:buNone/>
        <a:tabLst/>
        <a:defRPr b="0" baseline="0" cap="none" i="0" spc="0" strike="noStrike" sz="8800" u="none">
          <a:ln>
            <a:noFill/>
          </a:ln>
          <a:solidFill>
            <a:srgbClr val="FFFFFF"/>
          </a:solidFill>
          <a:uFillTx/>
          <a:latin typeface="Trebuchet MS"/>
          <a:ea typeface="Trebuchet MS"/>
          <a:cs typeface="Trebuchet MS"/>
          <a:sym typeface="Trebuchet MS"/>
        </a:defRPr>
      </a:lvl9pPr>
    </p:titleStyle>
    <p:bodyStyle>
      <a:lvl1pPr marL="0" marR="0" indent="0" algn="l" defTabSz="4388899" rtl="0" latinLnBrk="0">
        <a:lnSpc>
          <a:spcPct val="100000"/>
        </a:lnSpc>
        <a:spcBef>
          <a:spcPts val="600"/>
        </a:spcBef>
        <a:spcAft>
          <a:spcPts val="0"/>
        </a:spcAft>
        <a:buClrTx/>
        <a:buSzTx/>
        <a:buFontTx/>
        <a:buNone/>
        <a:tabLst/>
        <a:defRPr b="0" baseline="0" cap="none" i="0" spc="0" strike="noStrike" sz="2500" u="none">
          <a:ln>
            <a:noFill/>
          </a:ln>
          <a:solidFill>
            <a:srgbClr val="2C3F71"/>
          </a:solidFill>
          <a:uFillTx/>
          <a:latin typeface="Times New Roman"/>
          <a:ea typeface="Times New Roman"/>
          <a:cs typeface="Times New Roman"/>
          <a:sym typeface="Times New Roman"/>
        </a:defRPr>
      </a:lvl1pPr>
      <a:lvl2pPr marL="1485825" marR="0" indent="-571470"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2pPr>
      <a:lvl3pPr marL="2057296" marR="0" indent="-571470"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3pPr>
      <a:lvl4pPr marL="2685916" marR="0" indent="-628618"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4pPr>
      <a:lvl5pPr marL="3143093" marR="0" indent="-457176"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5pPr>
      <a:lvl6pPr marL="11257987" marR="0" indent="-285736"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6pPr>
      <a:lvl7pPr marL="13452436" marR="0" indent="-285736"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7pPr>
      <a:lvl8pPr marL="15646886" marR="0" indent="-285736"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8pPr>
      <a:lvl9pPr marL="17841337" marR="0" indent="-285736" algn="l" defTabSz="4388899" rtl="0" latinLnBrk="0">
        <a:lnSpc>
          <a:spcPct val="100000"/>
        </a:lnSpc>
        <a:spcBef>
          <a:spcPts val="600"/>
        </a:spcBef>
        <a:spcAft>
          <a:spcPts val="0"/>
        </a:spcAft>
        <a:buClrTx/>
        <a:buSzPct val="100000"/>
        <a:buFontTx/>
        <a:buChar char="•"/>
        <a:tabLst/>
        <a:defRPr b="0" baseline="0" cap="none" i="0" spc="0" strike="noStrike" sz="2500" u="none">
          <a:ln>
            <a:noFill/>
          </a:ln>
          <a:solidFill>
            <a:srgbClr val="2C3F71"/>
          </a:solidFill>
          <a:uFillTx/>
          <a:latin typeface="Times New Roman"/>
          <a:ea typeface="Times New Roman"/>
          <a:cs typeface="Times New Roman"/>
          <a:sym typeface="Times New Roman"/>
        </a:defRPr>
      </a:lvl9pPr>
    </p:bodyStyle>
    <p:otherStyle>
      <a:lvl1pPr marL="0" marR="0" indent="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219445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4388899"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658335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8777800"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10972251"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13166703"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15361152"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17555602" algn="r" defTabSz="4388899"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sz="quarter" idx="1"/>
          </p:nvPr>
        </p:nvSpPr>
        <p:spPr>
          <a:xfrm>
            <a:off x="491424" y="6378480"/>
            <a:ext cx="10056815" cy="7580650"/>
          </a:xfrm>
          <a:prstGeom prst="rect">
            <a:avLst/>
          </a:prstGeom>
        </p:spPr>
        <p:txBody>
          <a:bodyPr/>
          <a:lstStyle>
            <a:lvl1pPr defTabSz="2108604">
              <a:spcBef>
                <a:spcPts val="300"/>
              </a:spcBef>
              <a:defRPr b="1" sz="2800"/>
            </a:lvl1pPr>
          </a:lstStyle>
          <a:p>
            <a:pPr/>
            <a:r>
              <a:t>The increasing globalisation of Integrated Circuits(ICs) supply chain has reduced the control of the vendor over the design and fabrication process which increases the possible threats by adversaries to exploit vulnerabilities and compromise the hardware. The fabrication of ICs is a multi-step process spread across various parts of the world for commercial reasons. In such situation, hardware root of trust, i.e, the assumption that the hardware is secure against all possible attacks is violated. Design and study of trusted integrated circuit design and reliable circuits are therefore crucial, especially, when the circuits are being used for critical applications like military and critical national infrastructure. This work studies the threat model of Integrated circuits supply chain and study various attacks and then explores topics like Hardware Trojans and physically unclonable functions by implementing a counter based asynchronous trojan and an analog unclonable function.</a:t>
            </a:r>
          </a:p>
        </p:txBody>
      </p:sp>
      <p:sp>
        <p:nvSpPr>
          <p:cNvPr id="205" name="Shape 20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800"/>
              </a:spcBef>
              <a:defRPr b="1" sz="3700" u="sng">
                <a:latin typeface="+mj-lt"/>
                <a:ea typeface="+mj-ea"/>
                <a:cs typeface="+mj-cs"/>
                <a:sym typeface="Calibri"/>
              </a:defRPr>
            </a:lvl1pPr>
          </a:lstStyle>
          <a:p>
            <a:pPr/>
            <a:r>
              <a:t>Abstract</a:t>
            </a:r>
          </a:p>
        </p:txBody>
      </p:sp>
      <p:sp>
        <p:nvSpPr>
          <p:cNvPr id="206" name="Shape 206"/>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lgn="ctr">
              <a:spcBef>
                <a:spcPts val="800"/>
              </a:spcBef>
              <a:defRPr b="1" sz="3700" u="sng">
                <a:latin typeface="+mj-lt"/>
                <a:ea typeface="+mj-ea"/>
                <a:cs typeface="+mj-cs"/>
                <a:sym typeface="Calibri"/>
              </a:defRPr>
            </a:lvl1pPr>
          </a:lstStyle>
          <a:p>
            <a:pPr/>
            <a:r>
              <a:t>Threat Modelling</a:t>
            </a:r>
          </a:p>
        </p:txBody>
      </p:sp>
      <p:sp>
        <p:nvSpPr>
          <p:cNvPr id="207" name="Shape 207"/>
          <p:cNvSpPr/>
          <p:nvPr>
            <p:ph type="body" idx="17"/>
          </p:nvPr>
        </p:nvSpPr>
        <p:spPr>
          <a:xfrm>
            <a:off x="11461746" y="26799071"/>
            <a:ext cx="10048876" cy="4591641"/>
          </a:xfrm>
          <a:prstGeom prst="rect">
            <a:avLst/>
          </a:prstGeom>
          <a:extLst>
            <a:ext uri="{C572A759-6A51-4108-AA02-DFA0A04FC94B}">
              <ma14:wrappingTextBoxFlag xmlns:ma14="http://schemas.microsoft.com/office/mac/drawingml/2011/main" val="1"/>
            </a:ext>
          </a:extLst>
        </p:spPr>
        <p:txBody>
          <a:bodyPr/>
          <a:lstStyle/>
          <a:p>
            <a:pPr defTabSz="3818342">
              <a:spcBef>
                <a:spcPts val="500"/>
              </a:spcBef>
              <a:defRPr b="1" sz="2175"/>
            </a:pPr>
            <a:r>
              <a:t>Hardware trojans are any malicious addition or modification to a circuit or system. There are two main characteristics of hardware trojans:</a:t>
            </a:r>
          </a:p>
          <a:p>
            <a:pPr defTabSz="3818342">
              <a:spcBef>
                <a:spcPts val="500"/>
              </a:spcBef>
              <a:defRPr sz="2175"/>
            </a:pPr>
            <a:r>
              <a:t>- </a:t>
            </a:r>
            <a:r>
              <a:rPr b="1"/>
              <a:t>Malicious Goals:</a:t>
            </a:r>
            <a:r>
              <a:t> This includes change or control functionality, leak sensitive information and reduce circuit reliability.</a:t>
            </a:r>
          </a:p>
          <a:p>
            <a:pPr defTabSz="3818342">
              <a:spcBef>
                <a:spcPts val="500"/>
              </a:spcBef>
              <a:defRPr sz="2175"/>
            </a:pPr>
            <a:r>
              <a:t>- </a:t>
            </a:r>
            <a:r>
              <a:rPr b="1"/>
              <a:t>Intentional addition or modification</a:t>
            </a:r>
          </a:p>
          <a:p>
            <a:pPr defTabSz="3818342">
              <a:spcBef>
                <a:spcPts val="500"/>
              </a:spcBef>
              <a:defRPr sz="2175"/>
            </a:pPr>
          </a:p>
          <a:p>
            <a:pPr defTabSz="3818342">
              <a:spcBef>
                <a:spcPts val="500"/>
              </a:spcBef>
              <a:defRPr sz="2175"/>
            </a:pPr>
            <a:r>
              <a:t>Hardware Trojans are very hard to detect as the opaqueness of circuit internals reduces observability, preventing use of some common types of detection methods. Secondly, the technology scaling in semiconductor makes it difficult to differentiate between variation and hardware trojan behaviour. Thirdly, there is a large uncharacteristic space for the possible Trojan insertion making it difficult to detect the trojans.</a:t>
            </a:r>
          </a:p>
        </p:txBody>
      </p:sp>
      <p:sp>
        <p:nvSpPr>
          <p:cNvPr id="208" name="Shape 208"/>
          <p:cNvSpPr/>
          <p:nvPr>
            <p:ph type="body" idx="18"/>
          </p:nvPr>
        </p:nvSpPr>
        <p:spPr>
          <a:xfrm>
            <a:off x="11348115" y="25788965"/>
            <a:ext cx="10058401" cy="754046"/>
          </a:xfrm>
          <a:prstGeom prst="rect">
            <a:avLst/>
          </a:prstGeom>
          <a:extLst>
            <a:ext uri="{C572A759-6A51-4108-AA02-DFA0A04FC94B}">
              <ma14:wrappingTextBoxFlag xmlns:ma14="http://schemas.microsoft.com/office/mac/drawingml/2011/main" val="1"/>
            </a:ext>
          </a:extLst>
        </p:spPr>
        <p:txBody>
          <a:bodyPr/>
          <a:lstStyle>
            <a:lvl1pPr algn="ctr">
              <a:spcBef>
                <a:spcPts val="800"/>
              </a:spcBef>
              <a:defRPr b="1" sz="3700" u="sng">
                <a:latin typeface="+mj-lt"/>
                <a:ea typeface="+mj-ea"/>
                <a:cs typeface="+mj-cs"/>
                <a:sym typeface="Calibri"/>
              </a:defRPr>
            </a:lvl1pPr>
          </a:lstStyle>
          <a:p>
            <a:pPr/>
            <a:r>
              <a:t>Hardware Trojans</a:t>
            </a:r>
          </a:p>
        </p:txBody>
      </p:sp>
      <p:sp>
        <p:nvSpPr>
          <p:cNvPr id="209" name="Shape 209"/>
          <p:cNvSpPr/>
          <p:nvPr>
            <p:ph type="body" idx="19"/>
          </p:nvPr>
        </p:nvSpPr>
        <p:spPr>
          <a:xfrm>
            <a:off x="22270538" y="24724404"/>
            <a:ext cx="10047019" cy="754046"/>
          </a:xfrm>
          <a:prstGeom prst="rect">
            <a:avLst/>
          </a:prstGeom>
          <a:extLst>
            <a:ext uri="{C572A759-6A51-4108-AA02-DFA0A04FC94B}">
              <ma14:wrappingTextBoxFlag xmlns:ma14="http://schemas.microsoft.com/office/mac/drawingml/2011/main" val="1"/>
            </a:ext>
          </a:extLst>
        </p:spPr>
        <p:txBody>
          <a:bodyPr/>
          <a:lstStyle>
            <a:lvl1pPr algn="ctr">
              <a:spcBef>
                <a:spcPts val="800"/>
              </a:spcBef>
              <a:defRPr b="1" sz="3700" u="sng">
                <a:latin typeface="+mj-lt"/>
                <a:ea typeface="+mj-ea"/>
                <a:cs typeface="+mj-cs"/>
                <a:sym typeface="Calibri"/>
              </a:defRPr>
            </a:lvl1pPr>
          </a:lstStyle>
          <a:p>
            <a:pPr/>
            <a:r>
              <a:t>Trojan Design</a:t>
            </a:r>
          </a:p>
        </p:txBody>
      </p:sp>
      <p:sp>
        <p:nvSpPr>
          <p:cNvPr id="210" name="Shape 210"/>
          <p:cNvSpPr/>
          <p:nvPr>
            <p:ph type="body" idx="20"/>
          </p:nvPr>
        </p:nvSpPr>
        <p:spPr>
          <a:xfrm>
            <a:off x="22329871" y="25593592"/>
            <a:ext cx="10047019" cy="2323856"/>
          </a:xfrm>
          <a:prstGeom prst="rect">
            <a:avLst/>
          </a:prstGeom>
          <a:extLst>
            <a:ext uri="{C572A759-6A51-4108-AA02-DFA0A04FC94B}">
              <ma14:wrappingTextBoxFlag xmlns:ma14="http://schemas.microsoft.com/office/mac/drawingml/2011/main" val="1"/>
            </a:ext>
          </a:extLst>
        </p:spPr>
        <p:txBody>
          <a:bodyPr/>
          <a:lstStyle/>
          <a:p>
            <a:pPr defTabSz="3555008">
              <a:spcBef>
                <a:spcPts val="400"/>
              </a:spcBef>
              <a:defRPr sz="2025"/>
            </a:pPr>
            <a:r>
              <a:t>The trojan design mechanism has two aspects: trigger and output payload. The trojan should be triggered under rare events or conditions and should not be easily detected by testing. </a:t>
            </a:r>
          </a:p>
          <a:p>
            <a:pPr defTabSz="3555008">
              <a:spcBef>
                <a:spcPts val="400"/>
              </a:spcBef>
              <a:defRPr sz="2025"/>
            </a:pPr>
          </a:p>
          <a:p>
            <a:pPr defTabSz="3555008">
              <a:spcBef>
                <a:spcPts val="400"/>
              </a:spcBef>
              <a:defRPr sz="2025"/>
            </a:pPr>
            <a:r>
              <a:t>In this work, we work on a Trojan design based on Asynchronous Counter. The design uses a 128 bit up down counter where the payload is to modify the output bit. The design schematic is given below.</a:t>
            </a:r>
          </a:p>
        </p:txBody>
      </p:sp>
      <p:sp>
        <p:nvSpPr>
          <p:cNvPr id="211" name="Shape 211"/>
          <p:cNvSpPr/>
          <p:nvPr>
            <p:ph type="body" idx="23"/>
          </p:nvPr>
        </p:nvSpPr>
        <p:spPr>
          <a:xfrm>
            <a:off x="33343056" y="17809852"/>
            <a:ext cx="10047019" cy="754046"/>
          </a:xfrm>
          <a:prstGeom prst="rect">
            <a:avLst/>
          </a:prstGeom>
          <a:extLst>
            <a:ext uri="{C572A759-6A51-4108-AA02-DFA0A04FC94B}">
              <ma14:wrappingTextBoxFlag xmlns:ma14="http://schemas.microsoft.com/office/mac/drawingml/2011/main" val="1"/>
            </a:ext>
          </a:extLst>
        </p:spPr>
        <p:txBody>
          <a:bodyPr/>
          <a:lstStyle>
            <a:lvl1pPr algn="ctr">
              <a:spcBef>
                <a:spcPts val="800"/>
              </a:spcBef>
              <a:defRPr b="1" sz="3700" u="sng">
                <a:latin typeface="+mj-lt"/>
                <a:ea typeface="+mj-ea"/>
                <a:cs typeface="+mj-cs"/>
                <a:sym typeface="Calibri"/>
              </a:defRPr>
            </a:lvl1pPr>
          </a:lstStyle>
          <a:p>
            <a:pPr/>
            <a:r>
              <a:t>References</a:t>
            </a:r>
          </a:p>
        </p:txBody>
      </p:sp>
      <p:sp>
        <p:nvSpPr>
          <p:cNvPr id="212" name="Shape 212"/>
          <p:cNvSpPr/>
          <p:nvPr>
            <p:ph type="body" idx="24"/>
          </p:nvPr>
        </p:nvSpPr>
        <p:spPr>
          <a:xfrm>
            <a:off x="33445645" y="19126348"/>
            <a:ext cx="10052051" cy="11950157"/>
          </a:xfrm>
          <a:prstGeom prst="rect">
            <a:avLst/>
          </a:prstGeom>
          <a:extLst>
            <a:ext uri="{C572A759-6A51-4108-AA02-DFA0A04FC94B}">
              <ma14:wrappingTextBoxFlag xmlns:ma14="http://schemas.microsoft.com/office/mac/drawingml/2011/main" val="1"/>
            </a:ext>
          </a:extLst>
        </p:spPr>
        <p:txBody>
          <a:bodyPr/>
          <a:lstStyle/>
          <a:p>
            <a:pPr defTabSz="2765007">
              <a:spcBef>
                <a:spcPts val="300"/>
              </a:spcBef>
              <a:defRPr sz="1575"/>
            </a:pPr>
            <a:r>
              <a:t>[1] Ramesh Karri and Jeyavijayan Rajendran, Kurt Rosenfeld, Mohammad Tehranipoor, Trustworthy Hardware: Identifying And Classifying Hardware Trojans, IEEE Design \&amp; Test of Computers, 2010</a:t>
            </a:r>
          </a:p>
          <a:p>
            <a:pPr defTabSz="2765007">
              <a:spcBef>
                <a:spcPts val="300"/>
              </a:spcBef>
              <a:defRPr sz="1575"/>
            </a:pPr>
            <a:r>
              <a:t>[2] Masoud Rostami, Farinaz Koushanfar, and Ramesh Karri, A Primer on Hardware Security: Models, Methods, and Metrics, Vol. 102, No. 8, August 2014 | Proceedings of the IEEE</a:t>
            </a:r>
          </a:p>
          <a:p>
            <a:pPr defTabSz="2765007">
              <a:spcBef>
                <a:spcPts val="300"/>
              </a:spcBef>
              <a:defRPr sz="1575"/>
            </a:pPr>
            <a:r>
              <a:t>[3] Swarup Bhunia, Michael S. Hsiao, Mainak Banga,  and Seetharam Narasimhan, Hardware Trojan Attacks: Threat Analysis and Countermeasures, Vol. 102, No. 8, August 2014 | Proceedings of the IEEE</a:t>
            </a:r>
          </a:p>
          <a:p>
            <a:pPr defTabSz="2765007">
              <a:spcBef>
                <a:spcPts val="300"/>
              </a:spcBef>
              <a:defRPr sz="1575"/>
            </a:pPr>
            <a:r>
              <a:t>[4] Mohammad Tehranipoor, Farinaz Koushanfar, A Survey of Hardware Trojan Taxonomy and Detection, IEEE Design \&amp; Test of Computers</a:t>
            </a:r>
          </a:p>
          <a:p>
            <a:pPr defTabSz="2765007">
              <a:spcBef>
                <a:spcPts val="300"/>
              </a:spcBef>
              <a:defRPr sz="1575"/>
            </a:pPr>
            <a:r>
              <a:t>[5] Seetharam Narasimhan, Xinmu Wang, and Swarup Bhunia, Wen Yueh and Saibal Mukhopadhyay, Improving IC Security Against Trojan Attacks Through Integration of Security Monitors</a:t>
            </a:r>
          </a:p>
          <a:p>
            <a:pPr defTabSz="2765007">
              <a:spcBef>
                <a:spcPts val="300"/>
              </a:spcBef>
              <a:defRPr sz="1575"/>
            </a:pPr>
            <a:r>
              <a:t>[6] Miodrag Potkonjak, Ani Nahapetian, Michael Nelson, Tammara Massey, Hardware Trojan Horse Detection Using Gate-Level Characterization, DAC’09, July 26-31, 2009, San Francisco, California, USA</a:t>
            </a:r>
          </a:p>
          <a:p>
            <a:pPr defTabSz="2765007">
              <a:spcBef>
                <a:spcPts val="300"/>
              </a:spcBef>
              <a:defRPr sz="1575"/>
            </a:pPr>
            <a:r>
              <a:t>[7] Rajat Subhra Chakraborty, Seetharam Narasimhan and Swarup Bhunia, Hardware Trojan: Threats and Emerging Solutions, IEEE 2009</a:t>
            </a:r>
          </a:p>
          <a:p>
            <a:pPr defTabSz="2765007">
              <a:spcBef>
                <a:spcPts val="300"/>
              </a:spcBef>
              <a:defRPr sz="1575"/>
            </a:pPr>
            <a:r>
              <a:t>[8] Mainak Banga and Michael S. Hsiao, Trusted RTL: Trojan Detection Methodology in Pre-Silicon Designs, IEEE 2010</a:t>
            </a:r>
          </a:p>
          <a:p>
            <a:pPr defTabSz="2765007">
              <a:spcBef>
                <a:spcPts val="300"/>
              </a:spcBef>
              <a:defRPr sz="1575"/>
            </a:pPr>
            <a:r>
              <a:t>[9] Huafeng Liu, Hongwei Luo, Liwei Wang, Design of Hardware Trojan Horse Based on Counter, IEEE 2011</a:t>
            </a:r>
          </a:p>
          <a:p>
            <a:pPr defTabSz="2765007">
              <a:spcBef>
                <a:spcPts val="300"/>
              </a:spcBef>
              <a:defRPr sz="1575"/>
            </a:pPr>
            <a:r>
              <a:t>[10] Jie Zhang and Qiang Xu, On Hardware Trojan Design and Implementation at Register-Transfer Level, 2013 IEEE International Symposium on Hardware-Oriented Security and Trust (HOST)</a:t>
            </a:r>
          </a:p>
          <a:p>
            <a:pPr defTabSz="2765007">
              <a:spcBef>
                <a:spcPts val="300"/>
              </a:spcBef>
              <a:defRPr sz="1575"/>
            </a:pPr>
            <a:r>
              <a:t>[11] Yier Jin and Yiorgos Makris, Hardware Trojans in Wireless Cryptographic ICs, IEEE Design \&amp; Test of Computers</a:t>
            </a:r>
          </a:p>
          <a:p>
            <a:pPr defTabSz="2765007">
              <a:spcBef>
                <a:spcPts val="300"/>
              </a:spcBef>
              <a:defRPr sz="1575"/>
            </a:pPr>
            <a:r>
              <a:t>[12] Swarup Bhunia, Michael S. Hsiao, Virginia Tech, Jim Plusquellic, Mohammad Tehranipoor, Miron Abramovici, Dakshi Agrawal, Paul Bradley, Protection Against Hardware Trojan Attacks: Towards a Comprehensive Solution, IEEE Design \&amp; Test 2012</a:t>
            </a:r>
          </a:p>
          <a:p>
            <a:pPr defTabSz="2765007">
              <a:spcBef>
                <a:spcPts val="300"/>
              </a:spcBef>
              <a:defRPr sz="1575"/>
            </a:pPr>
            <a:r>
              <a:t>[13] K. XIAO, D. FORTE, Y. JIN, R. KARRI, S. BHUNIA and M. TEHRANIPOOR, Hardware Trojans: Lessons Learned after One Decade of Research, ACM Transactions on Design Automation of Electronic Systems, 2016</a:t>
            </a:r>
          </a:p>
          <a:p>
            <a:pPr defTabSz="2765007">
              <a:spcBef>
                <a:spcPts val="300"/>
              </a:spcBef>
              <a:defRPr sz="1575"/>
            </a:pPr>
            <a:r>
              <a:t>[14] Samantha Pham, Jennifer L. Dworak§, and Theodore W. Manikas, An Analysis of Differences between Trojans inserted at RTL and at Manufacturing with Implications for their Detectability</a:t>
            </a:r>
          </a:p>
          <a:p>
            <a:pPr defTabSz="2765007">
              <a:spcBef>
                <a:spcPts val="300"/>
              </a:spcBef>
              <a:defRPr sz="1575"/>
            </a:pPr>
            <a:r>
              <a:t>[15] Dakshi Agrawal Selcuk Baktır, Deniz Karakoyunlu, Pankaj Rohatgi, Berk Sunar, Trojan Detection using IC Fingerprinting</a:t>
            </a:r>
          </a:p>
          <a:p>
            <a:pPr defTabSz="2765007">
              <a:spcBef>
                <a:spcPts val="300"/>
              </a:spcBef>
              <a:defRPr sz="1575"/>
            </a:pPr>
            <a:r>
              <a:t>[16] Nicole Fern, Shrikant Kulkarni and Kwang-Ting (Tim) Cheng, Hardware Trojans Hidden in RTL Don’t Cares - Automated Insertion and Prevention Methodologies, INTERNATIONAL TEST CONFERENCE, 2015</a:t>
            </a:r>
          </a:p>
          <a:p>
            <a:pPr defTabSz="2765007">
              <a:spcBef>
                <a:spcPts val="300"/>
              </a:spcBef>
              <a:defRPr sz="1575"/>
            </a:pPr>
            <a:r>
              <a:t>[17] H. Salmani, M. Tehranipoor, J. Plusquellic, New Design for Imroving hardware trojan detection and reducing Trojan activation time, HOST 2009</a:t>
            </a:r>
          </a:p>
          <a:p>
            <a:pPr defTabSz="2765007">
              <a:spcBef>
                <a:spcPts val="300"/>
              </a:spcBef>
              <a:defRPr sz="1575"/>
            </a:pPr>
            <a:r>
              <a:t>[18] J.Li and J. Lach, At speed delay characterization for IC authentication and hardware trojan Horse detection, HOST 2008</a:t>
            </a:r>
          </a:p>
          <a:p>
            <a:pPr defTabSz="2765007">
              <a:spcBef>
                <a:spcPts val="300"/>
              </a:spcBef>
              <a:defRPr sz="1575"/>
            </a:pPr>
            <a:r>
              <a:t>[19] M. Banga, M. Hsiao, VITAMIN: voltage inversion technique to ascertain malicious insertions in ICs, HOST 2009</a:t>
            </a:r>
          </a:p>
          <a:p>
            <a:pPr defTabSz="2765007">
              <a:spcBef>
                <a:spcPts val="300"/>
              </a:spcBef>
              <a:defRPr sz="1575"/>
            </a:pPr>
            <a:r>
              <a:t>[20] J. Gu, G. Qu and Q. Zhou, Information Hiding for trusted system design, DAC 2009</a:t>
            </a:r>
          </a:p>
          <a:p>
            <a:pPr defTabSz="2765007">
              <a:spcBef>
                <a:spcPts val="300"/>
              </a:spcBef>
              <a:defRPr sz="1575"/>
            </a:pPr>
            <a:r>
              <a:t>[21] RS Chakraborty and S. Bhunia, Security against hardware trojan through a novel application of design obfuscation, ICCADD 2009</a:t>
            </a:r>
          </a:p>
          <a:p>
            <a:pPr defTabSz="2765007">
              <a:spcBef>
                <a:spcPts val="300"/>
              </a:spcBef>
              <a:defRPr sz="1575"/>
            </a:pPr>
            <a:r>
              <a:t>[22] E. Love, Y. Jin, Y. Makris, Enhancing security via provably trustworthy hardware intellectual property, HOST 2011</a:t>
            </a:r>
          </a:p>
          <a:p>
            <a:pPr defTabSz="2765007">
              <a:spcBef>
                <a:spcPts val="300"/>
              </a:spcBef>
              <a:defRPr sz="1575"/>
            </a:pPr>
            <a:r>
              <a:t>[23] C. Dunbar, G. Qu, Designing trusted embedded system fro finite state machine, TECS 2014</a:t>
            </a:r>
          </a:p>
          <a:p>
            <a:pPr defTabSz="2765007">
              <a:spcBef>
                <a:spcPts val="300"/>
              </a:spcBef>
              <a:defRPr sz="1575"/>
            </a:pPr>
            <a:r>
              <a:t>[24] Nicole Fern, Shrikant Kulkarni, Kwang-Ting TIm Cheng, Hardware Trojans Hidden in RTL Don't Cares- Automated Insertion and Prevention Methodologies, International Test Conference, 2015</a:t>
            </a:r>
          </a:p>
          <a:p>
            <a:pPr defTabSz="2765007">
              <a:spcBef>
                <a:spcPts val="300"/>
              </a:spcBef>
              <a:defRPr sz="1575"/>
            </a:pPr>
            <a:r>
              <a:t>[25] Jie Zhang, Qiang Xu, On Hardware Trojan Design and Implementation at Register-Transfer Level</a:t>
            </a:r>
          </a:p>
        </p:txBody>
      </p:sp>
      <p:sp>
        <p:nvSpPr>
          <p:cNvPr id="213" name="Shape 213"/>
          <p:cNvSpPr/>
          <p:nvPr>
            <p:ph type="body" idx="25"/>
          </p:nvPr>
        </p:nvSpPr>
        <p:spPr>
          <a:xfrm>
            <a:off x="11506068" y="14006887"/>
            <a:ext cx="9756419" cy="7217988"/>
          </a:xfrm>
          <a:prstGeom prst="rect">
            <a:avLst/>
          </a:prstGeom>
          <a:extLst>
            <a:ext uri="{C572A759-6A51-4108-AA02-DFA0A04FC94B}">
              <ma14:wrappingTextBoxFlag xmlns:ma14="http://schemas.microsoft.com/office/mac/drawingml/2011/main" val="1"/>
            </a:ext>
          </a:extLst>
        </p:spPr>
        <p:txBody>
          <a:bodyPr/>
          <a:lstStyle/>
          <a:p>
            <a:pPr defTabSz="1543800">
              <a:spcBef>
                <a:spcPts val="200"/>
              </a:spcBef>
              <a:defRPr b="1" sz="2050"/>
            </a:pPr>
            <a:r>
              <a:t>Hardware Trojan: </a:t>
            </a:r>
            <a:r>
              <a:rPr b="0"/>
              <a:t>An attacker either in the design house or foundry may add malicious circuitry or modify existing circuits to effect the reliability of circuit or run some malicious logic.</a:t>
            </a:r>
            <a:endParaRPr b="0"/>
          </a:p>
          <a:p>
            <a:pPr defTabSz="1543800">
              <a:spcBef>
                <a:spcPts val="200"/>
              </a:spcBef>
              <a:defRPr b="1" sz="2050"/>
            </a:pPr>
          </a:p>
          <a:p>
            <a:pPr defTabSz="1543800">
              <a:spcBef>
                <a:spcPts val="200"/>
              </a:spcBef>
              <a:defRPr b="1" sz="2050"/>
            </a:pPr>
            <a:r>
              <a:t>Intellectual Property(IP) Piracy or overbuilding: </a:t>
            </a:r>
            <a:r>
              <a:rPr b="0"/>
              <a:t>An IP user or rogue foundry may pirate the IP without the knowledge or consent of the designer leading to IP Theft. A malicious foundry may build more than required number of ICs and sell the excess components to the grey market.</a:t>
            </a:r>
            <a:endParaRPr b="0"/>
          </a:p>
          <a:p>
            <a:pPr defTabSz="1543800">
              <a:spcBef>
                <a:spcPts val="200"/>
              </a:spcBef>
              <a:defRPr b="1" sz="2050"/>
            </a:pPr>
          </a:p>
          <a:p>
            <a:pPr defTabSz="1543800">
              <a:spcBef>
                <a:spcPts val="200"/>
              </a:spcBef>
              <a:defRPr b="1" sz="2050"/>
            </a:pPr>
            <a:r>
              <a:t>Reverse Engineering: </a:t>
            </a:r>
            <a:r>
              <a:rPr b="0"/>
              <a:t>The attacker traces back the IC to some abstraction level in the IC supply chain. The attacker may use Reverse engineering to reach a desired abstraction level and then modify the IP or change it.</a:t>
            </a:r>
            <a:endParaRPr b="0"/>
          </a:p>
          <a:p>
            <a:pPr defTabSz="1543800">
              <a:spcBef>
                <a:spcPts val="200"/>
              </a:spcBef>
              <a:defRPr b="1" sz="2050"/>
            </a:pPr>
          </a:p>
          <a:p>
            <a:pPr defTabSz="1543800">
              <a:spcBef>
                <a:spcPts val="200"/>
              </a:spcBef>
              <a:defRPr b="1" sz="2050"/>
            </a:pPr>
            <a:r>
              <a:t>Side Channel Analysis: </a:t>
            </a:r>
            <a:r>
              <a:rPr b="0"/>
              <a:t>Circuits while executing some code or performing cryptographic operations radiates EM waves or information from other channels. An attacker can extract information from these side channels and process them to get secret information like cryptographic keys.</a:t>
            </a:r>
            <a:endParaRPr b="0"/>
          </a:p>
          <a:p>
            <a:pPr defTabSz="1543800">
              <a:spcBef>
                <a:spcPts val="200"/>
              </a:spcBef>
              <a:defRPr b="1" sz="2050"/>
            </a:pPr>
          </a:p>
          <a:p>
            <a:pPr defTabSz="1543800">
              <a:spcBef>
                <a:spcPts val="200"/>
              </a:spcBef>
              <a:defRPr b="1" sz="2870"/>
            </a:pPr>
            <a:r>
              <a:rPr sz="2050"/>
              <a:t>Counterfeit: </a:t>
            </a:r>
            <a:r>
              <a:rPr b="0" sz="2050"/>
              <a:t>Attacker forges original component by reverse engineering the IC to certain abstraction level and rebuild these circuits using other components. Systems using these circuits might effect the reliability and security.</a:t>
            </a:r>
          </a:p>
        </p:txBody>
      </p:sp>
      <p:sp>
        <p:nvSpPr>
          <p:cNvPr id="214" name="Shape 214"/>
          <p:cNvSpPr/>
          <p:nvPr>
            <p:ph type="body" idx="26"/>
          </p:nvPr>
        </p:nvSpPr>
        <p:spPr>
          <a:prstGeom prst="rect">
            <a:avLst/>
          </a:prstGeom>
          <a:extLst>
            <a:ext uri="{C572A759-6A51-4108-AA02-DFA0A04FC94B}">
              <ma14:wrappingTextBoxFlag xmlns:ma14="http://schemas.microsoft.com/office/mac/drawingml/2011/main" val="1"/>
            </a:ext>
          </a:extLst>
        </p:spPr>
        <p:txBody>
          <a:bodyPr/>
          <a:lstStyle>
            <a:lvl1pPr algn="ctr">
              <a:spcBef>
                <a:spcPts val="1400"/>
              </a:spcBef>
              <a:defRPr sz="6000">
                <a:solidFill>
                  <a:srgbClr val="FFFFFF"/>
                </a:solidFill>
                <a:latin typeface="+mj-lt"/>
                <a:ea typeface="+mj-ea"/>
                <a:cs typeface="+mj-cs"/>
                <a:sym typeface="Calibri"/>
              </a:defRPr>
            </a:lvl1pPr>
          </a:lstStyle>
          <a:p>
            <a:pPr/>
            <a:r>
              <a:t>Advisors: Dr. Mohammad Hashmi, Dr. Donghoon Chang</a:t>
            </a:r>
          </a:p>
        </p:txBody>
      </p:sp>
      <p:sp>
        <p:nvSpPr>
          <p:cNvPr id="215" name="Shape 215"/>
          <p:cNvSpPr/>
          <p:nvPr>
            <p:ph type="body" idx="27"/>
          </p:nvPr>
        </p:nvSpPr>
        <p:spPr>
          <a:prstGeom prst="rect">
            <a:avLst/>
          </a:prstGeom>
          <a:extLst>
            <a:ext uri="{C572A759-6A51-4108-AA02-DFA0A04FC94B}">
              <ma14:wrappingTextBoxFlag xmlns:ma14="http://schemas.microsoft.com/office/mac/drawingml/2011/main" val="1"/>
            </a:ext>
          </a:extLst>
        </p:spPr>
        <p:txBody>
          <a:bodyPr/>
          <a:lstStyle>
            <a:lvl1pPr algn="ctr">
              <a:lnSpc>
                <a:spcPct val="90000"/>
              </a:lnSpc>
              <a:spcBef>
                <a:spcPts val="1900"/>
              </a:spcBef>
              <a:defRPr sz="8100">
                <a:solidFill>
                  <a:srgbClr val="FFFFFF"/>
                </a:solidFill>
                <a:latin typeface="+mj-lt"/>
                <a:ea typeface="+mj-ea"/>
                <a:cs typeface="+mj-cs"/>
                <a:sym typeface="Calibri"/>
              </a:defRPr>
            </a:lvl1pPr>
          </a:lstStyle>
          <a:p>
            <a:pPr/>
            <a:r>
              <a:t>Vasisht Duddu</a:t>
            </a:r>
          </a:p>
        </p:txBody>
      </p:sp>
      <p:sp>
        <p:nvSpPr>
          <p:cNvPr id="216" name="Shape 216"/>
          <p:cNvSpPr/>
          <p:nvPr>
            <p:ph type="body" idx="28"/>
          </p:nvPr>
        </p:nvSpPr>
        <p:spPr>
          <a:prstGeom prst="rect">
            <a:avLst/>
          </a:prstGeom>
          <a:extLst>
            <a:ext uri="{C572A759-6A51-4108-AA02-DFA0A04FC94B}">
              <ma14:wrappingTextBoxFlag xmlns:ma14="http://schemas.microsoft.com/office/mac/drawingml/2011/main" val="1"/>
            </a:ext>
          </a:extLst>
        </p:spPr>
        <p:txBody>
          <a:bodyPr/>
          <a:lstStyle>
            <a:lvl1pPr algn="ctr" defTabSz="4345011">
              <a:lnSpc>
                <a:spcPct val="90000"/>
              </a:lnSpc>
              <a:spcBef>
                <a:spcPts val="2500"/>
              </a:spcBef>
              <a:defRPr sz="10494">
                <a:solidFill>
                  <a:srgbClr val="FFFFFF"/>
                </a:solidFill>
                <a:latin typeface="+mj-lt"/>
                <a:ea typeface="+mj-ea"/>
                <a:cs typeface="+mj-cs"/>
                <a:sym typeface="Calibri"/>
              </a:defRPr>
            </a:lvl1pPr>
          </a:lstStyle>
          <a:p>
            <a:pPr/>
            <a:r>
              <a:t>Security and Trust in Integrated Circuits</a:t>
            </a:r>
          </a:p>
        </p:txBody>
      </p:sp>
      <p:sp>
        <p:nvSpPr>
          <p:cNvPr id="217" name="Shape 217"/>
          <p:cNvSpPr/>
          <p:nvPr/>
        </p:nvSpPr>
        <p:spPr>
          <a:xfrm>
            <a:off x="33343056" y="15000022"/>
            <a:ext cx="10047019"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lgn="ctr">
              <a:spcBef>
                <a:spcPts val="800"/>
              </a:spcBef>
              <a:defRPr b="1" sz="3700" u="sng">
                <a:solidFill>
                  <a:srgbClr val="2C3F71"/>
                </a:solidFill>
              </a:defRPr>
            </a:lvl1pPr>
          </a:lstStyle>
          <a:p>
            <a:pPr/>
            <a:r>
              <a:t>Future Work</a:t>
            </a:r>
          </a:p>
        </p:txBody>
      </p:sp>
      <p:sp>
        <p:nvSpPr>
          <p:cNvPr id="218" name="Shape 218"/>
          <p:cNvSpPr/>
          <p:nvPr/>
        </p:nvSpPr>
        <p:spPr>
          <a:xfrm>
            <a:off x="33291043" y="15787532"/>
            <a:ext cx="10052051" cy="1525834"/>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lvl1pPr defTabSz="3247786">
              <a:spcBef>
                <a:spcPts val="400"/>
              </a:spcBef>
              <a:defRPr sz="1850">
                <a:solidFill>
                  <a:srgbClr val="2C3F71"/>
                </a:solidFill>
                <a:latin typeface="Times New Roman"/>
                <a:ea typeface="Times New Roman"/>
                <a:cs typeface="Times New Roman"/>
                <a:sym typeface="Times New Roman"/>
              </a:defRPr>
            </a:lvl1pPr>
          </a:lstStyle>
          <a:p>
            <a:pPr/>
            <a:r>
              <a:t>As part of future work, I would explore and design an analog physically unclonable function(PUF) as a hardware security primitive to improve the security and authenticate circuits. The study would explore various PUF architectures and study the recent trend in PUF design and implement an analog PUF using cadence(virtuoso)/spice and perform simulations.</a:t>
            </a:r>
          </a:p>
        </p:txBody>
      </p:sp>
      <p:pic>
        <p:nvPicPr>
          <p:cNvPr id="219" name="trojan_design.png"/>
          <p:cNvPicPr>
            <a:picLocks noChangeAspect="1"/>
          </p:cNvPicPr>
          <p:nvPr/>
        </p:nvPicPr>
        <p:blipFill>
          <a:blip r:embed="rId2">
            <a:extLst/>
          </a:blip>
          <a:stretch>
            <a:fillRect/>
          </a:stretch>
        </p:blipFill>
        <p:spPr>
          <a:xfrm>
            <a:off x="22579996" y="28032592"/>
            <a:ext cx="9641673" cy="3218039"/>
          </a:xfrm>
          <a:prstGeom prst="rect">
            <a:avLst/>
          </a:prstGeom>
          <a:ln w="12700">
            <a:miter lim="400000"/>
          </a:ln>
        </p:spPr>
      </p:pic>
      <p:pic>
        <p:nvPicPr>
          <p:cNvPr id="220" name="SupplyChain.png"/>
          <p:cNvPicPr>
            <a:picLocks noChangeAspect="1"/>
          </p:cNvPicPr>
          <p:nvPr/>
        </p:nvPicPr>
        <p:blipFill>
          <a:blip r:embed="rId3">
            <a:extLst/>
          </a:blip>
          <a:stretch>
            <a:fillRect/>
          </a:stretch>
        </p:blipFill>
        <p:spPr>
          <a:xfrm>
            <a:off x="585016" y="15787532"/>
            <a:ext cx="9507413" cy="3656698"/>
          </a:xfrm>
          <a:prstGeom prst="rect">
            <a:avLst/>
          </a:prstGeom>
          <a:ln w="12700">
            <a:miter lim="400000"/>
          </a:ln>
        </p:spPr>
      </p:pic>
      <p:pic>
        <p:nvPicPr>
          <p:cNvPr id="221" name="model.png"/>
          <p:cNvPicPr>
            <a:picLocks noChangeAspect="1"/>
          </p:cNvPicPr>
          <p:nvPr/>
        </p:nvPicPr>
        <p:blipFill>
          <a:blip r:embed="rId4">
            <a:extLst/>
          </a:blip>
          <a:stretch>
            <a:fillRect/>
          </a:stretch>
        </p:blipFill>
        <p:spPr>
          <a:xfrm>
            <a:off x="12879540" y="5944267"/>
            <a:ext cx="7167141" cy="6347320"/>
          </a:xfrm>
          <a:prstGeom prst="rect">
            <a:avLst/>
          </a:prstGeom>
          <a:ln w="12700">
            <a:miter lim="400000"/>
          </a:ln>
        </p:spPr>
      </p:pic>
      <p:sp>
        <p:nvSpPr>
          <p:cNvPr id="222" name="Shape 222"/>
          <p:cNvSpPr/>
          <p:nvPr/>
        </p:nvSpPr>
        <p:spPr>
          <a:xfrm>
            <a:off x="670793" y="19528435"/>
            <a:ext cx="9672462" cy="8725629"/>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defTabSz="1619107">
              <a:spcBef>
                <a:spcPts val="200"/>
              </a:spcBef>
              <a:defRPr b="1" sz="2150">
                <a:solidFill>
                  <a:srgbClr val="2C3F71"/>
                </a:solidFill>
                <a:latin typeface="Times New Roman"/>
                <a:ea typeface="Times New Roman"/>
                <a:cs typeface="Times New Roman"/>
                <a:sym typeface="Times New Roman"/>
              </a:defRPr>
            </a:pPr>
            <a:r>
              <a:t>Specification Phase: </a:t>
            </a:r>
            <a:r>
              <a:rPr b="0"/>
              <a:t>The designers decide on the high level description of the building blocks and define the system's characteristics including power consumption, area, delay and functionality. </a:t>
            </a:r>
            <a:endParaRPr b="0"/>
          </a:p>
          <a:p>
            <a:pPr defTabSz="1619107">
              <a:spcBef>
                <a:spcPts val="200"/>
              </a:spcBef>
              <a:defRPr b="1" sz="2150">
                <a:solidFill>
                  <a:srgbClr val="2C3F71"/>
                </a:solidFill>
                <a:latin typeface="Times New Roman"/>
                <a:ea typeface="Times New Roman"/>
                <a:cs typeface="Times New Roman"/>
                <a:sym typeface="Times New Roman"/>
              </a:defRPr>
            </a:pPr>
          </a:p>
          <a:p>
            <a:pPr defTabSz="1619107">
              <a:spcBef>
                <a:spcPts val="200"/>
              </a:spcBef>
              <a:defRPr b="1" sz="2150">
                <a:solidFill>
                  <a:srgbClr val="2C3F71"/>
                </a:solidFill>
                <a:latin typeface="Times New Roman"/>
                <a:ea typeface="Times New Roman"/>
                <a:cs typeface="Times New Roman"/>
                <a:sym typeface="Times New Roman"/>
              </a:defRPr>
            </a:pPr>
            <a:r>
              <a:t>Design Phase:</a:t>
            </a:r>
            <a:r>
              <a:rPr b="0"/>
              <a:t> This is the most vulnerable phase where designers consider functional, logical, timing and physical constraints and they map the schematic to the hardware. This includes using multiple 3rd party IP cores, standard cells and EDA tools which might be vulnerable and contain trojans.</a:t>
            </a:r>
          </a:p>
          <a:p>
            <a:pPr defTabSz="1619107">
              <a:spcBef>
                <a:spcPts val="200"/>
              </a:spcBef>
              <a:defRPr b="1" sz="2150">
                <a:solidFill>
                  <a:srgbClr val="2C3F71"/>
                </a:solidFill>
                <a:latin typeface="Times New Roman"/>
                <a:ea typeface="Times New Roman"/>
                <a:cs typeface="Times New Roman"/>
                <a:sym typeface="Times New Roman"/>
              </a:defRPr>
            </a:pPr>
          </a:p>
          <a:p>
            <a:pPr defTabSz="1619107">
              <a:spcBef>
                <a:spcPts val="200"/>
              </a:spcBef>
              <a:defRPr b="1" sz="2150">
                <a:solidFill>
                  <a:srgbClr val="2C3F71"/>
                </a:solidFill>
                <a:latin typeface="Times New Roman"/>
                <a:ea typeface="Times New Roman"/>
                <a:cs typeface="Times New Roman"/>
                <a:sym typeface="Times New Roman"/>
              </a:defRPr>
            </a:pPr>
            <a:r>
              <a:t>Fabrication Phase: </a:t>
            </a:r>
            <a:r>
              <a:rPr b="0"/>
              <a:t>Designers create the layout/mask and send it to the fab to create the chip. Attacker might make small modifications to the mask or change chemical composition to effect the current flow decreasing the reliability of the circuit.</a:t>
            </a:r>
            <a:endParaRPr b="0"/>
          </a:p>
          <a:p>
            <a:pPr defTabSz="1619107">
              <a:spcBef>
                <a:spcPts val="200"/>
              </a:spcBef>
              <a:defRPr b="1" sz="2150">
                <a:solidFill>
                  <a:srgbClr val="2C3F71"/>
                </a:solidFill>
                <a:latin typeface="Times New Roman"/>
                <a:ea typeface="Times New Roman"/>
                <a:cs typeface="Times New Roman"/>
                <a:sym typeface="Times New Roman"/>
              </a:defRPr>
            </a:pPr>
          </a:p>
          <a:p>
            <a:pPr defTabSz="1619107">
              <a:spcBef>
                <a:spcPts val="200"/>
              </a:spcBef>
              <a:defRPr b="1" sz="2150">
                <a:solidFill>
                  <a:srgbClr val="2C3F71"/>
                </a:solidFill>
                <a:latin typeface="Times New Roman"/>
                <a:ea typeface="Times New Roman"/>
                <a:cs typeface="Times New Roman"/>
                <a:sym typeface="Times New Roman"/>
              </a:defRPr>
            </a:pPr>
            <a:r>
              <a:t>Assembly: </a:t>
            </a:r>
            <a:r>
              <a:rPr b="0"/>
              <a:t>At this stage, different components are assembled on a PCB and every junction where two components are connected is a possible site for trojan insertion. Even if all individual chips are trustworthy, malicious assembly might create security issues in the circuit. The usage of unshielded wires to leak information via side channels.</a:t>
            </a:r>
          </a:p>
          <a:p>
            <a:pPr defTabSz="1619107">
              <a:spcBef>
                <a:spcPts val="200"/>
              </a:spcBef>
              <a:defRPr b="1" sz="2150">
                <a:solidFill>
                  <a:srgbClr val="2C3F71"/>
                </a:solidFill>
                <a:latin typeface="Times New Roman"/>
                <a:ea typeface="Times New Roman"/>
                <a:cs typeface="Times New Roman"/>
                <a:sym typeface="Times New Roman"/>
              </a:defRPr>
            </a:pPr>
          </a:p>
          <a:p>
            <a:pPr defTabSz="1619107">
              <a:spcBef>
                <a:spcPts val="200"/>
              </a:spcBef>
              <a:defRPr b="1" sz="2150">
                <a:solidFill>
                  <a:srgbClr val="2C3F71"/>
                </a:solidFill>
                <a:latin typeface="Times New Roman"/>
                <a:ea typeface="Times New Roman"/>
                <a:cs typeface="Times New Roman"/>
                <a:sym typeface="Times New Roman"/>
              </a:defRPr>
            </a:pPr>
            <a:r>
              <a:t>Testing Phase: </a:t>
            </a:r>
            <a:r>
              <a:rPr b="0"/>
              <a:t>This is the phase for detection of any vulnerabilities introduced in the circuits which includes using trojan detection techniques and test vectors that have to kept secret to prevent attacker from effecting the testing phase. This phase is considered as trustworthy to detect any modification made by attacker to the circuit in the previous </a:t>
            </a:r>
            <a:r>
              <a:t>stages.</a:t>
            </a:r>
          </a:p>
        </p:txBody>
      </p:sp>
      <p:sp>
        <p:nvSpPr>
          <p:cNvPr id="223" name="Shape 223"/>
          <p:cNvSpPr/>
          <p:nvPr/>
        </p:nvSpPr>
        <p:spPr>
          <a:xfrm>
            <a:off x="585016" y="15000022"/>
            <a:ext cx="9507413"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spcBef>
                <a:spcPts val="800"/>
              </a:spcBef>
              <a:defRPr b="1" sz="2800" u="sng">
                <a:solidFill>
                  <a:srgbClr val="2C3F71"/>
                </a:solidFill>
              </a:defRPr>
            </a:lvl1pPr>
          </a:lstStyle>
          <a:p>
            <a:pPr/>
            <a:r>
              <a:t>IC Supply Chain</a:t>
            </a:r>
          </a:p>
        </p:txBody>
      </p:sp>
      <p:sp>
        <p:nvSpPr>
          <p:cNvPr id="224" name="Shape 224"/>
          <p:cNvSpPr/>
          <p:nvPr/>
        </p:nvSpPr>
        <p:spPr>
          <a:xfrm>
            <a:off x="11630571" y="13313238"/>
            <a:ext cx="9507412"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spcBef>
                <a:spcPts val="800"/>
              </a:spcBef>
              <a:defRPr b="1" sz="2800" u="sng">
                <a:solidFill>
                  <a:srgbClr val="2C3F71"/>
                </a:solidFill>
              </a:defRPr>
            </a:lvl1pPr>
          </a:lstStyle>
          <a:p>
            <a:pPr/>
            <a:r>
              <a:t>Threats</a:t>
            </a:r>
          </a:p>
        </p:txBody>
      </p:sp>
      <p:sp>
        <p:nvSpPr>
          <p:cNvPr id="225" name="Shape 225"/>
          <p:cNvSpPr/>
          <p:nvPr/>
        </p:nvSpPr>
        <p:spPr>
          <a:xfrm>
            <a:off x="587482" y="28526447"/>
            <a:ext cx="9507412"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spcBef>
                <a:spcPts val="800"/>
              </a:spcBef>
              <a:defRPr b="1" sz="2800" u="sng">
                <a:solidFill>
                  <a:srgbClr val="2C3F71"/>
                </a:solidFill>
              </a:defRPr>
            </a:lvl1pPr>
          </a:lstStyle>
          <a:p>
            <a:pPr/>
            <a:r>
              <a:t>Attacker Motive</a:t>
            </a:r>
          </a:p>
        </p:txBody>
      </p:sp>
      <p:sp>
        <p:nvSpPr>
          <p:cNvPr id="226" name="Shape 226"/>
          <p:cNvSpPr/>
          <p:nvPr/>
        </p:nvSpPr>
        <p:spPr>
          <a:xfrm>
            <a:off x="11755074" y="20992937"/>
            <a:ext cx="9507412"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spcBef>
                <a:spcPts val="800"/>
              </a:spcBef>
              <a:defRPr b="1" sz="2800" u="sng">
                <a:solidFill>
                  <a:srgbClr val="2C3F71"/>
                </a:solidFill>
              </a:defRPr>
            </a:lvl1pPr>
          </a:lstStyle>
          <a:p>
            <a:pPr/>
            <a:r>
              <a:t>Attacker Knowledge</a:t>
            </a:r>
          </a:p>
        </p:txBody>
      </p:sp>
      <p:sp>
        <p:nvSpPr>
          <p:cNvPr id="227" name="Shape 227"/>
          <p:cNvSpPr/>
          <p:nvPr/>
        </p:nvSpPr>
        <p:spPr>
          <a:xfrm>
            <a:off x="582550" y="29186057"/>
            <a:ext cx="8880266" cy="2480194"/>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defTabSz="1543800">
              <a:spcBef>
                <a:spcPts val="200"/>
              </a:spcBef>
              <a:defRPr b="1" sz="2050">
                <a:solidFill>
                  <a:srgbClr val="2C3F71"/>
                </a:solidFill>
                <a:latin typeface="Times New Roman"/>
                <a:ea typeface="Times New Roman"/>
                <a:cs typeface="Times New Roman"/>
                <a:sym typeface="Times New Roman"/>
              </a:defRPr>
            </a:pPr>
            <a:r>
              <a:t>-  Leak information</a:t>
            </a:r>
          </a:p>
          <a:p>
            <a:pPr defTabSz="1543800">
              <a:spcBef>
                <a:spcPts val="200"/>
              </a:spcBef>
              <a:defRPr b="1" sz="2050">
                <a:solidFill>
                  <a:srgbClr val="2C3F71"/>
                </a:solidFill>
                <a:latin typeface="Times New Roman"/>
                <a:ea typeface="Times New Roman"/>
                <a:cs typeface="Times New Roman"/>
                <a:sym typeface="Times New Roman"/>
              </a:defRPr>
            </a:pPr>
            <a:r>
              <a:t>-  Steal Data</a:t>
            </a:r>
          </a:p>
          <a:p>
            <a:pPr defTabSz="1543800">
              <a:spcBef>
                <a:spcPts val="200"/>
              </a:spcBef>
              <a:defRPr b="1" sz="2050">
                <a:solidFill>
                  <a:srgbClr val="2C3F71"/>
                </a:solidFill>
                <a:latin typeface="Times New Roman"/>
                <a:ea typeface="Times New Roman"/>
                <a:cs typeface="Times New Roman"/>
                <a:sym typeface="Times New Roman"/>
              </a:defRPr>
            </a:pPr>
            <a:r>
              <a:t>-  Counterfeit/Duplicate circuit</a:t>
            </a:r>
          </a:p>
          <a:p>
            <a:pPr defTabSz="1543800">
              <a:spcBef>
                <a:spcPts val="200"/>
              </a:spcBef>
              <a:defRPr b="1" sz="2050">
                <a:solidFill>
                  <a:srgbClr val="2C3F71"/>
                </a:solidFill>
                <a:latin typeface="Times New Roman"/>
                <a:ea typeface="Times New Roman"/>
                <a:cs typeface="Times New Roman"/>
                <a:sym typeface="Times New Roman"/>
              </a:defRPr>
            </a:pPr>
            <a:r>
              <a:t>-  Reduce the reliability of the system</a:t>
            </a:r>
          </a:p>
          <a:p>
            <a:pPr defTabSz="1543800">
              <a:spcBef>
                <a:spcPts val="200"/>
              </a:spcBef>
              <a:defRPr b="1" sz="2050">
                <a:solidFill>
                  <a:srgbClr val="2C3F71"/>
                </a:solidFill>
                <a:latin typeface="Times New Roman"/>
                <a:ea typeface="Times New Roman"/>
                <a:cs typeface="Times New Roman"/>
                <a:sym typeface="Times New Roman"/>
              </a:defRPr>
            </a:pPr>
            <a:r>
              <a:t>-  Denial of Service</a:t>
            </a:r>
          </a:p>
          <a:p>
            <a:pPr defTabSz="1543800">
              <a:spcBef>
                <a:spcPts val="200"/>
              </a:spcBef>
              <a:defRPr b="1" sz="2050">
                <a:solidFill>
                  <a:srgbClr val="2C3F71"/>
                </a:solidFill>
                <a:latin typeface="Times New Roman"/>
                <a:ea typeface="Times New Roman"/>
                <a:cs typeface="Times New Roman"/>
                <a:sym typeface="Times New Roman"/>
              </a:defRPr>
            </a:pPr>
            <a:r>
              <a:t>-  Maintain and monitor system activities</a:t>
            </a:r>
          </a:p>
        </p:txBody>
      </p:sp>
      <p:sp>
        <p:nvSpPr>
          <p:cNvPr id="228" name="Shape 228"/>
          <p:cNvSpPr/>
          <p:nvPr/>
        </p:nvSpPr>
        <p:spPr>
          <a:xfrm>
            <a:off x="11499472" y="21774849"/>
            <a:ext cx="9756419" cy="3234684"/>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defTabSz="1732068">
              <a:spcBef>
                <a:spcPts val="200"/>
              </a:spcBef>
              <a:defRPr b="1" sz="2300">
                <a:solidFill>
                  <a:srgbClr val="2C3F71"/>
                </a:solidFill>
                <a:latin typeface="Times New Roman"/>
                <a:ea typeface="Times New Roman"/>
                <a:cs typeface="Times New Roman"/>
                <a:sym typeface="Times New Roman"/>
              </a:defRPr>
            </a:pPr>
            <a:r>
              <a:t>Complete Knowledge: </a:t>
            </a:r>
            <a:r>
              <a:rPr b="0"/>
              <a:t>The attacker may have complete Knowledge of the system using which he may reverse engineer the circuit, counterfeit the circuit design, leak secret information like cryptographic keys and insert trojan to maintain backdoor access to the system.</a:t>
            </a:r>
          </a:p>
          <a:p>
            <a:pPr defTabSz="1732068">
              <a:spcBef>
                <a:spcPts val="200"/>
              </a:spcBef>
              <a:defRPr b="1" sz="2300">
                <a:solidFill>
                  <a:srgbClr val="2C3F71"/>
                </a:solidFill>
                <a:latin typeface="Times New Roman"/>
                <a:ea typeface="Times New Roman"/>
                <a:cs typeface="Times New Roman"/>
                <a:sym typeface="Times New Roman"/>
              </a:defRPr>
            </a:pPr>
          </a:p>
          <a:p>
            <a:pPr defTabSz="1732068">
              <a:spcBef>
                <a:spcPts val="200"/>
              </a:spcBef>
              <a:defRPr b="1" sz="2300">
                <a:solidFill>
                  <a:srgbClr val="2C3F71"/>
                </a:solidFill>
                <a:latin typeface="Times New Roman"/>
                <a:ea typeface="Times New Roman"/>
                <a:cs typeface="Times New Roman"/>
                <a:sym typeface="Times New Roman"/>
              </a:defRPr>
            </a:pPr>
            <a:r>
              <a:t>Partial Knowledge: </a:t>
            </a:r>
            <a:r>
              <a:rPr b="0"/>
              <a:t>If the attacker has partial knowledge he is required to alleviate knowledge using side channel and Reverse Engineering and then perform other attacks like insert trojans for future access and control of system.</a:t>
            </a:r>
          </a:p>
        </p:txBody>
      </p:sp>
      <p:sp>
        <p:nvSpPr>
          <p:cNvPr id="229" name="Shape 229"/>
          <p:cNvSpPr/>
          <p:nvPr/>
        </p:nvSpPr>
        <p:spPr>
          <a:xfrm>
            <a:off x="22377322" y="11788011"/>
            <a:ext cx="10047020" cy="13280459"/>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defTabSz="1799448">
              <a:spcBef>
                <a:spcPts val="200"/>
              </a:spcBef>
              <a:defRPr sz="2050">
                <a:solidFill>
                  <a:srgbClr val="2C3F71"/>
                </a:solidFill>
                <a:latin typeface="Times New Roman"/>
                <a:ea typeface="Times New Roman"/>
                <a:cs typeface="Times New Roman"/>
                <a:sym typeface="Times New Roman"/>
              </a:defRPr>
            </a:pPr>
            <a:r>
              <a:rPr b="1"/>
              <a:t>IC Supply Chain</a:t>
            </a:r>
            <a:r>
              <a:t>: This is based on where the HT is inserted in the supply chain which has been discussed in Chapter 1.</a:t>
            </a:r>
          </a:p>
          <a:p>
            <a:pPr defTabSz="1799448">
              <a:spcBef>
                <a:spcPts val="200"/>
              </a:spcBef>
              <a:defRPr sz="2050">
                <a:solidFill>
                  <a:srgbClr val="2C3F71"/>
                </a:solidFill>
                <a:latin typeface="Times New Roman"/>
                <a:ea typeface="Times New Roman"/>
                <a:cs typeface="Times New Roman"/>
                <a:sym typeface="Times New Roman"/>
              </a:defRPr>
            </a:pPr>
          </a:p>
          <a:p>
            <a:pPr defTabSz="1799448">
              <a:spcBef>
                <a:spcPts val="200"/>
              </a:spcBef>
              <a:defRPr sz="2050">
                <a:solidFill>
                  <a:srgbClr val="2C3F71"/>
                </a:solidFill>
                <a:latin typeface="Times New Roman"/>
                <a:ea typeface="Times New Roman"/>
                <a:cs typeface="Times New Roman"/>
                <a:sym typeface="Times New Roman"/>
              </a:defRPr>
            </a:pPr>
            <a:r>
              <a:rPr b="1"/>
              <a:t>Abstraction level</a:t>
            </a:r>
            <a:r>
              <a:t>: This classification is based on where the HT is embedded in the design phase abstraction. Following are the possible phases and corresponding trojans that can be inserted:</a:t>
            </a:r>
          </a:p>
          <a:p>
            <a:pPr defTabSz="1799448">
              <a:spcBef>
                <a:spcPts val="200"/>
              </a:spcBef>
              <a:defRPr sz="2050">
                <a:solidFill>
                  <a:srgbClr val="2C3F71"/>
                </a:solidFill>
                <a:latin typeface="Times New Roman"/>
                <a:ea typeface="Times New Roman"/>
                <a:cs typeface="Times New Roman"/>
                <a:sym typeface="Times New Roman"/>
              </a:defRPr>
            </a:pPr>
          </a:p>
          <a:p>
            <a:pPr marL="93726" indent="-93726" defTabSz="1799448">
              <a:spcBef>
                <a:spcPts val="200"/>
              </a:spcBef>
              <a:buSzPct val="100000"/>
              <a:buChar char="•"/>
              <a:defRPr sz="2050">
                <a:solidFill>
                  <a:srgbClr val="2C3F71"/>
                </a:solidFill>
                <a:latin typeface="Times New Roman"/>
                <a:ea typeface="Times New Roman"/>
                <a:cs typeface="Times New Roman"/>
                <a:sym typeface="Times New Roman"/>
              </a:defRPr>
            </a:pPr>
            <a:r>
              <a:t>   </a:t>
            </a:r>
            <a:r>
              <a:rPr b="1"/>
              <a:t>Architectural or RTL Level</a:t>
            </a:r>
            <a:r>
              <a:t>: Attacker can make changes in the Verilog or VHDL code to modify the functionality.</a:t>
            </a:r>
          </a:p>
          <a:p>
            <a:pPr marL="93726" indent="-93726" defTabSz="1799448">
              <a:spcBef>
                <a:spcPts val="200"/>
              </a:spcBef>
              <a:buSzPct val="100000"/>
              <a:buChar char="•"/>
              <a:defRPr sz="2050">
                <a:solidFill>
                  <a:srgbClr val="2C3F71"/>
                </a:solidFill>
                <a:latin typeface="Times New Roman"/>
                <a:ea typeface="Times New Roman"/>
                <a:cs typeface="Times New Roman"/>
                <a:sym typeface="Times New Roman"/>
              </a:defRPr>
            </a:pPr>
            <a:r>
              <a:t>   </a:t>
            </a:r>
            <a:r>
              <a:rPr b="1"/>
              <a:t>Functional level</a:t>
            </a:r>
            <a:r>
              <a:t>: Attacker can make modification to gate level schematics or sum equation or product function.</a:t>
            </a:r>
          </a:p>
          <a:p>
            <a:pPr marL="93726" indent="-93726" defTabSz="1799448">
              <a:spcBef>
                <a:spcPts val="200"/>
              </a:spcBef>
              <a:buSzPct val="100000"/>
              <a:buChar char="•"/>
              <a:defRPr sz="2050">
                <a:solidFill>
                  <a:srgbClr val="2C3F71"/>
                </a:solidFill>
                <a:latin typeface="Times New Roman"/>
                <a:ea typeface="Times New Roman"/>
                <a:cs typeface="Times New Roman"/>
                <a:sym typeface="Times New Roman"/>
              </a:defRPr>
            </a:pPr>
            <a:r>
              <a:t>   </a:t>
            </a:r>
            <a:r>
              <a:rPr b="1"/>
              <a:t>Logic synthesis/gate level</a:t>
            </a:r>
            <a:r>
              <a:t>: Attacker can include a kill switch to disable a circuit using a control signal and modifying the gate to include a control signal.</a:t>
            </a:r>
          </a:p>
          <a:p>
            <a:pPr marL="93726" indent="-93726" defTabSz="1799448">
              <a:spcBef>
                <a:spcPts val="200"/>
              </a:spcBef>
              <a:buSzPct val="100000"/>
              <a:buChar char="•"/>
              <a:defRPr sz="2050">
                <a:solidFill>
                  <a:srgbClr val="2C3F71"/>
                </a:solidFill>
                <a:latin typeface="Times New Roman"/>
                <a:ea typeface="Times New Roman"/>
                <a:cs typeface="Times New Roman"/>
                <a:sym typeface="Times New Roman"/>
              </a:defRPr>
            </a:pPr>
            <a:r>
              <a:t>   </a:t>
            </a:r>
            <a:r>
              <a:rPr b="1"/>
              <a:t>Circuit or Transistor level</a:t>
            </a:r>
            <a:r>
              <a:t>: This includes changing the threshold voltage or transistor to effect delay or power consumption</a:t>
            </a:r>
          </a:p>
          <a:p>
            <a:pPr marL="93726" indent="-93726" defTabSz="1799448">
              <a:spcBef>
                <a:spcPts val="200"/>
              </a:spcBef>
              <a:buSzPct val="100000"/>
              <a:buChar char="•"/>
              <a:defRPr sz="2050">
                <a:solidFill>
                  <a:srgbClr val="2C3F71"/>
                </a:solidFill>
                <a:latin typeface="Times New Roman"/>
                <a:ea typeface="Times New Roman"/>
                <a:cs typeface="Times New Roman"/>
                <a:sym typeface="Times New Roman"/>
              </a:defRPr>
            </a:pPr>
            <a:r>
              <a:t>  </a:t>
            </a:r>
            <a:r>
              <a:rPr b="1"/>
              <a:t> Physical design or Layout Level</a:t>
            </a:r>
            <a:r>
              <a:t>: Dimensions or location of components can be changed to include HT.</a:t>
            </a:r>
          </a:p>
          <a:p>
            <a:pPr defTabSz="1799448">
              <a:spcBef>
                <a:spcPts val="200"/>
              </a:spcBef>
              <a:defRPr sz="2050">
                <a:solidFill>
                  <a:srgbClr val="2C3F71"/>
                </a:solidFill>
                <a:latin typeface="Times New Roman"/>
                <a:ea typeface="Times New Roman"/>
                <a:cs typeface="Times New Roman"/>
                <a:sym typeface="Times New Roman"/>
              </a:defRPr>
            </a:pPr>
          </a:p>
          <a:p>
            <a:pPr defTabSz="1799448">
              <a:spcBef>
                <a:spcPts val="200"/>
              </a:spcBef>
              <a:defRPr sz="2050">
                <a:solidFill>
                  <a:srgbClr val="2C3F71"/>
                </a:solidFill>
                <a:latin typeface="Times New Roman"/>
                <a:ea typeface="Times New Roman"/>
                <a:cs typeface="Times New Roman"/>
                <a:sym typeface="Times New Roman"/>
              </a:defRPr>
            </a:pPr>
            <a:r>
              <a:rPr b="1"/>
              <a:t>Activation or Trigger Mechanism</a:t>
            </a:r>
            <a:r>
              <a:t>: This classification is on how the trojan will be activated and can be further broken into combinational trojan where the activation depends on certain rare condition in circuit and sequential trojan where activation depends on sequence of rare values in circuit. It is more difficult to trigger sequential as a particular sequence of rare values are required and test vectors may not cover them during the testing phase. The trojans can also be classified as synchronous which uses clock to count cycles(time bombs) and trigger at some instant or asynchronous trojan which uses output of some other logic to count the cycles.</a:t>
            </a:r>
          </a:p>
          <a:p>
            <a:pPr defTabSz="1799448">
              <a:spcBef>
                <a:spcPts val="200"/>
              </a:spcBef>
              <a:defRPr sz="2050">
                <a:solidFill>
                  <a:srgbClr val="2C3F71"/>
                </a:solidFill>
                <a:latin typeface="Times New Roman"/>
                <a:ea typeface="Times New Roman"/>
                <a:cs typeface="Times New Roman"/>
                <a:sym typeface="Times New Roman"/>
              </a:defRPr>
            </a:pPr>
          </a:p>
          <a:p>
            <a:pPr defTabSz="1799448">
              <a:spcBef>
                <a:spcPts val="200"/>
              </a:spcBef>
              <a:defRPr sz="2050">
                <a:solidFill>
                  <a:srgbClr val="2C3F71"/>
                </a:solidFill>
                <a:latin typeface="Times New Roman"/>
                <a:ea typeface="Times New Roman"/>
                <a:cs typeface="Times New Roman"/>
                <a:sym typeface="Times New Roman"/>
              </a:defRPr>
            </a:pPr>
            <a:r>
              <a:rPr b="1"/>
              <a:t>Effects or Payload</a:t>
            </a:r>
            <a:r>
              <a:t>: This is on the basis of the result or payload of the trojan after being activated which includes DoS, changing memory content, effecting the parameters of circuit like performance, power and noise margin.</a:t>
            </a:r>
          </a:p>
          <a:p>
            <a:pPr defTabSz="1799448">
              <a:spcBef>
                <a:spcPts val="200"/>
              </a:spcBef>
              <a:defRPr sz="2050">
                <a:solidFill>
                  <a:srgbClr val="2C3F71"/>
                </a:solidFill>
                <a:latin typeface="Times New Roman"/>
                <a:ea typeface="Times New Roman"/>
                <a:cs typeface="Times New Roman"/>
                <a:sym typeface="Times New Roman"/>
              </a:defRPr>
            </a:pPr>
          </a:p>
          <a:p>
            <a:pPr defTabSz="1799448">
              <a:spcBef>
                <a:spcPts val="200"/>
              </a:spcBef>
              <a:defRPr sz="2050">
                <a:solidFill>
                  <a:srgbClr val="2C3F71"/>
                </a:solidFill>
                <a:latin typeface="Times New Roman"/>
                <a:ea typeface="Times New Roman"/>
                <a:cs typeface="Times New Roman"/>
                <a:sym typeface="Times New Roman"/>
              </a:defRPr>
            </a:pPr>
            <a:r>
              <a:rPr b="1"/>
              <a:t>Location:</a:t>
            </a:r>
            <a:r>
              <a:t> This is based on where on-chip is HT located. The trojan may be located in the processor(change execution and functionality), memory(alter memory contents), IO devices(control/modify/modify data communication), power supply units(change power/current to reduce the reliability) and clock grid(change freq. to cause fault or failure)</a:t>
            </a:r>
          </a:p>
          <a:p>
            <a:pPr defTabSz="1799448">
              <a:spcBef>
                <a:spcPts val="200"/>
              </a:spcBef>
              <a:defRPr sz="2050">
                <a:solidFill>
                  <a:srgbClr val="2C3F71"/>
                </a:solidFill>
                <a:latin typeface="Times New Roman"/>
                <a:ea typeface="Times New Roman"/>
                <a:cs typeface="Times New Roman"/>
                <a:sym typeface="Times New Roman"/>
              </a:defRPr>
            </a:pPr>
          </a:p>
          <a:p>
            <a:pPr defTabSz="1799448">
              <a:spcBef>
                <a:spcPts val="200"/>
              </a:spcBef>
              <a:defRPr sz="2050">
                <a:solidFill>
                  <a:srgbClr val="2C3F71"/>
                </a:solidFill>
                <a:latin typeface="Times New Roman"/>
                <a:ea typeface="Times New Roman"/>
                <a:cs typeface="Times New Roman"/>
                <a:sym typeface="Times New Roman"/>
              </a:defRPr>
            </a:pPr>
            <a:r>
              <a:rPr b="1"/>
              <a:t>Type</a:t>
            </a:r>
            <a:r>
              <a:t>: Trojans can be further classified into parametric or functional where parametric trojans aim to reduce the reliability of the system to increase the chance of performance failure. This includes thinning wires, weakening logic gates, modifying the power supply or changing the transistor size and properties. On the other hand, functional trojans includes addition/deletion of gates to effect the system's functionality.</a:t>
            </a:r>
          </a:p>
        </p:txBody>
      </p:sp>
      <p:pic>
        <p:nvPicPr>
          <p:cNvPr id="230" name="trojan.png"/>
          <p:cNvPicPr>
            <a:picLocks noChangeAspect="1"/>
          </p:cNvPicPr>
          <p:nvPr/>
        </p:nvPicPr>
        <p:blipFill>
          <a:blip r:embed="rId5">
            <a:extLst/>
          </a:blip>
          <a:stretch>
            <a:fillRect/>
          </a:stretch>
        </p:blipFill>
        <p:spPr>
          <a:xfrm>
            <a:off x="22405021" y="6181994"/>
            <a:ext cx="10047020" cy="5607638"/>
          </a:xfrm>
          <a:prstGeom prst="rect">
            <a:avLst/>
          </a:prstGeom>
          <a:ln w="12700">
            <a:miter lim="400000"/>
          </a:ln>
        </p:spPr>
      </p:pic>
      <p:sp>
        <p:nvSpPr>
          <p:cNvPr id="231" name="Shape 231"/>
          <p:cNvSpPr/>
          <p:nvPr/>
        </p:nvSpPr>
        <p:spPr>
          <a:xfrm>
            <a:off x="22377322" y="5548748"/>
            <a:ext cx="9507412"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spcBef>
                <a:spcPts val="800"/>
              </a:spcBef>
              <a:defRPr b="1" sz="2800" u="sng">
                <a:solidFill>
                  <a:srgbClr val="2C3F71"/>
                </a:solidFill>
              </a:defRPr>
            </a:lvl1pPr>
          </a:lstStyle>
          <a:p>
            <a:pPr/>
            <a:r>
              <a:t>Taxonomy</a:t>
            </a:r>
          </a:p>
        </p:txBody>
      </p:sp>
      <p:sp>
        <p:nvSpPr>
          <p:cNvPr id="232" name="Shape 232"/>
          <p:cNvSpPr/>
          <p:nvPr/>
        </p:nvSpPr>
        <p:spPr>
          <a:xfrm>
            <a:off x="33445645" y="5548748"/>
            <a:ext cx="10047019" cy="75404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algn="ctr">
              <a:spcBef>
                <a:spcPts val="800"/>
              </a:spcBef>
              <a:defRPr b="1" sz="3700" u="sng">
                <a:solidFill>
                  <a:srgbClr val="2C3F71"/>
                </a:solidFill>
              </a:defRPr>
            </a:lvl1pPr>
          </a:lstStyle>
          <a:p>
            <a:pPr/>
            <a:r>
              <a:t>Hardware Trojan Detection and Prevention</a:t>
            </a:r>
          </a:p>
        </p:txBody>
      </p:sp>
      <p:sp>
        <p:nvSpPr>
          <p:cNvPr id="233" name="Shape 233"/>
          <p:cNvSpPr/>
          <p:nvPr/>
        </p:nvSpPr>
        <p:spPr>
          <a:xfrm>
            <a:off x="33384483" y="6378480"/>
            <a:ext cx="10052051" cy="8912566"/>
          </a:xfrm>
          <a:prstGeom prst="rect">
            <a:avLst/>
          </a:prstGeom>
          <a:ln w="12700">
            <a:miter lim="400000"/>
          </a:ln>
          <a:extLst>
            <a:ext uri="{C572A759-6A51-4108-AA02-DFA0A04FC94B}">
              <ma14:wrappingTextBoxFlag xmlns:ma14="http://schemas.microsoft.com/office/mac/drawingml/2011/main" val="1"/>
            </a:ext>
          </a:extLst>
        </p:spPr>
        <p:txBody>
          <a:bodyPr lIns="228589" tIns="228589" rIns="228589" bIns="228589">
            <a:normAutofit fontScale="100000" lnSpcReduction="0"/>
          </a:bodyPr>
          <a:lstStyle/>
          <a:p>
            <a:pPr defTabSz="3818342">
              <a:spcBef>
                <a:spcPts val="500"/>
              </a:spcBef>
              <a:defRPr sz="2175">
                <a:solidFill>
                  <a:srgbClr val="2C3F71"/>
                </a:solidFill>
                <a:latin typeface="Times New Roman"/>
                <a:ea typeface="Times New Roman"/>
                <a:cs typeface="Times New Roman"/>
                <a:sym typeface="Times New Roman"/>
              </a:defRPr>
            </a:pPr>
            <a:r>
              <a:rPr b="1"/>
              <a:t>Destructive</a:t>
            </a:r>
            <a:r>
              <a:t>: This method uses one sample or set of sample ICs and reverse engineer each IC to reveal inner working and structure and find malicious modifications. It is not a practical approach as it requires tools, equipment, knowledge and time.</a:t>
            </a:r>
          </a:p>
          <a:p>
            <a:pPr defTabSz="3818342">
              <a:spcBef>
                <a:spcPts val="500"/>
              </a:spcBef>
              <a:defRPr sz="2175">
                <a:solidFill>
                  <a:srgbClr val="2C3F71"/>
                </a:solidFill>
                <a:latin typeface="Times New Roman"/>
                <a:ea typeface="Times New Roman"/>
                <a:cs typeface="Times New Roman"/>
                <a:sym typeface="Times New Roman"/>
              </a:defRPr>
            </a:pPr>
            <a:r>
              <a:t>Also, a sample may not have a trojan however, me other IC may have the trojan.</a:t>
            </a:r>
          </a:p>
          <a:p>
            <a:pPr defTabSz="3818342">
              <a:spcBef>
                <a:spcPts val="500"/>
              </a:spcBef>
              <a:defRPr sz="2175">
                <a:solidFill>
                  <a:srgbClr val="2C3F71"/>
                </a:solidFill>
                <a:latin typeface="Times New Roman"/>
                <a:ea typeface="Times New Roman"/>
                <a:cs typeface="Times New Roman"/>
                <a:sym typeface="Times New Roman"/>
              </a:defRPr>
            </a:pPr>
          </a:p>
          <a:p>
            <a:pPr defTabSz="3818342">
              <a:spcBef>
                <a:spcPts val="500"/>
              </a:spcBef>
              <a:defRPr sz="2175">
                <a:solidFill>
                  <a:srgbClr val="2C3F71"/>
                </a:solidFill>
                <a:latin typeface="Times New Roman"/>
                <a:ea typeface="Times New Roman"/>
                <a:cs typeface="Times New Roman"/>
                <a:sym typeface="Times New Roman"/>
              </a:defRPr>
            </a:pPr>
            <a:r>
              <a:rPr b="1"/>
              <a:t>Non-Destructive</a:t>
            </a:r>
            <a:r>
              <a:t>: Non-Destructive detection techniques can be broken as:</a:t>
            </a:r>
          </a:p>
          <a:p>
            <a:pPr marL="198881" indent="-198881" defTabSz="3818342">
              <a:spcBef>
                <a:spcPts val="500"/>
              </a:spcBef>
              <a:buSzPct val="100000"/>
              <a:buChar char="•"/>
              <a:defRPr sz="2175">
                <a:solidFill>
                  <a:srgbClr val="2C3F71"/>
                </a:solidFill>
                <a:latin typeface="Times New Roman"/>
                <a:ea typeface="Times New Roman"/>
                <a:cs typeface="Times New Roman"/>
                <a:sym typeface="Times New Roman"/>
              </a:defRPr>
            </a:pPr>
            <a:r>
              <a:rPr b="1"/>
              <a:t>Test Time Techniques:</a:t>
            </a:r>
            <a:r>
              <a:t> These techniques are used for trojan detection after the circuits have been designed and fabricated and during the testing phase by a trusted verification team.</a:t>
            </a:r>
          </a:p>
          <a:p>
            <a:pPr marL="198881" indent="-198881" defTabSz="3818342">
              <a:spcBef>
                <a:spcPts val="500"/>
              </a:spcBef>
              <a:buSzPct val="100000"/>
              <a:buChar char="•"/>
              <a:defRPr sz="2175">
                <a:solidFill>
                  <a:srgbClr val="2C3F71"/>
                </a:solidFill>
                <a:latin typeface="Times New Roman"/>
                <a:ea typeface="Times New Roman"/>
                <a:cs typeface="Times New Roman"/>
                <a:sym typeface="Times New Roman"/>
              </a:defRPr>
            </a:pPr>
            <a:r>
              <a:rPr b="1"/>
              <a:t>Logic Test based HT detection</a:t>
            </a:r>
            <a:r>
              <a:t>: This includes running different test vectors and monitoring the circuit's output behaviour. If HT is triggered, its malicious behaviour will be observed which can be detected. However, for big circuits the input size is huge and full coverage test is impractical. Random test will fail as HT are triggered by rare test vectors which may not be selected in random test.</a:t>
            </a:r>
          </a:p>
          <a:p>
            <a:pPr marL="198881" indent="-198881" defTabSz="3818342">
              <a:spcBef>
                <a:spcPts val="500"/>
              </a:spcBef>
              <a:buSzPct val="100000"/>
              <a:buChar char="•"/>
              <a:defRPr sz="2175">
                <a:solidFill>
                  <a:srgbClr val="2C3F71"/>
                </a:solidFill>
                <a:latin typeface="Times New Roman"/>
                <a:ea typeface="Times New Roman"/>
                <a:cs typeface="Times New Roman"/>
                <a:sym typeface="Times New Roman"/>
              </a:defRPr>
            </a:pPr>
            <a:r>
              <a:rPr b="1"/>
              <a:t>Side Channel Analysis Based HT Detection</a:t>
            </a:r>
            <a:r>
              <a:t>: This method monitors the side channel information during execution at test time. The presence of HT on chip will show on some physical parameters and can be observed through certain side channels. However, this method may give high false positives.</a:t>
            </a:r>
          </a:p>
          <a:p>
            <a:pPr defTabSz="3818342">
              <a:spcBef>
                <a:spcPts val="500"/>
              </a:spcBef>
              <a:defRPr sz="2175">
                <a:solidFill>
                  <a:srgbClr val="2C3F71"/>
                </a:solidFill>
                <a:latin typeface="Times New Roman"/>
                <a:ea typeface="Times New Roman"/>
                <a:cs typeface="Times New Roman"/>
                <a:sym typeface="Times New Roman"/>
              </a:defRPr>
            </a:pPr>
          </a:p>
          <a:p>
            <a:pPr defTabSz="3818342">
              <a:spcBef>
                <a:spcPts val="500"/>
              </a:spcBef>
              <a:defRPr sz="2175">
                <a:solidFill>
                  <a:srgbClr val="2C3F71"/>
                </a:solidFill>
                <a:latin typeface="Times New Roman"/>
                <a:ea typeface="Times New Roman"/>
                <a:cs typeface="Times New Roman"/>
                <a:sym typeface="Times New Roman"/>
              </a:defRPr>
            </a:pPr>
            <a:r>
              <a:rPr b="1"/>
              <a:t>Run Time Techniques</a:t>
            </a:r>
            <a:r>
              <a:t>: These techniques monitor the execution at real time and observe malicious behaviour. The stop execution once HT is detected to protect system. It is a good complementary approach to test time approach which may not be 100\% effective. It however takes extra resources and more performance overhead.</a:t>
            </a:r>
          </a:p>
          <a:p>
            <a:pPr defTabSz="3818342">
              <a:spcBef>
                <a:spcPts val="500"/>
              </a:spcBef>
              <a:defRPr sz="2175">
                <a:solidFill>
                  <a:srgbClr val="2C3F71"/>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899"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