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单击以编辑母版副标题样式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-3" y="6334316"/>
            <a:ext cx="12192007" cy="660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1193532" y="1737845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7" name="Shape 127"/>
          <p:cNvSpPr/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-3" y="6334316"/>
            <a:ext cx="12192007" cy="660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193532" y="1737841"/>
            <a:ext cx="9966961" cy="1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3" y="6334316"/>
            <a:ext cx="12192007" cy="6600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193532" y="1737845"/>
            <a:ext cx="9966961" cy="8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-3" y="6334316"/>
            <a:ext cx="12192007" cy="660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1193532" y="1737845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1097280" y="4453128"/>
            <a:ext cx="10058401" cy="1143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-3" y="6334316"/>
            <a:ext cx="12192007" cy="660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1193532" y="1737845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1097277" y="1845734"/>
            <a:ext cx="4937763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-3" y="6334316"/>
            <a:ext cx="12192007" cy="660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1193532" y="1737845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1097280" y="1846052"/>
            <a:ext cx="4937760" cy="736292"/>
          </a:xfrm>
          <a:prstGeom prst="rect">
            <a:avLst/>
          </a:prstGeom>
        </p:spPr>
        <p:txBody>
          <a:bodyPr anchor="ctr"/>
          <a:lstStyle>
            <a:lvl1pPr>
              <a:defRPr spc="0" sz="2000">
                <a:solidFill>
                  <a:srgbClr val="637052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61" name="Shape 61"/>
          <p:cNvSpPr/>
          <p:nvPr>
            <p:ph type="body" sz="quarter" idx="13"/>
          </p:nvPr>
        </p:nvSpPr>
        <p:spPr>
          <a:xfrm>
            <a:off x="6217918" y="1846052"/>
            <a:ext cx="4937767" cy="73629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-3" y="6334316"/>
            <a:ext cx="12192007" cy="660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1193532" y="1737845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Shape 72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3" name="Shape 93"/>
          <p:cNvSpPr/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11" y="4915075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1097280" y="5074920"/>
            <a:ext cx="10113265" cy="82297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04" name="Shape 104"/>
          <p:cNvSpPr/>
          <p:nvPr>
            <p:ph type="pic" idx="13"/>
          </p:nvPr>
        </p:nvSpPr>
        <p:spPr>
          <a:xfrm>
            <a:off x="11" y="0"/>
            <a:ext cx="12191991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1097280" y="5907023"/>
            <a:ext cx="10113265" cy="59437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defRPr cap="none" spc="0" sz="1500">
                <a:solidFill>
                  <a:srgbClr val="FFFFFF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207655" y="4343400"/>
            <a:ext cx="987552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100050" y="4455619"/>
            <a:ext cx="10058401" cy="114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单击以编辑母版副标题样式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0975149" y="6526779"/>
            <a:ext cx="2373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445008" marR="0" indent="-24384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697553" marR="0" indent="-31350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80435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063316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2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4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6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8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slide" Target="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slide" Target="slide13.xml"/><Relationship Id="rId4" Type="http://schemas.openxmlformats.org/officeDocument/2006/relationships/slide" Target="slide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slide" Target="slide1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slide" Target="slide14.xml"/><Relationship Id="rId4" Type="http://schemas.openxmlformats.org/officeDocument/2006/relationships/slide" Target="slide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slide" Target="slide1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slide" Target="slide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5" Type="http://schemas.openxmlformats.org/officeDocument/2006/relationships/slide" Target="slide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1.png"/><Relationship Id="rId4" Type="http://schemas.openxmlformats.org/officeDocument/2006/relationships/slide" Target="slide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slide" Target="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slide" Target="slide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slide" Target="slide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 sz="6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飞到家会员权益享不停</a:t>
            </a:r>
          </a:p>
        </p:txBody>
      </p:sp>
      <p:sp>
        <p:nvSpPr>
          <p:cNvPr id="163" name="Shape 163"/>
          <p:cNvSpPr/>
          <p:nvPr>
            <p:ph type="subTitle" sz="quarter" idx="1"/>
          </p:nvPr>
        </p:nvSpPr>
        <p:spPr>
          <a:xfrm>
            <a:off x="1100050" y="4455619"/>
            <a:ext cx="10058401" cy="114301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流量、话费、碎屏险</a:t>
            </a:r>
          </a:p>
          <a:p>
            <a:pPr/>
            <a:r>
              <a:t>2017-02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二、手机加油站</a:t>
            </a:r>
          </a:p>
        </p:txBody>
      </p:sp>
      <p:sp>
        <p:nvSpPr>
          <p:cNvPr id="225" name="Shape 225"/>
          <p:cNvSpPr/>
          <p:nvPr/>
        </p:nvSpPr>
        <p:spPr>
          <a:xfrm>
            <a:off x="1207503" y="1961769"/>
            <a:ext cx="4502700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7.充值成功后弹窗。</a:t>
            </a:r>
          </a:p>
        </p:txBody>
      </p:sp>
      <p:pic>
        <p:nvPicPr>
          <p:cNvPr id="226" name="7.流量充值完成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8947" y="985376"/>
            <a:ext cx="2747703" cy="488724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  <p:sp>
        <p:nvSpPr>
          <p:cNvPr id="228" name="Shape 228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10649798" y="5806142"/>
            <a:ext cx="11201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返回第一步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三、我的</a:t>
            </a:r>
          </a:p>
        </p:txBody>
      </p:sp>
      <p:sp>
        <p:nvSpPr>
          <p:cNvPr id="231" name="Shape 231"/>
          <p:cNvSpPr/>
          <p:nvPr/>
        </p:nvSpPr>
        <p:spPr>
          <a:xfrm>
            <a:off x="1207503" y="1961768"/>
            <a:ext cx="4502700" cy="683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8.在“我的”界面添加“我的保单”；并且“我的订单”具有“提醒”功能。</a:t>
            </a:r>
          </a:p>
        </p:txBody>
      </p:sp>
      <p:pic>
        <p:nvPicPr>
          <p:cNvPr id="232" name="8.我的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4830" y="906908"/>
            <a:ext cx="2835936" cy="504418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7688588" y="3291601"/>
            <a:ext cx="2768420" cy="328746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4" name="Shape 234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7675888" y="2581490"/>
            <a:ext cx="2768420" cy="657857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三、我的</a:t>
            </a:r>
          </a:p>
        </p:txBody>
      </p:sp>
      <p:sp>
        <p:nvSpPr>
          <p:cNvPr id="237" name="Shape 237"/>
          <p:cNvSpPr/>
          <p:nvPr/>
        </p:nvSpPr>
        <p:spPr>
          <a:xfrm>
            <a:off x="1207504" y="1961769"/>
            <a:ext cx="4502699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9.“提醒”功能：在买一个月“碎屏保”后可加钱购买绑定产品得到赠送精美礼品。</a:t>
            </a:r>
          </a:p>
        </p:txBody>
      </p:sp>
      <p:pic>
        <p:nvPicPr>
          <p:cNvPr id="238" name="9.我的订单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2689" y="938673"/>
            <a:ext cx="2800218" cy="4980654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10649798" y="5806142"/>
            <a:ext cx="11201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返回第一步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三、我的</a:t>
            </a:r>
          </a:p>
        </p:txBody>
      </p:sp>
      <p:sp>
        <p:nvSpPr>
          <p:cNvPr id="242" name="Shape 242"/>
          <p:cNvSpPr/>
          <p:nvPr/>
        </p:nvSpPr>
        <p:spPr>
          <a:xfrm>
            <a:off x="1207504" y="1961769"/>
            <a:ext cx="4502699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10.“我的保单”中保单列表，保单一为已成功投保状态，保单二为购买流量后加钱购买的未使用保险单。</a:t>
            </a:r>
          </a:p>
        </p:txBody>
      </p:sp>
      <p:pic>
        <p:nvPicPr>
          <p:cNvPr id="243" name="image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4830" y="906908"/>
            <a:ext cx="2835936" cy="5044184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7678485" y="1821799"/>
            <a:ext cx="2774818" cy="693588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5" name="Shape 245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7653085" y="2571099"/>
            <a:ext cx="2774818" cy="693588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6" name="Shape 246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三、我的</a:t>
            </a:r>
          </a:p>
        </p:txBody>
      </p:sp>
      <p:sp>
        <p:nvSpPr>
          <p:cNvPr id="249" name="Shape 249"/>
          <p:cNvSpPr/>
          <p:nvPr/>
        </p:nvSpPr>
        <p:spPr>
          <a:xfrm>
            <a:off x="1207504" y="1961769"/>
            <a:ext cx="4502699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10.可查看保单详情。</a:t>
            </a:r>
          </a:p>
        </p:txBody>
      </p:sp>
      <p:pic>
        <p:nvPicPr>
          <p:cNvPr id="250" name="5.碎屏保订单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4830" y="906908"/>
            <a:ext cx="2835936" cy="504418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三、我的</a:t>
            </a:r>
          </a:p>
        </p:txBody>
      </p:sp>
      <p:sp>
        <p:nvSpPr>
          <p:cNvPr id="254" name="Shape 254"/>
          <p:cNvSpPr/>
          <p:nvPr/>
        </p:nvSpPr>
        <p:spPr>
          <a:xfrm>
            <a:off x="1207504" y="1961769"/>
            <a:ext cx="4502699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10.填写资料使用这张保单。</a:t>
            </a:r>
          </a:p>
        </p:txBody>
      </p:sp>
      <p:pic>
        <p:nvPicPr>
          <p:cNvPr id="255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4830" y="906908"/>
            <a:ext cx="2835936" cy="504418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  <p:sp>
        <p:nvSpPr>
          <p:cNvPr id="257" name="Shape 257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10649798" y="5806142"/>
            <a:ext cx="11201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返回第一步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Thank You</a:t>
            </a:r>
          </a:p>
        </p:txBody>
      </p:sp>
      <p:sp>
        <p:nvSpPr>
          <p:cNvPr id="260" name="Shape 260"/>
          <p:cNvSpPr/>
          <p:nvPr>
            <p:ph type="subTitle" sz="quarter" idx="1"/>
          </p:nvPr>
        </p:nvSpPr>
        <p:spPr>
          <a:xfrm>
            <a:off x="1100050" y="4455619"/>
            <a:ext cx="10058401" cy="1143010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飞到家电商俱乐部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E-Marketing@17wo.club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9"/>
            <a:ext cx="2842066" cy="505508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一、碎屏险</a:t>
            </a:r>
          </a:p>
        </p:txBody>
      </p:sp>
      <p:sp>
        <p:nvSpPr>
          <p:cNvPr id="167" name="Shape 167"/>
          <p:cNvSpPr/>
          <p:nvPr/>
        </p:nvSpPr>
        <p:spPr>
          <a:xfrm>
            <a:off x="1207503" y="1961769"/>
            <a:ext cx="4502700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1.碎屏险活动入口。</a:t>
            </a:r>
          </a:p>
        </p:txBody>
      </p:sp>
      <p:pic>
        <p:nvPicPr>
          <p:cNvPr id="16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6924" y="2983514"/>
            <a:ext cx="4910988" cy="3654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1.首页入口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5460" y="901456"/>
            <a:ext cx="2842066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7467996" y="3139446"/>
            <a:ext cx="579108" cy="579108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1" name="Shape 171"/>
          <p:cNvSpPr/>
          <p:nvPr/>
        </p:nvSpPr>
        <p:spPr>
          <a:xfrm>
            <a:off x="3357033" y="2945605"/>
            <a:ext cx="1270001" cy="579108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9"/>
            <a:ext cx="2842066" cy="505508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一、碎屏险</a:t>
            </a:r>
          </a:p>
        </p:txBody>
      </p:sp>
      <p:sp>
        <p:nvSpPr>
          <p:cNvPr id="175" name="Shape 175"/>
          <p:cNvSpPr/>
          <p:nvPr/>
        </p:nvSpPr>
        <p:spPr>
          <a:xfrm>
            <a:off x="1207504" y="1961769"/>
            <a:ext cx="4502699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1.碎屏险活动参加（介绍）首页，在此页可选择保险周期参与投保。</a:t>
            </a:r>
          </a:p>
        </p:txBody>
      </p:sp>
      <p:pic>
        <p:nvPicPr>
          <p:cNvPr id="176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5919" y="879007"/>
            <a:ext cx="2828884" cy="9165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6924" y="2983514"/>
            <a:ext cx="4910988" cy="365435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3357033" y="3555205"/>
            <a:ext cx="1270001" cy="579108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9" name="Shape 179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7619747" y="5027450"/>
            <a:ext cx="2401227" cy="431801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0" name="Shape 180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一、碎屏险</a:t>
            </a:r>
          </a:p>
        </p:txBody>
      </p:sp>
      <p:sp>
        <p:nvSpPr>
          <p:cNvPr id="183" name="Shape 183"/>
          <p:cNvSpPr/>
          <p:nvPr/>
        </p:nvSpPr>
        <p:spPr>
          <a:xfrm>
            <a:off x="1207503" y="1961769"/>
            <a:ext cx="4502700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3.在第一页选择投保周期后，在此页填写相关信息即可参与投保。</a:t>
            </a:r>
          </a:p>
        </p:txBody>
      </p:sp>
      <p:pic>
        <p:nvPicPr>
          <p:cNvPr id="184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7"/>
            <a:ext cx="2842066" cy="5055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6924" y="2983514"/>
            <a:ext cx="4910988" cy="365435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3357033" y="4101305"/>
            <a:ext cx="1270001" cy="579108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Shape 187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7619748" y="4722650"/>
            <a:ext cx="2401227" cy="431801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8" name="Shape 188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一、碎屏险</a:t>
            </a:r>
          </a:p>
        </p:txBody>
      </p:sp>
      <p:sp>
        <p:nvSpPr>
          <p:cNvPr id="191" name="Shape 191"/>
          <p:cNvSpPr/>
          <p:nvPr/>
        </p:nvSpPr>
        <p:spPr>
          <a:xfrm>
            <a:off x="1207503" y="1961769"/>
            <a:ext cx="4502700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4.选择付款方式，此为支付宝支付页面。</a:t>
            </a:r>
          </a:p>
        </p:txBody>
      </p:sp>
      <p:sp>
        <p:nvSpPr>
          <p:cNvPr id="192" name="Shape 192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  <p:pic>
        <p:nvPicPr>
          <p:cNvPr id="1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924" y="2983514"/>
            <a:ext cx="4910988" cy="365435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4373033" y="5810712"/>
            <a:ext cx="1108142" cy="431801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95" name="支付宝支付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9328" y="901456"/>
            <a:ext cx="2842066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7432952" y="5459250"/>
            <a:ext cx="2774818" cy="431801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一、碎屏险流程</a:t>
            </a:r>
          </a:p>
        </p:txBody>
      </p:sp>
      <p:sp>
        <p:nvSpPr>
          <p:cNvPr id="199" name="Shape 199"/>
          <p:cNvSpPr/>
          <p:nvPr/>
        </p:nvSpPr>
        <p:spPr>
          <a:xfrm>
            <a:off x="1207504" y="1961769"/>
            <a:ext cx="4502699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5.投保成功，此为本次“碎屏保”订单详情。</a:t>
            </a:r>
          </a:p>
        </p:txBody>
      </p:sp>
      <p:pic>
        <p:nvPicPr>
          <p:cNvPr id="2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924" y="2983514"/>
            <a:ext cx="4910988" cy="365435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643312" y="6222568"/>
            <a:ext cx="761604" cy="414505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02" name="5.碎屏保订单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9328" y="901456"/>
            <a:ext cx="2842066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  <p:sp>
        <p:nvSpPr>
          <p:cNvPr id="204" name="Shape 204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10649798" y="5806142"/>
            <a:ext cx="11201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返回第一步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二、流量加油站</a:t>
            </a:r>
          </a:p>
        </p:txBody>
      </p:sp>
      <p:sp>
        <p:nvSpPr>
          <p:cNvPr id="207" name="Shape 207"/>
          <p:cNvSpPr/>
          <p:nvPr/>
        </p:nvSpPr>
        <p:spPr>
          <a:xfrm>
            <a:off x="1207503" y="1961769"/>
            <a:ext cx="4502700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1.三网通流量充值入口</a:t>
            </a:r>
          </a:p>
        </p:txBody>
      </p:sp>
      <p:pic>
        <p:nvPicPr>
          <p:cNvPr id="208" name="1.首页入口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6"/>
            <a:ext cx="2842066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8179196" y="3139446"/>
            <a:ext cx="579108" cy="579108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二、手机加油站</a:t>
            </a:r>
          </a:p>
        </p:txBody>
      </p:sp>
      <p:sp>
        <p:nvSpPr>
          <p:cNvPr id="212" name="Shape 212"/>
          <p:cNvSpPr/>
          <p:nvPr/>
        </p:nvSpPr>
        <p:spPr>
          <a:xfrm>
            <a:off x="1207503" y="1961769"/>
            <a:ext cx="4502700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6.流量充值页面（可按照流量选择，国内或省内筛选）</a:t>
            </a:r>
          </a:p>
        </p:txBody>
      </p:sp>
      <p:pic>
        <p:nvPicPr>
          <p:cNvPr id="213" name="6.流量充值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8947" y="985377"/>
            <a:ext cx="2747703" cy="4887246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9681646" y="4180601"/>
            <a:ext cx="775362" cy="328746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5" name="Shape 215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9681646" y="3731868"/>
            <a:ext cx="775362" cy="328746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6" name="Shape 216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二、手机加油站</a:t>
            </a:r>
          </a:p>
        </p:txBody>
      </p:sp>
      <p:sp>
        <p:nvSpPr>
          <p:cNvPr id="219" name="Shape 219"/>
          <p:cNvSpPr/>
          <p:nvPr/>
        </p:nvSpPr>
        <p:spPr>
          <a:xfrm>
            <a:off x="1207503" y="1961769"/>
            <a:ext cx="4502700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4.选择付款方式，此为支付宝支付页面。</a:t>
            </a:r>
          </a:p>
        </p:txBody>
      </p:sp>
      <p:pic>
        <p:nvPicPr>
          <p:cNvPr id="220" name="支付宝支付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6"/>
            <a:ext cx="2842066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7432952" y="5459250"/>
            <a:ext cx="2774818" cy="431801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>
                <a:alpha val="0"/>
              </a:schemeClr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2" name="Shape 222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10649798" y="5526742"/>
            <a:ext cx="713737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>
                    <a:lumOff val="-9647"/>
                  </a:schemeClr>
                </a:solidFill>
              </a:defRPr>
            </a:lvl1pPr>
          </a:lstStyle>
          <a:p>
            <a:pPr/>
            <a:r>
              <a:t>上一步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