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71" r:id="rId4"/>
    <p:sldId id="263" r:id="rId5"/>
    <p:sldId id="257" r:id="rId6"/>
    <p:sldId id="267" r:id="rId7"/>
    <p:sldId id="273" r:id="rId8"/>
    <p:sldId id="275" r:id="rId9"/>
    <p:sldId id="274" r:id="rId10"/>
    <p:sldId id="262"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40"/>
    <a:srgbClr val="FF8E4A"/>
    <a:srgbClr val="006554"/>
    <a:srgbClr val="E69531"/>
    <a:srgbClr val="056E5C"/>
    <a:srgbClr val="96D753"/>
    <a:srgbClr val="FFFFFF"/>
    <a:srgbClr val="4F95D5"/>
    <a:srgbClr val="C3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74885-1A3E-B742-920C-345DEDFB79F8}" v="2460" dt="2022-03-04T22:01:46.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79" d="100"/>
          <a:sy n="79" d="100"/>
        </p:scale>
        <p:origin x="82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tarzynakrzystolik\Library\Containers\com.microsoft.Excel\Data\Library\Application%20Support\Microsoft\2022%20Case%20Competition%20Prelim%20Question%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tarzynakrzystolik\Desktop\2022%20Case%20Competition%20Prelim%20Ques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60818334557001"/>
          <c:y val="3.4950198734770115E-2"/>
          <c:w val="0.85971549710132389"/>
          <c:h val="0.86513801351327757"/>
        </c:manualLayout>
      </c:layout>
      <c:lineChart>
        <c:grouping val="standard"/>
        <c:varyColors val="0"/>
        <c:ser>
          <c:idx val="0"/>
          <c:order val="0"/>
          <c:tx>
            <c:strRef>
              <c:f>'Product Sales OMNI'!$C$19</c:f>
              <c:strCache>
                <c:ptCount val="1"/>
                <c:pt idx="0">
                  <c:v>Strength Equipment</c:v>
                </c:pt>
              </c:strCache>
            </c:strRef>
          </c:tx>
          <c:spPr>
            <a:ln w="57150" cap="rnd">
              <a:solidFill>
                <a:schemeClr val="accent2"/>
              </a:solidFill>
              <a:round/>
            </a:ln>
            <a:effectLst>
              <a:outerShdw blurRad="50800" dist="38100" dir="2700000" algn="tl" rotWithShape="0">
                <a:prstClr val="black">
                  <a:alpha val="40000"/>
                </a:prstClr>
              </a:outerShdw>
            </a:effectLst>
          </c:spPr>
          <c:marker>
            <c:symbol val="none"/>
          </c:marker>
          <c:dLbls>
            <c:dLbl>
              <c:idx val="2"/>
              <c:layout>
                <c:manualLayout>
                  <c:x val="2.197802197802198E-2"/>
                  <c:y val="-0.13968957871396895"/>
                </c:manualLayout>
              </c:layout>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160-3549-8EF3-E9ED3AD5B2AE}"/>
                </c:ext>
              </c:extLst>
            </c:dLbl>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 Sales OMNI'!$D$18:$F$18</c:f>
              <c:numCache>
                <c:formatCode>General</c:formatCode>
                <c:ptCount val="3"/>
                <c:pt idx="0">
                  <c:v>2020</c:v>
                </c:pt>
                <c:pt idx="1">
                  <c:v>2021</c:v>
                </c:pt>
                <c:pt idx="2">
                  <c:v>2022</c:v>
                </c:pt>
              </c:numCache>
            </c:numRef>
          </c:cat>
          <c:val>
            <c:numRef>
              <c:f>'Product Sales OMNI'!$D$19:$F$19</c:f>
              <c:numCache>
                <c:formatCode>"$"#,##0</c:formatCode>
                <c:ptCount val="3"/>
                <c:pt idx="0">
                  <c:v>221625794.75005341</c:v>
                </c:pt>
                <c:pt idx="1">
                  <c:v>259353399.68009749</c:v>
                </c:pt>
                <c:pt idx="2">
                  <c:v>203586099.84</c:v>
                </c:pt>
              </c:numCache>
            </c:numRef>
          </c:val>
          <c:smooth val="0"/>
          <c:extLst>
            <c:ext xmlns:c16="http://schemas.microsoft.com/office/drawing/2014/chart" uri="{C3380CC4-5D6E-409C-BE32-E72D297353CC}">
              <c16:uniqueId val="{00000001-9160-3549-8EF3-E9ED3AD5B2AE}"/>
            </c:ext>
          </c:extLst>
        </c:ser>
        <c:ser>
          <c:idx val="1"/>
          <c:order val="1"/>
          <c:tx>
            <c:strRef>
              <c:f>'Product Sales OMNI'!$C$20</c:f>
              <c:strCache>
                <c:ptCount val="1"/>
                <c:pt idx="0">
                  <c:v>Cardio Equipment</c:v>
                </c:pt>
              </c:strCache>
            </c:strRef>
          </c:tx>
          <c:spPr>
            <a:ln w="57150" cap="rnd">
              <a:solidFill>
                <a:srgbClr val="016654"/>
              </a:solidFill>
              <a:round/>
            </a:ln>
            <a:effectLst>
              <a:outerShdw blurRad="50800" dist="38100" dir="2700000" algn="tl" rotWithShape="0">
                <a:prstClr val="black">
                  <a:alpha val="40000"/>
                </a:prstClr>
              </a:outerShdw>
            </a:effectLst>
          </c:spPr>
          <c:marker>
            <c:symbol val="none"/>
          </c:marker>
          <c:dLbls>
            <c:dLbl>
              <c:idx val="2"/>
              <c:layout>
                <c:manualLayout>
                  <c:x val="3.2234432234432127E-2"/>
                  <c:y val="1.9955654101995485E-2"/>
                </c:manualLayout>
              </c:layout>
              <c:spPr>
                <a:solidFill>
                  <a:srgbClr val="006554"/>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160-3549-8EF3-E9ED3AD5B2AE}"/>
                </c:ext>
              </c:extLst>
            </c:dLbl>
            <c:spPr>
              <a:solidFill>
                <a:srgbClr val="006554"/>
              </a:solid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 Sales OMNI'!$D$18:$F$18</c:f>
              <c:numCache>
                <c:formatCode>General</c:formatCode>
                <c:ptCount val="3"/>
                <c:pt idx="0">
                  <c:v>2020</c:v>
                </c:pt>
                <c:pt idx="1">
                  <c:v>2021</c:v>
                </c:pt>
                <c:pt idx="2">
                  <c:v>2022</c:v>
                </c:pt>
              </c:numCache>
            </c:numRef>
          </c:cat>
          <c:val>
            <c:numRef>
              <c:f>'Product Sales OMNI'!$D$20:$F$20</c:f>
              <c:numCache>
                <c:formatCode>"$"#,##0</c:formatCode>
                <c:ptCount val="3"/>
                <c:pt idx="0">
                  <c:v>338815247.82003433</c:v>
                </c:pt>
                <c:pt idx="1">
                  <c:v>294514091.04002798</c:v>
                </c:pt>
                <c:pt idx="2">
                  <c:v>197930930.39999998</c:v>
                </c:pt>
              </c:numCache>
            </c:numRef>
          </c:val>
          <c:smooth val="0"/>
          <c:extLst>
            <c:ext xmlns:c16="http://schemas.microsoft.com/office/drawing/2014/chart" uri="{C3380CC4-5D6E-409C-BE32-E72D297353CC}">
              <c16:uniqueId val="{00000003-9160-3549-8EF3-E9ED3AD5B2AE}"/>
            </c:ext>
          </c:extLst>
        </c:ser>
        <c:ser>
          <c:idx val="2"/>
          <c:order val="2"/>
          <c:tx>
            <c:strRef>
              <c:f>'Product Sales OMNI'!$C$21</c:f>
              <c:strCache>
                <c:ptCount val="1"/>
                <c:pt idx="0">
                  <c:v>Boxing/Combat Sports</c:v>
                </c:pt>
              </c:strCache>
            </c:strRef>
          </c:tx>
          <c:spPr>
            <a:ln w="57150" cap="rnd">
              <a:solidFill>
                <a:schemeClr val="accent3"/>
              </a:solidFill>
              <a:round/>
            </a:ln>
            <a:effectLst>
              <a:outerShdw blurRad="50800" dist="38100" dir="2700000" algn="tl" rotWithShape="0">
                <a:prstClr val="black">
                  <a:alpha val="78000"/>
                </a:prstClr>
              </a:outerShdw>
            </a:effectLst>
          </c:spPr>
          <c:marker>
            <c:symbol val="none"/>
          </c:marker>
          <c:dLbls>
            <c:dLbl>
              <c:idx val="2"/>
              <c:layout>
                <c:manualLayout>
                  <c:x val="3.9560439560439559E-2"/>
                  <c:y val="1.10864745011086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160-3549-8EF3-E9ED3AD5B2AE}"/>
                </c:ext>
              </c:extLst>
            </c:dLbl>
            <c:spPr>
              <a:solidFill>
                <a:schemeClr val="tx1">
                  <a:lumMod val="50000"/>
                  <a:lumOff val="5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 Sales OMNI'!$D$18:$F$18</c:f>
              <c:numCache>
                <c:formatCode>General</c:formatCode>
                <c:ptCount val="3"/>
                <c:pt idx="0">
                  <c:v>2020</c:v>
                </c:pt>
                <c:pt idx="1">
                  <c:v>2021</c:v>
                </c:pt>
                <c:pt idx="2">
                  <c:v>2022</c:v>
                </c:pt>
              </c:numCache>
            </c:numRef>
          </c:cat>
          <c:val>
            <c:numRef>
              <c:f>'Product Sales OMNI'!$D$21:$F$21</c:f>
              <c:numCache>
                <c:formatCode>"$"#,##0</c:formatCode>
                <c:ptCount val="3"/>
                <c:pt idx="0">
                  <c:v>51025597.31999436</c:v>
                </c:pt>
                <c:pt idx="1">
                  <c:v>52069191.279993892</c:v>
                </c:pt>
                <c:pt idx="2">
                  <c:v>45241355.520000003</c:v>
                </c:pt>
              </c:numCache>
            </c:numRef>
          </c:val>
          <c:smooth val="0"/>
          <c:extLst>
            <c:ext xmlns:c16="http://schemas.microsoft.com/office/drawing/2014/chart" uri="{C3380CC4-5D6E-409C-BE32-E72D297353CC}">
              <c16:uniqueId val="{00000005-9160-3549-8EF3-E9ED3AD5B2AE}"/>
            </c:ext>
          </c:extLst>
        </c:ser>
        <c:ser>
          <c:idx val="3"/>
          <c:order val="3"/>
          <c:tx>
            <c:strRef>
              <c:f>'Product Sales OMNI'!$C$22</c:f>
              <c:strCache>
                <c:ptCount val="1"/>
                <c:pt idx="0">
                  <c:v>Accessories</c:v>
                </c:pt>
              </c:strCache>
            </c:strRef>
          </c:tx>
          <c:spPr>
            <a:ln w="57150" cap="rnd">
              <a:solidFill>
                <a:schemeClr val="accent1">
                  <a:lumMod val="75000"/>
                </a:schemeClr>
              </a:solidFill>
              <a:round/>
            </a:ln>
            <a:effectLst>
              <a:outerShdw blurRad="50800" dist="38100" dir="2700000" algn="tl" rotWithShape="0">
                <a:prstClr val="black">
                  <a:alpha val="40000"/>
                </a:prstClr>
              </a:outerShdw>
            </a:effectLst>
          </c:spPr>
          <c:marker>
            <c:symbol val="none"/>
          </c:marker>
          <c:dLbls>
            <c:dLbl>
              <c:idx val="2"/>
              <c:layout>
                <c:manualLayout>
                  <c:x val="2.7838827838827841E-2"/>
                  <c:y val="2.2172949002216484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160-3549-8EF3-E9ED3AD5B2AE}"/>
                </c:ext>
              </c:extLst>
            </c:dLbl>
            <c:spPr>
              <a:solidFill>
                <a:srgbClr val="2F5597"/>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 Sales OMNI'!$D$18:$F$18</c:f>
              <c:numCache>
                <c:formatCode>General</c:formatCode>
                <c:ptCount val="3"/>
                <c:pt idx="0">
                  <c:v>2020</c:v>
                </c:pt>
                <c:pt idx="1">
                  <c:v>2021</c:v>
                </c:pt>
                <c:pt idx="2">
                  <c:v>2022</c:v>
                </c:pt>
              </c:numCache>
            </c:numRef>
          </c:cat>
          <c:val>
            <c:numRef>
              <c:f>'Product Sales OMNI'!$D$22:$F$22</c:f>
              <c:numCache>
                <c:formatCode>"$"#,##0</c:formatCode>
                <c:ptCount val="3"/>
                <c:pt idx="0">
                  <c:v>144967267.5400317</c:v>
                </c:pt>
                <c:pt idx="1">
                  <c:v>128281461.8699878</c:v>
                </c:pt>
                <c:pt idx="2">
                  <c:v>118758558.23999999</c:v>
                </c:pt>
              </c:numCache>
            </c:numRef>
          </c:val>
          <c:smooth val="0"/>
          <c:extLst>
            <c:ext xmlns:c16="http://schemas.microsoft.com/office/drawing/2014/chart" uri="{C3380CC4-5D6E-409C-BE32-E72D297353CC}">
              <c16:uniqueId val="{00000007-9160-3549-8EF3-E9ED3AD5B2AE}"/>
            </c:ext>
          </c:extLst>
        </c:ser>
        <c:dLbls>
          <c:dLblPos val="r"/>
          <c:showLegendKey val="0"/>
          <c:showVal val="1"/>
          <c:showCatName val="0"/>
          <c:showSerName val="0"/>
          <c:showPercent val="0"/>
          <c:showBubbleSize val="0"/>
        </c:dLbls>
        <c:smooth val="0"/>
        <c:axId val="1623676528"/>
        <c:axId val="1560786240"/>
      </c:lineChart>
      <c:catAx>
        <c:axId val="162367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560786240"/>
        <c:crosses val="autoZero"/>
        <c:auto val="1"/>
        <c:lblAlgn val="ctr"/>
        <c:lblOffset val="100"/>
        <c:noMultiLvlLbl val="0"/>
      </c:catAx>
      <c:valAx>
        <c:axId val="1560786240"/>
        <c:scaling>
          <c:orientation val="minMax"/>
          <c:min val="25"/>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23676528"/>
        <c:crosses val="autoZero"/>
        <c:crossBetween val="between"/>
        <c:dispUnits>
          <c:builtInUnit val="millions"/>
        </c:dispUnits>
      </c:valAx>
      <c:spPr>
        <a:noFill/>
        <a:ln>
          <a:noFill/>
        </a:ln>
        <a:effectLst/>
      </c:spPr>
    </c:plotArea>
    <c:legend>
      <c:legendPos val="t"/>
      <c:layout>
        <c:manualLayout>
          <c:xMode val="edge"/>
          <c:yMode val="edge"/>
          <c:x val="0.16889335409443065"/>
          <c:y val="0"/>
          <c:w val="0.75467795290707484"/>
          <c:h val="0.1766475089016713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961665722085302E-2"/>
          <c:y val="0.10394367866836718"/>
          <c:w val="0.92967417140411657"/>
          <c:h val="0.81703756392123794"/>
        </c:manualLayout>
      </c:layout>
      <c:barChart>
        <c:barDir val="col"/>
        <c:grouping val="clustered"/>
        <c:varyColors val="0"/>
        <c:ser>
          <c:idx val="0"/>
          <c:order val="0"/>
          <c:tx>
            <c:strRef>
              <c:f>'store vs ecommerce'!$D$35</c:f>
              <c:strCache>
                <c:ptCount val="1"/>
                <c:pt idx="0">
                  <c:v>Store</c:v>
                </c:pt>
              </c:strCache>
            </c:strRef>
          </c:tx>
          <c:spPr>
            <a:solidFill>
              <a:srgbClr val="016654"/>
            </a:solidFill>
            <a:ln>
              <a:noFill/>
            </a:ln>
            <a:effectLst>
              <a:outerShdw blurRad="50800" dist="38100" dir="2700000" algn="tl" rotWithShape="0">
                <a:prstClr val="black">
                  <a:alpha val="40000"/>
                </a:prstClr>
              </a:outerShdw>
            </a:effectLst>
            <a:scene3d>
              <a:camera prst="orthographicFront"/>
              <a:lightRig rig="threePt" dir="t"/>
            </a:scene3d>
            <a:sp3d>
              <a:bevelT/>
            </a:sp3d>
          </c:spPr>
          <c:invertIfNegative val="0"/>
          <c:dPt>
            <c:idx val="0"/>
            <c:invertIfNegative val="0"/>
            <c:bubble3D val="0"/>
            <c:spPr>
              <a:solidFill>
                <a:srgbClr val="016654"/>
              </a:solidFill>
              <a:ln>
                <a:noFill/>
              </a:ln>
              <a:effectLst>
                <a:outerShdw blurRad="50800" dist="38100" dir="2700000" algn="tl" rotWithShape="0">
                  <a:prstClr val="black">
                    <a:alpha val="40000"/>
                  </a:prstClr>
                </a:outerShdw>
              </a:effectLst>
              <a:scene3d>
                <a:camera prst="orthographicFront"/>
                <a:lightRig rig="threePt" dir="t"/>
              </a:scene3d>
              <a:sp3d>
                <a:bevelT/>
              </a:sp3d>
            </c:spPr>
            <c:extLst>
              <c:ext xmlns:c16="http://schemas.microsoft.com/office/drawing/2014/chart" uri="{C3380CC4-5D6E-409C-BE32-E72D297353CC}">
                <c16:uniqueId val="{00000001-B410-CD48-837D-0E2044831ECB}"/>
              </c:ext>
            </c:extLst>
          </c:dPt>
          <c:dLbls>
            <c:dLbl>
              <c:idx val="0"/>
              <c:spPr>
                <a:noFill/>
                <a:ln>
                  <a:solidFill>
                    <a:srgbClr val="016654"/>
                  </a:solid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B410-CD48-837D-0E2044831EC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16654"/>
                </a:solidFill>
              </a:ln>
              <a:effectLst/>
            </c:spPr>
            <c:trendlineType val="log"/>
            <c:dispRSqr val="0"/>
            <c:dispEq val="0"/>
          </c:trendline>
          <c:cat>
            <c:numRef>
              <c:f>'store vs ecommerce'!$C$36:$C$38</c:f>
              <c:numCache>
                <c:formatCode>General</c:formatCode>
                <c:ptCount val="3"/>
                <c:pt idx="0">
                  <c:v>2020</c:v>
                </c:pt>
                <c:pt idx="1">
                  <c:v>2021</c:v>
                </c:pt>
                <c:pt idx="2">
                  <c:v>2022</c:v>
                </c:pt>
              </c:numCache>
            </c:numRef>
          </c:cat>
          <c:val>
            <c:numRef>
              <c:f>'store vs ecommerce'!$D$36:$D$38</c:f>
              <c:numCache>
                <c:formatCode>0%</c:formatCode>
                <c:ptCount val="3"/>
                <c:pt idx="0">
                  <c:v>0.57575649732525147</c:v>
                </c:pt>
                <c:pt idx="1">
                  <c:v>0.70763647782030648</c:v>
                </c:pt>
                <c:pt idx="2">
                  <c:v>0.73</c:v>
                </c:pt>
              </c:numCache>
            </c:numRef>
          </c:val>
          <c:extLst>
            <c:ext xmlns:c16="http://schemas.microsoft.com/office/drawing/2014/chart" uri="{C3380CC4-5D6E-409C-BE32-E72D297353CC}">
              <c16:uniqueId val="{00000003-B410-CD48-837D-0E2044831ECB}"/>
            </c:ext>
          </c:extLst>
        </c:ser>
        <c:ser>
          <c:idx val="1"/>
          <c:order val="1"/>
          <c:tx>
            <c:strRef>
              <c:f>'store vs ecommerce'!$E$35</c:f>
              <c:strCache>
                <c:ptCount val="1"/>
                <c:pt idx="0">
                  <c:v>E-commerce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chemeClr val="accent2">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ln>
              <a:effectLst/>
            </c:spPr>
            <c:trendlineType val="linear"/>
            <c:dispRSqr val="0"/>
            <c:dispEq val="0"/>
          </c:trendline>
          <c:cat>
            <c:numRef>
              <c:f>'store vs ecommerce'!$C$36:$C$38</c:f>
              <c:numCache>
                <c:formatCode>General</c:formatCode>
                <c:ptCount val="3"/>
                <c:pt idx="0">
                  <c:v>2020</c:v>
                </c:pt>
                <c:pt idx="1">
                  <c:v>2021</c:v>
                </c:pt>
                <c:pt idx="2">
                  <c:v>2022</c:v>
                </c:pt>
              </c:numCache>
            </c:numRef>
          </c:cat>
          <c:val>
            <c:numRef>
              <c:f>'store vs ecommerce'!$E$36:$E$38</c:f>
              <c:numCache>
                <c:formatCode>0%</c:formatCode>
                <c:ptCount val="3"/>
                <c:pt idx="0">
                  <c:v>0.4242435026747487</c:v>
                </c:pt>
                <c:pt idx="1">
                  <c:v>0.29236352217969352</c:v>
                </c:pt>
                <c:pt idx="2">
                  <c:v>0.27</c:v>
                </c:pt>
              </c:numCache>
            </c:numRef>
          </c:val>
          <c:extLst>
            <c:ext xmlns:c16="http://schemas.microsoft.com/office/drawing/2014/chart" uri="{C3380CC4-5D6E-409C-BE32-E72D297353CC}">
              <c16:uniqueId val="{00000005-B410-CD48-837D-0E2044831ECB}"/>
            </c:ext>
          </c:extLst>
        </c:ser>
        <c:dLbls>
          <c:showLegendKey val="0"/>
          <c:showVal val="0"/>
          <c:showCatName val="0"/>
          <c:showSerName val="0"/>
          <c:showPercent val="0"/>
          <c:showBubbleSize val="0"/>
        </c:dLbls>
        <c:gapWidth val="123"/>
        <c:overlap val="-18"/>
        <c:axId val="2006860016"/>
        <c:axId val="1549646336"/>
      </c:barChart>
      <c:catAx>
        <c:axId val="20068600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0"/>
          <a:lstStyle/>
          <a:p>
            <a:pPr>
              <a:defRPr sz="1800" b="0" i="0" u="none" strike="noStrike" kern="1200" baseline="0">
                <a:solidFill>
                  <a:schemeClr val="tx1">
                    <a:lumMod val="65000"/>
                    <a:lumOff val="35000"/>
                  </a:schemeClr>
                </a:solidFill>
                <a:latin typeface="+mn-lt"/>
                <a:ea typeface="+mn-ea"/>
                <a:cs typeface="+mn-cs"/>
              </a:defRPr>
            </a:pPr>
            <a:endParaRPr lang="en-US"/>
          </a:p>
        </c:txPr>
        <c:crossAx val="1549646336"/>
        <c:crosses val="autoZero"/>
        <c:auto val="1"/>
        <c:lblAlgn val="ctr"/>
        <c:lblOffset val="100"/>
        <c:noMultiLvlLbl val="0"/>
      </c:catAx>
      <c:valAx>
        <c:axId val="1549646336"/>
        <c:scaling>
          <c:orientation val="minMax"/>
          <c:min val="0"/>
        </c:scaling>
        <c:delete val="1"/>
        <c:axPos val="l"/>
        <c:numFmt formatCode="0%" sourceLinked="1"/>
        <c:majorTickMark val="none"/>
        <c:minorTickMark val="none"/>
        <c:tickLblPos val="nextTo"/>
        <c:crossAx val="2006860016"/>
        <c:crosses val="autoZero"/>
        <c:crossBetween val="between"/>
      </c:valAx>
      <c:spPr>
        <a:noFill/>
        <a:ln>
          <a:noFill/>
        </a:ln>
        <a:effectLst/>
      </c:spPr>
    </c:plotArea>
    <c:legend>
      <c:legendPos val="b"/>
      <c:legendEntry>
        <c:idx val="2"/>
        <c:delete val="1"/>
      </c:legendEntry>
      <c:legendEntry>
        <c:idx val="3"/>
        <c:delete val="1"/>
      </c:legendEntry>
      <c:layout>
        <c:manualLayout>
          <c:xMode val="edge"/>
          <c:yMode val="edge"/>
          <c:x val="2.7601558389871245E-2"/>
          <c:y val="1.5836235651917979E-2"/>
          <c:w val="0.36504383112666838"/>
          <c:h val="6.2132304849733477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0A31-8CF8-3B45-8FE0-B8E7F52DC893}" type="doc">
      <dgm:prSet loTypeId="urn:microsoft.com/office/officeart/2005/8/layout/pyramid2" loCatId="relationship" qsTypeId="urn:microsoft.com/office/officeart/2005/8/quickstyle/simple1" qsCatId="simple" csTypeId="urn:microsoft.com/office/officeart/2005/8/colors/accent1_2" csCatId="accent1" phldr="1"/>
      <dgm:spPr/>
      <dgm:t>
        <a:bodyPr/>
        <a:lstStyle/>
        <a:p>
          <a:endParaRPr lang="en-US"/>
        </a:p>
      </dgm:t>
    </dgm:pt>
    <dgm:pt modelId="{87DA9A24-4E71-1941-A84E-CDF83076DFD4}">
      <dgm:prSet/>
      <dgm:spPr/>
      <dgm:t>
        <a:bodyPr/>
        <a:lstStyle/>
        <a:p>
          <a:pPr rtl="0"/>
          <a:r>
            <a:rPr lang="en-US"/>
            <a:t>Strength</a:t>
          </a:r>
          <a:r>
            <a:rPr lang="en-US">
              <a:latin typeface="Calibri Light" panose="020F0302020204030204"/>
            </a:rPr>
            <a:t> </a:t>
          </a:r>
          <a:r>
            <a:rPr lang="en-US"/>
            <a:t>Equipment</a:t>
          </a:r>
        </a:p>
      </dgm:t>
    </dgm:pt>
    <dgm:pt modelId="{CD943BF0-86C0-F14B-B5DF-7DCB04B829FD}" type="parTrans" cxnId="{B745DE37-DD1B-7B4A-AD6A-210484D419A7}">
      <dgm:prSet/>
      <dgm:spPr/>
      <dgm:t>
        <a:bodyPr/>
        <a:lstStyle/>
        <a:p>
          <a:endParaRPr lang="en-US"/>
        </a:p>
      </dgm:t>
    </dgm:pt>
    <dgm:pt modelId="{3911C795-AE78-9F47-8C4F-6C76193D4399}" type="sibTrans" cxnId="{B745DE37-DD1B-7B4A-AD6A-210484D419A7}">
      <dgm:prSet/>
      <dgm:spPr/>
      <dgm:t>
        <a:bodyPr/>
        <a:lstStyle/>
        <a:p>
          <a:endParaRPr lang="en-US"/>
        </a:p>
      </dgm:t>
    </dgm:pt>
    <dgm:pt modelId="{F0EE3CA3-43BE-0D49-BB3B-78CCA122F4D6}">
      <dgm:prSet/>
      <dgm:spPr/>
      <dgm:t>
        <a:bodyPr/>
        <a:lstStyle/>
        <a:p>
          <a:pPr rtl="0"/>
          <a:r>
            <a:rPr lang="en-US" b="1">
              <a:latin typeface="Calibri Light" panose="020F0302020204030204"/>
            </a:rPr>
            <a:t>Cardio </a:t>
          </a:r>
          <a:r>
            <a:rPr lang="en-US"/>
            <a:t>Equipment</a:t>
          </a:r>
        </a:p>
      </dgm:t>
    </dgm:pt>
    <dgm:pt modelId="{F7C75C03-CF7A-9B4D-8494-AAA8E64350E5}" type="parTrans" cxnId="{FC95C184-6286-6C43-A04B-F8CEFDEDD5A6}">
      <dgm:prSet/>
      <dgm:spPr/>
      <dgm:t>
        <a:bodyPr/>
        <a:lstStyle/>
        <a:p>
          <a:endParaRPr lang="en-US"/>
        </a:p>
      </dgm:t>
    </dgm:pt>
    <dgm:pt modelId="{540FEF08-57A7-3F41-99FE-E7D9068B078F}" type="sibTrans" cxnId="{FC95C184-6286-6C43-A04B-F8CEFDEDD5A6}">
      <dgm:prSet/>
      <dgm:spPr/>
      <dgm:t>
        <a:bodyPr/>
        <a:lstStyle/>
        <a:p>
          <a:endParaRPr lang="en-US"/>
        </a:p>
      </dgm:t>
    </dgm:pt>
    <dgm:pt modelId="{116B138D-673F-6F43-9B34-00BA9859087F}">
      <dgm:prSet/>
      <dgm:spPr/>
      <dgm:t>
        <a:bodyPr/>
        <a:lstStyle/>
        <a:p>
          <a:r>
            <a:rPr lang="en-US"/>
            <a:t>Boxing</a:t>
          </a:r>
        </a:p>
      </dgm:t>
    </dgm:pt>
    <dgm:pt modelId="{ACA3ABA4-C42B-AD43-B576-2E0593131545}" type="parTrans" cxnId="{94815C76-C7F3-454B-8342-6CBE565E55BB}">
      <dgm:prSet/>
      <dgm:spPr/>
      <dgm:t>
        <a:bodyPr/>
        <a:lstStyle/>
        <a:p>
          <a:endParaRPr lang="en-US"/>
        </a:p>
      </dgm:t>
    </dgm:pt>
    <dgm:pt modelId="{C9CC94EC-2B2A-6B41-8E7F-FF588180CBEA}" type="sibTrans" cxnId="{94815C76-C7F3-454B-8342-6CBE565E55BB}">
      <dgm:prSet/>
      <dgm:spPr/>
      <dgm:t>
        <a:bodyPr/>
        <a:lstStyle/>
        <a:p>
          <a:endParaRPr lang="en-US"/>
        </a:p>
      </dgm:t>
    </dgm:pt>
    <dgm:pt modelId="{C2A1EF89-0D02-7940-9E5C-058032AD6B31}">
      <dgm:prSet/>
      <dgm:spPr/>
      <dgm:t>
        <a:bodyPr/>
        <a:lstStyle/>
        <a:p>
          <a:pPr rtl="0"/>
          <a:r>
            <a:rPr lang="en-US"/>
            <a:t>Accessories</a:t>
          </a:r>
          <a:r>
            <a:rPr lang="en-US">
              <a:latin typeface="Calibri Light" panose="020F0302020204030204"/>
            </a:rPr>
            <a:t> </a:t>
          </a:r>
          <a:endParaRPr lang="en-US"/>
        </a:p>
      </dgm:t>
    </dgm:pt>
    <dgm:pt modelId="{D28CAD88-524A-6948-B96F-6CF2962CAB02}" type="parTrans" cxnId="{29B463DD-796C-D144-9ABA-BB5C94671AED}">
      <dgm:prSet/>
      <dgm:spPr/>
      <dgm:t>
        <a:bodyPr/>
        <a:lstStyle/>
        <a:p>
          <a:endParaRPr lang="en-US"/>
        </a:p>
      </dgm:t>
    </dgm:pt>
    <dgm:pt modelId="{CF0DD0EC-17D2-A449-8A12-242C6F7C1A30}" type="sibTrans" cxnId="{29B463DD-796C-D144-9ABA-BB5C94671AED}">
      <dgm:prSet/>
      <dgm:spPr/>
      <dgm:t>
        <a:bodyPr/>
        <a:lstStyle/>
        <a:p>
          <a:endParaRPr lang="en-US"/>
        </a:p>
      </dgm:t>
    </dgm:pt>
    <dgm:pt modelId="{4F6D4DC0-5D9B-3C48-A8E8-37EDD4A8CB8A}" type="pres">
      <dgm:prSet presAssocID="{2F4C0A31-8CF8-3B45-8FE0-B8E7F52DC893}" presName="compositeShape" presStyleCnt="0">
        <dgm:presLayoutVars>
          <dgm:dir/>
          <dgm:resizeHandles/>
        </dgm:presLayoutVars>
      </dgm:prSet>
      <dgm:spPr/>
    </dgm:pt>
    <dgm:pt modelId="{ADCEEC5B-84AD-BB44-A268-861CD41882F6}" type="pres">
      <dgm:prSet presAssocID="{2F4C0A31-8CF8-3B45-8FE0-B8E7F52DC893}" presName="pyramid" presStyleLbl="node1" presStyleIdx="0" presStyleCnt="1" custAng="10800000" custLinFactNeighborX="2958" custLinFactNeighborY="-185"/>
      <dgm:spPr>
        <a:solidFill>
          <a:srgbClr val="006554"/>
        </a:solidFill>
        <a:ln>
          <a:solidFill>
            <a:srgbClr val="006554"/>
          </a:solidFill>
        </a:ln>
        <a:effectLst>
          <a:outerShdw blurRad="241553" dist="38100" dir="2700000" sx="105000" sy="105000" algn="tl" rotWithShape="0">
            <a:prstClr val="black">
              <a:alpha val="40000"/>
            </a:prstClr>
          </a:outerShdw>
        </a:effectLst>
      </dgm:spPr>
    </dgm:pt>
    <dgm:pt modelId="{74E9701A-8480-C445-ACF7-525213E6BB84}" type="pres">
      <dgm:prSet presAssocID="{2F4C0A31-8CF8-3B45-8FE0-B8E7F52DC893}" presName="theList" presStyleCnt="0"/>
      <dgm:spPr/>
    </dgm:pt>
    <dgm:pt modelId="{40B460F0-EC24-264A-BDA6-8F85627F41F8}" type="pres">
      <dgm:prSet presAssocID="{C2A1EF89-0D02-7940-9E5C-058032AD6B31}" presName="aNode" presStyleLbl="fgAcc1" presStyleIdx="0" presStyleCnt="4">
        <dgm:presLayoutVars>
          <dgm:bulletEnabled val="1"/>
        </dgm:presLayoutVars>
      </dgm:prSet>
      <dgm:spPr/>
    </dgm:pt>
    <dgm:pt modelId="{9B8E794A-82D7-584F-9A5F-D6ED0525F95B}" type="pres">
      <dgm:prSet presAssocID="{C2A1EF89-0D02-7940-9E5C-058032AD6B31}" presName="aSpace" presStyleCnt="0"/>
      <dgm:spPr/>
    </dgm:pt>
    <dgm:pt modelId="{BA9FA4A4-037F-1F46-8347-314E2DC72ED0}" type="pres">
      <dgm:prSet presAssocID="{116B138D-673F-6F43-9B34-00BA9859087F}" presName="aNode" presStyleLbl="fgAcc1" presStyleIdx="1" presStyleCnt="4">
        <dgm:presLayoutVars>
          <dgm:bulletEnabled val="1"/>
        </dgm:presLayoutVars>
      </dgm:prSet>
      <dgm:spPr/>
    </dgm:pt>
    <dgm:pt modelId="{F73C2EF2-183F-754F-BA25-8A964314A4CF}" type="pres">
      <dgm:prSet presAssocID="{116B138D-673F-6F43-9B34-00BA9859087F}" presName="aSpace" presStyleCnt="0"/>
      <dgm:spPr/>
    </dgm:pt>
    <dgm:pt modelId="{74D32D06-2005-5E41-B53C-0F88AB8EAC74}" type="pres">
      <dgm:prSet presAssocID="{87DA9A24-4E71-1941-A84E-CDF83076DFD4}" presName="aNode" presStyleLbl="fgAcc1" presStyleIdx="2" presStyleCnt="4">
        <dgm:presLayoutVars>
          <dgm:bulletEnabled val="1"/>
        </dgm:presLayoutVars>
      </dgm:prSet>
      <dgm:spPr/>
    </dgm:pt>
    <dgm:pt modelId="{0A78263A-C45F-844F-B58B-30D5D5CEC3F9}" type="pres">
      <dgm:prSet presAssocID="{87DA9A24-4E71-1941-A84E-CDF83076DFD4}" presName="aSpace" presStyleCnt="0"/>
      <dgm:spPr/>
    </dgm:pt>
    <dgm:pt modelId="{347EF2C9-CE6E-F54A-ADF5-7032B68F307D}" type="pres">
      <dgm:prSet presAssocID="{F0EE3CA3-43BE-0D49-BB3B-78CCA122F4D6}" presName="aNode" presStyleLbl="fgAcc1" presStyleIdx="3" presStyleCnt="4">
        <dgm:presLayoutVars>
          <dgm:bulletEnabled val="1"/>
        </dgm:presLayoutVars>
      </dgm:prSet>
      <dgm:spPr/>
    </dgm:pt>
    <dgm:pt modelId="{7AD43B64-5CE1-014F-8EFA-C9CF14572D20}" type="pres">
      <dgm:prSet presAssocID="{F0EE3CA3-43BE-0D49-BB3B-78CCA122F4D6}" presName="aSpace" presStyleCnt="0"/>
      <dgm:spPr/>
    </dgm:pt>
  </dgm:ptLst>
  <dgm:cxnLst>
    <dgm:cxn modelId="{D3BEF818-9C27-3F4D-B0EF-C6E0CA571D4C}" type="presOf" srcId="{F0EE3CA3-43BE-0D49-BB3B-78CCA122F4D6}" destId="{347EF2C9-CE6E-F54A-ADF5-7032B68F307D}" srcOrd="0" destOrd="0" presId="urn:microsoft.com/office/officeart/2005/8/layout/pyramid2"/>
    <dgm:cxn modelId="{AACDAA1F-49AD-C347-AA49-2FDE70F841DA}" type="presOf" srcId="{116B138D-673F-6F43-9B34-00BA9859087F}" destId="{BA9FA4A4-037F-1F46-8347-314E2DC72ED0}" srcOrd="0" destOrd="0" presId="urn:microsoft.com/office/officeart/2005/8/layout/pyramid2"/>
    <dgm:cxn modelId="{B745DE37-DD1B-7B4A-AD6A-210484D419A7}" srcId="{2F4C0A31-8CF8-3B45-8FE0-B8E7F52DC893}" destId="{87DA9A24-4E71-1941-A84E-CDF83076DFD4}" srcOrd="2" destOrd="0" parTransId="{CD943BF0-86C0-F14B-B5DF-7DCB04B829FD}" sibTransId="{3911C795-AE78-9F47-8C4F-6C76193D4399}"/>
    <dgm:cxn modelId="{5712BB47-2C0E-F04D-8CFE-D61DC9D711B4}" type="presOf" srcId="{C2A1EF89-0D02-7940-9E5C-058032AD6B31}" destId="{40B460F0-EC24-264A-BDA6-8F85627F41F8}" srcOrd="0" destOrd="0" presId="urn:microsoft.com/office/officeart/2005/8/layout/pyramid2"/>
    <dgm:cxn modelId="{94815C76-C7F3-454B-8342-6CBE565E55BB}" srcId="{2F4C0A31-8CF8-3B45-8FE0-B8E7F52DC893}" destId="{116B138D-673F-6F43-9B34-00BA9859087F}" srcOrd="1" destOrd="0" parTransId="{ACA3ABA4-C42B-AD43-B576-2E0593131545}" sibTransId="{C9CC94EC-2B2A-6B41-8E7F-FF588180CBEA}"/>
    <dgm:cxn modelId="{7D105D77-A17C-B44E-BBFD-6EAD594FD69B}" type="presOf" srcId="{2F4C0A31-8CF8-3B45-8FE0-B8E7F52DC893}" destId="{4F6D4DC0-5D9B-3C48-A8E8-37EDD4A8CB8A}" srcOrd="0" destOrd="0" presId="urn:microsoft.com/office/officeart/2005/8/layout/pyramid2"/>
    <dgm:cxn modelId="{FC95C184-6286-6C43-A04B-F8CEFDEDD5A6}" srcId="{2F4C0A31-8CF8-3B45-8FE0-B8E7F52DC893}" destId="{F0EE3CA3-43BE-0D49-BB3B-78CCA122F4D6}" srcOrd="3" destOrd="0" parTransId="{F7C75C03-CF7A-9B4D-8494-AAA8E64350E5}" sibTransId="{540FEF08-57A7-3F41-99FE-E7D9068B078F}"/>
    <dgm:cxn modelId="{B02427AB-53A3-1A49-8F15-7EDB1DDB5747}" type="presOf" srcId="{87DA9A24-4E71-1941-A84E-CDF83076DFD4}" destId="{74D32D06-2005-5E41-B53C-0F88AB8EAC74}" srcOrd="0" destOrd="0" presId="urn:microsoft.com/office/officeart/2005/8/layout/pyramid2"/>
    <dgm:cxn modelId="{29B463DD-796C-D144-9ABA-BB5C94671AED}" srcId="{2F4C0A31-8CF8-3B45-8FE0-B8E7F52DC893}" destId="{C2A1EF89-0D02-7940-9E5C-058032AD6B31}" srcOrd="0" destOrd="0" parTransId="{D28CAD88-524A-6948-B96F-6CF2962CAB02}" sibTransId="{CF0DD0EC-17D2-A449-8A12-242C6F7C1A30}"/>
    <dgm:cxn modelId="{3518E6C0-A63A-314A-B9EB-789415692508}" type="presParOf" srcId="{4F6D4DC0-5D9B-3C48-A8E8-37EDD4A8CB8A}" destId="{ADCEEC5B-84AD-BB44-A268-861CD41882F6}" srcOrd="0" destOrd="0" presId="urn:microsoft.com/office/officeart/2005/8/layout/pyramid2"/>
    <dgm:cxn modelId="{9DE88D93-9013-D746-9E3E-37ECDA5C233B}" type="presParOf" srcId="{4F6D4DC0-5D9B-3C48-A8E8-37EDD4A8CB8A}" destId="{74E9701A-8480-C445-ACF7-525213E6BB84}" srcOrd="1" destOrd="0" presId="urn:microsoft.com/office/officeart/2005/8/layout/pyramid2"/>
    <dgm:cxn modelId="{1DBABC42-E6C4-804C-BF39-342382CE4FE1}" type="presParOf" srcId="{74E9701A-8480-C445-ACF7-525213E6BB84}" destId="{40B460F0-EC24-264A-BDA6-8F85627F41F8}" srcOrd="0" destOrd="0" presId="urn:microsoft.com/office/officeart/2005/8/layout/pyramid2"/>
    <dgm:cxn modelId="{C0A59B22-CC8E-AF42-A7D2-E87D47170F2E}" type="presParOf" srcId="{74E9701A-8480-C445-ACF7-525213E6BB84}" destId="{9B8E794A-82D7-584F-9A5F-D6ED0525F95B}" srcOrd="1" destOrd="0" presId="urn:microsoft.com/office/officeart/2005/8/layout/pyramid2"/>
    <dgm:cxn modelId="{1912FE54-1B43-1446-8C46-3CC522331C26}" type="presParOf" srcId="{74E9701A-8480-C445-ACF7-525213E6BB84}" destId="{BA9FA4A4-037F-1F46-8347-314E2DC72ED0}" srcOrd="2" destOrd="0" presId="urn:microsoft.com/office/officeart/2005/8/layout/pyramid2"/>
    <dgm:cxn modelId="{2DBD21FF-9F78-D24A-A1C5-DA733A48F6D0}" type="presParOf" srcId="{74E9701A-8480-C445-ACF7-525213E6BB84}" destId="{F73C2EF2-183F-754F-BA25-8A964314A4CF}" srcOrd="3" destOrd="0" presId="urn:microsoft.com/office/officeart/2005/8/layout/pyramid2"/>
    <dgm:cxn modelId="{44F20410-564E-424B-A003-33D2F9881E0B}" type="presParOf" srcId="{74E9701A-8480-C445-ACF7-525213E6BB84}" destId="{74D32D06-2005-5E41-B53C-0F88AB8EAC74}" srcOrd="4" destOrd="0" presId="urn:microsoft.com/office/officeart/2005/8/layout/pyramid2"/>
    <dgm:cxn modelId="{9C6C6D92-4FF8-8F4A-BA32-42D2B046C0DA}" type="presParOf" srcId="{74E9701A-8480-C445-ACF7-525213E6BB84}" destId="{0A78263A-C45F-844F-B58B-30D5D5CEC3F9}" srcOrd="5" destOrd="0" presId="urn:microsoft.com/office/officeart/2005/8/layout/pyramid2"/>
    <dgm:cxn modelId="{AF9844C5-9ABB-8049-9863-CDDA9BD02869}" type="presParOf" srcId="{74E9701A-8480-C445-ACF7-525213E6BB84}" destId="{347EF2C9-CE6E-F54A-ADF5-7032B68F307D}" srcOrd="6" destOrd="0" presId="urn:microsoft.com/office/officeart/2005/8/layout/pyramid2"/>
    <dgm:cxn modelId="{7B082388-C39B-2D4D-A029-68AF7BE8F3C2}" type="presParOf" srcId="{74E9701A-8480-C445-ACF7-525213E6BB84}" destId="{7AD43B64-5CE1-014F-8EFA-C9CF14572D20}" srcOrd="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9A7F8-AA27-4E29-9835-73E46357BC0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B331F3C8-1A81-4BEA-8FC1-99F6CDA96A8E}">
      <dgm:prSet phldrT="[Text]" custT="1"/>
      <dgm:spPr>
        <a:solidFill>
          <a:srgbClr val="006554"/>
        </a:solidFill>
        <a:effectLst>
          <a:outerShdw blurRad="50800" dist="38100" dir="2700000" algn="tl" rotWithShape="0">
            <a:prstClr val="black">
              <a:alpha val="40000"/>
            </a:prstClr>
          </a:outerShdw>
        </a:effectLst>
      </dgm:spPr>
      <dgm:t>
        <a:bodyPr/>
        <a:lstStyle/>
        <a:p>
          <a:r>
            <a:rPr lang="en-US" sz="2000"/>
            <a:t>73.8% of Total Losses</a:t>
          </a:r>
        </a:p>
      </dgm:t>
    </dgm:pt>
    <dgm:pt modelId="{B64054FD-E41E-4FFE-9B2C-81FE21719047}" type="parTrans" cxnId="{D60D31BD-C72B-4BBC-82C4-051D918B44C4}">
      <dgm:prSet/>
      <dgm:spPr/>
      <dgm:t>
        <a:bodyPr/>
        <a:lstStyle/>
        <a:p>
          <a:endParaRPr lang="en-US"/>
        </a:p>
      </dgm:t>
    </dgm:pt>
    <dgm:pt modelId="{241E5B21-1813-4654-B4E4-E40FB0111DB2}" type="sibTrans" cxnId="{D60D31BD-C72B-4BBC-82C4-051D918B44C4}">
      <dgm:prSet/>
      <dgm:spPr/>
      <dgm:t>
        <a:bodyPr/>
        <a:lstStyle/>
        <a:p>
          <a:endParaRPr lang="en-US"/>
        </a:p>
      </dgm:t>
    </dgm:pt>
    <dgm:pt modelId="{595A5F03-64FB-4589-BAAD-6337CD86B3DE}">
      <dgm:prSet phldrT="[Text]" phldr="0" custT="1"/>
      <dgm:spPr>
        <a:solidFill>
          <a:srgbClr val="FF8E4A"/>
        </a:solidFill>
      </dgm:spPr>
      <dgm:t>
        <a:bodyPr/>
        <a:lstStyle/>
        <a:p>
          <a:pPr rtl="0"/>
          <a:r>
            <a:rPr lang="en-US" sz="2000">
              <a:latin typeface="+mn-lt"/>
            </a:rPr>
            <a:t>47.58% Decrease</a:t>
          </a:r>
        </a:p>
      </dgm:t>
    </dgm:pt>
    <dgm:pt modelId="{0E30A079-7341-4F90-AC8F-CA4F48EDED0E}" type="parTrans" cxnId="{C45FDC00-7508-4412-B65E-783F20BA3A37}">
      <dgm:prSet/>
      <dgm:spPr/>
      <dgm:t>
        <a:bodyPr/>
        <a:lstStyle/>
        <a:p>
          <a:endParaRPr lang="en-US"/>
        </a:p>
      </dgm:t>
    </dgm:pt>
    <dgm:pt modelId="{808E6937-7007-4C71-BFFB-F6CE06C2E287}" type="sibTrans" cxnId="{C45FDC00-7508-4412-B65E-783F20BA3A37}">
      <dgm:prSet/>
      <dgm:spPr/>
      <dgm:t>
        <a:bodyPr/>
        <a:lstStyle/>
        <a:p>
          <a:endParaRPr lang="en-US"/>
        </a:p>
      </dgm:t>
    </dgm:pt>
    <dgm:pt modelId="{BB8B433D-E2F9-4ADC-A31F-BEA02A822A29}">
      <dgm:prSet phldrT="[Text]" phldr="0" custT="1"/>
      <dgm:spPr>
        <a:solidFill>
          <a:srgbClr val="006554"/>
        </a:solidFill>
      </dgm:spPr>
      <dgm:t>
        <a:bodyPr/>
        <a:lstStyle/>
        <a:p>
          <a:pPr>
            <a:buFont typeface="Arial" panose="020B0604020202020204" pitchFamily="34" charset="0"/>
            <a:buNone/>
          </a:pPr>
          <a:r>
            <a:rPr lang="en-US" sz="2000">
              <a:latin typeface="Calibri" panose="020F0502020204030204" pitchFamily="34" charset="0"/>
              <a:cs typeface="Calibri" panose="020F0502020204030204" pitchFamily="34" charset="0"/>
            </a:rPr>
            <a:t>5.2% Decrease</a:t>
          </a:r>
          <a:endParaRPr lang="en-US" sz="2000"/>
        </a:p>
      </dgm:t>
    </dgm:pt>
    <dgm:pt modelId="{1D28B271-14CC-4C0A-9E1B-C7F243B98E28}" type="parTrans" cxnId="{D0168C19-59DB-4B2B-B34B-2AE36764C672}">
      <dgm:prSet/>
      <dgm:spPr/>
      <dgm:t>
        <a:bodyPr/>
        <a:lstStyle/>
        <a:p>
          <a:endParaRPr lang="en-US"/>
        </a:p>
      </dgm:t>
    </dgm:pt>
    <dgm:pt modelId="{9BC21B0B-89A3-4055-9B05-BEDB1CB13BE1}" type="sibTrans" cxnId="{D0168C19-59DB-4B2B-B34B-2AE36764C672}">
      <dgm:prSet/>
      <dgm:spPr/>
      <dgm:t>
        <a:bodyPr/>
        <a:lstStyle/>
        <a:p>
          <a:endParaRPr lang="en-US"/>
        </a:p>
      </dgm:t>
    </dgm:pt>
    <dgm:pt modelId="{AE818502-D347-4711-A574-EE3075682F55}">
      <dgm:prSet phldrT="[Text]" custT="1"/>
      <dgm:spPr/>
      <dgm:t>
        <a:bodyPr/>
        <a:lstStyle/>
        <a:p>
          <a:pPr rtl="0">
            <a:buFont typeface="Arial" panose="020B0604020202020204" pitchFamily="34" charset="0"/>
            <a:buChar char="•"/>
          </a:pPr>
          <a:r>
            <a:rPr lang="en-US" sz="2400">
              <a:latin typeface="Calibri" panose="020F0502020204030204" pitchFamily="34" charset="0"/>
              <a:cs typeface="Calibri" panose="020F0502020204030204" pitchFamily="34" charset="0"/>
            </a:rPr>
            <a:t>In-Store Sales</a:t>
          </a:r>
        </a:p>
      </dgm:t>
    </dgm:pt>
    <dgm:pt modelId="{EE281267-126C-4E14-9513-0958188C8669}" type="parTrans" cxnId="{62870F48-2794-42DD-B8BE-880659CA7A20}">
      <dgm:prSet/>
      <dgm:spPr/>
      <dgm:t>
        <a:bodyPr/>
        <a:lstStyle/>
        <a:p>
          <a:endParaRPr lang="en-US"/>
        </a:p>
      </dgm:t>
    </dgm:pt>
    <dgm:pt modelId="{F9992B18-2F8A-4E88-A081-95082200BB65}" type="sibTrans" cxnId="{62870F48-2794-42DD-B8BE-880659CA7A20}">
      <dgm:prSet/>
      <dgm:spPr/>
      <dgm:t>
        <a:bodyPr/>
        <a:lstStyle/>
        <a:p>
          <a:endParaRPr lang="en-US"/>
        </a:p>
      </dgm:t>
    </dgm:pt>
    <dgm:pt modelId="{D6A11631-B198-437E-B953-DFFC3E74DF4D}">
      <dgm:prSet phldrT="[Text]" phldr="0" custT="1"/>
      <dgm:spPr>
        <a:solidFill>
          <a:srgbClr val="FF8E4A"/>
        </a:solidFill>
      </dgm:spPr>
      <dgm:t>
        <a:bodyPr/>
        <a:lstStyle/>
        <a:p>
          <a:pPr rtl="0"/>
          <a:r>
            <a:rPr lang="en-US" sz="2000" b="0"/>
            <a:t>23% decreased</a:t>
          </a:r>
        </a:p>
      </dgm:t>
    </dgm:pt>
    <dgm:pt modelId="{775D2F5F-0547-4BB6-82E7-45FAF25C922A}" type="parTrans" cxnId="{8477AB90-227E-4A29-B4A2-5FDD75010986}">
      <dgm:prSet/>
      <dgm:spPr/>
      <dgm:t>
        <a:bodyPr/>
        <a:lstStyle/>
        <a:p>
          <a:endParaRPr lang="en-US"/>
        </a:p>
      </dgm:t>
    </dgm:pt>
    <dgm:pt modelId="{C4AED432-6C88-4B93-A0E0-029909CBFEAD}" type="sibTrans" cxnId="{8477AB90-227E-4A29-B4A2-5FDD75010986}">
      <dgm:prSet/>
      <dgm:spPr/>
      <dgm:t>
        <a:bodyPr/>
        <a:lstStyle/>
        <a:p>
          <a:endParaRPr lang="en-US"/>
        </a:p>
      </dgm:t>
    </dgm:pt>
    <dgm:pt modelId="{158FA22E-AD8A-4A0A-8777-ED9D78E93801}">
      <dgm:prSet phldrT="[Text]"/>
      <dgm:spPr/>
      <dgm:t>
        <a:bodyPr/>
        <a:lstStyle/>
        <a:p>
          <a:pPr rtl="0">
            <a:buNone/>
          </a:pPr>
          <a:endParaRPr lang="en-US" sz="2000" b="1"/>
        </a:p>
      </dgm:t>
    </dgm:pt>
    <dgm:pt modelId="{F0273569-BD6F-4B12-8F8C-BD9D015F861A}" type="parTrans" cxnId="{33DE8BE7-8D24-446D-8C9F-EB9D4DAE37EA}">
      <dgm:prSet/>
      <dgm:spPr/>
      <dgm:t>
        <a:bodyPr/>
        <a:lstStyle/>
        <a:p>
          <a:endParaRPr lang="en-US"/>
        </a:p>
      </dgm:t>
    </dgm:pt>
    <dgm:pt modelId="{31D39BC9-D5A3-41CB-B21D-45844CE84009}" type="sibTrans" cxnId="{33DE8BE7-8D24-446D-8C9F-EB9D4DAE37EA}">
      <dgm:prSet/>
      <dgm:spPr/>
      <dgm:t>
        <a:bodyPr/>
        <a:lstStyle/>
        <a:p>
          <a:endParaRPr lang="en-US"/>
        </a:p>
      </dgm:t>
    </dgm:pt>
    <dgm:pt modelId="{F54BF586-2BAF-4256-B2BE-64EE954A1542}">
      <dgm:prSet phldr="0"/>
      <dgm:spPr/>
      <dgm:t>
        <a:bodyPr/>
        <a:lstStyle/>
        <a:p>
          <a:pPr rtl="0"/>
          <a:endParaRPr lang="en-US">
            <a:latin typeface="Calibri Light" panose="020F0302020204030204"/>
          </a:endParaRPr>
        </a:p>
      </dgm:t>
    </dgm:pt>
    <dgm:pt modelId="{D54C7B3A-E702-420E-BF0F-565FAFF893DE}" type="parTrans" cxnId="{78BDF0F9-567A-4ABA-A0F8-D1539521DD2A}">
      <dgm:prSet/>
      <dgm:spPr/>
      <dgm:t>
        <a:bodyPr/>
        <a:lstStyle/>
        <a:p>
          <a:endParaRPr lang="en-US"/>
        </a:p>
      </dgm:t>
    </dgm:pt>
    <dgm:pt modelId="{A8756D65-C6AD-4F33-8ED6-81A5A7CB77DF}" type="sibTrans" cxnId="{78BDF0F9-567A-4ABA-A0F8-D1539521DD2A}">
      <dgm:prSet/>
      <dgm:spPr/>
      <dgm:t>
        <a:bodyPr/>
        <a:lstStyle/>
        <a:p>
          <a:endParaRPr lang="en-US"/>
        </a:p>
      </dgm:t>
    </dgm:pt>
    <dgm:pt modelId="{8526468A-B6FF-4BC1-9AC4-3FEDC4460D3B}">
      <dgm:prSet phldr="0" custT="1"/>
      <dgm:spPr/>
      <dgm:t>
        <a:bodyPr/>
        <a:lstStyle/>
        <a:p>
          <a:pPr rtl="0"/>
          <a:r>
            <a:rPr lang="en-US" sz="2400">
              <a:latin typeface="Calibri Light" panose="020F0302020204030204"/>
            </a:rPr>
            <a:t>Cardio Segment</a:t>
          </a:r>
        </a:p>
      </dgm:t>
    </dgm:pt>
    <dgm:pt modelId="{90AE8628-4DBA-4E11-9D35-90EC6D3E37F8}" type="parTrans" cxnId="{9B3D1E5E-45DD-4189-A04F-EAF31AB59FE0}">
      <dgm:prSet/>
      <dgm:spPr/>
      <dgm:t>
        <a:bodyPr/>
        <a:lstStyle/>
        <a:p>
          <a:endParaRPr lang="en-US"/>
        </a:p>
      </dgm:t>
    </dgm:pt>
    <dgm:pt modelId="{4ECA439C-ECF4-4D11-8421-B282BA1B70D5}" type="sibTrans" cxnId="{9B3D1E5E-45DD-4189-A04F-EAF31AB59FE0}">
      <dgm:prSet/>
      <dgm:spPr/>
      <dgm:t>
        <a:bodyPr/>
        <a:lstStyle/>
        <a:p>
          <a:endParaRPr lang="en-US"/>
        </a:p>
      </dgm:t>
    </dgm:pt>
    <dgm:pt modelId="{AFE0BC3B-F566-47B1-B806-84B8DAECE42F}">
      <dgm:prSet phldr="0" custT="1"/>
      <dgm:spPr/>
      <dgm:t>
        <a:bodyPr/>
        <a:lstStyle/>
        <a:p>
          <a:pPr rtl="0"/>
          <a:r>
            <a:rPr lang="en-US" sz="2400">
              <a:latin typeface="+mn-lt"/>
            </a:rPr>
            <a:t>Fitness Division</a:t>
          </a:r>
        </a:p>
      </dgm:t>
    </dgm:pt>
    <dgm:pt modelId="{88484CCF-77B0-462F-868A-C1D2F6EAAD8D}" type="parTrans" cxnId="{5E3ADD5A-3074-4A13-9145-0FEBC7E8A744}">
      <dgm:prSet/>
      <dgm:spPr/>
      <dgm:t>
        <a:bodyPr/>
        <a:lstStyle/>
        <a:p>
          <a:endParaRPr lang="en-US"/>
        </a:p>
      </dgm:t>
    </dgm:pt>
    <dgm:pt modelId="{74537172-1331-4641-8E1D-8F5D5839635C}" type="sibTrans" cxnId="{5E3ADD5A-3074-4A13-9145-0FEBC7E8A744}">
      <dgm:prSet/>
      <dgm:spPr/>
      <dgm:t>
        <a:bodyPr/>
        <a:lstStyle/>
        <a:p>
          <a:endParaRPr lang="en-US"/>
        </a:p>
      </dgm:t>
    </dgm:pt>
    <dgm:pt modelId="{F5D36354-6286-47EA-B473-9A8BB6905FCD}">
      <dgm:prSet phldr="0" custT="1"/>
      <dgm:spPr/>
      <dgm:t>
        <a:bodyPr/>
        <a:lstStyle/>
        <a:p>
          <a:pPr rtl="0"/>
          <a:r>
            <a:rPr lang="en-US" sz="2400">
              <a:latin typeface="Calibri Light" panose="020F0302020204030204"/>
            </a:rPr>
            <a:t>Online Shopping</a:t>
          </a:r>
          <a:endParaRPr lang="en-US" sz="2400"/>
        </a:p>
      </dgm:t>
    </dgm:pt>
    <dgm:pt modelId="{50C70660-F3D7-49EF-B159-160DFAE5A7F7}" type="parTrans" cxnId="{E024470E-BBEA-4F6E-95A0-3D53DA45E8FC}">
      <dgm:prSet/>
      <dgm:spPr/>
      <dgm:t>
        <a:bodyPr/>
        <a:lstStyle/>
        <a:p>
          <a:endParaRPr lang="en-US"/>
        </a:p>
      </dgm:t>
    </dgm:pt>
    <dgm:pt modelId="{F6A8A8A0-402E-41DD-8B40-66130218175F}" type="sibTrans" cxnId="{E024470E-BBEA-4F6E-95A0-3D53DA45E8FC}">
      <dgm:prSet/>
      <dgm:spPr/>
      <dgm:t>
        <a:bodyPr/>
        <a:lstStyle/>
        <a:p>
          <a:endParaRPr lang="en-US"/>
        </a:p>
      </dgm:t>
    </dgm:pt>
    <dgm:pt modelId="{9BC9611B-2942-4B4C-8151-4624AE380B1B}">
      <dgm:prSet phldrT="[Text]"/>
      <dgm:spPr/>
      <dgm:t>
        <a:bodyPr/>
        <a:lstStyle/>
        <a:p>
          <a:pPr rtl="0">
            <a:buFont typeface="Arial" panose="020B0604020202020204" pitchFamily="34" charset="0"/>
            <a:buNone/>
          </a:pPr>
          <a:endParaRPr lang="en-US" sz="2000">
            <a:latin typeface="Calibri" panose="020F0502020204030204" pitchFamily="34" charset="0"/>
            <a:cs typeface="Calibri" panose="020F0502020204030204" pitchFamily="34" charset="0"/>
          </a:endParaRPr>
        </a:p>
      </dgm:t>
    </dgm:pt>
    <dgm:pt modelId="{66370504-FEBB-4CA3-B28E-1632388225C3}" type="parTrans" cxnId="{3FD19F04-5552-46DF-8E9C-733634140A09}">
      <dgm:prSet/>
      <dgm:spPr/>
      <dgm:t>
        <a:bodyPr/>
        <a:lstStyle/>
        <a:p>
          <a:endParaRPr lang="en-US"/>
        </a:p>
      </dgm:t>
    </dgm:pt>
    <dgm:pt modelId="{547C839B-1501-4EAA-BF7F-FE95A3B42EA1}" type="sibTrans" cxnId="{3FD19F04-5552-46DF-8E9C-733634140A09}">
      <dgm:prSet/>
      <dgm:spPr/>
      <dgm:t>
        <a:bodyPr/>
        <a:lstStyle/>
        <a:p>
          <a:endParaRPr lang="en-US"/>
        </a:p>
      </dgm:t>
    </dgm:pt>
    <dgm:pt modelId="{133B529D-5313-4143-8A5B-13DEC6464D9B}" type="pres">
      <dgm:prSet presAssocID="{B9F9A7F8-AA27-4E29-9835-73E46357BC0E}" presName="cycleMatrixDiagram" presStyleCnt="0">
        <dgm:presLayoutVars>
          <dgm:chMax val="1"/>
          <dgm:dir/>
          <dgm:animLvl val="lvl"/>
          <dgm:resizeHandles val="exact"/>
        </dgm:presLayoutVars>
      </dgm:prSet>
      <dgm:spPr/>
    </dgm:pt>
    <dgm:pt modelId="{AB140B7F-2DBF-4ACA-B1F0-8365E6E3C1BA}" type="pres">
      <dgm:prSet presAssocID="{B9F9A7F8-AA27-4E29-9835-73E46357BC0E}" presName="children" presStyleCnt="0"/>
      <dgm:spPr/>
    </dgm:pt>
    <dgm:pt modelId="{2699C0D2-5793-4D52-B4BF-0D80238D7A2B}" type="pres">
      <dgm:prSet presAssocID="{B9F9A7F8-AA27-4E29-9835-73E46357BC0E}" presName="child1group" presStyleCnt="0"/>
      <dgm:spPr/>
    </dgm:pt>
    <dgm:pt modelId="{C38886AC-8087-4864-A1A6-F862176B5631}" type="pres">
      <dgm:prSet presAssocID="{B9F9A7F8-AA27-4E29-9835-73E46357BC0E}" presName="child1" presStyleLbl="bgAcc1" presStyleIdx="0" presStyleCnt="4"/>
      <dgm:spPr/>
    </dgm:pt>
    <dgm:pt modelId="{55C84BFA-A40D-4955-B042-AA085F66CF75}" type="pres">
      <dgm:prSet presAssocID="{B9F9A7F8-AA27-4E29-9835-73E46357BC0E}" presName="child1Text" presStyleLbl="bgAcc1" presStyleIdx="0" presStyleCnt="4">
        <dgm:presLayoutVars>
          <dgm:bulletEnabled val="1"/>
        </dgm:presLayoutVars>
      </dgm:prSet>
      <dgm:spPr/>
    </dgm:pt>
    <dgm:pt modelId="{29E59BD2-8C15-49AE-8242-BC9A783CEB13}" type="pres">
      <dgm:prSet presAssocID="{B9F9A7F8-AA27-4E29-9835-73E46357BC0E}" presName="child2group" presStyleCnt="0"/>
      <dgm:spPr/>
    </dgm:pt>
    <dgm:pt modelId="{B0323B5B-B077-421C-94A8-3A6CBC7967B5}" type="pres">
      <dgm:prSet presAssocID="{B9F9A7F8-AA27-4E29-9835-73E46357BC0E}" presName="child2" presStyleLbl="bgAcc1" presStyleIdx="1" presStyleCnt="4"/>
      <dgm:spPr/>
    </dgm:pt>
    <dgm:pt modelId="{E8281430-A18C-4066-A51B-E3D6DCAD73AC}" type="pres">
      <dgm:prSet presAssocID="{B9F9A7F8-AA27-4E29-9835-73E46357BC0E}" presName="child2Text" presStyleLbl="bgAcc1" presStyleIdx="1" presStyleCnt="4">
        <dgm:presLayoutVars>
          <dgm:bulletEnabled val="1"/>
        </dgm:presLayoutVars>
      </dgm:prSet>
      <dgm:spPr/>
    </dgm:pt>
    <dgm:pt modelId="{190813C7-E5CC-4440-AE97-D7601CDAD898}" type="pres">
      <dgm:prSet presAssocID="{B9F9A7F8-AA27-4E29-9835-73E46357BC0E}" presName="child3group" presStyleCnt="0"/>
      <dgm:spPr/>
    </dgm:pt>
    <dgm:pt modelId="{F985906C-E6A0-43B0-85C4-03AC580537A8}" type="pres">
      <dgm:prSet presAssocID="{B9F9A7F8-AA27-4E29-9835-73E46357BC0E}" presName="child3" presStyleLbl="bgAcc1" presStyleIdx="2" presStyleCnt="4" custLinFactNeighborX="8549" custLinFactNeighborY="1945"/>
      <dgm:spPr/>
    </dgm:pt>
    <dgm:pt modelId="{F1A53052-2293-4FC2-A421-B90B90E21424}" type="pres">
      <dgm:prSet presAssocID="{B9F9A7F8-AA27-4E29-9835-73E46357BC0E}" presName="child3Text" presStyleLbl="bgAcc1" presStyleIdx="2" presStyleCnt="4">
        <dgm:presLayoutVars>
          <dgm:bulletEnabled val="1"/>
        </dgm:presLayoutVars>
      </dgm:prSet>
      <dgm:spPr/>
    </dgm:pt>
    <dgm:pt modelId="{A10A2380-3BA0-41A5-B095-2B5C08A7DB1A}" type="pres">
      <dgm:prSet presAssocID="{B9F9A7F8-AA27-4E29-9835-73E46357BC0E}" presName="child4group" presStyleCnt="0"/>
      <dgm:spPr/>
    </dgm:pt>
    <dgm:pt modelId="{4BAF14AA-E443-4531-82E2-9437FA15B7EB}" type="pres">
      <dgm:prSet presAssocID="{B9F9A7F8-AA27-4E29-9835-73E46357BC0E}" presName="child4" presStyleLbl="bgAcc1" presStyleIdx="3" presStyleCnt="4"/>
      <dgm:spPr/>
    </dgm:pt>
    <dgm:pt modelId="{8E7C58D5-83DF-4D6C-9753-C4539E403204}" type="pres">
      <dgm:prSet presAssocID="{B9F9A7F8-AA27-4E29-9835-73E46357BC0E}" presName="child4Text" presStyleLbl="bgAcc1" presStyleIdx="3" presStyleCnt="4">
        <dgm:presLayoutVars>
          <dgm:bulletEnabled val="1"/>
        </dgm:presLayoutVars>
      </dgm:prSet>
      <dgm:spPr/>
    </dgm:pt>
    <dgm:pt modelId="{CB1A7B6D-0E47-4AB7-A9D7-C8F0D1210DA9}" type="pres">
      <dgm:prSet presAssocID="{B9F9A7F8-AA27-4E29-9835-73E46357BC0E}" presName="childPlaceholder" presStyleCnt="0"/>
      <dgm:spPr/>
    </dgm:pt>
    <dgm:pt modelId="{D34BE938-87DC-4FA3-BEE1-4DCA54A2319F}" type="pres">
      <dgm:prSet presAssocID="{B9F9A7F8-AA27-4E29-9835-73E46357BC0E}" presName="circle" presStyleCnt="0"/>
      <dgm:spPr/>
    </dgm:pt>
    <dgm:pt modelId="{53446186-F3CE-471E-9332-FAAF4C21AC37}" type="pres">
      <dgm:prSet presAssocID="{B9F9A7F8-AA27-4E29-9835-73E46357BC0E}" presName="quadrant1" presStyleLbl="node1" presStyleIdx="0" presStyleCnt="4">
        <dgm:presLayoutVars>
          <dgm:chMax val="1"/>
          <dgm:bulletEnabled val="1"/>
        </dgm:presLayoutVars>
      </dgm:prSet>
      <dgm:spPr/>
    </dgm:pt>
    <dgm:pt modelId="{FF1C60B0-40DE-4949-B102-48E4E1333B9B}" type="pres">
      <dgm:prSet presAssocID="{B9F9A7F8-AA27-4E29-9835-73E46357BC0E}" presName="quadrant2" presStyleLbl="node1" presStyleIdx="1" presStyleCnt="4">
        <dgm:presLayoutVars>
          <dgm:chMax val="1"/>
          <dgm:bulletEnabled val="1"/>
        </dgm:presLayoutVars>
      </dgm:prSet>
      <dgm:spPr/>
    </dgm:pt>
    <dgm:pt modelId="{C8C14B2B-6CA0-4FE8-9EC1-93187363928F}" type="pres">
      <dgm:prSet presAssocID="{B9F9A7F8-AA27-4E29-9835-73E46357BC0E}" presName="quadrant3" presStyleLbl="node1" presStyleIdx="2" presStyleCnt="4">
        <dgm:presLayoutVars>
          <dgm:chMax val="1"/>
          <dgm:bulletEnabled val="1"/>
        </dgm:presLayoutVars>
      </dgm:prSet>
      <dgm:spPr/>
    </dgm:pt>
    <dgm:pt modelId="{64E06E39-E773-4A6B-9B56-C9B178F5B8F9}" type="pres">
      <dgm:prSet presAssocID="{B9F9A7F8-AA27-4E29-9835-73E46357BC0E}" presName="quadrant4" presStyleLbl="node1" presStyleIdx="3" presStyleCnt="4">
        <dgm:presLayoutVars>
          <dgm:chMax val="1"/>
          <dgm:bulletEnabled val="1"/>
        </dgm:presLayoutVars>
      </dgm:prSet>
      <dgm:spPr/>
    </dgm:pt>
    <dgm:pt modelId="{24193883-C687-4A4F-85AA-C9D12A3F793A}" type="pres">
      <dgm:prSet presAssocID="{B9F9A7F8-AA27-4E29-9835-73E46357BC0E}" presName="quadrantPlaceholder" presStyleCnt="0"/>
      <dgm:spPr/>
    </dgm:pt>
    <dgm:pt modelId="{7AB52D48-4696-4EBA-B4E5-3DD5DD913AE3}" type="pres">
      <dgm:prSet presAssocID="{B9F9A7F8-AA27-4E29-9835-73E46357BC0E}" presName="center1" presStyleLbl="fgShp" presStyleIdx="0" presStyleCnt="2" custLinFactX="400000" custLinFactY="-140427" custLinFactNeighborX="471363" custLinFactNeighborY="-200000"/>
      <dgm:spPr>
        <a:solidFill>
          <a:schemeClr val="bg1"/>
        </a:solidFill>
      </dgm:spPr>
    </dgm:pt>
    <dgm:pt modelId="{94C80A69-8C98-4325-A53B-54F40F746DC6}" type="pres">
      <dgm:prSet presAssocID="{B9F9A7F8-AA27-4E29-9835-73E46357BC0E}" presName="center2" presStyleLbl="fgShp" presStyleIdx="1" presStyleCnt="2" custLinFactX="300000" custLinFactY="-200000" custLinFactNeighborX="333763" custLinFactNeighborY="-209384"/>
      <dgm:spPr>
        <a:solidFill>
          <a:schemeClr val="bg1"/>
        </a:solidFill>
      </dgm:spPr>
    </dgm:pt>
  </dgm:ptLst>
  <dgm:cxnLst>
    <dgm:cxn modelId="{C45FDC00-7508-4412-B65E-783F20BA3A37}" srcId="{B9F9A7F8-AA27-4E29-9835-73E46357BC0E}" destId="{595A5F03-64FB-4589-BAAD-6337CD86B3DE}" srcOrd="1" destOrd="0" parTransId="{0E30A079-7341-4F90-AC8F-CA4F48EDED0E}" sibTransId="{808E6937-7007-4C71-BFFB-F6CE06C2E287}"/>
    <dgm:cxn modelId="{3FD19F04-5552-46DF-8E9C-733634140A09}" srcId="{BB8B433D-E2F9-4ADC-A31F-BEA02A822A29}" destId="{9BC9611B-2942-4B4C-8151-4624AE380B1B}" srcOrd="1" destOrd="0" parTransId="{66370504-FEBB-4CA3-B28E-1632388225C3}" sibTransId="{547C839B-1501-4EAA-BF7F-FE95A3B42EA1}"/>
    <dgm:cxn modelId="{A8970D09-8871-4C2F-A7BF-7FDFE86A3752}" type="presOf" srcId="{AE818502-D347-4711-A574-EE3075682F55}" destId="{F1A53052-2293-4FC2-A421-B90B90E21424}" srcOrd="1" destOrd="0" presId="urn:microsoft.com/office/officeart/2005/8/layout/cycle4"/>
    <dgm:cxn modelId="{E024470E-BBEA-4F6E-95A0-3D53DA45E8FC}" srcId="{595A5F03-64FB-4589-BAAD-6337CD86B3DE}" destId="{F5D36354-6286-47EA-B473-9A8BB6905FCD}" srcOrd="0" destOrd="0" parTransId="{50C70660-F3D7-49EF-B159-160DFAE5A7F7}" sibTransId="{F6A8A8A0-402E-41DD-8B40-66130218175F}"/>
    <dgm:cxn modelId="{D199A413-48B0-4B2F-9E93-F7B84F56F4C4}" type="presOf" srcId="{8526468A-B6FF-4BC1-9AC4-3FEDC4460D3B}" destId="{55C84BFA-A40D-4955-B042-AA085F66CF75}" srcOrd="1" destOrd="0" presId="urn:microsoft.com/office/officeart/2005/8/layout/cycle4"/>
    <dgm:cxn modelId="{D0168C19-59DB-4B2B-B34B-2AE36764C672}" srcId="{B9F9A7F8-AA27-4E29-9835-73E46357BC0E}" destId="{BB8B433D-E2F9-4ADC-A31F-BEA02A822A29}" srcOrd="2" destOrd="0" parTransId="{1D28B271-14CC-4C0A-9E1B-C7F243B98E28}" sibTransId="{9BC21B0B-89A3-4055-9B05-BEDB1CB13BE1}"/>
    <dgm:cxn modelId="{D01A1624-E68E-44EC-B1DE-87EDDE057390}" type="presOf" srcId="{AFE0BC3B-F566-47B1-B806-84B8DAECE42F}" destId="{4BAF14AA-E443-4531-82E2-9437FA15B7EB}" srcOrd="0" destOrd="0" presId="urn:microsoft.com/office/officeart/2005/8/layout/cycle4"/>
    <dgm:cxn modelId="{11A8172A-B9AD-46D8-BE1F-CDD8C6B610C8}" type="presOf" srcId="{D6A11631-B198-437E-B953-DFFC3E74DF4D}" destId="{64E06E39-E773-4A6B-9B56-C9B178F5B8F9}" srcOrd="0" destOrd="0" presId="urn:microsoft.com/office/officeart/2005/8/layout/cycle4"/>
    <dgm:cxn modelId="{9C0D9B39-A576-4C93-85BA-3703C1154427}" type="presOf" srcId="{595A5F03-64FB-4589-BAAD-6337CD86B3DE}" destId="{FF1C60B0-40DE-4949-B102-48E4E1333B9B}" srcOrd="0" destOrd="0" presId="urn:microsoft.com/office/officeart/2005/8/layout/cycle4"/>
    <dgm:cxn modelId="{833B3E3D-A010-404D-863C-470CAF2D500D}" type="presOf" srcId="{BB8B433D-E2F9-4ADC-A31F-BEA02A822A29}" destId="{C8C14B2B-6CA0-4FE8-9EC1-93187363928F}" srcOrd="0" destOrd="0" presId="urn:microsoft.com/office/officeart/2005/8/layout/cycle4"/>
    <dgm:cxn modelId="{D323A03D-02F0-4110-A856-6ABEB699FE00}" type="presOf" srcId="{B331F3C8-1A81-4BEA-8FC1-99F6CDA96A8E}" destId="{53446186-F3CE-471E-9332-FAAF4C21AC37}" srcOrd="0" destOrd="0" presId="urn:microsoft.com/office/officeart/2005/8/layout/cycle4"/>
    <dgm:cxn modelId="{9B3D1E5E-45DD-4189-A04F-EAF31AB59FE0}" srcId="{B331F3C8-1A81-4BEA-8FC1-99F6CDA96A8E}" destId="{8526468A-B6FF-4BC1-9AC4-3FEDC4460D3B}" srcOrd="0" destOrd="0" parTransId="{90AE8628-4DBA-4E11-9D35-90EC6D3E37F8}" sibTransId="{4ECA439C-ECF4-4D11-8421-B282BA1B70D5}"/>
    <dgm:cxn modelId="{62870F48-2794-42DD-B8BE-880659CA7A20}" srcId="{BB8B433D-E2F9-4ADC-A31F-BEA02A822A29}" destId="{AE818502-D347-4711-A574-EE3075682F55}" srcOrd="0" destOrd="0" parTransId="{EE281267-126C-4E14-9513-0958188C8669}" sibTransId="{F9992B18-2F8A-4E88-A081-95082200BB65}"/>
    <dgm:cxn modelId="{CF65566F-F58C-42F0-B891-A78A2F787321}" type="presOf" srcId="{F5D36354-6286-47EA-B473-9A8BB6905FCD}" destId="{E8281430-A18C-4066-A51B-E3D6DCAD73AC}" srcOrd="1" destOrd="0" presId="urn:microsoft.com/office/officeart/2005/8/layout/cycle4"/>
    <dgm:cxn modelId="{B853D677-CD6C-4D1D-943E-82A64955738A}" type="presOf" srcId="{AE818502-D347-4711-A574-EE3075682F55}" destId="{F985906C-E6A0-43B0-85C4-03AC580537A8}" srcOrd="0" destOrd="0" presId="urn:microsoft.com/office/officeart/2005/8/layout/cycle4"/>
    <dgm:cxn modelId="{A48F5B78-EAC7-40AC-BDEB-20A362697F5A}" type="presOf" srcId="{9BC9611B-2942-4B4C-8151-4624AE380B1B}" destId="{F985906C-E6A0-43B0-85C4-03AC580537A8}" srcOrd="0" destOrd="1" presId="urn:microsoft.com/office/officeart/2005/8/layout/cycle4"/>
    <dgm:cxn modelId="{5E3ADD5A-3074-4A13-9145-0FEBC7E8A744}" srcId="{D6A11631-B198-437E-B953-DFFC3E74DF4D}" destId="{AFE0BC3B-F566-47B1-B806-84B8DAECE42F}" srcOrd="0" destOrd="0" parTransId="{88484CCF-77B0-462F-868A-C1D2F6EAAD8D}" sibTransId="{74537172-1331-4641-8E1D-8F5D5839635C}"/>
    <dgm:cxn modelId="{9249908B-3DA7-49C8-966D-FFE4D9B0C58C}" type="presOf" srcId="{8526468A-B6FF-4BC1-9AC4-3FEDC4460D3B}" destId="{C38886AC-8087-4864-A1A6-F862176B5631}" srcOrd="0" destOrd="0" presId="urn:microsoft.com/office/officeart/2005/8/layout/cycle4"/>
    <dgm:cxn modelId="{8477AB90-227E-4A29-B4A2-5FDD75010986}" srcId="{B9F9A7F8-AA27-4E29-9835-73E46357BC0E}" destId="{D6A11631-B198-437E-B953-DFFC3E74DF4D}" srcOrd="3" destOrd="0" parTransId="{775D2F5F-0547-4BB6-82E7-45FAF25C922A}" sibTransId="{C4AED432-6C88-4B93-A0E0-029909CBFEAD}"/>
    <dgm:cxn modelId="{70FD8B91-4492-4A77-9890-F78C11B4B7E8}" type="presOf" srcId="{AFE0BC3B-F566-47B1-B806-84B8DAECE42F}" destId="{8E7C58D5-83DF-4D6C-9753-C4539E403204}" srcOrd="1" destOrd="0" presId="urn:microsoft.com/office/officeart/2005/8/layout/cycle4"/>
    <dgm:cxn modelId="{D60D31BD-C72B-4BBC-82C4-051D918B44C4}" srcId="{B9F9A7F8-AA27-4E29-9835-73E46357BC0E}" destId="{B331F3C8-1A81-4BEA-8FC1-99F6CDA96A8E}" srcOrd="0" destOrd="0" parTransId="{B64054FD-E41E-4FFE-9B2C-81FE21719047}" sibTransId="{241E5B21-1813-4654-B4E4-E40FB0111DB2}"/>
    <dgm:cxn modelId="{1F9B66C5-E6A9-43A8-B03F-BF84F0506C7F}" type="presOf" srcId="{B9F9A7F8-AA27-4E29-9835-73E46357BC0E}" destId="{133B529D-5313-4143-8A5B-13DEC6464D9B}" srcOrd="0" destOrd="0" presId="urn:microsoft.com/office/officeart/2005/8/layout/cycle4"/>
    <dgm:cxn modelId="{322533D4-1845-41FF-B28D-5173D7DBFF8D}" type="presOf" srcId="{F5D36354-6286-47EA-B473-9A8BB6905FCD}" destId="{B0323B5B-B077-421C-94A8-3A6CBC7967B5}" srcOrd="0" destOrd="0" presId="urn:microsoft.com/office/officeart/2005/8/layout/cycle4"/>
    <dgm:cxn modelId="{0C1D4CD6-956D-4680-BBD5-B09B220B5C8F}" type="presOf" srcId="{158FA22E-AD8A-4A0A-8777-ED9D78E93801}" destId="{8E7C58D5-83DF-4D6C-9753-C4539E403204}" srcOrd="1" destOrd="1" presId="urn:microsoft.com/office/officeart/2005/8/layout/cycle4"/>
    <dgm:cxn modelId="{33DE8BE7-8D24-446D-8C9F-EB9D4DAE37EA}" srcId="{D6A11631-B198-437E-B953-DFFC3E74DF4D}" destId="{158FA22E-AD8A-4A0A-8777-ED9D78E93801}" srcOrd="1" destOrd="0" parTransId="{F0273569-BD6F-4B12-8F8C-BD9D015F861A}" sibTransId="{31D39BC9-D5A3-41CB-B21D-45844CE84009}"/>
    <dgm:cxn modelId="{D41F15F5-41C0-48B5-A1E5-0B581A4E71EB}" type="presOf" srcId="{9BC9611B-2942-4B4C-8151-4624AE380B1B}" destId="{F1A53052-2293-4FC2-A421-B90B90E21424}" srcOrd="1" destOrd="1" presId="urn:microsoft.com/office/officeart/2005/8/layout/cycle4"/>
    <dgm:cxn modelId="{78BDF0F9-567A-4ABA-A0F8-D1539521DD2A}" srcId="{B9F9A7F8-AA27-4E29-9835-73E46357BC0E}" destId="{F54BF586-2BAF-4256-B2BE-64EE954A1542}" srcOrd="4" destOrd="0" parTransId="{D54C7B3A-E702-420E-BF0F-565FAFF893DE}" sibTransId="{A8756D65-C6AD-4F33-8ED6-81A5A7CB77DF}"/>
    <dgm:cxn modelId="{BA61C5FE-C0FC-4A4D-AD5B-0499B873B878}" type="presOf" srcId="{158FA22E-AD8A-4A0A-8777-ED9D78E93801}" destId="{4BAF14AA-E443-4531-82E2-9437FA15B7EB}" srcOrd="0" destOrd="1" presId="urn:microsoft.com/office/officeart/2005/8/layout/cycle4"/>
    <dgm:cxn modelId="{4132CD60-1825-4913-803E-526410B12B52}" type="presParOf" srcId="{133B529D-5313-4143-8A5B-13DEC6464D9B}" destId="{AB140B7F-2DBF-4ACA-B1F0-8365E6E3C1BA}" srcOrd="0" destOrd="0" presId="urn:microsoft.com/office/officeart/2005/8/layout/cycle4"/>
    <dgm:cxn modelId="{F2E1F636-2E7A-42C3-90AB-CD51B5632460}" type="presParOf" srcId="{AB140B7F-2DBF-4ACA-B1F0-8365E6E3C1BA}" destId="{2699C0D2-5793-4D52-B4BF-0D80238D7A2B}" srcOrd="0" destOrd="0" presId="urn:microsoft.com/office/officeart/2005/8/layout/cycle4"/>
    <dgm:cxn modelId="{4CE3BB0A-0CED-490A-831B-0E4AD3372EDB}" type="presParOf" srcId="{2699C0D2-5793-4D52-B4BF-0D80238D7A2B}" destId="{C38886AC-8087-4864-A1A6-F862176B5631}" srcOrd="0" destOrd="0" presId="urn:microsoft.com/office/officeart/2005/8/layout/cycle4"/>
    <dgm:cxn modelId="{D1967888-377E-49B9-9181-5916D65C3B3B}" type="presParOf" srcId="{2699C0D2-5793-4D52-B4BF-0D80238D7A2B}" destId="{55C84BFA-A40D-4955-B042-AA085F66CF75}" srcOrd="1" destOrd="0" presId="urn:microsoft.com/office/officeart/2005/8/layout/cycle4"/>
    <dgm:cxn modelId="{FFCB148F-72E6-4DFC-AAE3-6B49FD52046B}" type="presParOf" srcId="{AB140B7F-2DBF-4ACA-B1F0-8365E6E3C1BA}" destId="{29E59BD2-8C15-49AE-8242-BC9A783CEB13}" srcOrd="1" destOrd="0" presId="urn:microsoft.com/office/officeart/2005/8/layout/cycle4"/>
    <dgm:cxn modelId="{4B14EA27-C89C-4A74-88B8-AD86A518A868}" type="presParOf" srcId="{29E59BD2-8C15-49AE-8242-BC9A783CEB13}" destId="{B0323B5B-B077-421C-94A8-3A6CBC7967B5}" srcOrd="0" destOrd="0" presId="urn:microsoft.com/office/officeart/2005/8/layout/cycle4"/>
    <dgm:cxn modelId="{ADDF4232-A997-47F8-BEBF-13B7286E4E0E}" type="presParOf" srcId="{29E59BD2-8C15-49AE-8242-BC9A783CEB13}" destId="{E8281430-A18C-4066-A51B-E3D6DCAD73AC}" srcOrd="1" destOrd="0" presId="urn:microsoft.com/office/officeart/2005/8/layout/cycle4"/>
    <dgm:cxn modelId="{BC363D6F-A888-4E1C-AA8A-1559804A48C8}" type="presParOf" srcId="{AB140B7F-2DBF-4ACA-B1F0-8365E6E3C1BA}" destId="{190813C7-E5CC-4440-AE97-D7601CDAD898}" srcOrd="2" destOrd="0" presId="urn:microsoft.com/office/officeart/2005/8/layout/cycle4"/>
    <dgm:cxn modelId="{0160A24C-3E34-43C0-BA37-799982AD9415}" type="presParOf" srcId="{190813C7-E5CC-4440-AE97-D7601CDAD898}" destId="{F985906C-E6A0-43B0-85C4-03AC580537A8}" srcOrd="0" destOrd="0" presId="urn:microsoft.com/office/officeart/2005/8/layout/cycle4"/>
    <dgm:cxn modelId="{F3B72097-F937-4B2C-844C-03517B022B47}" type="presParOf" srcId="{190813C7-E5CC-4440-AE97-D7601CDAD898}" destId="{F1A53052-2293-4FC2-A421-B90B90E21424}" srcOrd="1" destOrd="0" presId="urn:microsoft.com/office/officeart/2005/8/layout/cycle4"/>
    <dgm:cxn modelId="{EFAF06C3-102D-483C-88A9-AD49A7090A53}" type="presParOf" srcId="{AB140B7F-2DBF-4ACA-B1F0-8365E6E3C1BA}" destId="{A10A2380-3BA0-41A5-B095-2B5C08A7DB1A}" srcOrd="3" destOrd="0" presId="urn:microsoft.com/office/officeart/2005/8/layout/cycle4"/>
    <dgm:cxn modelId="{9A67DBE7-EA78-44E0-9BB8-82A84E24A3D0}" type="presParOf" srcId="{A10A2380-3BA0-41A5-B095-2B5C08A7DB1A}" destId="{4BAF14AA-E443-4531-82E2-9437FA15B7EB}" srcOrd="0" destOrd="0" presId="urn:microsoft.com/office/officeart/2005/8/layout/cycle4"/>
    <dgm:cxn modelId="{E89AC83F-A0D7-41BF-9B13-30169579DC99}" type="presParOf" srcId="{A10A2380-3BA0-41A5-B095-2B5C08A7DB1A}" destId="{8E7C58D5-83DF-4D6C-9753-C4539E403204}" srcOrd="1" destOrd="0" presId="urn:microsoft.com/office/officeart/2005/8/layout/cycle4"/>
    <dgm:cxn modelId="{D11EDC6A-0D11-47F4-8AE1-AB8906A0390C}" type="presParOf" srcId="{AB140B7F-2DBF-4ACA-B1F0-8365E6E3C1BA}" destId="{CB1A7B6D-0E47-4AB7-A9D7-C8F0D1210DA9}" srcOrd="4" destOrd="0" presId="urn:microsoft.com/office/officeart/2005/8/layout/cycle4"/>
    <dgm:cxn modelId="{EDBB872D-3406-48BC-BC71-15C361EF1898}" type="presParOf" srcId="{133B529D-5313-4143-8A5B-13DEC6464D9B}" destId="{D34BE938-87DC-4FA3-BEE1-4DCA54A2319F}" srcOrd="1" destOrd="0" presId="urn:microsoft.com/office/officeart/2005/8/layout/cycle4"/>
    <dgm:cxn modelId="{E7ECC69E-FEDF-4222-A9EF-E8A28F9DAA87}" type="presParOf" srcId="{D34BE938-87DC-4FA3-BEE1-4DCA54A2319F}" destId="{53446186-F3CE-471E-9332-FAAF4C21AC37}" srcOrd="0" destOrd="0" presId="urn:microsoft.com/office/officeart/2005/8/layout/cycle4"/>
    <dgm:cxn modelId="{2EA427EE-D808-4839-AABB-3306781AFA3A}" type="presParOf" srcId="{D34BE938-87DC-4FA3-BEE1-4DCA54A2319F}" destId="{FF1C60B0-40DE-4949-B102-48E4E1333B9B}" srcOrd="1" destOrd="0" presId="urn:microsoft.com/office/officeart/2005/8/layout/cycle4"/>
    <dgm:cxn modelId="{DCDEBF19-EB9A-4683-BE22-00EFC2F18EFC}" type="presParOf" srcId="{D34BE938-87DC-4FA3-BEE1-4DCA54A2319F}" destId="{C8C14B2B-6CA0-4FE8-9EC1-93187363928F}" srcOrd="2" destOrd="0" presId="urn:microsoft.com/office/officeart/2005/8/layout/cycle4"/>
    <dgm:cxn modelId="{A8BD2BF7-8C3C-4E25-8C8F-B6A9A801F392}" type="presParOf" srcId="{D34BE938-87DC-4FA3-BEE1-4DCA54A2319F}" destId="{64E06E39-E773-4A6B-9B56-C9B178F5B8F9}" srcOrd="3" destOrd="0" presId="urn:microsoft.com/office/officeart/2005/8/layout/cycle4"/>
    <dgm:cxn modelId="{9E5C0401-4514-421E-87D4-494930143E7A}" type="presParOf" srcId="{D34BE938-87DC-4FA3-BEE1-4DCA54A2319F}" destId="{24193883-C687-4A4F-85AA-C9D12A3F793A}" srcOrd="4" destOrd="0" presId="urn:microsoft.com/office/officeart/2005/8/layout/cycle4"/>
    <dgm:cxn modelId="{DC1CCF72-D0D3-4AD2-A848-7C96D2EE52D2}" type="presParOf" srcId="{133B529D-5313-4143-8A5B-13DEC6464D9B}" destId="{7AB52D48-4696-4EBA-B4E5-3DD5DD913AE3}" srcOrd="2" destOrd="0" presId="urn:microsoft.com/office/officeart/2005/8/layout/cycle4"/>
    <dgm:cxn modelId="{C8C5A721-CFC4-45A9-973F-57AF7A8C4DE6}" type="presParOf" srcId="{133B529D-5313-4143-8A5B-13DEC6464D9B}" destId="{94C80A69-8C98-4325-A53B-54F40F746DC6}" srcOrd="3" destOrd="0" presId="urn:microsoft.com/office/officeart/2005/8/layout/cycle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EEC5B-84AD-BB44-A268-861CD41882F6}">
      <dsp:nvSpPr>
        <dsp:cNvPr id="0" name=""/>
        <dsp:cNvSpPr/>
      </dsp:nvSpPr>
      <dsp:spPr>
        <a:xfrm rot="10800000">
          <a:off x="790565" y="0"/>
          <a:ext cx="4543049" cy="4543049"/>
        </a:xfrm>
        <a:prstGeom prst="triangle">
          <a:avLst/>
        </a:prstGeom>
        <a:solidFill>
          <a:srgbClr val="006554"/>
        </a:solidFill>
        <a:ln w="12700" cap="flat" cmpd="sng" algn="ctr">
          <a:solidFill>
            <a:srgbClr val="006554"/>
          </a:solidFill>
          <a:prstDash val="solid"/>
          <a:miter lim="800000"/>
        </a:ln>
        <a:effectLst>
          <a:outerShdw blurRad="241553" dist="38100" dir="2700000" sx="105000" sy="105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40B460F0-EC24-264A-BDA6-8F85627F41F8}">
      <dsp:nvSpPr>
        <dsp:cNvPr id="0" name=""/>
        <dsp:cNvSpPr/>
      </dsp:nvSpPr>
      <dsp:spPr>
        <a:xfrm>
          <a:off x="2927706" y="454748"/>
          <a:ext cx="2952981" cy="8074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Accessories</a:t>
          </a:r>
          <a:r>
            <a:rPr lang="en-US" sz="2400" kern="1200">
              <a:latin typeface="Calibri Light" panose="020F0302020204030204"/>
            </a:rPr>
            <a:t> </a:t>
          </a:r>
          <a:endParaRPr lang="en-US" sz="2400" kern="1200"/>
        </a:p>
      </dsp:txBody>
      <dsp:txXfrm>
        <a:off x="2967123" y="494165"/>
        <a:ext cx="2874147" cy="728621"/>
      </dsp:txXfrm>
    </dsp:sp>
    <dsp:sp modelId="{BA9FA4A4-037F-1F46-8347-314E2DC72ED0}">
      <dsp:nvSpPr>
        <dsp:cNvPr id="0" name=""/>
        <dsp:cNvSpPr/>
      </dsp:nvSpPr>
      <dsp:spPr>
        <a:xfrm>
          <a:off x="2927706" y="1363136"/>
          <a:ext cx="2952981" cy="8074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Boxing</a:t>
          </a:r>
        </a:p>
      </dsp:txBody>
      <dsp:txXfrm>
        <a:off x="2967123" y="1402553"/>
        <a:ext cx="2874147" cy="728621"/>
      </dsp:txXfrm>
    </dsp:sp>
    <dsp:sp modelId="{74D32D06-2005-5E41-B53C-0F88AB8EAC74}">
      <dsp:nvSpPr>
        <dsp:cNvPr id="0" name=""/>
        <dsp:cNvSpPr/>
      </dsp:nvSpPr>
      <dsp:spPr>
        <a:xfrm>
          <a:off x="2927706" y="2271524"/>
          <a:ext cx="2952981" cy="8074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Strength</a:t>
          </a:r>
          <a:r>
            <a:rPr lang="en-US" sz="2400" kern="1200">
              <a:latin typeface="Calibri Light" panose="020F0302020204030204"/>
            </a:rPr>
            <a:t> </a:t>
          </a:r>
          <a:r>
            <a:rPr lang="en-US" sz="2400" kern="1200"/>
            <a:t>Equipment</a:t>
          </a:r>
        </a:p>
      </dsp:txBody>
      <dsp:txXfrm>
        <a:off x="2967123" y="2310941"/>
        <a:ext cx="2874147" cy="728621"/>
      </dsp:txXfrm>
    </dsp:sp>
    <dsp:sp modelId="{347EF2C9-CE6E-F54A-ADF5-7032B68F307D}">
      <dsp:nvSpPr>
        <dsp:cNvPr id="0" name=""/>
        <dsp:cNvSpPr/>
      </dsp:nvSpPr>
      <dsp:spPr>
        <a:xfrm>
          <a:off x="2927706" y="3179912"/>
          <a:ext cx="2952981" cy="80745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Calibri Light" panose="020F0302020204030204"/>
            </a:rPr>
            <a:t>Cardio </a:t>
          </a:r>
          <a:r>
            <a:rPr lang="en-US" sz="2400" kern="1200"/>
            <a:t>Equipment</a:t>
          </a:r>
        </a:p>
      </dsp:txBody>
      <dsp:txXfrm>
        <a:off x="2967123" y="3219329"/>
        <a:ext cx="2874147" cy="72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5906C-E6A0-43B0-85C4-03AC580537A8}">
      <dsp:nvSpPr>
        <dsp:cNvPr id="0" name=""/>
        <dsp:cNvSpPr/>
      </dsp:nvSpPr>
      <dsp:spPr>
        <a:xfrm>
          <a:off x="4927554" y="3277658"/>
          <a:ext cx="2381122" cy="15424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rtl="0">
            <a:lnSpc>
              <a:spcPct val="90000"/>
            </a:lnSpc>
            <a:spcBef>
              <a:spcPct val="0"/>
            </a:spcBef>
            <a:spcAft>
              <a:spcPct val="15000"/>
            </a:spcAft>
            <a:buFont typeface="Arial" panose="020B0604020202020204" pitchFamily="34" charset="0"/>
            <a:buChar char="•"/>
          </a:pPr>
          <a:r>
            <a:rPr lang="en-US" sz="2400" kern="1200">
              <a:latin typeface="Calibri" panose="020F0502020204030204" pitchFamily="34" charset="0"/>
              <a:cs typeface="Calibri" panose="020F0502020204030204" pitchFamily="34" charset="0"/>
            </a:rPr>
            <a:t>In-Store Sales</a:t>
          </a:r>
        </a:p>
        <a:p>
          <a:pPr marL="228600" lvl="1" indent="-228600" algn="l" defTabSz="889000" rtl="0">
            <a:lnSpc>
              <a:spcPct val="90000"/>
            </a:lnSpc>
            <a:spcBef>
              <a:spcPct val="0"/>
            </a:spcBef>
            <a:spcAft>
              <a:spcPct val="15000"/>
            </a:spcAft>
            <a:buFont typeface="Arial" panose="020B0604020202020204" pitchFamily="34" charset="0"/>
            <a:buNone/>
          </a:pPr>
          <a:endParaRPr lang="en-US" sz="2000" kern="1200">
            <a:latin typeface="Calibri" panose="020F0502020204030204" pitchFamily="34" charset="0"/>
            <a:cs typeface="Calibri" panose="020F0502020204030204" pitchFamily="34" charset="0"/>
          </a:endParaRPr>
        </a:p>
      </dsp:txBody>
      <dsp:txXfrm>
        <a:off x="5675772" y="3697147"/>
        <a:ext cx="1599021" cy="1089056"/>
      </dsp:txXfrm>
    </dsp:sp>
    <dsp:sp modelId="{4BAF14AA-E443-4531-82E2-9437FA15B7EB}">
      <dsp:nvSpPr>
        <dsp:cNvPr id="0" name=""/>
        <dsp:cNvSpPr/>
      </dsp:nvSpPr>
      <dsp:spPr>
        <a:xfrm>
          <a:off x="839002" y="3277658"/>
          <a:ext cx="2381122" cy="15424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mn-lt"/>
            </a:rPr>
            <a:t>Fitness Division</a:t>
          </a:r>
        </a:p>
        <a:p>
          <a:pPr marL="228600" lvl="1" indent="-228600" algn="l" defTabSz="889000" rtl="0">
            <a:lnSpc>
              <a:spcPct val="90000"/>
            </a:lnSpc>
            <a:spcBef>
              <a:spcPct val="0"/>
            </a:spcBef>
            <a:spcAft>
              <a:spcPct val="15000"/>
            </a:spcAft>
            <a:buNone/>
          </a:pPr>
          <a:endParaRPr lang="en-US" sz="2000" b="1" kern="1200"/>
        </a:p>
      </dsp:txBody>
      <dsp:txXfrm>
        <a:off x="872884" y="3697147"/>
        <a:ext cx="1599021" cy="1089056"/>
      </dsp:txXfrm>
    </dsp:sp>
    <dsp:sp modelId="{B0323B5B-B077-421C-94A8-3A6CBC7967B5}">
      <dsp:nvSpPr>
        <dsp:cNvPr id="0" name=""/>
        <dsp:cNvSpPr/>
      </dsp:nvSpPr>
      <dsp:spPr>
        <a:xfrm>
          <a:off x="4723991" y="0"/>
          <a:ext cx="2381122" cy="15424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Light" panose="020F0302020204030204"/>
            </a:rPr>
            <a:t>Online Shopping</a:t>
          </a:r>
          <a:endParaRPr lang="en-US" sz="2400" kern="1200"/>
        </a:p>
      </dsp:txBody>
      <dsp:txXfrm>
        <a:off x="5472210" y="33882"/>
        <a:ext cx="1599021" cy="1089056"/>
      </dsp:txXfrm>
    </dsp:sp>
    <dsp:sp modelId="{C38886AC-8087-4864-A1A6-F862176B5631}">
      <dsp:nvSpPr>
        <dsp:cNvPr id="0" name=""/>
        <dsp:cNvSpPr/>
      </dsp:nvSpPr>
      <dsp:spPr>
        <a:xfrm>
          <a:off x="839002" y="0"/>
          <a:ext cx="2381122" cy="15424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rtl="0">
            <a:lnSpc>
              <a:spcPct val="90000"/>
            </a:lnSpc>
            <a:spcBef>
              <a:spcPct val="0"/>
            </a:spcBef>
            <a:spcAft>
              <a:spcPct val="15000"/>
            </a:spcAft>
            <a:buChar char="•"/>
          </a:pPr>
          <a:r>
            <a:rPr lang="en-US" sz="2400" kern="1200">
              <a:latin typeface="Calibri Light" panose="020F0302020204030204"/>
            </a:rPr>
            <a:t>Cardio Segment</a:t>
          </a:r>
        </a:p>
      </dsp:txBody>
      <dsp:txXfrm>
        <a:off x="872884" y="33882"/>
        <a:ext cx="1599021" cy="1089056"/>
      </dsp:txXfrm>
    </dsp:sp>
    <dsp:sp modelId="{53446186-F3CE-471E-9332-FAAF4C21AC37}">
      <dsp:nvSpPr>
        <dsp:cNvPr id="0" name=""/>
        <dsp:cNvSpPr/>
      </dsp:nvSpPr>
      <dsp:spPr>
        <a:xfrm>
          <a:off x="1836760" y="274744"/>
          <a:ext cx="2087097" cy="2087097"/>
        </a:xfrm>
        <a:prstGeom prst="pieWedge">
          <a:avLst/>
        </a:prstGeom>
        <a:solidFill>
          <a:srgbClr val="006554"/>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73.8% of Total Losses</a:t>
          </a:r>
        </a:p>
      </dsp:txBody>
      <dsp:txXfrm>
        <a:off x="2448057" y="886041"/>
        <a:ext cx="1475800" cy="1475800"/>
      </dsp:txXfrm>
    </dsp:sp>
    <dsp:sp modelId="{FF1C60B0-40DE-4949-B102-48E4E1333B9B}">
      <dsp:nvSpPr>
        <dsp:cNvPr id="0" name=""/>
        <dsp:cNvSpPr/>
      </dsp:nvSpPr>
      <dsp:spPr>
        <a:xfrm rot="5400000">
          <a:off x="4020259" y="274744"/>
          <a:ext cx="2087097" cy="2087097"/>
        </a:xfrm>
        <a:prstGeom prst="pieWedge">
          <a:avLst/>
        </a:prstGeom>
        <a:solidFill>
          <a:srgbClr val="FF8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mn-lt"/>
            </a:rPr>
            <a:t>47.58% Decrease</a:t>
          </a:r>
        </a:p>
      </dsp:txBody>
      <dsp:txXfrm rot="-5400000">
        <a:off x="4020259" y="886041"/>
        <a:ext cx="1475800" cy="1475800"/>
      </dsp:txXfrm>
    </dsp:sp>
    <dsp:sp modelId="{C8C14B2B-6CA0-4FE8-9EC1-93187363928F}">
      <dsp:nvSpPr>
        <dsp:cNvPr id="0" name=""/>
        <dsp:cNvSpPr/>
      </dsp:nvSpPr>
      <dsp:spPr>
        <a:xfrm rot="10800000">
          <a:off x="4020259" y="2458243"/>
          <a:ext cx="2087097" cy="2087097"/>
        </a:xfrm>
        <a:prstGeom prst="pieWedge">
          <a:avLst/>
        </a:prstGeom>
        <a:solidFill>
          <a:srgbClr val="0065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a:latin typeface="Calibri" panose="020F0502020204030204" pitchFamily="34" charset="0"/>
              <a:cs typeface="Calibri" panose="020F0502020204030204" pitchFamily="34" charset="0"/>
            </a:rPr>
            <a:t>5.2% Decrease</a:t>
          </a:r>
          <a:endParaRPr lang="en-US" sz="2000" kern="1200"/>
        </a:p>
      </dsp:txBody>
      <dsp:txXfrm rot="10800000">
        <a:off x="4020259" y="2458243"/>
        <a:ext cx="1475800" cy="1475800"/>
      </dsp:txXfrm>
    </dsp:sp>
    <dsp:sp modelId="{64E06E39-E773-4A6B-9B56-C9B178F5B8F9}">
      <dsp:nvSpPr>
        <dsp:cNvPr id="0" name=""/>
        <dsp:cNvSpPr/>
      </dsp:nvSpPr>
      <dsp:spPr>
        <a:xfrm rot="16200000">
          <a:off x="1836760" y="2458243"/>
          <a:ext cx="2087097" cy="2087097"/>
        </a:xfrm>
        <a:prstGeom prst="pieWedge">
          <a:avLst/>
        </a:prstGeom>
        <a:solidFill>
          <a:srgbClr val="FF8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b="0" kern="1200"/>
            <a:t>23% decreased</a:t>
          </a:r>
        </a:p>
      </dsp:txBody>
      <dsp:txXfrm rot="5400000">
        <a:off x="2448057" y="2458243"/>
        <a:ext cx="1475800" cy="1475800"/>
      </dsp:txXfrm>
    </dsp:sp>
    <dsp:sp modelId="{7AB52D48-4696-4EBA-B4E5-3DD5DD913AE3}">
      <dsp:nvSpPr>
        <dsp:cNvPr id="0" name=""/>
        <dsp:cNvSpPr/>
      </dsp:nvSpPr>
      <dsp:spPr>
        <a:xfrm>
          <a:off x="7583815" y="-156918"/>
          <a:ext cx="720602" cy="626611"/>
        </a:xfrm>
        <a:prstGeom prst="circularArrow">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80A69-8C98-4325-A53B-54F40F746DC6}">
      <dsp:nvSpPr>
        <dsp:cNvPr id="0" name=""/>
        <dsp:cNvSpPr/>
      </dsp:nvSpPr>
      <dsp:spPr>
        <a:xfrm rot="10800000">
          <a:off x="7583815" y="-313305"/>
          <a:ext cx="720602" cy="626611"/>
        </a:xfrm>
        <a:prstGeom prst="circularArrow">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3:00:16.54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0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3:45:14.363"/>
    </inkml:context>
    <inkml:brush xml:id="br0">
      <inkml:brushProperty name="width" value="0.35" units="cm"/>
      <inkml:brushProperty name="height" value="0.35" units="cm"/>
      <inkml:brushProperty name="color" value="#FFFFFF"/>
    </inkml:brush>
  </inkml:definitions>
  <inkml:trace contextRef="#ctx0" brushRef="#br0">800 607 24575,'-55'-5'0,"8"-2"0,19-2 0,12-11 0,12-12 0,7-11 0,17-4 0,23 9 0,33 13 0,-26 28 0,-1 12 0,1 15 0,-4 12 0,-3 13 0,-5 7 0,-8 7 0,-5 0 0,-8-9 0,-2-5 0,5 17 0,-12-42 0,-6-51 0,-2-70 0,-1 20 0,-1-8 0,-1-19 0,-2-3 0,0 4 0,-1 4 0,-2 15 0,0 9 0,0-5 0,0 73 0,8 69 0,0 24 0,0 2 0,4-27 0,9-26 0,11-19 0,10-13 0,3-16 0,-2-17 0,-8-9 0,-7-7 0,-10 16 0,-8 3 0,-32 5 0,-27-11 0,-24-5 0,-4-1 0,22 6 0,35 12 0,59 5 0,23 9 0,13 4 0,19 0 0,7 3 0,-23 0 0,3 1 0,-3 1 0,27 7 0,-6 2 0,-24 1 0,-7 1 0,19 13 0,-43-6 0,-25-13 0,-21-3 0,-14-10 0,-3 0 0,-3 0 0,16 1 0,-3 18 0,3 28 0,-8 29 0,-2 11 0,4-18 0,3-29 0,-1-36 0,-6-29 0,-7-19 0,-2-6 0,1 11 0,6 19 0,7 12 0,5 7 0,1 1 0,-1 0 0,-5 0 0,0 2 0,4 1 0,5-6 0,11-15 0,26-24 0,29-17 0,-16 29 0,5 3 0,5 4 0,3 6 0,42 4 0,-10 36 0,-17 31 0,-16 23 0,-11 5 0,-11-21 0,-7-22 0,-7-22 0,-4-30 0,0-31 0,0-23 0,-1-10 0,0 35 0,-4 14 0,-1 49 0,4 32 0,0 28 0,0 14 0,1-20 0,1-30 0,4-34 0,7-38 0,12-30 0,6-13 0,4 7 0,-4 26 0,-7 32 0,-7 27 0,-9 19 0,-8 7 0,-6-10 0,-1-16 0,-1-24 0,4-43 0,0-42 0,-4 30 0,0-2 0,0-1 0,0 3 0,-2-29 0,0 49 0,0 28 0,0 57 0,-2-27 0,-3 19 0,-11-47 0,-20-11 0,-37-13 0,19 12 0,-6 1 0,-17 0 0,-5 2 0,-12 2 0,-3 2 0,-2 2 0,-1 1 0,5 0 0,3 1 0,11 2 0,3 1 0,9 1 0,4 1 0,6 0 0,2 1 0,3 0 0,1 0 0,1-2 0,0-1 0,1 0 0,1 0 0,1 0 0,-1 1 0,-1 1 0,0 2 0,0 0 0,1 0 0,-1 1 0,0 0 0,-48 0 0,7 3 0,9 4 0,10 0 0,15-1 0,12-3 0,22 1 0,10 24 0,27 43 0,2-12 0,5 6 0,10 13 0,6 2 0,12 5 0,7-2 0,5-7 0,6-7 0,8-11 0,4-8 0,-4-11 0,-3-8 0,18 1 0,-29-21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3:00:16.54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4389C-2560-7443-A1AC-D9049D5F9D47}"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4B80B-C414-1E4A-8D9B-A56F877161B9}" type="slidenum">
              <a:rPr lang="en-US" smtClean="0"/>
              <a:t>‹#›</a:t>
            </a:fld>
            <a:endParaRPr lang="en-US"/>
          </a:p>
        </p:txBody>
      </p:sp>
    </p:spTree>
    <p:extLst>
      <p:ext uri="{BB962C8B-B14F-4D97-AF65-F5344CB8AC3E}">
        <p14:creationId xmlns:p14="http://schemas.microsoft.com/office/powerpoint/2010/main" val="40071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14B80B-C414-1E4A-8D9B-A56F877161B9}" type="slidenum">
              <a:rPr lang="en-US" smtClean="0"/>
              <a:t>5</a:t>
            </a:fld>
            <a:endParaRPr lang="en-US"/>
          </a:p>
        </p:txBody>
      </p:sp>
    </p:spTree>
    <p:extLst>
      <p:ext uri="{BB962C8B-B14F-4D97-AF65-F5344CB8AC3E}">
        <p14:creationId xmlns:p14="http://schemas.microsoft.com/office/powerpoint/2010/main" val="387871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contraction was felt heavily in our cardio equipment division. With approximately 140 million in Total overall losses. Its important to note the vast majority of these lost sales come eCommerce. There was a decrease of 90 million coming from store sales alone. Our store sales have held somewhat steady for some of our other departments, but cardio was clearly hit the hardest by the data. As stated before this segment lost the highest percentage and dollar amount of either of the other 3 segments, and as stated earlier represented a total percentage decrease of 32.8%</a:t>
            </a:r>
          </a:p>
        </p:txBody>
      </p:sp>
      <p:sp>
        <p:nvSpPr>
          <p:cNvPr id="4" name="Slide Number Placeholder 3"/>
          <p:cNvSpPr>
            <a:spLocks noGrp="1"/>
          </p:cNvSpPr>
          <p:nvPr>
            <p:ph type="sldNum" sz="quarter" idx="5"/>
          </p:nvPr>
        </p:nvSpPr>
        <p:spPr/>
        <p:txBody>
          <a:bodyPr/>
          <a:lstStyle/>
          <a:p>
            <a:fld id="{BD14B80B-C414-1E4A-8D9B-A56F877161B9}" type="slidenum">
              <a:rPr lang="en-US" smtClean="0"/>
              <a:t>8</a:t>
            </a:fld>
            <a:endParaRPr lang="en-US"/>
          </a:p>
        </p:txBody>
      </p:sp>
    </p:spTree>
    <p:extLst>
      <p:ext uri="{BB962C8B-B14F-4D97-AF65-F5344CB8AC3E}">
        <p14:creationId xmlns:p14="http://schemas.microsoft.com/office/powerpoint/2010/main" val="374097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past 2 years DICKS SPORTING GOODS has lost quite a bit of market share from its e-Commerce. A large amount of this is suspected to come from supply chain shortages and other factors impacting the value of the market entirely. While more people were ordering online, it was simultaneously getting harder for producers to handle the new demand and thus our total sales accrued fell sharply. Our in store total sales per channel is primarily what kept some of our segments heads above water, namely strength and boxing, making up for a huge portion of lost revenue in 2021. Our store sales have rebounded significantly over the past two years compared to e-commerce</a:t>
            </a:r>
          </a:p>
        </p:txBody>
      </p:sp>
      <p:sp>
        <p:nvSpPr>
          <p:cNvPr id="4" name="Slide Number Placeholder 3"/>
          <p:cNvSpPr>
            <a:spLocks noGrp="1"/>
          </p:cNvSpPr>
          <p:nvPr>
            <p:ph type="sldNum" sz="quarter" idx="5"/>
          </p:nvPr>
        </p:nvSpPr>
        <p:spPr/>
        <p:txBody>
          <a:bodyPr/>
          <a:lstStyle/>
          <a:p>
            <a:fld id="{BD14B80B-C414-1E4A-8D9B-A56F877161B9}" type="slidenum">
              <a:rPr lang="en-US" smtClean="0"/>
              <a:t>9</a:t>
            </a:fld>
            <a:endParaRPr lang="en-US"/>
          </a:p>
        </p:txBody>
      </p:sp>
    </p:spTree>
    <p:extLst>
      <p:ext uri="{BB962C8B-B14F-4D97-AF65-F5344CB8AC3E}">
        <p14:creationId xmlns:p14="http://schemas.microsoft.com/office/powerpoint/2010/main" val="145321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14B80B-C414-1E4A-8D9B-A56F877161B9}" type="slidenum">
              <a:rPr lang="en-US" smtClean="0"/>
              <a:t>11</a:t>
            </a:fld>
            <a:endParaRPr lang="en-US"/>
          </a:p>
        </p:txBody>
      </p:sp>
    </p:spTree>
    <p:extLst>
      <p:ext uri="{BB962C8B-B14F-4D97-AF65-F5344CB8AC3E}">
        <p14:creationId xmlns:p14="http://schemas.microsoft.com/office/powerpoint/2010/main" val="180139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3127-334D-C441-A75C-0D8823BEF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47CCF7-3CB9-754B-8D4D-C50EC5654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4783B-2190-4A45-931A-0BC286CB5896}"/>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359EBC9E-69E3-D24B-83A5-CF1B3B74E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5EC1F-B321-C04B-9856-1A8F7E2A671F}"/>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200138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1716-6930-C745-9A26-DBA8FEDED1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F70CB7-6BD2-F945-875E-E663076488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4EDFF-0D13-7C4B-B1A0-48B94775E925}"/>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804DA9F6-CA71-F346-9A41-5EDBE81B2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0501B-882C-7140-8B95-C928644E45AA}"/>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163396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288D3-AE30-6642-85B2-0AC438CBD3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BD7C9-6720-134C-AFDE-DE83CC244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262E5-C3B5-F446-951E-67A12C4EE519}"/>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968C6591-9511-C440-87AD-D38B3FD46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0D8BC-F7E7-524A-90A4-D5B176C1E6D7}"/>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108471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DD11-C62C-F04E-A24E-BC2A5B4AE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D1A0F-8F50-484E-AA4B-6A56AEBB1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C6530-08C8-4A40-A884-BC1FE47333BE}"/>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D482F32A-BB6D-D040-B087-7D50BFF53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34130-8D85-BF4F-94E2-D85D2DE3F92A}"/>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31690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94AD-0468-CC4E-B147-38D55115D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EF9153-FC71-0B4E-A829-D6C4FA841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66B3E-42EC-614F-8A55-F29526C28AB3}"/>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8D22A767-460A-B14F-9E52-ACCDDC663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3B8D0-E9C0-A343-ABD7-B4AF6AF2F2A5}"/>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34527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16BD-2C88-4744-9A63-443DAE8D0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A75F7-F511-F34E-92A6-F2E1D9D3F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CC46A-9CC3-DE41-B4B3-9641AEB40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542F6F-F798-154E-AD72-65A92051950E}"/>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6" name="Footer Placeholder 5">
            <a:extLst>
              <a:ext uri="{FF2B5EF4-FFF2-40B4-BE49-F238E27FC236}">
                <a16:creationId xmlns:a16="http://schemas.microsoft.com/office/drawing/2014/main" id="{D1735A3B-57C6-AE43-94D4-9BEDD3092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B01F9-DE64-FE4E-B5EE-E379EB990719}"/>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156239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F344-7096-1044-8544-DD8F319F8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6EB4D-C74C-334C-8ADE-5C904A87C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00DCA-A229-CA4B-93EA-9E54D29B3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F9B4A-5412-4945-8D1D-6872E836F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0F79A-B9D2-1B43-AE69-69BD77E9E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10763A-9F0C-4849-A5EA-AC837EBAF6A6}"/>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8" name="Footer Placeholder 7">
            <a:extLst>
              <a:ext uri="{FF2B5EF4-FFF2-40B4-BE49-F238E27FC236}">
                <a16:creationId xmlns:a16="http://schemas.microsoft.com/office/drawing/2014/main" id="{123144B9-438D-C340-9826-AD82534AA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1D60C-C835-D044-887F-A0743C29D3F9}"/>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122341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5285-01DC-484D-A169-0A96197492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5F114D-9C7D-6E48-B636-05C63B4CC49B}"/>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4" name="Footer Placeholder 3">
            <a:extLst>
              <a:ext uri="{FF2B5EF4-FFF2-40B4-BE49-F238E27FC236}">
                <a16:creationId xmlns:a16="http://schemas.microsoft.com/office/drawing/2014/main" id="{C34CC628-3A7D-2247-9BF3-39070DCCD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4CD2C-CE74-6A40-96D8-DF1A2ED521D4}"/>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347071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1620-9492-E948-BFF9-F46F800E012F}"/>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3" name="Footer Placeholder 2">
            <a:extLst>
              <a:ext uri="{FF2B5EF4-FFF2-40B4-BE49-F238E27FC236}">
                <a16:creationId xmlns:a16="http://schemas.microsoft.com/office/drawing/2014/main" id="{56C68B1C-827D-FB4A-B81F-A51C7DCD4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9E5BB-0C67-A840-B5F3-9B33F3908158}"/>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79408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928B-80C0-7544-9612-F4989D70E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35A011-F1D6-D644-BF42-F4B765C9A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E68234-D0F6-B44A-BB18-8552CB103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D218F-A9C5-8E40-9745-1A6865F4095C}"/>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6" name="Footer Placeholder 5">
            <a:extLst>
              <a:ext uri="{FF2B5EF4-FFF2-40B4-BE49-F238E27FC236}">
                <a16:creationId xmlns:a16="http://schemas.microsoft.com/office/drawing/2014/main" id="{36DF9967-7458-5B40-BDD9-766683E4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B27DC-F0CF-9E41-9BC7-0369CD3C816E}"/>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294490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5F41-8F4B-AE43-88CF-D73D21CB9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D48E6-F459-CF4F-AC78-E1BDAF95A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6DD88-32EB-D94C-8FDE-5AEF76D15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CDDD2-9890-B24C-9687-CD2C11C6AD98}"/>
              </a:ext>
            </a:extLst>
          </p:cNvPr>
          <p:cNvSpPr>
            <a:spLocks noGrp="1"/>
          </p:cNvSpPr>
          <p:nvPr>
            <p:ph type="dt" sz="half" idx="10"/>
          </p:nvPr>
        </p:nvSpPr>
        <p:spPr/>
        <p:txBody>
          <a:bodyPr/>
          <a:lstStyle/>
          <a:p>
            <a:fld id="{4ACEE55F-467C-CC4C-B185-E998E1B940E7}" type="datetimeFigureOut">
              <a:rPr lang="en-US" smtClean="0"/>
              <a:t>3/7/2022</a:t>
            </a:fld>
            <a:endParaRPr lang="en-US"/>
          </a:p>
        </p:txBody>
      </p:sp>
      <p:sp>
        <p:nvSpPr>
          <p:cNvPr id="6" name="Footer Placeholder 5">
            <a:extLst>
              <a:ext uri="{FF2B5EF4-FFF2-40B4-BE49-F238E27FC236}">
                <a16:creationId xmlns:a16="http://schemas.microsoft.com/office/drawing/2014/main" id="{D2F2B825-E0DE-3240-8F63-96E1EBF94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2EBB8-4994-A348-B36D-7DF3FBE40AF7}"/>
              </a:ext>
            </a:extLst>
          </p:cNvPr>
          <p:cNvSpPr>
            <a:spLocks noGrp="1"/>
          </p:cNvSpPr>
          <p:nvPr>
            <p:ph type="sldNum" sz="quarter" idx="12"/>
          </p:nvPr>
        </p:nvSpPr>
        <p:spPr/>
        <p:txBody>
          <a:bodyPr/>
          <a:lstStyle/>
          <a:p>
            <a:fld id="{1E7BDF8B-B65C-BD40-9C69-C629DCE2AFD7}" type="slidenum">
              <a:rPr lang="en-US" smtClean="0"/>
              <a:t>‹#›</a:t>
            </a:fld>
            <a:endParaRPr lang="en-US"/>
          </a:p>
        </p:txBody>
      </p:sp>
    </p:spTree>
    <p:extLst>
      <p:ext uri="{BB962C8B-B14F-4D97-AF65-F5344CB8AC3E}">
        <p14:creationId xmlns:p14="http://schemas.microsoft.com/office/powerpoint/2010/main" val="358463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D1BB9-6177-E04F-AE6A-47CDEF226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67E202-0B35-1F4D-913F-C3AC215BE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DA349-E12D-994F-BEAE-CFE89753B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EE55F-467C-CC4C-B185-E998E1B940E7}" type="datetimeFigureOut">
              <a:rPr lang="en-US" smtClean="0"/>
              <a:t>3/7/2022</a:t>
            </a:fld>
            <a:endParaRPr lang="en-US"/>
          </a:p>
        </p:txBody>
      </p:sp>
      <p:sp>
        <p:nvSpPr>
          <p:cNvPr id="5" name="Footer Placeholder 4">
            <a:extLst>
              <a:ext uri="{FF2B5EF4-FFF2-40B4-BE49-F238E27FC236}">
                <a16:creationId xmlns:a16="http://schemas.microsoft.com/office/drawing/2014/main" id="{4D31541F-9C7D-4447-9832-9B361E78E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AC639-67FF-F84D-8056-41FA70E66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BDF8B-B65C-BD40-9C69-C629DCE2AFD7}" type="slidenum">
              <a:rPr lang="en-US" smtClean="0"/>
              <a:t>‹#›</a:t>
            </a:fld>
            <a:endParaRPr lang="en-US"/>
          </a:p>
        </p:txBody>
      </p:sp>
    </p:spTree>
    <p:extLst>
      <p:ext uri="{BB962C8B-B14F-4D97-AF65-F5344CB8AC3E}">
        <p14:creationId xmlns:p14="http://schemas.microsoft.com/office/powerpoint/2010/main" val="231577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6.pn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9.png"/><Relationship Id="rId9" Type="http://schemas.openxmlformats.org/officeDocument/2006/relationships/diagramColors" Target="../diagrams/colors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6.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and a child playing basketball&#10;&#10;Description automatically generated with low confidence">
            <a:extLst>
              <a:ext uri="{FF2B5EF4-FFF2-40B4-BE49-F238E27FC236}">
                <a16:creationId xmlns:a16="http://schemas.microsoft.com/office/drawing/2014/main" id="{C6362356-878C-4244-A180-FF5E1D7CEEE0}"/>
              </a:ext>
            </a:extLst>
          </p:cNvPr>
          <p:cNvPicPr>
            <a:picLocks noChangeAspect="1"/>
          </p:cNvPicPr>
          <p:nvPr/>
        </p:nvPicPr>
        <p:blipFill rotWithShape="1">
          <a:blip r:embed="rId2"/>
          <a:srcRect l="23154" t="6484" r="14788" b="-1"/>
          <a:stretch/>
        </p:blipFill>
        <p:spPr>
          <a:xfrm>
            <a:off x="3523488" y="10"/>
            <a:ext cx="8668512" cy="6857990"/>
          </a:xfrm>
          <a:prstGeom prst="rect">
            <a:avLst/>
          </a:prstGeom>
        </p:spPr>
      </p:pic>
      <p:sp>
        <p:nvSpPr>
          <p:cNvPr id="63" name="Rectangle 5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0399416-3D0D-C94D-A61C-99E0926626A1}"/>
              </a:ext>
            </a:extLst>
          </p:cNvPr>
          <p:cNvSpPr txBox="1"/>
          <p:nvPr/>
        </p:nvSpPr>
        <p:spPr>
          <a:xfrm>
            <a:off x="477981" y="2402519"/>
            <a:ext cx="4023360" cy="1923978"/>
          </a:xfrm>
          <a:prstGeom prst="rect">
            <a:avLst/>
          </a:prstGeom>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p:spPr>
        <p:txBody>
          <a:bodyPr vert="horz" lIns="91440" tIns="45720" rIns="91440" bIns="45720" rtlCol="0" anchor="b">
            <a:normAutofit/>
            <a:sp3d prstMaterial="powder"/>
          </a:bodyPr>
          <a:lstStyle/>
          <a:p>
            <a:pPr algn="ctr">
              <a:lnSpc>
                <a:spcPct val="90000"/>
              </a:lnSpc>
              <a:spcBef>
                <a:spcPct val="0"/>
              </a:spcBef>
              <a:spcAft>
                <a:spcPts val="600"/>
              </a:spcAft>
            </a:pPr>
            <a:r>
              <a:rPr lang="en-US" sz="4800" b="1">
                <a:ln w="0"/>
                <a:effectLst>
                  <a:outerShdw blurRad="38100" dist="19050" dir="2700000" algn="tl" rotWithShape="0">
                    <a:schemeClr val="dk1">
                      <a:alpha val="40000"/>
                    </a:schemeClr>
                  </a:outerShdw>
                </a:effectLst>
                <a:latin typeface="+mj-lt"/>
                <a:ea typeface="+mj-ea"/>
                <a:cs typeface="+mj-cs"/>
              </a:rPr>
              <a:t>WE BELIEVE IN YOU</a:t>
            </a:r>
          </a:p>
        </p:txBody>
      </p:sp>
      <p:sp>
        <p:nvSpPr>
          <p:cNvPr id="64" name="Rectangle 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 name="Picture 50" descr="Logo&#10;&#10;Description automatically generated">
            <a:extLst>
              <a:ext uri="{FF2B5EF4-FFF2-40B4-BE49-F238E27FC236}">
                <a16:creationId xmlns:a16="http://schemas.microsoft.com/office/drawing/2014/main" id="{8F58AFD9-3D5A-DD4A-9552-48A2E2A86344}"/>
              </a:ext>
            </a:extLst>
          </p:cNvPr>
          <p:cNvPicPr>
            <a:picLocks noChangeAspect="1"/>
          </p:cNvPicPr>
          <p:nvPr/>
        </p:nvPicPr>
        <p:blipFill>
          <a:blip r:embed="rId3"/>
          <a:stretch>
            <a:fillRect/>
          </a:stretch>
        </p:blipFill>
        <p:spPr>
          <a:xfrm>
            <a:off x="1931050" y="4912505"/>
            <a:ext cx="1008698" cy="560388"/>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025B0BAD-589A-BD48-B2A4-BB4D5096A9AE}"/>
                  </a:ext>
                </a:extLst>
              </p14:cNvPr>
              <p14:cNvContentPartPr/>
              <p14:nvPr/>
            </p14:nvContentPartPr>
            <p14:xfrm>
              <a:off x="2453422" y="-645120"/>
              <a:ext cx="360" cy="360"/>
            </p14:xfrm>
          </p:contentPart>
        </mc:Choice>
        <mc:Fallback xmlns="">
          <p:pic>
            <p:nvPicPr>
              <p:cNvPr id="10" name="Ink 9">
                <a:extLst>
                  <a:ext uri="{FF2B5EF4-FFF2-40B4-BE49-F238E27FC236}">
                    <a16:creationId xmlns:a16="http://schemas.microsoft.com/office/drawing/2014/main" id="{025B0BAD-589A-BD48-B2A4-BB4D5096A9AE}"/>
                  </a:ext>
                </a:extLst>
              </p:cNvPr>
              <p:cNvPicPr/>
              <p:nvPr/>
            </p:nvPicPr>
            <p:blipFill>
              <a:blip r:embed="rId5"/>
              <a:stretch>
                <a:fillRect/>
              </a:stretch>
            </p:blipFill>
            <p:spPr>
              <a:xfrm>
                <a:off x="2363422" y="-8251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5" name="Ink 64">
                <a:extLst>
                  <a:ext uri="{FF2B5EF4-FFF2-40B4-BE49-F238E27FC236}">
                    <a16:creationId xmlns:a16="http://schemas.microsoft.com/office/drawing/2014/main" id="{6D18297C-BFE4-8742-A2ED-EB328E5D6611}"/>
                  </a:ext>
                </a:extLst>
              </p14:cNvPr>
              <p14:cNvContentPartPr/>
              <p14:nvPr/>
            </p14:nvContentPartPr>
            <p14:xfrm>
              <a:off x="259942" y="525240"/>
              <a:ext cx="934920" cy="340560"/>
            </p14:xfrm>
          </p:contentPart>
        </mc:Choice>
        <mc:Fallback xmlns="">
          <p:pic>
            <p:nvPicPr>
              <p:cNvPr id="65" name="Ink 64">
                <a:extLst>
                  <a:ext uri="{FF2B5EF4-FFF2-40B4-BE49-F238E27FC236}">
                    <a16:creationId xmlns:a16="http://schemas.microsoft.com/office/drawing/2014/main" id="{6D18297C-BFE4-8742-A2ED-EB328E5D6611}"/>
                  </a:ext>
                </a:extLst>
              </p:cNvPr>
              <p:cNvPicPr/>
              <p:nvPr/>
            </p:nvPicPr>
            <p:blipFill>
              <a:blip r:embed="rId7"/>
              <a:stretch>
                <a:fillRect/>
              </a:stretch>
            </p:blipFill>
            <p:spPr>
              <a:xfrm>
                <a:off x="196942" y="462240"/>
                <a:ext cx="1060560" cy="466200"/>
              </a:xfrm>
              <a:prstGeom prst="rect">
                <a:avLst/>
              </a:prstGeom>
            </p:spPr>
          </p:pic>
        </mc:Fallback>
      </mc:AlternateContent>
    </p:spTree>
    <p:extLst>
      <p:ext uri="{BB962C8B-B14F-4D97-AF65-F5344CB8AC3E}">
        <p14:creationId xmlns:p14="http://schemas.microsoft.com/office/powerpoint/2010/main" val="28915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2"/>
          <a:stretch>
            <a:fillRect/>
          </a:stretch>
        </p:blipFill>
        <p:spPr>
          <a:xfrm>
            <a:off x="10802302" y="254000"/>
            <a:ext cx="1008698" cy="560388"/>
          </a:xfrm>
          <a:prstGeom prst="rect">
            <a:avLst/>
          </a:prstGeom>
        </p:spPr>
      </p:pic>
      <p:graphicFrame>
        <p:nvGraphicFramePr>
          <p:cNvPr id="6" name="Chart 5">
            <a:extLst>
              <a:ext uri="{FF2B5EF4-FFF2-40B4-BE49-F238E27FC236}">
                <a16:creationId xmlns:a16="http://schemas.microsoft.com/office/drawing/2014/main" id="{54125F95-8D54-484C-8437-BE4B7C5178F9}"/>
              </a:ext>
            </a:extLst>
          </p:cNvPr>
          <p:cNvGraphicFramePr>
            <a:graphicFrameLocks/>
          </p:cNvGraphicFramePr>
          <p:nvPr>
            <p:extLst>
              <p:ext uri="{D42A27DB-BD31-4B8C-83A1-F6EECF244321}">
                <p14:modId xmlns:p14="http://schemas.microsoft.com/office/powerpoint/2010/main" val="933909214"/>
              </p:ext>
            </p:extLst>
          </p:nvPr>
        </p:nvGraphicFramePr>
        <p:xfrm>
          <a:off x="1943074" y="1033944"/>
          <a:ext cx="8490909" cy="4778061"/>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descr="Logo&#10;&#10;Description automatically generated with medium confidence">
            <a:extLst>
              <a:ext uri="{FF2B5EF4-FFF2-40B4-BE49-F238E27FC236}">
                <a16:creationId xmlns:a16="http://schemas.microsoft.com/office/drawing/2014/main" id="{0FBAC2BA-0788-8A4F-9C46-052E2ACA810E}"/>
              </a:ext>
            </a:extLst>
          </p:cNvPr>
          <p:cNvPicPr>
            <a:picLocks noChangeAspect="1"/>
          </p:cNvPicPr>
          <p:nvPr/>
        </p:nvPicPr>
        <p:blipFill>
          <a:blip r:embed="rId4"/>
          <a:stretch>
            <a:fillRect/>
          </a:stretch>
        </p:blipFill>
        <p:spPr>
          <a:xfrm>
            <a:off x="173182" y="6267511"/>
            <a:ext cx="581154" cy="504686"/>
          </a:xfrm>
          <a:prstGeom prst="rect">
            <a:avLst/>
          </a:prstGeom>
        </p:spPr>
      </p:pic>
      <p:sp>
        <p:nvSpPr>
          <p:cNvPr id="10" name="Rectangle 9">
            <a:extLst>
              <a:ext uri="{FF2B5EF4-FFF2-40B4-BE49-F238E27FC236}">
                <a16:creationId xmlns:a16="http://schemas.microsoft.com/office/drawing/2014/main" id="{870801E6-41EE-F14C-9F94-0259A327B4CB}"/>
              </a:ext>
            </a:extLst>
          </p:cNvPr>
          <p:cNvSpPr/>
          <p:nvPr/>
        </p:nvSpPr>
        <p:spPr>
          <a:xfrm>
            <a:off x="2355367" y="242600"/>
            <a:ext cx="7481279"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4000" spc="300">
                <a:ln w="0"/>
                <a:effectLst>
                  <a:outerShdw blurRad="38100" dist="19050" dir="2700000" algn="tl" rotWithShape="0">
                    <a:schemeClr val="dk1">
                      <a:alpha val="40000"/>
                    </a:schemeClr>
                  </a:outerShdw>
                </a:effectLst>
              </a:rPr>
              <a:t>STORE vs E-COMMERCE TOTAL</a:t>
            </a:r>
            <a:endParaRPr lang="en-US" sz="4000" cap="none" spc="30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10B440A3-3CF9-4027-99CA-8853E2633895}"/>
              </a:ext>
            </a:extLst>
          </p:cNvPr>
          <p:cNvSpPr/>
          <p:nvPr/>
        </p:nvSpPr>
        <p:spPr>
          <a:xfrm>
            <a:off x="1240605" y="6384567"/>
            <a:ext cx="10951395" cy="461665"/>
          </a:xfrm>
          <a:prstGeom prst="rect">
            <a:avLst/>
          </a:prstGeom>
        </p:spPr>
        <p:txBody>
          <a:bodyPr wrap="square" lIns="91440" tIns="45720" rIns="91440" bIns="45720" anchor="t">
            <a:spAutoFit/>
          </a:bodyPr>
          <a:lstStyle/>
          <a:p>
            <a:r>
              <a:rPr lang="en-US" sz="2400" spc="300">
                <a:solidFill>
                  <a:schemeClr val="bg1"/>
                </a:solidFill>
                <a:highlight>
                  <a:srgbClr val="006554"/>
                </a:highlight>
                <a:latin typeface="Barlow Condensed"/>
              </a:rPr>
              <a:t>TRENDS	SALES	                  </a:t>
            </a:r>
            <a:r>
              <a:rPr lang="en-US" sz="2400" b="1" spc="300">
                <a:solidFill>
                  <a:schemeClr val="bg1"/>
                </a:solidFill>
                <a:highlight>
                  <a:srgbClr val="006554"/>
                </a:highlight>
                <a:latin typeface="Barlow Condensed"/>
              </a:rPr>
              <a:t>DECLINE</a:t>
            </a:r>
            <a:r>
              <a:rPr lang="en-US" sz="2400" spc="300">
                <a:solidFill>
                  <a:schemeClr val="bg1"/>
                </a:solidFill>
                <a:highlight>
                  <a:srgbClr val="006554"/>
                </a:highlight>
                <a:latin typeface="Barlow Condensed"/>
              </a:rPr>
              <a:t>	              FINDINGS</a:t>
            </a:r>
            <a:r>
              <a:rPr lang="en-US" sz="2400" spc="300">
                <a:solidFill>
                  <a:schemeClr val="bg1"/>
                </a:solidFill>
                <a:latin typeface="Barlow Condensed"/>
              </a:rPr>
              <a:t>		</a:t>
            </a:r>
          </a:p>
        </p:txBody>
      </p:sp>
      <p:pic>
        <p:nvPicPr>
          <p:cNvPr id="14" name="Picture 13" descr="Logo&#10;&#10;Description automatically generated with medium confidence">
            <a:extLst>
              <a:ext uri="{FF2B5EF4-FFF2-40B4-BE49-F238E27FC236}">
                <a16:creationId xmlns:a16="http://schemas.microsoft.com/office/drawing/2014/main" id="{93DA92E8-3292-4482-9FA8-0B4D953BD16B}"/>
              </a:ext>
            </a:extLst>
          </p:cNvPr>
          <p:cNvPicPr>
            <a:picLocks noChangeAspect="1"/>
          </p:cNvPicPr>
          <p:nvPr/>
        </p:nvPicPr>
        <p:blipFill>
          <a:blip r:embed="rId4"/>
          <a:stretch>
            <a:fillRect/>
          </a:stretch>
        </p:blipFill>
        <p:spPr>
          <a:xfrm>
            <a:off x="39149" y="6320221"/>
            <a:ext cx="581154" cy="504686"/>
          </a:xfrm>
          <a:prstGeom prst="rect">
            <a:avLst/>
          </a:prstGeom>
        </p:spPr>
      </p:pic>
      <p:sp>
        <p:nvSpPr>
          <p:cNvPr id="23" name="Rectangle 22">
            <a:extLst>
              <a:ext uri="{FF2B5EF4-FFF2-40B4-BE49-F238E27FC236}">
                <a16:creationId xmlns:a16="http://schemas.microsoft.com/office/drawing/2014/main" id="{BA39D1B9-D439-459E-BC89-98082076E752}"/>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AAAC12-155A-4245-893E-1AC1DED55DD7}"/>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DECLINE	      </a:t>
            </a:r>
            <a:r>
              <a:rPr lang="en-US" sz="2400" b="1" spc="300">
                <a:solidFill>
                  <a:schemeClr val="bg1"/>
                </a:solidFill>
                <a:latin typeface="Barlow Condensed"/>
              </a:rPr>
              <a:t>CHANNELS</a:t>
            </a:r>
            <a:r>
              <a:rPr lang="en-US" sz="2400" spc="300">
                <a:solidFill>
                  <a:schemeClr val="bg1"/>
                </a:solidFill>
                <a:latin typeface="Barlow Condensed"/>
              </a:rPr>
              <a:t>             CARDIO             FINDINGS		</a:t>
            </a:r>
          </a:p>
        </p:txBody>
      </p:sp>
      <p:pic>
        <p:nvPicPr>
          <p:cNvPr id="25" name="Picture 24" descr="Logo&#10;&#10;Description automatically generated with medium confidence">
            <a:extLst>
              <a:ext uri="{FF2B5EF4-FFF2-40B4-BE49-F238E27FC236}">
                <a16:creationId xmlns:a16="http://schemas.microsoft.com/office/drawing/2014/main" id="{CEC0C047-C2EC-4893-86BE-9DBABDDF7B29}"/>
              </a:ext>
            </a:extLst>
          </p:cNvPr>
          <p:cNvPicPr>
            <a:picLocks noChangeAspect="1"/>
          </p:cNvPicPr>
          <p:nvPr/>
        </p:nvPicPr>
        <p:blipFill>
          <a:blip r:embed="rId4"/>
          <a:stretch>
            <a:fillRect/>
          </a:stretch>
        </p:blipFill>
        <p:spPr>
          <a:xfrm>
            <a:off x="39149" y="6320221"/>
            <a:ext cx="581154" cy="504686"/>
          </a:xfrm>
          <a:prstGeom prst="rect">
            <a:avLst/>
          </a:prstGeom>
        </p:spPr>
      </p:pic>
      <p:sp>
        <p:nvSpPr>
          <p:cNvPr id="26" name="Process 6">
            <a:extLst>
              <a:ext uri="{FF2B5EF4-FFF2-40B4-BE49-F238E27FC236}">
                <a16:creationId xmlns:a16="http://schemas.microsoft.com/office/drawing/2014/main" id="{231BB2EC-712B-47C0-AE9A-C88E04865EBB}"/>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erson working out on a treadmill&#10;&#10;Description automatically generated with medium confidence">
            <a:extLst>
              <a:ext uri="{FF2B5EF4-FFF2-40B4-BE49-F238E27FC236}">
                <a16:creationId xmlns:a16="http://schemas.microsoft.com/office/drawing/2014/main" id="{D7204CF0-4444-A549-81AC-CF7B72F46EBC}"/>
              </a:ext>
            </a:extLst>
          </p:cNvPr>
          <p:cNvPicPr>
            <a:picLocks noChangeAspect="1"/>
          </p:cNvPicPr>
          <p:nvPr/>
        </p:nvPicPr>
        <p:blipFill>
          <a:blip r:embed="rId3"/>
          <a:stretch>
            <a:fillRect/>
          </a:stretch>
        </p:blipFill>
        <p:spPr>
          <a:xfrm>
            <a:off x="6992791" y="2046643"/>
            <a:ext cx="5199209" cy="4040285"/>
          </a:xfrm>
          <a:prstGeom prst="rect">
            <a:avLst/>
          </a:prstGeom>
        </p:spPr>
      </p:pic>
      <p:pic>
        <p:nvPicPr>
          <p:cNvPr id="15" name="Picture 14" descr="Logo&#10;&#10;Description automatically generated with medium confidence">
            <a:extLst>
              <a:ext uri="{FF2B5EF4-FFF2-40B4-BE49-F238E27FC236}">
                <a16:creationId xmlns:a16="http://schemas.microsoft.com/office/drawing/2014/main" id="{6F62DD20-0E6A-094B-991F-7D880AC99002}"/>
              </a:ext>
            </a:extLst>
          </p:cNvPr>
          <p:cNvPicPr>
            <a:picLocks noChangeAspect="1"/>
          </p:cNvPicPr>
          <p:nvPr/>
        </p:nvPicPr>
        <p:blipFill>
          <a:blip r:embed="rId4"/>
          <a:stretch>
            <a:fillRect/>
          </a:stretch>
        </p:blipFill>
        <p:spPr>
          <a:xfrm>
            <a:off x="173182" y="6267511"/>
            <a:ext cx="581154" cy="504686"/>
          </a:xfrm>
          <a:prstGeom prst="rect">
            <a:avLst/>
          </a:prstGeom>
        </p:spPr>
      </p:pic>
      <p:pic>
        <p:nvPicPr>
          <p:cNvPr id="21" name="Picture 20" descr="Logo&#10;&#10;Description automatically generated">
            <a:extLst>
              <a:ext uri="{FF2B5EF4-FFF2-40B4-BE49-F238E27FC236}">
                <a16:creationId xmlns:a16="http://schemas.microsoft.com/office/drawing/2014/main" id="{F4178B7C-0E45-3544-AEC9-0D5CEEF12585}"/>
              </a:ext>
            </a:extLst>
          </p:cNvPr>
          <p:cNvPicPr>
            <a:picLocks noChangeAspect="1"/>
          </p:cNvPicPr>
          <p:nvPr/>
        </p:nvPicPr>
        <p:blipFill>
          <a:blip r:embed="rId5"/>
          <a:stretch>
            <a:fillRect/>
          </a:stretch>
        </p:blipFill>
        <p:spPr>
          <a:xfrm>
            <a:off x="10811337" y="242600"/>
            <a:ext cx="1130292" cy="627940"/>
          </a:xfrm>
          <a:prstGeom prst="rect">
            <a:avLst/>
          </a:prstGeom>
        </p:spPr>
      </p:pic>
      <p:graphicFrame>
        <p:nvGraphicFramePr>
          <p:cNvPr id="2" name="Diagram 1">
            <a:extLst>
              <a:ext uri="{FF2B5EF4-FFF2-40B4-BE49-F238E27FC236}">
                <a16:creationId xmlns:a16="http://schemas.microsoft.com/office/drawing/2014/main" id="{8F3B0874-475E-47D5-85E4-DD52BB2E3463}"/>
              </a:ext>
            </a:extLst>
          </p:cNvPr>
          <p:cNvGraphicFramePr/>
          <p:nvPr>
            <p:extLst>
              <p:ext uri="{D42A27DB-BD31-4B8C-83A1-F6EECF244321}">
                <p14:modId xmlns:p14="http://schemas.microsoft.com/office/powerpoint/2010/main" val="3017190994"/>
              </p:ext>
            </p:extLst>
          </p:nvPr>
        </p:nvGraphicFramePr>
        <p:xfrm>
          <a:off x="173181" y="1163288"/>
          <a:ext cx="7944117" cy="4820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Picture 18" descr="Logo&#10;&#10;Description automatically generated with medium confidence">
            <a:extLst>
              <a:ext uri="{FF2B5EF4-FFF2-40B4-BE49-F238E27FC236}">
                <a16:creationId xmlns:a16="http://schemas.microsoft.com/office/drawing/2014/main" id="{1984378A-7339-4CC8-84C5-210DF3F89846}"/>
              </a:ext>
            </a:extLst>
          </p:cNvPr>
          <p:cNvPicPr>
            <a:picLocks noChangeAspect="1"/>
          </p:cNvPicPr>
          <p:nvPr/>
        </p:nvPicPr>
        <p:blipFill>
          <a:blip r:embed="rId4"/>
          <a:stretch>
            <a:fillRect/>
          </a:stretch>
        </p:blipFill>
        <p:spPr>
          <a:xfrm>
            <a:off x="39149" y="6320221"/>
            <a:ext cx="581154" cy="504686"/>
          </a:xfrm>
          <a:prstGeom prst="rect">
            <a:avLst/>
          </a:prstGeom>
        </p:spPr>
      </p:pic>
      <p:sp>
        <p:nvSpPr>
          <p:cNvPr id="22" name="Rectangle 21">
            <a:extLst>
              <a:ext uri="{FF2B5EF4-FFF2-40B4-BE49-F238E27FC236}">
                <a16:creationId xmlns:a16="http://schemas.microsoft.com/office/drawing/2014/main" id="{EEACE280-5F79-48C5-9C6A-235D2ED610DF}"/>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2B8C22-9124-4488-A2D9-1DFB9E61268C}"/>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DECLINE	      CHANNELS             CARDIO             </a:t>
            </a:r>
            <a:r>
              <a:rPr lang="en-US" sz="2400" b="1" spc="300">
                <a:solidFill>
                  <a:schemeClr val="bg1"/>
                </a:solidFill>
                <a:latin typeface="Barlow Condensed"/>
              </a:rPr>
              <a:t>FINDINGS</a:t>
            </a:r>
            <a:r>
              <a:rPr lang="en-US" sz="2400" spc="300">
                <a:solidFill>
                  <a:schemeClr val="bg1"/>
                </a:solidFill>
                <a:latin typeface="Barlow Condensed"/>
              </a:rPr>
              <a:t>		</a:t>
            </a:r>
          </a:p>
        </p:txBody>
      </p:sp>
      <p:pic>
        <p:nvPicPr>
          <p:cNvPr id="25" name="Picture 24" descr="Logo&#10;&#10;Description automatically generated with medium confidence">
            <a:extLst>
              <a:ext uri="{FF2B5EF4-FFF2-40B4-BE49-F238E27FC236}">
                <a16:creationId xmlns:a16="http://schemas.microsoft.com/office/drawing/2014/main" id="{F3CE2934-3255-44B5-927C-50F11AE4CBF9}"/>
              </a:ext>
            </a:extLst>
          </p:cNvPr>
          <p:cNvPicPr>
            <a:picLocks noChangeAspect="1"/>
          </p:cNvPicPr>
          <p:nvPr/>
        </p:nvPicPr>
        <p:blipFill>
          <a:blip r:embed="rId4"/>
          <a:stretch>
            <a:fillRect/>
          </a:stretch>
        </p:blipFill>
        <p:spPr>
          <a:xfrm>
            <a:off x="39149" y="6320221"/>
            <a:ext cx="581154" cy="504686"/>
          </a:xfrm>
          <a:prstGeom prst="rect">
            <a:avLst/>
          </a:prstGeom>
        </p:spPr>
      </p:pic>
      <p:sp>
        <p:nvSpPr>
          <p:cNvPr id="27" name="Process 6">
            <a:extLst>
              <a:ext uri="{FF2B5EF4-FFF2-40B4-BE49-F238E27FC236}">
                <a16:creationId xmlns:a16="http://schemas.microsoft.com/office/drawing/2014/main" id="{E3CE28B5-B182-470D-ADDD-005790B2B067}"/>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B1FA46-FE0E-5E4C-A041-734AD7995670}"/>
              </a:ext>
            </a:extLst>
          </p:cNvPr>
          <p:cNvSpPr/>
          <p:nvPr/>
        </p:nvSpPr>
        <p:spPr>
          <a:xfrm>
            <a:off x="3643313" y="242600"/>
            <a:ext cx="3716020" cy="707886"/>
          </a:xfrm>
          <a:prstGeom prst="rect">
            <a:avLst/>
          </a:prstGeom>
          <a:noFill/>
          <a:effectLst>
            <a:outerShdw blurRad="50800" dist="38100" dir="2700000" algn="tl" rotWithShape="0">
              <a:prstClr val="black">
                <a:alpha val="40000"/>
              </a:prstClr>
            </a:outerShdw>
          </a:effectLst>
        </p:spPr>
        <p:txBody>
          <a:bodyPr wrap="square" lIns="91440" tIns="45720" rIns="91440" bIns="45720" anchor="t">
            <a:spAutoFit/>
          </a:bodyPr>
          <a:lstStyle/>
          <a:p>
            <a:pPr algn="ctr"/>
            <a:r>
              <a:rPr lang="en-US" sz="4000" cap="none" spc="300">
                <a:ln w="0"/>
                <a:solidFill>
                  <a:schemeClr val="tx1"/>
                </a:solidFill>
                <a:effectLst>
                  <a:outerShdw blurRad="38100" dist="19050" dir="2700000" algn="tl" rotWithShape="0">
                    <a:prstClr val="black">
                      <a:alpha val="40000"/>
                    </a:prstClr>
                  </a:outerShdw>
                </a:effectLst>
                <a:cs typeface="Calibri"/>
              </a:rPr>
              <a:t>TOP FINDINGS</a:t>
            </a:r>
          </a:p>
        </p:txBody>
      </p:sp>
      <p:sp>
        <p:nvSpPr>
          <p:cNvPr id="5" name="Oval 4">
            <a:extLst>
              <a:ext uri="{FF2B5EF4-FFF2-40B4-BE49-F238E27FC236}">
                <a16:creationId xmlns:a16="http://schemas.microsoft.com/office/drawing/2014/main" id="{9D664E66-2924-EF42-9A8E-B4E52D472B97}"/>
              </a:ext>
            </a:extLst>
          </p:cNvPr>
          <p:cNvSpPr/>
          <p:nvPr/>
        </p:nvSpPr>
        <p:spPr>
          <a:xfrm>
            <a:off x="620303" y="515199"/>
            <a:ext cx="717277" cy="782865"/>
          </a:xfrm>
          <a:prstGeom prst="ellipse">
            <a:avLst/>
          </a:prstGeom>
          <a:solidFill>
            <a:srgbClr val="FF8E4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CEFE1969-66FA-4D40-924C-4488E48509FA}"/>
              </a:ext>
            </a:extLst>
          </p:cNvPr>
          <p:cNvSpPr txBox="1"/>
          <p:nvPr/>
        </p:nvSpPr>
        <p:spPr>
          <a:xfrm>
            <a:off x="765722" y="614243"/>
            <a:ext cx="34580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a:t>1</a:t>
            </a:r>
          </a:p>
        </p:txBody>
      </p:sp>
      <p:sp>
        <p:nvSpPr>
          <p:cNvPr id="846" name="Oval 845">
            <a:extLst>
              <a:ext uri="{FF2B5EF4-FFF2-40B4-BE49-F238E27FC236}">
                <a16:creationId xmlns:a16="http://schemas.microsoft.com/office/drawing/2014/main" id="{FD40ED23-7033-4BA0-A45D-80B41431ED87}"/>
              </a:ext>
            </a:extLst>
          </p:cNvPr>
          <p:cNvSpPr/>
          <p:nvPr/>
        </p:nvSpPr>
        <p:spPr>
          <a:xfrm>
            <a:off x="535635" y="4034912"/>
            <a:ext cx="717277" cy="782865"/>
          </a:xfrm>
          <a:prstGeom prst="ellipse">
            <a:avLst/>
          </a:prstGeom>
          <a:solidFill>
            <a:srgbClr val="FF8E4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47" name="TextBox 846">
            <a:extLst>
              <a:ext uri="{FF2B5EF4-FFF2-40B4-BE49-F238E27FC236}">
                <a16:creationId xmlns:a16="http://schemas.microsoft.com/office/drawing/2014/main" id="{CC3C34D3-EF4F-419D-ADA3-42F58D99E35B}"/>
              </a:ext>
            </a:extLst>
          </p:cNvPr>
          <p:cNvSpPr txBox="1"/>
          <p:nvPr/>
        </p:nvSpPr>
        <p:spPr>
          <a:xfrm>
            <a:off x="681054" y="4133956"/>
            <a:ext cx="345802" cy="584775"/>
          </a:xfrm>
          <a:prstGeom prst="rect">
            <a:avLst/>
          </a:prstGeom>
          <a:noFill/>
          <a:effectLst>
            <a:outerShdw blurRad="50800" dist="38100" dir="2700000" algn="tl" rotWithShape="0">
              <a:prstClr val="black">
                <a:alpha val="40000"/>
              </a:prstClr>
            </a:outerShdw>
          </a:effectLst>
        </p:spPr>
        <p:txBody>
          <a:bodyPr wrap="square" lIns="91440" tIns="45720" rIns="91440" bIns="45720" rtlCol="0" anchor="t">
            <a:spAutoFit/>
          </a:bodyPr>
          <a:lstStyle/>
          <a:p>
            <a:r>
              <a:rPr lang="en-US" sz="3200">
                <a:cs typeface="Calibri"/>
              </a:rPr>
              <a:t>3</a:t>
            </a:r>
          </a:p>
        </p:txBody>
      </p:sp>
      <p:sp>
        <p:nvSpPr>
          <p:cNvPr id="848" name="Oval 847">
            <a:extLst>
              <a:ext uri="{FF2B5EF4-FFF2-40B4-BE49-F238E27FC236}">
                <a16:creationId xmlns:a16="http://schemas.microsoft.com/office/drawing/2014/main" id="{4684DF45-2969-4F11-9236-FDA922DBF994}"/>
              </a:ext>
            </a:extLst>
          </p:cNvPr>
          <p:cNvSpPr/>
          <p:nvPr/>
        </p:nvSpPr>
        <p:spPr>
          <a:xfrm>
            <a:off x="7091255" y="4071198"/>
            <a:ext cx="717277" cy="782865"/>
          </a:xfrm>
          <a:prstGeom prst="ellipse">
            <a:avLst/>
          </a:prstGeom>
          <a:solidFill>
            <a:srgbClr val="FF8E4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49" name="TextBox 848">
            <a:extLst>
              <a:ext uri="{FF2B5EF4-FFF2-40B4-BE49-F238E27FC236}">
                <a16:creationId xmlns:a16="http://schemas.microsoft.com/office/drawing/2014/main" id="{DD87A02C-02F3-4F11-8BEE-84FF8FCF8273}"/>
              </a:ext>
            </a:extLst>
          </p:cNvPr>
          <p:cNvSpPr txBox="1"/>
          <p:nvPr/>
        </p:nvSpPr>
        <p:spPr>
          <a:xfrm>
            <a:off x="7272960" y="4170242"/>
            <a:ext cx="345802" cy="584775"/>
          </a:xfrm>
          <a:prstGeom prst="rect">
            <a:avLst/>
          </a:prstGeom>
          <a:noFill/>
          <a:effectLst>
            <a:outerShdw blurRad="50800" dist="38100" dir="2700000" algn="tl" rotWithShape="0">
              <a:prstClr val="black">
                <a:alpha val="40000"/>
              </a:prstClr>
            </a:outerShdw>
          </a:effectLst>
        </p:spPr>
        <p:txBody>
          <a:bodyPr wrap="square" lIns="91440" tIns="45720" rIns="91440" bIns="45720" rtlCol="0" anchor="t">
            <a:spAutoFit/>
          </a:bodyPr>
          <a:lstStyle/>
          <a:p>
            <a:r>
              <a:rPr lang="en-US" sz="3200">
                <a:cs typeface="Calibri"/>
              </a:rPr>
              <a:t>4</a:t>
            </a:r>
          </a:p>
        </p:txBody>
      </p:sp>
      <p:sp>
        <p:nvSpPr>
          <p:cNvPr id="850" name="Oval 849">
            <a:extLst>
              <a:ext uri="{FF2B5EF4-FFF2-40B4-BE49-F238E27FC236}">
                <a16:creationId xmlns:a16="http://schemas.microsoft.com/office/drawing/2014/main" id="{57F3AE4F-8BBC-4733-8D31-53E7CADFFD95}"/>
              </a:ext>
            </a:extLst>
          </p:cNvPr>
          <p:cNvSpPr/>
          <p:nvPr/>
        </p:nvSpPr>
        <p:spPr>
          <a:xfrm>
            <a:off x="6958207" y="769198"/>
            <a:ext cx="717277" cy="782865"/>
          </a:xfrm>
          <a:prstGeom prst="ellipse">
            <a:avLst/>
          </a:prstGeom>
          <a:solidFill>
            <a:srgbClr val="FF8E4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51" name="TextBox 850">
            <a:extLst>
              <a:ext uri="{FF2B5EF4-FFF2-40B4-BE49-F238E27FC236}">
                <a16:creationId xmlns:a16="http://schemas.microsoft.com/office/drawing/2014/main" id="{A3C972A5-A258-457D-90BE-196FF149C62D}"/>
              </a:ext>
            </a:extLst>
          </p:cNvPr>
          <p:cNvSpPr txBox="1"/>
          <p:nvPr/>
        </p:nvSpPr>
        <p:spPr>
          <a:xfrm>
            <a:off x="7103626" y="868242"/>
            <a:ext cx="345802" cy="584775"/>
          </a:xfrm>
          <a:prstGeom prst="rect">
            <a:avLst/>
          </a:prstGeom>
          <a:noFill/>
          <a:effectLst>
            <a:outerShdw blurRad="50800" dist="38100" dir="2700000" algn="tl" rotWithShape="0">
              <a:prstClr val="black">
                <a:alpha val="40000"/>
              </a:prstClr>
            </a:outerShdw>
          </a:effectLst>
        </p:spPr>
        <p:txBody>
          <a:bodyPr wrap="square" lIns="91440" tIns="45720" rIns="91440" bIns="45720" rtlCol="0" anchor="t">
            <a:spAutoFit/>
          </a:bodyPr>
          <a:lstStyle/>
          <a:p>
            <a:r>
              <a:rPr lang="en-US" sz="3200">
                <a:cs typeface="Calibri"/>
              </a:rPr>
              <a:t>2</a:t>
            </a:r>
          </a:p>
        </p:txBody>
      </p:sp>
    </p:spTree>
    <p:extLst>
      <p:ext uri="{BB962C8B-B14F-4D97-AF65-F5344CB8AC3E}">
        <p14:creationId xmlns:p14="http://schemas.microsoft.com/office/powerpoint/2010/main" val="93926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Logo, company name&#10;&#10;Description automatically generated">
            <a:extLst>
              <a:ext uri="{FF2B5EF4-FFF2-40B4-BE49-F238E27FC236}">
                <a16:creationId xmlns:a16="http://schemas.microsoft.com/office/drawing/2014/main" id="{71986DDF-E6B3-AC4F-BDE4-0072404C2CC6}"/>
              </a:ext>
            </a:extLst>
          </p:cNvPr>
          <p:cNvPicPr>
            <a:picLocks noChangeAspect="1"/>
          </p:cNvPicPr>
          <p:nvPr/>
        </p:nvPicPr>
        <p:blipFill>
          <a:blip r:embed="rId2"/>
          <a:stretch>
            <a:fillRect/>
          </a:stretch>
        </p:blipFill>
        <p:spPr>
          <a:xfrm>
            <a:off x="4180631" y="3007988"/>
            <a:ext cx="3548061" cy="3548061"/>
          </a:xfrm>
          <a:prstGeom prst="rect">
            <a:avLst/>
          </a:prstGeom>
        </p:spPr>
      </p:pic>
      <p:pic>
        <p:nvPicPr>
          <p:cNvPr id="17" name="Picture 16" descr="A person with long hair&#10;&#10;Description automatically generated with low confidence">
            <a:extLst>
              <a:ext uri="{FF2B5EF4-FFF2-40B4-BE49-F238E27FC236}">
                <a16:creationId xmlns:a16="http://schemas.microsoft.com/office/drawing/2014/main" id="{CE375C13-17DB-4B4C-AA36-FD0FB087EF35}"/>
              </a:ext>
            </a:extLst>
          </p:cNvPr>
          <p:cNvPicPr>
            <a:picLocks noChangeAspect="1"/>
          </p:cNvPicPr>
          <p:nvPr/>
        </p:nvPicPr>
        <p:blipFill>
          <a:blip r:embed="rId3"/>
          <a:stretch>
            <a:fillRect/>
          </a:stretch>
        </p:blipFill>
        <p:spPr>
          <a:xfrm>
            <a:off x="594504" y="146383"/>
            <a:ext cx="2019300" cy="2794000"/>
          </a:xfrm>
          <a:prstGeom prst="rect">
            <a:avLst/>
          </a:prstGeom>
        </p:spPr>
      </p:pic>
      <p:pic>
        <p:nvPicPr>
          <p:cNvPr id="20" name="Picture 19" descr="A person with curly hair&#10;&#10;Description automatically generated with low confidence">
            <a:extLst>
              <a:ext uri="{FF2B5EF4-FFF2-40B4-BE49-F238E27FC236}">
                <a16:creationId xmlns:a16="http://schemas.microsoft.com/office/drawing/2014/main" id="{9D8DD699-4D0F-2240-A35B-375B321C2037}"/>
              </a:ext>
            </a:extLst>
          </p:cNvPr>
          <p:cNvPicPr>
            <a:picLocks noChangeAspect="1"/>
          </p:cNvPicPr>
          <p:nvPr/>
        </p:nvPicPr>
        <p:blipFill>
          <a:blip r:embed="rId4"/>
          <a:stretch>
            <a:fillRect/>
          </a:stretch>
        </p:blipFill>
        <p:spPr>
          <a:xfrm>
            <a:off x="9440480" y="86465"/>
            <a:ext cx="2133600" cy="2806700"/>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25B0BAD-589A-BD48-B2A4-BB4D5096A9AE}"/>
                  </a:ext>
                </a:extLst>
              </p14:cNvPr>
              <p14:cNvContentPartPr/>
              <p14:nvPr/>
            </p14:nvContentPartPr>
            <p14:xfrm>
              <a:off x="2453422" y="-645120"/>
              <a:ext cx="360" cy="360"/>
            </p14:xfrm>
          </p:contentPart>
        </mc:Choice>
        <mc:Fallback xmlns="">
          <p:pic>
            <p:nvPicPr>
              <p:cNvPr id="10" name="Ink 9">
                <a:extLst>
                  <a:ext uri="{FF2B5EF4-FFF2-40B4-BE49-F238E27FC236}">
                    <a16:creationId xmlns:a16="http://schemas.microsoft.com/office/drawing/2014/main" id="{025B0BAD-589A-BD48-B2A4-BB4D5096A9AE}"/>
                  </a:ext>
                </a:extLst>
              </p:cNvPr>
              <p:cNvPicPr/>
              <p:nvPr/>
            </p:nvPicPr>
            <p:blipFill>
              <a:blip r:embed="rId6"/>
              <a:stretch>
                <a:fillRect/>
              </a:stretch>
            </p:blipFill>
            <p:spPr>
              <a:xfrm>
                <a:off x="2363422" y="-825120"/>
                <a:ext cx="180000" cy="360000"/>
              </a:xfrm>
              <a:prstGeom prst="rect">
                <a:avLst/>
              </a:prstGeom>
            </p:spPr>
          </p:pic>
        </mc:Fallback>
      </mc:AlternateContent>
      <p:sp>
        <p:nvSpPr>
          <p:cNvPr id="54" name="Rounded Rectangle 53">
            <a:extLst>
              <a:ext uri="{FF2B5EF4-FFF2-40B4-BE49-F238E27FC236}">
                <a16:creationId xmlns:a16="http://schemas.microsoft.com/office/drawing/2014/main" id="{D801F149-CF4F-0649-8516-E15EC1AB9CC2}"/>
              </a:ext>
            </a:extLst>
          </p:cNvPr>
          <p:cNvSpPr/>
          <p:nvPr/>
        </p:nvSpPr>
        <p:spPr>
          <a:xfrm>
            <a:off x="6273295" y="2418576"/>
            <a:ext cx="2312502" cy="695525"/>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a:solidFill>
                  <a:schemeClr val="bg1"/>
                </a:solidFill>
                <a:latin typeface="+mj-lt"/>
              </a:rPr>
              <a:t>Zachary Eaves</a:t>
            </a:r>
          </a:p>
        </p:txBody>
      </p:sp>
      <p:sp>
        <p:nvSpPr>
          <p:cNvPr id="55" name="Rounded Rectangle 54">
            <a:extLst>
              <a:ext uri="{FF2B5EF4-FFF2-40B4-BE49-F238E27FC236}">
                <a16:creationId xmlns:a16="http://schemas.microsoft.com/office/drawing/2014/main" id="{1B24396E-5F8D-5F46-8659-B2B2B55B2A7B}"/>
              </a:ext>
            </a:extLst>
          </p:cNvPr>
          <p:cNvSpPr/>
          <p:nvPr/>
        </p:nvSpPr>
        <p:spPr>
          <a:xfrm>
            <a:off x="9110180" y="2418576"/>
            <a:ext cx="2347404" cy="695525"/>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a:solidFill>
                  <a:schemeClr val="bg1"/>
                </a:solidFill>
                <a:latin typeface="+mj-lt"/>
              </a:rPr>
              <a:t>Iris Barreto</a:t>
            </a:r>
          </a:p>
        </p:txBody>
      </p:sp>
      <p:sp>
        <p:nvSpPr>
          <p:cNvPr id="56" name="Rounded Rectangle 55">
            <a:extLst>
              <a:ext uri="{FF2B5EF4-FFF2-40B4-BE49-F238E27FC236}">
                <a16:creationId xmlns:a16="http://schemas.microsoft.com/office/drawing/2014/main" id="{08A8586E-AE38-4E44-BF77-C3E1884739F3}"/>
              </a:ext>
            </a:extLst>
          </p:cNvPr>
          <p:cNvSpPr/>
          <p:nvPr/>
        </p:nvSpPr>
        <p:spPr>
          <a:xfrm>
            <a:off x="447902" y="2418576"/>
            <a:ext cx="2351239" cy="695525"/>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a:solidFill>
                  <a:schemeClr val="bg1"/>
                </a:solidFill>
                <a:latin typeface="+mj-lt"/>
              </a:rPr>
              <a:t>Kate Krzystolik</a:t>
            </a:r>
          </a:p>
        </p:txBody>
      </p:sp>
      <p:pic>
        <p:nvPicPr>
          <p:cNvPr id="2" name="Picture 2">
            <a:extLst>
              <a:ext uri="{FF2B5EF4-FFF2-40B4-BE49-F238E27FC236}">
                <a16:creationId xmlns:a16="http://schemas.microsoft.com/office/drawing/2014/main" id="{0FB8AD86-4780-446B-B554-20BF92999A04}"/>
              </a:ext>
            </a:extLst>
          </p:cNvPr>
          <p:cNvPicPr>
            <a:picLocks noChangeAspect="1"/>
          </p:cNvPicPr>
          <p:nvPr/>
        </p:nvPicPr>
        <p:blipFill>
          <a:blip r:embed="rId7"/>
          <a:stretch>
            <a:fillRect/>
          </a:stretch>
        </p:blipFill>
        <p:spPr>
          <a:xfrm>
            <a:off x="3229463" y="186990"/>
            <a:ext cx="2171701" cy="2527635"/>
          </a:xfrm>
          <a:prstGeom prst="rect">
            <a:avLst/>
          </a:prstGeom>
        </p:spPr>
      </p:pic>
      <p:sp>
        <p:nvSpPr>
          <p:cNvPr id="3" name="Rounded Rectangle 53">
            <a:extLst>
              <a:ext uri="{FF2B5EF4-FFF2-40B4-BE49-F238E27FC236}">
                <a16:creationId xmlns:a16="http://schemas.microsoft.com/office/drawing/2014/main" id="{D125EE26-4222-4B41-9773-F894A77AD3D7}"/>
              </a:ext>
            </a:extLst>
          </p:cNvPr>
          <p:cNvSpPr/>
          <p:nvPr/>
        </p:nvSpPr>
        <p:spPr>
          <a:xfrm>
            <a:off x="3414801" y="2418576"/>
            <a:ext cx="2312502" cy="695525"/>
          </a:xfrm>
          <a:prstGeom prst="round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2800">
                <a:solidFill>
                  <a:schemeClr val="bg1"/>
                </a:solidFill>
                <a:latin typeface="+mj-lt"/>
              </a:rPr>
              <a:t>Zachary Hohl</a:t>
            </a:r>
          </a:p>
        </p:txBody>
      </p:sp>
      <p:pic>
        <p:nvPicPr>
          <p:cNvPr id="5" name="Picture 4">
            <a:extLst>
              <a:ext uri="{FF2B5EF4-FFF2-40B4-BE49-F238E27FC236}">
                <a16:creationId xmlns:a16="http://schemas.microsoft.com/office/drawing/2014/main" id="{4AFD842D-161F-4DFB-9BE7-140E0A8ACB5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672" b="99453" l="9871" r="94175">
                        <a14:foregroundMark x1="34951" y1="78102" x2="32524" y2="84854"/>
                        <a14:foregroundMark x1="33010" y1="95255" x2="46440" y2="99453"/>
                        <a14:foregroundMark x1="93366" y1="90511" x2="94175" y2="96533"/>
                      </a14:backgroundRemoval>
                    </a14:imgEffect>
                    <a14:imgEffect>
                      <a14:saturation sat="0"/>
                    </a14:imgEffect>
                  </a14:imgLayer>
                </a14:imgProps>
              </a:ext>
            </a:extLst>
          </a:blip>
          <a:stretch>
            <a:fillRect/>
          </a:stretch>
        </p:blipFill>
        <p:spPr>
          <a:xfrm>
            <a:off x="5738803" y="-179152"/>
            <a:ext cx="2929555" cy="2597728"/>
          </a:xfrm>
          <a:prstGeom prst="rect">
            <a:avLst/>
          </a:prstGeom>
        </p:spPr>
      </p:pic>
    </p:spTree>
    <p:extLst>
      <p:ext uri="{BB962C8B-B14F-4D97-AF65-F5344CB8AC3E}">
        <p14:creationId xmlns:p14="http://schemas.microsoft.com/office/powerpoint/2010/main" val="53675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2"/>
          <a:stretch>
            <a:fillRect/>
          </a:stretch>
        </p:blipFill>
        <p:spPr>
          <a:xfrm>
            <a:off x="10802302" y="254000"/>
            <a:ext cx="1008698" cy="56038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E79CA99C-9F4F-234E-B8C0-8CCF0955BB28}"/>
              </a:ext>
            </a:extLst>
          </p:cNvPr>
          <p:cNvPicPr>
            <a:picLocks noChangeAspect="1"/>
          </p:cNvPicPr>
          <p:nvPr/>
        </p:nvPicPr>
        <p:blipFill>
          <a:blip r:embed="rId3"/>
          <a:stretch>
            <a:fillRect/>
          </a:stretch>
        </p:blipFill>
        <p:spPr>
          <a:xfrm>
            <a:off x="173182" y="6267511"/>
            <a:ext cx="581154" cy="504686"/>
          </a:xfrm>
          <a:prstGeom prst="rect">
            <a:avLst/>
          </a:prstGeom>
        </p:spPr>
      </p:pic>
      <p:sp>
        <p:nvSpPr>
          <p:cNvPr id="13" name="Rectangle 12">
            <a:extLst>
              <a:ext uri="{FF2B5EF4-FFF2-40B4-BE49-F238E27FC236}">
                <a16:creationId xmlns:a16="http://schemas.microsoft.com/office/drawing/2014/main" id="{1A0719A2-0DA2-8B40-8780-0D8A44006F37}"/>
              </a:ext>
            </a:extLst>
          </p:cNvPr>
          <p:cNvSpPr/>
          <p:nvPr/>
        </p:nvSpPr>
        <p:spPr>
          <a:xfrm>
            <a:off x="4696039" y="242600"/>
            <a:ext cx="2862579"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4000" cap="none" spc="300">
                <a:ln w="0"/>
                <a:solidFill>
                  <a:schemeClr val="tx1"/>
                </a:solidFill>
                <a:effectLst>
                  <a:outerShdw blurRad="38100" dist="19050" dir="2700000" algn="tl" rotWithShape="0">
                    <a:schemeClr val="dk1">
                      <a:alpha val="40000"/>
                    </a:schemeClr>
                  </a:outerShdw>
                </a:effectLst>
              </a:rPr>
              <a:t>P</a:t>
            </a:r>
            <a:r>
              <a:rPr lang="en-US" sz="4000" spc="300">
                <a:ln w="0"/>
                <a:effectLst>
                  <a:outerShdw blurRad="38100" dist="19050" dir="2700000" algn="tl" rotWithShape="0">
                    <a:schemeClr val="dk1">
                      <a:alpha val="40000"/>
                    </a:schemeClr>
                  </a:outerShdw>
                </a:effectLst>
              </a:rPr>
              <a:t>REDICTED</a:t>
            </a:r>
            <a:endParaRPr lang="en-US" sz="4000" cap="none" spc="30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DCC47F8A-D41D-CE4E-B0E7-9298E958DC06}"/>
              </a:ext>
            </a:extLst>
          </p:cNvPr>
          <p:cNvSpPr/>
          <p:nvPr/>
        </p:nvSpPr>
        <p:spPr>
          <a:xfrm>
            <a:off x="1420238" y="6321526"/>
            <a:ext cx="13871643" cy="400110"/>
          </a:xfrm>
          <a:prstGeom prst="rect">
            <a:avLst/>
          </a:prstGeom>
        </p:spPr>
        <p:txBody>
          <a:bodyPr wrap="square" lIns="91440" tIns="45720" rIns="91440" bIns="45720" anchor="t">
            <a:spAutoFit/>
          </a:bodyPr>
          <a:lstStyle/>
          <a:p>
            <a:r>
              <a:rPr lang="en-US" sz="2000" b="1" spc="300">
                <a:solidFill>
                  <a:schemeClr val="bg1"/>
                </a:solidFill>
                <a:highlight>
                  <a:srgbClr val="006554"/>
                </a:highlight>
                <a:latin typeface="Barlow Condensed"/>
              </a:rPr>
              <a:t>SALES 		</a:t>
            </a:r>
            <a:r>
              <a:rPr lang="en-US" sz="2000" spc="300">
                <a:solidFill>
                  <a:schemeClr val="bg1"/>
                </a:solidFill>
                <a:highlight>
                  <a:srgbClr val="006554"/>
                </a:highlight>
                <a:latin typeface="Barlow Condensed"/>
              </a:rPr>
              <a:t>TRENDS  GROWTH	FINDINGS</a:t>
            </a:r>
            <a:r>
              <a:rPr lang="en-US" sz="2000" spc="300">
                <a:solidFill>
                  <a:schemeClr val="bg1"/>
                </a:solidFill>
                <a:latin typeface="Barlow Condensed"/>
              </a:rPr>
              <a:t>		</a:t>
            </a:r>
          </a:p>
        </p:txBody>
      </p:sp>
      <p:sp>
        <p:nvSpPr>
          <p:cNvPr id="2" name="TextBox 1">
            <a:extLst>
              <a:ext uri="{FF2B5EF4-FFF2-40B4-BE49-F238E27FC236}">
                <a16:creationId xmlns:a16="http://schemas.microsoft.com/office/drawing/2014/main" id="{689AC3DF-FF9E-A04C-996A-CCD018BDE99E}"/>
              </a:ext>
            </a:extLst>
          </p:cNvPr>
          <p:cNvSpPr txBox="1"/>
          <p:nvPr/>
        </p:nvSpPr>
        <p:spPr>
          <a:xfrm>
            <a:off x="10129838" y="1885950"/>
            <a:ext cx="184731" cy="369332"/>
          </a:xfrm>
          <a:prstGeom prst="rect">
            <a:avLst/>
          </a:prstGeom>
          <a:noFill/>
        </p:spPr>
        <p:txBody>
          <a:bodyPr wrap="none" rtlCol="0">
            <a:spAutoFit/>
          </a:bodyPr>
          <a:lstStyle/>
          <a:p>
            <a:endParaRPr lang="en-US"/>
          </a:p>
        </p:txBody>
      </p:sp>
      <p:pic>
        <p:nvPicPr>
          <p:cNvPr id="20" name="Picture 19">
            <a:extLst>
              <a:ext uri="{FF2B5EF4-FFF2-40B4-BE49-F238E27FC236}">
                <a16:creationId xmlns:a16="http://schemas.microsoft.com/office/drawing/2014/main" id="{521E7B19-DC46-EF44-83B6-EAB798EBF844}"/>
              </a:ext>
            </a:extLst>
          </p:cNvPr>
          <p:cNvPicPr>
            <a:picLocks noChangeAspect="1"/>
          </p:cNvPicPr>
          <p:nvPr/>
        </p:nvPicPr>
        <p:blipFill>
          <a:blip r:embed="rId4"/>
          <a:stretch>
            <a:fillRect/>
          </a:stretch>
        </p:blipFill>
        <p:spPr>
          <a:xfrm>
            <a:off x="330499" y="2338740"/>
            <a:ext cx="11716059" cy="1387865"/>
          </a:xfrm>
          <a:prstGeom prst="rect">
            <a:avLst/>
          </a:prstGeom>
        </p:spPr>
      </p:pic>
      <p:sp>
        <p:nvSpPr>
          <p:cNvPr id="21" name="Rectangle 20">
            <a:extLst>
              <a:ext uri="{FF2B5EF4-FFF2-40B4-BE49-F238E27FC236}">
                <a16:creationId xmlns:a16="http://schemas.microsoft.com/office/drawing/2014/main" id="{7BB6491D-2840-DD4C-9A4C-77DB251D0089}"/>
              </a:ext>
            </a:extLst>
          </p:cNvPr>
          <p:cNvSpPr/>
          <p:nvPr/>
        </p:nvSpPr>
        <p:spPr>
          <a:xfrm>
            <a:off x="1023963" y="1314954"/>
            <a:ext cx="2414587" cy="523220"/>
          </a:xfrm>
          <a:prstGeom prst="rect">
            <a:avLst/>
          </a:prstGeom>
          <a:effectLst>
            <a:outerShdw blurRad="50800" dist="38100" dir="2700000" algn="tl" rotWithShape="0">
              <a:prstClr val="black">
                <a:alpha val="40000"/>
              </a:prstClr>
            </a:outerShdw>
          </a:effectLst>
        </p:spPr>
        <p:txBody>
          <a:bodyPr wrap="square">
            <a:spAutoFit/>
          </a:bodyPr>
          <a:lstStyle/>
          <a:p>
            <a:r>
              <a:rPr lang="en-US" sz="2800" spc="300">
                <a:solidFill>
                  <a:schemeClr val="bg1"/>
                </a:solidFill>
                <a:highlight>
                  <a:srgbClr val="006554"/>
                </a:highlight>
              </a:rPr>
              <a:t>FROM THIS</a:t>
            </a:r>
            <a:endParaRPr lang="en-US" sz="2800"/>
          </a:p>
        </p:txBody>
      </p:sp>
      <p:sp>
        <p:nvSpPr>
          <p:cNvPr id="22" name="Curved Down Arrow 21">
            <a:extLst>
              <a:ext uri="{FF2B5EF4-FFF2-40B4-BE49-F238E27FC236}">
                <a16:creationId xmlns:a16="http://schemas.microsoft.com/office/drawing/2014/main" id="{8569D107-24B0-814B-A4F8-354C8E475C81}"/>
              </a:ext>
            </a:extLst>
          </p:cNvPr>
          <p:cNvSpPr/>
          <p:nvPr/>
        </p:nvSpPr>
        <p:spPr>
          <a:xfrm rot="3184845">
            <a:off x="3535419" y="1337747"/>
            <a:ext cx="957263" cy="720447"/>
          </a:xfrm>
          <a:prstGeom prst="curvedDownArrow">
            <a:avLst/>
          </a:prstGeom>
          <a:solidFill>
            <a:srgbClr val="00655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hevron 22">
            <a:extLst>
              <a:ext uri="{FF2B5EF4-FFF2-40B4-BE49-F238E27FC236}">
                <a16:creationId xmlns:a16="http://schemas.microsoft.com/office/drawing/2014/main" id="{0B569349-C356-C543-970C-72654BD1749B}"/>
              </a:ext>
            </a:extLst>
          </p:cNvPr>
          <p:cNvSpPr>
            <a:spLocks noChangeAspect="1"/>
          </p:cNvSpPr>
          <p:nvPr/>
        </p:nvSpPr>
        <p:spPr>
          <a:xfrm rot="16200000" flipH="1">
            <a:off x="5004386" y="4056094"/>
            <a:ext cx="2183228" cy="1743075"/>
          </a:xfrm>
          <a:prstGeom prst="chevron">
            <a:avLst/>
          </a:prstGeom>
          <a:solidFill>
            <a:srgbClr val="00655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A89717B1-DF94-9A49-87CA-1415310C2F75}"/>
              </a:ext>
            </a:extLst>
          </p:cNvPr>
          <p:cNvSpPr txBox="1"/>
          <p:nvPr/>
        </p:nvSpPr>
        <p:spPr>
          <a:xfrm>
            <a:off x="9679781" y="3965561"/>
            <a:ext cx="2928937"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spc="300"/>
              <a:t>TOTAL*%</a:t>
            </a:r>
          </a:p>
        </p:txBody>
      </p:sp>
      <p:sp>
        <p:nvSpPr>
          <p:cNvPr id="25" name="TextBox 24">
            <a:extLst>
              <a:ext uri="{FF2B5EF4-FFF2-40B4-BE49-F238E27FC236}">
                <a16:creationId xmlns:a16="http://schemas.microsoft.com/office/drawing/2014/main" id="{83DB7DF3-F9DD-104A-BB4E-FFA1705A4E24}"/>
              </a:ext>
            </a:extLst>
          </p:cNvPr>
          <p:cNvSpPr txBox="1"/>
          <p:nvPr/>
        </p:nvSpPr>
        <p:spPr>
          <a:xfrm>
            <a:off x="5379868" y="4789292"/>
            <a:ext cx="1432264"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spc="300">
                <a:solidFill>
                  <a:schemeClr val="bg1"/>
                </a:solidFill>
              </a:rPr>
              <a:t>TO THIS</a:t>
            </a:r>
          </a:p>
        </p:txBody>
      </p:sp>
      <p:cxnSp>
        <p:nvCxnSpPr>
          <p:cNvPr id="28" name="Curved Connector 27">
            <a:extLst>
              <a:ext uri="{FF2B5EF4-FFF2-40B4-BE49-F238E27FC236}">
                <a16:creationId xmlns:a16="http://schemas.microsoft.com/office/drawing/2014/main" id="{AFE78578-C5B6-B94D-A0F0-3D08F30CAC9E}"/>
              </a:ext>
            </a:extLst>
          </p:cNvPr>
          <p:cNvCxnSpPr>
            <a:cxnSpLocks/>
          </p:cNvCxnSpPr>
          <p:nvPr/>
        </p:nvCxnSpPr>
        <p:spPr>
          <a:xfrm flipV="1">
            <a:off x="10222203" y="2755848"/>
            <a:ext cx="922047" cy="887299"/>
          </a:xfrm>
          <a:prstGeom prst="curvedConnector3">
            <a:avLst>
              <a:gd name="adj1" fmla="val 50000"/>
            </a:avLst>
          </a:prstGeom>
          <a:ln w="63500">
            <a:solidFill>
              <a:srgbClr val="006554">
                <a:alpha val="99000"/>
              </a:srgb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E6E05EF-6C4D-44B1-97A4-D7B80DC2307F}"/>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B56AB1-EC85-460A-B309-814942BFF262}"/>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b="1" spc="300">
                <a:solidFill>
                  <a:schemeClr val="bg1"/>
                </a:solidFill>
                <a:latin typeface="Barlow Condensed"/>
              </a:rPr>
              <a:t>SALES</a:t>
            </a:r>
            <a:r>
              <a:rPr lang="en-US" sz="2400" spc="300">
                <a:solidFill>
                  <a:schemeClr val="bg1"/>
                </a:solidFill>
                <a:latin typeface="Barlow Condensed"/>
              </a:rPr>
              <a:t>		DECLINE	      CHANNELS             CARDIO             FINDINGS		</a:t>
            </a:r>
          </a:p>
        </p:txBody>
      </p:sp>
      <p:pic>
        <p:nvPicPr>
          <p:cNvPr id="17" name="Picture 16" descr="Logo&#10;&#10;Description automatically generated with medium confidence">
            <a:extLst>
              <a:ext uri="{FF2B5EF4-FFF2-40B4-BE49-F238E27FC236}">
                <a16:creationId xmlns:a16="http://schemas.microsoft.com/office/drawing/2014/main" id="{152EDED4-604E-46FE-9141-B0934BD7C89C}"/>
              </a:ext>
            </a:extLst>
          </p:cNvPr>
          <p:cNvPicPr>
            <a:picLocks noChangeAspect="1"/>
          </p:cNvPicPr>
          <p:nvPr/>
        </p:nvPicPr>
        <p:blipFill>
          <a:blip r:embed="rId3"/>
          <a:stretch>
            <a:fillRect/>
          </a:stretch>
        </p:blipFill>
        <p:spPr>
          <a:xfrm>
            <a:off x="39149" y="6320221"/>
            <a:ext cx="581154" cy="504686"/>
          </a:xfrm>
          <a:prstGeom prst="rect">
            <a:avLst/>
          </a:prstGeom>
        </p:spPr>
      </p:pic>
      <p:sp>
        <p:nvSpPr>
          <p:cNvPr id="18" name="Process 6">
            <a:extLst>
              <a:ext uri="{FF2B5EF4-FFF2-40B4-BE49-F238E27FC236}">
                <a16:creationId xmlns:a16="http://schemas.microsoft.com/office/drawing/2014/main" id="{AABF0D4C-6D77-4603-825B-D279F62F3686}"/>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36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2"/>
          <a:stretch>
            <a:fillRect/>
          </a:stretch>
        </p:blipFill>
        <p:spPr>
          <a:xfrm>
            <a:off x="10802302" y="254000"/>
            <a:ext cx="1008698" cy="56038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E79CA99C-9F4F-234E-B8C0-8CCF0955BB28}"/>
              </a:ext>
            </a:extLst>
          </p:cNvPr>
          <p:cNvPicPr>
            <a:picLocks noChangeAspect="1"/>
          </p:cNvPicPr>
          <p:nvPr/>
        </p:nvPicPr>
        <p:blipFill>
          <a:blip r:embed="rId3"/>
          <a:stretch>
            <a:fillRect/>
          </a:stretch>
        </p:blipFill>
        <p:spPr>
          <a:xfrm>
            <a:off x="173182" y="6267511"/>
            <a:ext cx="581154" cy="504686"/>
          </a:xfrm>
          <a:prstGeom prst="rect">
            <a:avLst/>
          </a:prstGeom>
        </p:spPr>
      </p:pic>
      <p:graphicFrame>
        <p:nvGraphicFramePr>
          <p:cNvPr id="12" name="Chart 11">
            <a:extLst>
              <a:ext uri="{FF2B5EF4-FFF2-40B4-BE49-F238E27FC236}">
                <a16:creationId xmlns:a16="http://schemas.microsoft.com/office/drawing/2014/main" id="{C4A079E6-DA4A-CE4C-BACC-E7C1E40C8C63}"/>
              </a:ext>
            </a:extLst>
          </p:cNvPr>
          <p:cNvGraphicFramePr>
            <a:graphicFrameLocks/>
          </p:cNvGraphicFramePr>
          <p:nvPr>
            <p:extLst>
              <p:ext uri="{D42A27DB-BD31-4B8C-83A1-F6EECF244321}">
                <p14:modId xmlns:p14="http://schemas.microsoft.com/office/powerpoint/2010/main" val="3705344031"/>
              </p:ext>
            </p:extLst>
          </p:nvPr>
        </p:nvGraphicFramePr>
        <p:xfrm>
          <a:off x="539062" y="1410302"/>
          <a:ext cx="7271788" cy="4555583"/>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1A0719A2-0DA2-8B40-8780-0D8A44006F37}"/>
              </a:ext>
            </a:extLst>
          </p:cNvPr>
          <p:cNvSpPr/>
          <p:nvPr/>
        </p:nvSpPr>
        <p:spPr>
          <a:xfrm>
            <a:off x="3892629" y="279400"/>
            <a:ext cx="3626314"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4000" cap="none" spc="300">
                <a:ln w="0"/>
                <a:solidFill>
                  <a:schemeClr val="tx1"/>
                </a:solidFill>
                <a:effectLst>
                  <a:outerShdw blurRad="38100" dist="19050" dir="2700000" algn="tl" rotWithShape="0">
                    <a:schemeClr val="dk1">
                      <a:alpha val="40000"/>
                    </a:schemeClr>
                  </a:outerShdw>
                </a:effectLst>
              </a:rPr>
              <a:t>TRENDS OMNI</a:t>
            </a:r>
          </a:p>
        </p:txBody>
      </p:sp>
      <p:sp>
        <p:nvSpPr>
          <p:cNvPr id="2" name="TextBox 1">
            <a:extLst>
              <a:ext uri="{FF2B5EF4-FFF2-40B4-BE49-F238E27FC236}">
                <a16:creationId xmlns:a16="http://schemas.microsoft.com/office/drawing/2014/main" id="{689AC3DF-FF9E-A04C-996A-CCD018BDE99E}"/>
              </a:ext>
            </a:extLst>
          </p:cNvPr>
          <p:cNvSpPr txBox="1"/>
          <p:nvPr/>
        </p:nvSpPr>
        <p:spPr>
          <a:xfrm>
            <a:off x="10129838" y="1885950"/>
            <a:ext cx="184731" cy="369332"/>
          </a:xfrm>
          <a:prstGeom prst="rect">
            <a:avLst/>
          </a:prstGeom>
          <a:noFill/>
        </p:spPr>
        <p:txBody>
          <a:bodyPr wrap="none" rtlCol="0">
            <a:spAutoFit/>
          </a:bodyPr>
          <a:lstStyle/>
          <a:p>
            <a:endParaRPr lang="en-US"/>
          </a:p>
        </p:txBody>
      </p:sp>
      <p:grpSp>
        <p:nvGrpSpPr>
          <p:cNvPr id="11" name="Group 10">
            <a:extLst>
              <a:ext uri="{FF2B5EF4-FFF2-40B4-BE49-F238E27FC236}">
                <a16:creationId xmlns:a16="http://schemas.microsoft.com/office/drawing/2014/main" id="{29604ACE-406A-BC4F-9B84-A4DF60E93B8E}"/>
              </a:ext>
            </a:extLst>
          </p:cNvPr>
          <p:cNvGrpSpPr/>
          <p:nvPr/>
        </p:nvGrpSpPr>
        <p:grpSpPr>
          <a:xfrm>
            <a:off x="9388047" y="3662933"/>
            <a:ext cx="2264891" cy="824834"/>
            <a:chOff x="2762073" y="364603"/>
            <a:chExt cx="2264891" cy="824834"/>
          </a:xfrm>
          <a:solidFill>
            <a:schemeClr val="bg1"/>
          </a:solidFill>
          <a:effectLst>
            <a:outerShdw blurRad="50800" dist="38100" dir="2700000" algn="tl" rotWithShape="0">
              <a:prstClr val="black">
                <a:alpha val="40000"/>
              </a:prstClr>
            </a:outerShdw>
          </a:effectLst>
        </p:grpSpPr>
        <p:sp>
          <p:nvSpPr>
            <p:cNvPr id="14" name="Rounded Rectangle 13">
              <a:extLst>
                <a:ext uri="{FF2B5EF4-FFF2-40B4-BE49-F238E27FC236}">
                  <a16:creationId xmlns:a16="http://schemas.microsoft.com/office/drawing/2014/main" id="{B718BA94-8B9C-BB42-B07A-9727CE36BA5E}"/>
                </a:ext>
              </a:extLst>
            </p:cNvPr>
            <p:cNvSpPr/>
            <p:nvPr/>
          </p:nvSpPr>
          <p:spPr>
            <a:xfrm>
              <a:off x="2762073" y="364603"/>
              <a:ext cx="2264891" cy="824834"/>
            </a:xfrm>
            <a:prstGeom prst="roundRect">
              <a:avLst/>
            </a:prstGeom>
            <a:grpFill/>
            <a:ln>
              <a:solidFill>
                <a:srgbClr val="00655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4">
              <a:extLst>
                <a:ext uri="{FF2B5EF4-FFF2-40B4-BE49-F238E27FC236}">
                  <a16:creationId xmlns:a16="http://schemas.microsoft.com/office/drawing/2014/main" id="{E81AB4AB-6295-6247-B2AF-AF6DCEA230BC}"/>
                </a:ext>
              </a:extLst>
            </p:cNvPr>
            <p:cNvSpPr txBox="1"/>
            <p:nvPr/>
          </p:nvSpPr>
          <p:spPr>
            <a:xfrm>
              <a:off x="2802337" y="404868"/>
              <a:ext cx="2184361" cy="744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a:solidFill>
                    <a:schemeClr val="tx1"/>
                  </a:solidFill>
                </a:rPr>
                <a:t>TOTAL $566</a:t>
              </a:r>
              <a:endParaRPr lang="en-US" sz="2000" kern="1200">
                <a:solidFill>
                  <a:schemeClr val="tx1"/>
                </a:solidFill>
                <a:cs typeface="Calibri"/>
              </a:endParaRPr>
            </a:p>
          </p:txBody>
        </p:sp>
      </p:grpSp>
      <p:sp>
        <p:nvSpPr>
          <p:cNvPr id="4" name="Left-Right Arrow Callout 3">
            <a:extLst>
              <a:ext uri="{FF2B5EF4-FFF2-40B4-BE49-F238E27FC236}">
                <a16:creationId xmlns:a16="http://schemas.microsoft.com/office/drawing/2014/main" id="{9AABA964-E411-F748-8A79-B516366EBCF1}"/>
              </a:ext>
            </a:extLst>
          </p:cNvPr>
          <p:cNvSpPr/>
          <p:nvPr/>
        </p:nvSpPr>
        <p:spPr>
          <a:xfrm rot="333350">
            <a:off x="7766823" y="3435090"/>
            <a:ext cx="1426059" cy="458780"/>
          </a:xfrm>
          <a:prstGeom prst="leftRightArrowCallout">
            <a:avLst/>
          </a:prstGeom>
          <a:solidFill>
            <a:schemeClr val="tx1"/>
          </a:solidFill>
          <a:ln>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ffectLst>
                  <a:outerShdw blurRad="50800" dist="38100" dir="2700000" algn="tl" rotWithShape="0">
                    <a:schemeClr val="bg1">
                      <a:alpha val="40000"/>
                    </a:schemeClr>
                  </a:outerShdw>
                </a:effectLst>
              </a:rPr>
              <a:t>35%</a:t>
            </a:r>
          </a:p>
        </p:txBody>
      </p:sp>
      <p:sp>
        <p:nvSpPr>
          <p:cNvPr id="16" name="Left-Right Arrow Callout 15">
            <a:extLst>
              <a:ext uri="{FF2B5EF4-FFF2-40B4-BE49-F238E27FC236}">
                <a16:creationId xmlns:a16="http://schemas.microsoft.com/office/drawing/2014/main" id="{66BC14DA-B5AB-0243-A8E6-00908AA400A8}"/>
              </a:ext>
            </a:extLst>
          </p:cNvPr>
          <p:cNvSpPr/>
          <p:nvPr/>
        </p:nvSpPr>
        <p:spPr>
          <a:xfrm rot="1121030">
            <a:off x="7885814" y="2796415"/>
            <a:ext cx="1426059" cy="458780"/>
          </a:xfrm>
          <a:prstGeom prst="leftRightArrowCallout">
            <a:avLst/>
          </a:prstGeom>
          <a:solidFill>
            <a:schemeClr val="tx1"/>
          </a:solidFill>
          <a:ln>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ffectLst>
                  <a:outerShdw blurRad="50800" dist="38100" dir="2700000" algn="tl" rotWithShape="0">
                    <a:schemeClr val="bg1">
                      <a:alpha val="40000"/>
                    </a:schemeClr>
                  </a:outerShdw>
                </a:effectLst>
              </a:rPr>
              <a:t>36%</a:t>
            </a:r>
          </a:p>
        </p:txBody>
      </p:sp>
      <p:sp>
        <p:nvSpPr>
          <p:cNvPr id="17" name="Left-Right Arrow Callout 16">
            <a:extLst>
              <a:ext uri="{FF2B5EF4-FFF2-40B4-BE49-F238E27FC236}">
                <a16:creationId xmlns:a16="http://schemas.microsoft.com/office/drawing/2014/main" id="{27A8ECDF-1F89-154A-BFC2-4357759EE767}"/>
              </a:ext>
            </a:extLst>
          </p:cNvPr>
          <p:cNvSpPr/>
          <p:nvPr/>
        </p:nvSpPr>
        <p:spPr>
          <a:xfrm rot="20766501">
            <a:off x="7902873" y="4675178"/>
            <a:ext cx="1426059" cy="458780"/>
          </a:xfrm>
          <a:prstGeom prst="leftRightArrowCallout">
            <a:avLst/>
          </a:prstGeom>
          <a:solidFill>
            <a:schemeClr val="tx1"/>
          </a:solidFill>
          <a:ln>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ffectLst>
                  <a:outerShdw blurRad="50800" dist="38100" dir="2700000" algn="tl" rotWithShape="0">
                    <a:schemeClr val="bg1">
                      <a:alpha val="40000"/>
                    </a:schemeClr>
                  </a:outerShdw>
                </a:effectLst>
              </a:rPr>
              <a:t>8%</a:t>
            </a:r>
          </a:p>
        </p:txBody>
      </p:sp>
      <p:sp>
        <p:nvSpPr>
          <p:cNvPr id="18" name="Left-Right Arrow Callout 17">
            <a:extLst>
              <a:ext uri="{FF2B5EF4-FFF2-40B4-BE49-F238E27FC236}">
                <a16:creationId xmlns:a16="http://schemas.microsoft.com/office/drawing/2014/main" id="{BAB71384-3658-FC48-A2C7-7B682489E7C9}"/>
              </a:ext>
            </a:extLst>
          </p:cNvPr>
          <p:cNvSpPr/>
          <p:nvPr/>
        </p:nvSpPr>
        <p:spPr>
          <a:xfrm rot="21066178">
            <a:off x="7766821" y="4064696"/>
            <a:ext cx="1426059" cy="458780"/>
          </a:xfrm>
          <a:prstGeom prst="leftRightArrowCallout">
            <a:avLst/>
          </a:prstGeom>
          <a:solidFill>
            <a:schemeClr val="tx1"/>
          </a:solidFill>
          <a:ln>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ffectLst>
                  <a:outerShdw blurRad="50800" dist="38100" dir="2700000" algn="tl" rotWithShape="0">
                    <a:schemeClr val="bg1">
                      <a:alpha val="40000"/>
                    </a:schemeClr>
                  </a:outerShdw>
                </a:effectLst>
              </a:rPr>
              <a:t>21%</a:t>
            </a:r>
          </a:p>
        </p:txBody>
      </p:sp>
      <p:sp>
        <p:nvSpPr>
          <p:cNvPr id="5" name="Rectangle 4">
            <a:extLst>
              <a:ext uri="{FF2B5EF4-FFF2-40B4-BE49-F238E27FC236}">
                <a16:creationId xmlns:a16="http://schemas.microsoft.com/office/drawing/2014/main" id="{EA32C1BF-BF25-8843-908F-0808F4C0B3F6}"/>
              </a:ext>
            </a:extLst>
          </p:cNvPr>
          <p:cNvSpPr/>
          <p:nvPr/>
        </p:nvSpPr>
        <p:spPr>
          <a:xfrm>
            <a:off x="9096401" y="1874029"/>
            <a:ext cx="2414587" cy="523220"/>
          </a:xfrm>
          <a:prstGeom prst="rect">
            <a:avLst/>
          </a:prstGeom>
        </p:spPr>
        <p:txBody>
          <a:bodyPr wrap="square">
            <a:spAutoFit/>
          </a:bodyPr>
          <a:lstStyle/>
          <a:p>
            <a:r>
              <a:rPr lang="en-US" sz="2800" spc="300">
                <a:solidFill>
                  <a:schemeClr val="bg1"/>
                </a:solidFill>
                <a:highlight>
                  <a:srgbClr val="006554"/>
                </a:highlight>
              </a:rPr>
              <a:t>PREDICTED</a:t>
            </a:r>
            <a:endParaRPr lang="en-US" sz="2800"/>
          </a:p>
        </p:txBody>
      </p:sp>
      <p:sp>
        <p:nvSpPr>
          <p:cNvPr id="3" name="TextBox 2">
            <a:extLst>
              <a:ext uri="{FF2B5EF4-FFF2-40B4-BE49-F238E27FC236}">
                <a16:creationId xmlns:a16="http://schemas.microsoft.com/office/drawing/2014/main" id="{59024F28-E264-104B-9A74-AD1B94863B8C}"/>
              </a:ext>
            </a:extLst>
          </p:cNvPr>
          <p:cNvSpPr txBox="1"/>
          <p:nvPr/>
        </p:nvSpPr>
        <p:spPr>
          <a:xfrm>
            <a:off x="463759" y="1062864"/>
            <a:ext cx="1055914" cy="369332"/>
          </a:xfrm>
          <a:prstGeom prst="rect">
            <a:avLst/>
          </a:prstGeom>
          <a:noFill/>
        </p:spPr>
        <p:txBody>
          <a:bodyPr wrap="square" rtlCol="0">
            <a:spAutoFit/>
          </a:bodyPr>
          <a:lstStyle/>
          <a:p>
            <a:r>
              <a:rPr lang="en-US">
                <a:solidFill>
                  <a:schemeClr val="bg2">
                    <a:lumMod val="50000"/>
                  </a:schemeClr>
                </a:solidFill>
              </a:rPr>
              <a:t>Millions</a:t>
            </a:r>
          </a:p>
        </p:txBody>
      </p:sp>
      <p:sp>
        <p:nvSpPr>
          <p:cNvPr id="22" name="Rectangle 21">
            <a:extLst>
              <a:ext uri="{FF2B5EF4-FFF2-40B4-BE49-F238E27FC236}">
                <a16:creationId xmlns:a16="http://schemas.microsoft.com/office/drawing/2014/main" id="{3C807F51-31D6-4BF6-A7B2-93300982CE9A}"/>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7A5D2D-4650-46C3-8B11-964218BDDF79}"/>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highlight>
                  <a:srgbClr val="006554"/>
                </a:highlight>
                <a:latin typeface="Barlow Condensed"/>
              </a:rPr>
              <a:t>TRENDS		SALES	                  </a:t>
            </a:r>
            <a:r>
              <a:rPr lang="en-US" sz="2400" b="1" spc="300">
                <a:solidFill>
                  <a:schemeClr val="bg1"/>
                </a:solidFill>
                <a:highlight>
                  <a:srgbClr val="006554"/>
                </a:highlight>
                <a:latin typeface="Barlow Condensed"/>
              </a:rPr>
              <a:t>DECLINE</a:t>
            </a:r>
            <a:r>
              <a:rPr lang="en-US" sz="2400" spc="300">
                <a:solidFill>
                  <a:schemeClr val="bg1"/>
                </a:solidFill>
                <a:highlight>
                  <a:srgbClr val="006554"/>
                </a:highlight>
                <a:latin typeface="Barlow Condensed"/>
              </a:rPr>
              <a:t>	              FINDINGS</a:t>
            </a:r>
            <a:r>
              <a:rPr lang="en-US" sz="2400" spc="300">
                <a:solidFill>
                  <a:schemeClr val="bg1"/>
                </a:solidFill>
                <a:latin typeface="Barlow Condensed"/>
              </a:rPr>
              <a:t>		</a:t>
            </a:r>
          </a:p>
        </p:txBody>
      </p:sp>
      <p:pic>
        <p:nvPicPr>
          <p:cNvPr id="24" name="Picture 23" descr="Logo&#10;&#10;Description automatically generated with medium confidence">
            <a:extLst>
              <a:ext uri="{FF2B5EF4-FFF2-40B4-BE49-F238E27FC236}">
                <a16:creationId xmlns:a16="http://schemas.microsoft.com/office/drawing/2014/main" id="{FB402441-F98C-41F9-89D6-1D2FAE036D56}"/>
              </a:ext>
            </a:extLst>
          </p:cNvPr>
          <p:cNvPicPr>
            <a:picLocks noChangeAspect="1"/>
          </p:cNvPicPr>
          <p:nvPr/>
        </p:nvPicPr>
        <p:blipFill>
          <a:blip r:embed="rId3"/>
          <a:stretch>
            <a:fillRect/>
          </a:stretch>
        </p:blipFill>
        <p:spPr>
          <a:xfrm>
            <a:off x="39149" y="6320221"/>
            <a:ext cx="581154" cy="504686"/>
          </a:xfrm>
          <a:prstGeom prst="rect">
            <a:avLst/>
          </a:prstGeom>
        </p:spPr>
      </p:pic>
      <p:sp>
        <p:nvSpPr>
          <p:cNvPr id="25" name="Rectangle 24">
            <a:extLst>
              <a:ext uri="{FF2B5EF4-FFF2-40B4-BE49-F238E27FC236}">
                <a16:creationId xmlns:a16="http://schemas.microsoft.com/office/drawing/2014/main" id="{93005EE0-FEF2-4A2B-9603-5C2FEDA2D13C}"/>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904BE-6B0B-45F7-A63F-30BA16609F85}"/>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b="1" spc="300">
                <a:solidFill>
                  <a:schemeClr val="bg1"/>
                </a:solidFill>
                <a:latin typeface="Barlow Condensed"/>
              </a:rPr>
              <a:t>SALES</a:t>
            </a:r>
            <a:r>
              <a:rPr lang="en-US" sz="2400" spc="300">
                <a:solidFill>
                  <a:schemeClr val="bg1"/>
                </a:solidFill>
                <a:latin typeface="Barlow Condensed"/>
              </a:rPr>
              <a:t>		DECLINE	      CHANNELS             CARDIO             FINDINGS		</a:t>
            </a:r>
          </a:p>
        </p:txBody>
      </p:sp>
      <p:pic>
        <p:nvPicPr>
          <p:cNvPr id="27" name="Picture 26" descr="Logo&#10;&#10;Description automatically generated with medium confidence">
            <a:extLst>
              <a:ext uri="{FF2B5EF4-FFF2-40B4-BE49-F238E27FC236}">
                <a16:creationId xmlns:a16="http://schemas.microsoft.com/office/drawing/2014/main" id="{990C58AA-5867-482F-9BEC-3669DC206B23}"/>
              </a:ext>
            </a:extLst>
          </p:cNvPr>
          <p:cNvPicPr>
            <a:picLocks noChangeAspect="1"/>
          </p:cNvPicPr>
          <p:nvPr/>
        </p:nvPicPr>
        <p:blipFill>
          <a:blip r:embed="rId3"/>
          <a:stretch>
            <a:fillRect/>
          </a:stretch>
        </p:blipFill>
        <p:spPr>
          <a:xfrm>
            <a:off x="39149" y="6320221"/>
            <a:ext cx="581154" cy="504686"/>
          </a:xfrm>
          <a:prstGeom prst="rect">
            <a:avLst/>
          </a:prstGeom>
        </p:spPr>
      </p:pic>
      <p:sp>
        <p:nvSpPr>
          <p:cNvPr id="28" name="Process 6">
            <a:extLst>
              <a:ext uri="{FF2B5EF4-FFF2-40B4-BE49-F238E27FC236}">
                <a16:creationId xmlns:a16="http://schemas.microsoft.com/office/drawing/2014/main" id="{AF5A7886-E286-4D66-B4AE-615946EFA9D6}"/>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13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descr="Chart, pie chart&#10;&#10;Description automatically generated">
            <a:extLst>
              <a:ext uri="{FF2B5EF4-FFF2-40B4-BE49-F238E27FC236}">
                <a16:creationId xmlns:a16="http://schemas.microsoft.com/office/drawing/2014/main" id="{9B012DA7-74FB-42C2-878D-0CCD56FFA413}"/>
              </a:ext>
            </a:extLst>
          </p:cNvPr>
          <p:cNvPicPr>
            <a:picLocks noChangeAspect="1"/>
          </p:cNvPicPr>
          <p:nvPr/>
        </p:nvPicPr>
        <p:blipFill>
          <a:blip r:embed="rId3"/>
          <a:stretch>
            <a:fillRect/>
          </a:stretch>
        </p:blipFill>
        <p:spPr>
          <a:xfrm>
            <a:off x="2969999" y="1070744"/>
            <a:ext cx="6252003" cy="4858820"/>
          </a:xfrm>
          <a:prstGeom prst="rect">
            <a:avLst/>
          </a:prstGeom>
        </p:spPr>
      </p:pic>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4"/>
          <a:stretch>
            <a:fillRect/>
          </a:stretch>
        </p:blipFill>
        <p:spPr>
          <a:xfrm>
            <a:off x="10802302" y="254000"/>
            <a:ext cx="1008698" cy="560388"/>
          </a:xfrm>
          <a:prstGeom prst="rect">
            <a:avLst/>
          </a:prstGeom>
        </p:spPr>
      </p:pic>
      <p:pic>
        <p:nvPicPr>
          <p:cNvPr id="20" name="Picture 19" descr="Logo&#10;&#10;Description automatically generated with medium confidence">
            <a:extLst>
              <a:ext uri="{FF2B5EF4-FFF2-40B4-BE49-F238E27FC236}">
                <a16:creationId xmlns:a16="http://schemas.microsoft.com/office/drawing/2014/main" id="{682F6973-F21B-B745-BAE6-5997E91C3CDD}"/>
              </a:ext>
            </a:extLst>
          </p:cNvPr>
          <p:cNvPicPr>
            <a:picLocks noChangeAspect="1"/>
          </p:cNvPicPr>
          <p:nvPr/>
        </p:nvPicPr>
        <p:blipFill>
          <a:blip r:embed="rId5"/>
          <a:stretch>
            <a:fillRect/>
          </a:stretch>
        </p:blipFill>
        <p:spPr>
          <a:xfrm>
            <a:off x="173182" y="6267511"/>
            <a:ext cx="581154" cy="504686"/>
          </a:xfrm>
          <a:prstGeom prst="rect">
            <a:avLst/>
          </a:prstGeom>
        </p:spPr>
      </p:pic>
      <p:sp>
        <p:nvSpPr>
          <p:cNvPr id="22" name="Rectangle 21">
            <a:extLst>
              <a:ext uri="{FF2B5EF4-FFF2-40B4-BE49-F238E27FC236}">
                <a16:creationId xmlns:a16="http://schemas.microsoft.com/office/drawing/2014/main" id="{47661F6B-61D3-9246-BBB2-07303735066D}"/>
              </a:ext>
            </a:extLst>
          </p:cNvPr>
          <p:cNvSpPr/>
          <p:nvPr/>
        </p:nvSpPr>
        <p:spPr>
          <a:xfrm>
            <a:off x="5040637" y="491993"/>
            <a:ext cx="2415598"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4000" spc="300">
                <a:ln w="0"/>
                <a:effectLst>
                  <a:outerShdw blurRad="38100" dist="19050" dir="2700000" algn="tl" rotWithShape="0">
                    <a:schemeClr val="dk1">
                      <a:alpha val="40000"/>
                    </a:schemeClr>
                  </a:outerShdw>
                </a:effectLst>
              </a:rPr>
              <a:t>AVERAGE</a:t>
            </a:r>
            <a:endParaRPr lang="en-US" sz="4000" cap="none" spc="300">
              <a:ln w="0"/>
              <a:solidFill>
                <a:schemeClr val="tx1"/>
              </a:solidFill>
              <a:effectLst>
                <a:outerShdw blurRad="38100" dist="19050" dir="2700000" algn="tl" rotWithShape="0">
                  <a:schemeClr val="dk1">
                    <a:alpha val="40000"/>
                  </a:schemeClr>
                </a:outerShdw>
              </a:effectLst>
            </a:endParaRPr>
          </a:p>
        </p:txBody>
      </p:sp>
      <p:pic>
        <p:nvPicPr>
          <p:cNvPr id="3" name="Picture 2" descr="Text&#10;&#10;Description automatically generated">
            <a:extLst>
              <a:ext uri="{FF2B5EF4-FFF2-40B4-BE49-F238E27FC236}">
                <a16:creationId xmlns:a16="http://schemas.microsoft.com/office/drawing/2014/main" id="{F3FB005C-35E1-4947-873A-E768560FD598}"/>
              </a:ext>
            </a:extLst>
          </p:cNvPr>
          <p:cNvPicPr>
            <a:picLocks noChangeAspect="1"/>
          </p:cNvPicPr>
          <p:nvPr/>
        </p:nvPicPr>
        <p:blipFill>
          <a:blip r:embed="rId6"/>
          <a:stretch>
            <a:fillRect/>
          </a:stretch>
        </p:blipFill>
        <p:spPr>
          <a:xfrm>
            <a:off x="7555534" y="2647268"/>
            <a:ext cx="1611138" cy="917453"/>
          </a:xfrm>
          <a:prstGeom prst="rect">
            <a:avLst/>
          </a:prstGeom>
        </p:spPr>
      </p:pic>
      <p:sp>
        <p:nvSpPr>
          <p:cNvPr id="18" name="Rectangle 17">
            <a:extLst>
              <a:ext uri="{FF2B5EF4-FFF2-40B4-BE49-F238E27FC236}">
                <a16:creationId xmlns:a16="http://schemas.microsoft.com/office/drawing/2014/main" id="{0A57A40D-C0F8-4803-8204-E03F395BEFC9}"/>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2B2200-A522-4CC4-981F-E83C3926E758}"/>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highlight>
                  <a:srgbClr val="006554"/>
                </a:highlight>
                <a:latin typeface="Barlow Condensed"/>
              </a:rPr>
              <a:t>TRENDS		SALES	                  </a:t>
            </a:r>
            <a:r>
              <a:rPr lang="en-US" sz="2400" b="1" spc="300">
                <a:solidFill>
                  <a:schemeClr val="bg1"/>
                </a:solidFill>
                <a:highlight>
                  <a:srgbClr val="006554"/>
                </a:highlight>
                <a:latin typeface="Barlow Condensed"/>
              </a:rPr>
              <a:t>DECLINE</a:t>
            </a:r>
            <a:r>
              <a:rPr lang="en-US" sz="2400" spc="300">
                <a:solidFill>
                  <a:schemeClr val="bg1"/>
                </a:solidFill>
                <a:highlight>
                  <a:srgbClr val="006554"/>
                </a:highlight>
                <a:latin typeface="Barlow Condensed"/>
              </a:rPr>
              <a:t>	              FINDINGS</a:t>
            </a:r>
            <a:r>
              <a:rPr lang="en-US" sz="2400" spc="300">
                <a:solidFill>
                  <a:schemeClr val="bg1"/>
                </a:solidFill>
                <a:latin typeface="Barlow Condensed"/>
              </a:rPr>
              <a:t>		</a:t>
            </a:r>
          </a:p>
        </p:txBody>
      </p:sp>
      <p:pic>
        <p:nvPicPr>
          <p:cNvPr id="21" name="Picture 20" descr="Logo&#10;&#10;Description automatically generated with medium confidence">
            <a:extLst>
              <a:ext uri="{FF2B5EF4-FFF2-40B4-BE49-F238E27FC236}">
                <a16:creationId xmlns:a16="http://schemas.microsoft.com/office/drawing/2014/main" id="{C33AEFE2-3607-4B63-9BAB-646F236C5B88}"/>
              </a:ext>
            </a:extLst>
          </p:cNvPr>
          <p:cNvPicPr>
            <a:picLocks noChangeAspect="1"/>
          </p:cNvPicPr>
          <p:nvPr/>
        </p:nvPicPr>
        <p:blipFill>
          <a:blip r:embed="rId5"/>
          <a:stretch>
            <a:fillRect/>
          </a:stretch>
        </p:blipFill>
        <p:spPr>
          <a:xfrm>
            <a:off x="39149" y="6320221"/>
            <a:ext cx="581154" cy="504686"/>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3E0FE6D-F70C-3D47-9045-42F59D5187A7}"/>
              </a:ext>
            </a:extLst>
          </p:cNvPr>
          <p:cNvPicPr>
            <a:picLocks noChangeAspect="1"/>
          </p:cNvPicPr>
          <p:nvPr/>
        </p:nvPicPr>
        <p:blipFill>
          <a:blip r:embed="rId7"/>
          <a:stretch>
            <a:fillRect/>
          </a:stretch>
        </p:blipFill>
        <p:spPr>
          <a:xfrm>
            <a:off x="7500205" y="1646756"/>
            <a:ext cx="1721796" cy="928864"/>
          </a:xfrm>
          <a:prstGeom prst="rect">
            <a:avLst/>
          </a:prstGeom>
        </p:spPr>
      </p:pic>
      <p:sp>
        <p:nvSpPr>
          <p:cNvPr id="15" name="Rectangle 14">
            <a:extLst>
              <a:ext uri="{FF2B5EF4-FFF2-40B4-BE49-F238E27FC236}">
                <a16:creationId xmlns:a16="http://schemas.microsoft.com/office/drawing/2014/main" id="{CBD2EB06-4AC2-4699-AF68-7F71FF01C28C}"/>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CDBC98-1FD3-4FC0-8E52-940068A8DD26}"/>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b="1" spc="300">
                <a:solidFill>
                  <a:schemeClr val="bg1"/>
                </a:solidFill>
                <a:latin typeface="Barlow Condensed"/>
              </a:rPr>
              <a:t>SALES</a:t>
            </a:r>
            <a:r>
              <a:rPr lang="en-US" sz="2400" spc="300">
                <a:solidFill>
                  <a:schemeClr val="bg1"/>
                </a:solidFill>
                <a:latin typeface="Barlow Condensed"/>
              </a:rPr>
              <a:t>		DECLINE	      CHANNELS             CARDIO             FINDINGS		</a:t>
            </a:r>
          </a:p>
        </p:txBody>
      </p:sp>
      <p:pic>
        <p:nvPicPr>
          <p:cNvPr id="23" name="Picture 22" descr="Logo&#10;&#10;Description automatically generated with medium confidence">
            <a:extLst>
              <a:ext uri="{FF2B5EF4-FFF2-40B4-BE49-F238E27FC236}">
                <a16:creationId xmlns:a16="http://schemas.microsoft.com/office/drawing/2014/main" id="{84CFCCC0-B60D-4554-B32C-CD86769DABFD}"/>
              </a:ext>
            </a:extLst>
          </p:cNvPr>
          <p:cNvPicPr>
            <a:picLocks noChangeAspect="1"/>
          </p:cNvPicPr>
          <p:nvPr/>
        </p:nvPicPr>
        <p:blipFill>
          <a:blip r:embed="rId5"/>
          <a:stretch>
            <a:fillRect/>
          </a:stretch>
        </p:blipFill>
        <p:spPr>
          <a:xfrm>
            <a:off x="39149" y="6320221"/>
            <a:ext cx="581154" cy="504686"/>
          </a:xfrm>
          <a:prstGeom prst="rect">
            <a:avLst/>
          </a:prstGeom>
        </p:spPr>
      </p:pic>
      <p:sp>
        <p:nvSpPr>
          <p:cNvPr id="24" name="Process 6">
            <a:extLst>
              <a:ext uri="{FF2B5EF4-FFF2-40B4-BE49-F238E27FC236}">
                <a16:creationId xmlns:a16="http://schemas.microsoft.com/office/drawing/2014/main" id="{4D5B343D-5321-424F-AE36-D9D9A624F15E}"/>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82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81876C-C9DE-43B3-861F-80817B29FD2B}"/>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2"/>
          <a:stretch>
            <a:fillRect/>
          </a:stretch>
        </p:blipFill>
        <p:spPr>
          <a:xfrm>
            <a:off x="10802302" y="254000"/>
            <a:ext cx="1008698" cy="560388"/>
          </a:xfrm>
          <a:prstGeom prst="rect">
            <a:avLst/>
          </a:prstGeom>
        </p:spPr>
      </p:pic>
      <p:sp>
        <p:nvSpPr>
          <p:cNvPr id="13" name="Rectangle 12">
            <a:extLst>
              <a:ext uri="{FF2B5EF4-FFF2-40B4-BE49-F238E27FC236}">
                <a16:creationId xmlns:a16="http://schemas.microsoft.com/office/drawing/2014/main" id="{1A0719A2-0DA2-8B40-8780-0D8A44006F37}"/>
              </a:ext>
            </a:extLst>
          </p:cNvPr>
          <p:cNvSpPr/>
          <p:nvPr/>
        </p:nvSpPr>
        <p:spPr>
          <a:xfrm>
            <a:off x="5019302" y="242600"/>
            <a:ext cx="2216056"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4000" spc="300">
                <a:ln w="0"/>
                <a:effectLst>
                  <a:outerShdw blurRad="38100" dist="19050" dir="2700000" algn="tl" rotWithShape="0">
                    <a:schemeClr val="dk1">
                      <a:alpha val="40000"/>
                    </a:schemeClr>
                  </a:outerShdw>
                </a:effectLst>
              </a:rPr>
              <a:t>DECLINE</a:t>
            </a:r>
            <a:endParaRPr lang="en-US" sz="4000" cap="none" spc="30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9DEF833D-0773-E541-9FAC-965F0C72AEFC}"/>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highlight>
                  <a:srgbClr val="006554"/>
                </a:highlight>
                <a:latin typeface="Barlow Condensed"/>
              </a:rPr>
              <a:t>TRENDS		SALES	                  </a:t>
            </a:r>
            <a:r>
              <a:rPr lang="en-US" sz="2400" b="1" spc="300">
                <a:solidFill>
                  <a:schemeClr val="bg1"/>
                </a:solidFill>
                <a:highlight>
                  <a:srgbClr val="006554"/>
                </a:highlight>
                <a:latin typeface="Barlow Condensed"/>
              </a:rPr>
              <a:t>DECLINE</a:t>
            </a:r>
            <a:r>
              <a:rPr lang="en-US" sz="2400" spc="300">
                <a:solidFill>
                  <a:schemeClr val="bg1"/>
                </a:solidFill>
                <a:highlight>
                  <a:srgbClr val="006554"/>
                </a:highlight>
                <a:latin typeface="Barlow Condensed"/>
              </a:rPr>
              <a:t>	              FINDINGS</a:t>
            </a:r>
            <a:r>
              <a:rPr lang="en-US" sz="2400" spc="300">
                <a:solidFill>
                  <a:schemeClr val="bg1"/>
                </a:solidFill>
                <a:latin typeface="Barlow Condensed"/>
              </a:rPr>
              <a:t>		</a:t>
            </a:r>
          </a:p>
        </p:txBody>
      </p:sp>
      <p:pic>
        <p:nvPicPr>
          <p:cNvPr id="5" name="Picture 4">
            <a:extLst>
              <a:ext uri="{FF2B5EF4-FFF2-40B4-BE49-F238E27FC236}">
                <a16:creationId xmlns:a16="http://schemas.microsoft.com/office/drawing/2014/main" id="{209F6A24-D804-3349-B05B-C04660DDAD1F}"/>
              </a:ext>
            </a:extLst>
          </p:cNvPr>
          <p:cNvPicPr>
            <a:picLocks noChangeAspect="1"/>
          </p:cNvPicPr>
          <p:nvPr/>
        </p:nvPicPr>
        <p:blipFill>
          <a:blip r:embed="rId3"/>
          <a:stretch>
            <a:fillRect/>
          </a:stretch>
        </p:blipFill>
        <p:spPr>
          <a:xfrm>
            <a:off x="435429" y="2193245"/>
            <a:ext cx="11219019" cy="1707242"/>
          </a:xfrm>
          <a:prstGeom prst="rect">
            <a:avLst/>
          </a:prstGeom>
        </p:spPr>
      </p:pic>
      <p:sp>
        <p:nvSpPr>
          <p:cNvPr id="12" name="Rectangle 11">
            <a:extLst>
              <a:ext uri="{FF2B5EF4-FFF2-40B4-BE49-F238E27FC236}">
                <a16:creationId xmlns:a16="http://schemas.microsoft.com/office/drawing/2014/main" id="{1FF83625-2B5F-7742-89DC-DE12257D453A}"/>
              </a:ext>
            </a:extLst>
          </p:cNvPr>
          <p:cNvSpPr/>
          <p:nvPr/>
        </p:nvSpPr>
        <p:spPr>
          <a:xfrm>
            <a:off x="1023963" y="1314954"/>
            <a:ext cx="2414587" cy="523220"/>
          </a:xfrm>
          <a:prstGeom prst="rect">
            <a:avLst/>
          </a:prstGeom>
          <a:effectLst>
            <a:outerShdw blurRad="50800" dist="38100" dir="2700000" algn="tl" rotWithShape="0">
              <a:prstClr val="black">
                <a:alpha val="40000"/>
              </a:prstClr>
            </a:outerShdw>
          </a:effectLst>
        </p:spPr>
        <p:txBody>
          <a:bodyPr wrap="square">
            <a:spAutoFit/>
          </a:bodyPr>
          <a:lstStyle/>
          <a:p>
            <a:r>
              <a:rPr lang="en-US" sz="2800" spc="300">
                <a:solidFill>
                  <a:schemeClr val="bg1"/>
                </a:solidFill>
                <a:highlight>
                  <a:srgbClr val="006554"/>
                </a:highlight>
              </a:rPr>
              <a:t>FROM THIS</a:t>
            </a:r>
            <a:endParaRPr lang="en-US" sz="2800"/>
          </a:p>
        </p:txBody>
      </p:sp>
      <p:sp>
        <p:nvSpPr>
          <p:cNvPr id="14" name="Curved Down Arrow 13">
            <a:extLst>
              <a:ext uri="{FF2B5EF4-FFF2-40B4-BE49-F238E27FC236}">
                <a16:creationId xmlns:a16="http://schemas.microsoft.com/office/drawing/2014/main" id="{CE7CB5E2-0C2A-CC40-887E-CAF6664710F8}"/>
              </a:ext>
            </a:extLst>
          </p:cNvPr>
          <p:cNvSpPr/>
          <p:nvPr/>
        </p:nvSpPr>
        <p:spPr>
          <a:xfrm rot="3184845">
            <a:off x="3535419" y="1337747"/>
            <a:ext cx="957263" cy="720447"/>
          </a:xfrm>
          <a:prstGeom prst="curvedDownArrow">
            <a:avLst/>
          </a:prstGeom>
          <a:solidFill>
            <a:srgbClr val="00655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660530EE-0D06-B741-BB70-FD9084BEA5EA}"/>
              </a:ext>
            </a:extLst>
          </p:cNvPr>
          <p:cNvSpPr>
            <a:spLocks noChangeAspect="1"/>
          </p:cNvSpPr>
          <p:nvPr/>
        </p:nvSpPr>
        <p:spPr>
          <a:xfrm rot="16200000" flipH="1">
            <a:off x="5011001" y="4115093"/>
            <a:ext cx="2117615" cy="1690690"/>
          </a:xfrm>
          <a:prstGeom prst="chevron">
            <a:avLst/>
          </a:prstGeom>
          <a:solidFill>
            <a:srgbClr val="00655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21DB110-1374-274F-959E-BBA318AC9F29}"/>
              </a:ext>
            </a:extLst>
          </p:cNvPr>
          <p:cNvSpPr txBox="1"/>
          <p:nvPr/>
        </p:nvSpPr>
        <p:spPr>
          <a:xfrm>
            <a:off x="5379868" y="4789292"/>
            <a:ext cx="1432264"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spc="300">
                <a:solidFill>
                  <a:schemeClr val="bg1"/>
                </a:solidFill>
              </a:rPr>
              <a:t>TO THIS</a:t>
            </a:r>
          </a:p>
        </p:txBody>
      </p:sp>
      <p:sp>
        <p:nvSpPr>
          <p:cNvPr id="17" name="TextBox 16">
            <a:extLst>
              <a:ext uri="{FF2B5EF4-FFF2-40B4-BE49-F238E27FC236}">
                <a16:creationId xmlns:a16="http://schemas.microsoft.com/office/drawing/2014/main" id="{44ECA18C-CB84-D548-8783-8767522E6AF7}"/>
              </a:ext>
            </a:extLst>
          </p:cNvPr>
          <p:cNvSpPr txBox="1"/>
          <p:nvPr/>
        </p:nvSpPr>
        <p:spPr>
          <a:xfrm>
            <a:off x="7843266" y="4451982"/>
            <a:ext cx="3550308" cy="954107"/>
          </a:xfrm>
          <a:prstGeom prst="rect">
            <a:avLst/>
          </a:prstGeom>
          <a:noFill/>
          <a:effectLst>
            <a:outerShdw blurRad="50800" dist="38100" dir="2700000" algn="tl" rotWithShape="0">
              <a:prstClr val="black">
                <a:alpha val="40000"/>
              </a:prstClr>
            </a:outerShdw>
          </a:effectLst>
        </p:spPr>
        <p:txBody>
          <a:bodyPr wrap="square" lIns="91440" tIns="45720" rIns="91440" bIns="45720" rtlCol="0" anchor="t">
            <a:spAutoFit/>
          </a:bodyPr>
          <a:lstStyle/>
          <a:p>
            <a:r>
              <a:rPr lang="en-US" sz="2800" u="sng" spc="300"/>
              <a:t>Predicted - 2021</a:t>
            </a:r>
          </a:p>
          <a:p>
            <a:r>
              <a:rPr lang="en-US" sz="2800" spc="300"/>
              <a:t>         2021</a:t>
            </a:r>
            <a:endParaRPr lang="en-US" sz="2800" spc="300">
              <a:cs typeface="Calibri"/>
            </a:endParaRPr>
          </a:p>
        </p:txBody>
      </p:sp>
      <p:pic>
        <p:nvPicPr>
          <p:cNvPr id="18" name="Picture 17" descr="Logo&#10;&#10;Description automatically generated with medium confidence">
            <a:extLst>
              <a:ext uri="{FF2B5EF4-FFF2-40B4-BE49-F238E27FC236}">
                <a16:creationId xmlns:a16="http://schemas.microsoft.com/office/drawing/2014/main" id="{C51A4CF6-A1A7-499B-AD3D-D7CBCB840689}"/>
              </a:ext>
            </a:extLst>
          </p:cNvPr>
          <p:cNvPicPr>
            <a:picLocks noChangeAspect="1"/>
          </p:cNvPicPr>
          <p:nvPr/>
        </p:nvPicPr>
        <p:blipFill>
          <a:blip r:embed="rId4"/>
          <a:stretch>
            <a:fillRect/>
          </a:stretch>
        </p:blipFill>
        <p:spPr>
          <a:xfrm>
            <a:off x="39149" y="6320221"/>
            <a:ext cx="581154" cy="504686"/>
          </a:xfrm>
          <a:prstGeom prst="rect">
            <a:avLst/>
          </a:prstGeom>
        </p:spPr>
      </p:pic>
      <p:sp>
        <p:nvSpPr>
          <p:cNvPr id="19" name="Rectangle 18">
            <a:extLst>
              <a:ext uri="{FF2B5EF4-FFF2-40B4-BE49-F238E27FC236}">
                <a16:creationId xmlns:a16="http://schemas.microsoft.com/office/drawing/2014/main" id="{13AE0AF4-7415-4008-BA37-51547A6D950F}"/>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D9FA5A-2C44-494B-8040-3EFE0DAB42B4}"/>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a:t>
            </a:r>
            <a:r>
              <a:rPr lang="en-US" sz="2400" b="1" spc="300">
                <a:solidFill>
                  <a:schemeClr val="bg1"/>
                </a:solidFill>
                <a:latin typeface="Barlow Condensed"/>
              </a:rPr>
              <a:t>DECLINE</a:t>
            </a:r>
            <a:r>
              <a:rPr lang="en-US" sz="2400" spc="300">
                <a:solidFill>
                  <a:schemeClr val="bg1"/>
                </a:solidFill>
                <a:latin typeface="Barlow Condensed"/>
              </a:rPr>
              <a:t>	      CHANNELS             CARDIO             FINDINGS		</a:t>
            </a:r>
          </a:p>
        </p:txBody>
      </p:sp>
      <p:pic>
        <p:nvPicPr>
          <p:cNvPr id="21" name="Picture 20" descr="Logo&#10;&#10;Description automatically generated with medium confidence">
            <a:extLst>
              <a:ext uri="{FF2B5EF4-FFF2-40B4-BE49-F238E27FC236}">
                <a16:creationId xmlns:a16="http://schemas.microsoft.com/office/drawing/2014/main" id="{3039B31C-A649-4A7E-B512-100E6E79A2BD}"/>
              </a:ext>
            </a:extLst>
          </p:cNvPr>
          <p:cNvPicPr>
            <a:picLocks noChangeAspect="1"/>
          </p:cNvPicPr>
          <p:nvPr/>
        </p:nvPicPr>
        <p:blipFill>
          <a:blip r:embed="rId4"/>
          <a:stretch>
            <a:fillRect/>
          </a:stretch>
        </p:blipFill>
        <p:spPr>
          <a:xfrm>
            <a:off x="39149" y="6320221"/>
            <a:ext cx="581154" cy="504686"/>
          </a:xfrm>
          <a:prstGeom prst="rect">
            <a:avLst/>
          </a:prstGeom>
        </p:spPr>
      </p:pic>
      <p:sp>
        <p:nvSpPr>
          <p:cNvPr id="22" name="Process 6">
            <a:extLst>
              <a:ext uri="{FF2B5EF4-FFF2-40B4-BE49-F238E27FC236}">
                <a16:creationId xmlns:a16="http://schemas.microsoft.com/office/drawing/2014/main" id="{5F3BC177-B23C-49B2-9D42-6BC0E5C006E3}"/>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30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2"/>
          <a:stretch>
            <a:fillRect/>
          </a:stretch>
        </p:blipFill>
        <p:spPr>
          <a:xfrm>
            <a:off x="10802302" y="254000"/>
            <a:ext cx="1008698" cy="56038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E79CA99C-9F4F-234E-B8C0-8CCF0955BB28}"/>
              </a:ext>
            </a:extLst>
          </p:cNvPr>
          <p:cNvPicPr>
            <a:picLocks noChangeAspect="1"/>
          </p:cNvPicPr>
          <p:nvPr/>
        </p:nvPicPr>
        <p:blipFill>
          <a:blip r:embed="rId3"/>
          <a:stretch>
            <a:fillRect/>
          </a:stretch>
        </p:blipFill>
        <p:spPr>
          <a:xfrm>
            <a:off x="173182" y="6267511"/>
            <a:ext cx="581154" cy="504686"/>
          </a:xfrm>
          <a:prstGeom prst="rect">
            <a:avLst/>
          </a:prstGeom>
        </p:spPr>
      </p:pic>
      <p:sp>
        <p:nvSpPr>
          <p:cNvPr id="13" name="Rectangle 12">
            <a:extLst>
              <a:ext uri="{FF2B5EF4-FFF2-40B4-BE49-F238E27FC236}">
                <a16:creationId xmlns:a16="http://schemas.microsoft.com/office/drawing/2014/main" id="{1A0719A2-0DA2-8B40-8780-0D8A44006F37}"/>
              </a:ext>
            </a:extLst>
          </p:cNvPr>
          <p:cNvSpPr/>
          <p:nvPr/>
        </p:nvSpPr>
        <p:spPr>
          <a:xfrm>
            <a:off x="3620613" y="291942"/>
            <a:ext cx="4950779" cy="707886"/>
          </a:xfrm>
          <a:prstGeom prst="rect">
            <a:avLst/>
          </a:prstGeom>
          <a:noFill/>
          <a:effectLst>
            <a:outerShdw blurRad="50800" dist="38100" dir="2700000" algn="tl" rotWithShape="0">
              <a:prstClr val="black">
                <a:alpha val="40000"/>
              </a:prstClr>
            </a:outerShdw>
          </a:effectLst>
        </p:spPr>
        <p:txBody>
          <a:bodyPr wrap="none" lIns="91440" tIns="45720" rIns="91440" bIns="45720" anchor="t">
            <a:spAutoFit/>
          </a:bodyPr>
          <a:lstStyle/>
          <a:p>
            <a:pPr algn="ctr"/>
            <a:r>
              <a:rPr lang="en-US" sz="4000" spc="300">
                <a:ln w="0"/>
                <a:effectLst>
                  <a:outerShdw blurRad="38100" dist="19050" dir="2700000" algn="tl" rotWithShape="0">
                    <a:schemeClr val="dk1">
                      <a:alpha val="40000"/>
                    </a:schemeClr>
                  </a:outerShdw>
                </a:effectLst>
              </a:rPr>
              <a:t>DECLINE 2022-2021</a:t>
            </a:r>
            <a:endParaRPr lang="en-US" sz="4000" cap="none" spc="300">
              <a:ln w="0"/>
              <a:solidFill>
                <a:schemeClr val="tx1"/>
              </a:solidFill>
              <a:effectLst>
                <a:outerShdw blurRad="38100" dist="19050" dir="2700000" algn="tl" rotWithShape="0">
                  <a:schemeClr val="dk1">
                    <a:alpha val="40000"/>
                  </a:schemeClr>
                </a:outerShdw>
              </a:effectLst>
            </a:endParaRPr>
          </a:p>
        </p:txBody>
      </p:sp>
      <p:graphicFrame>
        <p:nvGraphicFramePr>
          <p:cNvPr id="23" name="Diagram 22">
            <a:extLst>
              <a:ext uri="{FF2B5EF4-FFF2-40B4-BE49-F238E27FC236}">
                <a16:creationId xmlns:a16="http://schemas.microsoft.com/office/drawing/2014/main" id="{6DE08F8D-38CB-CD49-AC4A-E6E897F68F12}"/>
              </a:ext>
            </a:extLst>
          </p:cNvPr>
          <p:cNvGraphicFramePr/>
          <p:nvPr>
            <p:extLst>
              <p:ext uri="{D42A27DB-BD31-4B8C-83A1-F6EECF244321}">
                <p14:modId xmlns:p14="http://schemas.microsoft.com/office/powerpoint/2010/main" val="117505680"/>
              </p:ext>
            </p:extLst>
          </p:nvPr>
        </p:nvGraphicFramePr>
        <p:xfrm>
          <a:off x="-264658" y="1160916"/>
          <a:ext cx="6536871" cy="4543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5" name="Group 24">
            <a:extLst>
              <a:ext uri="{FF2B5EF4-FFF2-40B4-BE49-F238E27FC236}">
                <a16:creationId xmlns:a16="http://schemas.microsoft.com/office/drawing/2014/main" id="{AE9E468B-C23A-134A-9712-F0C78CA5AB04}"/>
              </a:ext>
            </a:extLst>
          </p:cNvPr>
          <p:cNvGrpSpPr/>
          <p:nvPr/>
        </p:nvGrpSpPr>
        <p:grpSpPr>
          <a:xfrm>
            <a:off x="7106126" y="2723131"/>
            <a:ext cx="4200525" cy="1632880"/>
            <a:chOff x="2966082" y="1653518"/>
            <a:chExt cx="1815968" cy="1815968"/>
          </a:xfrm>
          <a:effectLst>
            <a:outerShdw blurRad="50800" dist="38100" dir="2700000" algn="tl" rotWithShape="0">
              <a:prstClr val="black">
                <a:alpha val="40000"/>
              </a:prstClr>
            </a:outerShdw>
          </a:effectLst>
          <a:scene3d>
            <a:camera prst="orthographicFront"/>
            <a:lightRig rig="flat" dir="t"/>
          </a:scene3d>
        </p:grpSpPr>
        <p:sp>
          <p:nvSpPr>
            <p:cNvPr id="26" name="Oval 25">
              <a:extLst>
                <a:ext uri="{FF2B5EF4-FFF2-40B4-BE49-F238E27FC236}">
                  <a16:creationId xmlns:a16="http://schemas.microsoft.com/office/drawing/2014/main" id="{2F33B7FF-69A4-1749-9076-F4F9D33A80BD}"/>
                </a:ext>
              </a:extLst>
            </p:cNvPr>
            <p:cNvSpPr/>
            <p:nvPr/>
          </p:nvSpPr>
          <p:spPr>
            <a:xfrm>
              <a:off x="2966082" y="1653518"/>
              <a:ext cx="1815968" cy="1815968"/>
            </a:xfrm>
            <a:prstGeom prst="ellipse">
              <a:avLst/>
            </a:prstGeom>
            <a:solidFill>
              <a:srgbClr val="006554"/>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6">
                <a:shade val="60000"/>
                <a:hueOff val="0"/>
                <a:satOff val="0"/>
                <a:lumOff val="0"/>
                <a:alphaOff val="0"/>
              </a:schemeClr>
            </a:effectRef>
            <a:fontRef idx="minor">
              <a:schemeClr val="lt1"/>
            </a:fontRef>
          </p:style>
        </p:sp>
        <p:sp>
          <p:nvSpPr>
            <p:cNvPr id="27" name="Oval 4">
              <a:extLst>
                <a:ext uri="{FF2B5EF4-FFF2-40B4-BE49-F238E27FC236}">
                  <a16:creationId xmlns:a16="http://schemas.microsoft.com/office/drawing/2014/main" id="{C24DC9C4-BE33-9E4A-80A3-D74C19FD70B7}"/>
                </a:ext>
              </a:extLst>
            </p:cNvPr>
            <p:cNvSpPr txBox="1"/>
            <p:nvPr/>
          </p:nvSpPr>
          <p:spPr>
            <a:xfrm>
              <a:off x="3232024" y="1919460"/>
              <a:ext cx="1284084" cy="1284084"/>
            </a:xfrm>
            <a:prstGeom prst="rect">
              <a:avLst/>
            </a:prstGeom>
            <a:effectLst>
              <a:outerShdw blurRad="50800" dist="50800" dir="5400000" algn="ctr" rotWithShape="0">
                <a:schemeClr val="bg2">
                  <a:lumMod val="90000"/>
                </a:schemeClr>
              </a:outerShdw>
            </a:effectLst>
            <a:sp3d/>
          </p:spPr>
          <p:style>
            <a:lnRef idx="0">
              <a:scrgbClr r="0" g="0" b="0"/>
            </a:lnRef>
            <a:fillRef idx="0">
              <a:scrgbClr r="0" g="0" b="0"/>
            </a:fillRef>
            <a:effectRef idx="0">
              <a:scrgbClr r="0" g="0" b="0"/>
            </a:effectRef>
            <a:fontRef idx="minor">
              <a:schemeClr val="lt1"/>
            </a:fontRef>
          </p:style>
          <p:txBody>
            <a:bodyPr spcFirstLastPara="0" vert="horz" wrap="square" lIns="66040" tIns="66040" rIns="66040" bIns="66040" numCol="1" spcCol="1270" anchor="ctr" anchorCtr="0">
              <a:noAutofit/>
              <a:sp3d extrusionH="57150">
                <a:bevelT w="38100" h="38100" prst="angle"/>
              </a:sp3d>
            </a:bodyPr>
            <a:lstStyle/>
            <a:p>
              <a:pPr marL="0" lvl="0" indent="0" algn="ctr" defTabSz="2311400">
                <a:lnSpc>
                  <a:spcPct val="90000"/>
                </a:lnSpc>
                <a:spcBef>
                  <a:spcPct val="0"/>
                </a:spcBef>
                <a:spcAft>
                  <a:spcPct val="35000"/>
                </a:spcAft>
                <a:buNone/>
              </a:pPr>
              <a:r>
                <a:rPr lang="en-US" sz="5200">
                  <a:solidFill>
                    <a:srgbClr val="FF0000">
                      <a:alpha val="80000"/>
                    </a:srgbClr>
                  </a:solidFill>
                  <a:effectLst>
                    <a:outerShdw blurRad="50800" dist="38100" dir="2700000" algn="tl" rotWithShape="0">
                      <a:prstClr val="black">
                        <a:alpha val="40000"/>
                      </a:prstClr>
                    </a:outerShdw>
                  </a:effectLst>
                </a:rPr>
                <a:t>TOTAL </a:t>
              </a:r>
              <a:r>
                <a:rPr lang="en-US" sz="5200" kern="1200">
                  <a:solidFill>
                    <a:srgbClr val="FF0000">
                      <a:alpha val="80000"/>
                    </a:srgbClr>
                  </a:solidFill>
                  <a:effectLst>
                    <a:outerShdw blurRad="50800" dist="38100" dir="2700000" algn="tl" rotWithShape="0">
                      <a:prstClr val="black">
                        <a:alpha val="40000"/>
                      </a:prstClr>
                    </a:outerShdw>
                  </a:effectLst>
                </a:rPr>
                <a:t>23%</a:t>
              </a:r>
            </a:p>
          </p:txBody>
        </p:sp>
      </p:grpSp>
      <p:sp>
        <p:nvSpPr>
          <p:cNvPr id="28" name="Oval 4">
            <a:extLst>
              <a:ext uri="{FF2B5EF4-FFF2-40B4-BE49-F238E27FC236}">
                <a16:creationId xmlns:a16="http://schemas.microsoft.com/office/drawing/2014/main" id="{AA45DA4C-0052-1041-B1B5-4B115D8A52E3}"/>
              </a:ext>
            </a:extLst>
          </p:cNvPr>
          <p:cNvSpPr txBox="1"/>
          <p:nvPr/>
        </p:nvSpPr>
        <p:spPr>
          <a:xfrm>
            <a:off x="5669006" y="4538223"/>
            <a:ext cx="1437120" cy="43579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66040" tIns="66040" rIns="66040" bIns="66040" numCol="1" spcCol="1270" anchor="ctr" anchorCtr="0">
            <a:noAutofit/>
            <a:sp3d extrusionH="57150">
              <a:bevelT w="38100" h="38100" prst="angle"/>
            </a:sp3d>
          </a:bodyPr>
          <a:lstStyle/>
          <a:p>
            <a:pPr marL="0" lvl="0" indent="0" algn="ctr" defTabSz="2311400">
              <a:lnSpc>
                <a:spcPct val="90000"/>
              </a:lnSpc>
              <a:spcBef>
                <a:spcPct val="0"/>
              </a:spcBef>
              <a:spcAft>
                <a:spcPct val="35000"/>
              </a:spcAft>
              <a:buNone/>
            </a:pPr>
            <a:r>
              <a:rPr lang="en-US" sz="5200" kern="1200">
                <a:solidFill>
                  <a:srgbClr val="C30000">
                    <a:alpha val="80000"/>
                  </a:srgbClr>
                </a:solidFill>
                <a:effectLst>
                  <a:outerShdw blurRad="50800" dist="38100" dir="2700000" algn="tl" rotWithShape="0">
                    <a:prstClr val="black">
                      <a:alpha val="40000"/>
                    </a:prstClr>
                  </a:outerShdw>
                </a:effectLst>
              </a:rPr>
              <a:t>33%</a:t>
            </a:r>
          </a:p>
        </p:txBody>
      </p:sp>
      <p:sp>
        <p:nvSpPr>
          <p:cNvPr id="29" name="Oval 4">
            <a:extLst>
              <a:ext uri="{FF2B5EF4-FFF2-40B4-BE49-F238E27FC236}">
                <a16:creationId xmlns:a16="http://schemas.microsoft.com/office/drawing/2014/main" id="{7B5DE350-07EB-384E-8E99-6C6BC26393A9}"/>
              </a:ext>
            </a:extLst>
          </p:cNvPr>
          <p:cNvSpPr txBox="1"/>
          <p:nvPr/>
        </p:nvSpPr>
        <p:spPr>
          <a:xfrm>
            <a:off x="5611330" y="3668248"/>
            <a:ext cx="1437120" cy="43579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66040" tIns="66040" rIns="66040" bIns="66040" numCol="1" spcCol="1270" anchor="ctr" anchorCtr="0">
            <a:noAutofit/>
            <a:sp3d extrusionH="57150">
              <a:bevelT w="38100" h="38100" prst="angle"/>
            </a:sp3d>
          </a:bodyPr>
          <a:lstStyle/>
          <a:p>
            <a:pPr marL="0" lvl="0" indent="0" algn="ctr" defTabSz="2311400">
              <a:lnSpc>
                <a:spcPct val="90000"/>
              </a:lnSpc>
              <a:spcBef>
                <a:spcPct val="0"/>
              </a:spcBef>
              <a:spcAft>
                <a:spcPct val="35000"/>
              </a:spcAft>
              <a:buNone/>
            </a:pPr>
            <a:r>
              <a:rPr lang="en-US" sz="5200">
                <a:solidFill>
                  <a:srgbClr val="C30000">
                    <a:alpha val="80000"/>
                  </a:srgbClr>
                </a:solidFill>
                <a:effectLst>
                  <a:outerShdw blurRad="50800" dist="38100" dir="2700000" algn="tl" rotWithShape="0">
                    <a:prstClr val="black">
                      <a:alpha val="40000"/>
                    </a:prstClr>
                  </a:outerShdw>
                </a:effectLst>
              </a:rPr>
              <a:t>21</a:t>
            </a:r>
            <a:r>
              <a:rPr lang="en-US" sz="5200" kern="1200">
                <a:solidFill>
                  <a:srgbClr val="C30000">
                    <a:alpha val="80000"/>
                  </a:srgbClr>
                </a:solidFill>
                <a:effectLst>
                  <a:outerShdw blurRad="50800" dist="38100" dir="2700000" algn="tl" rotWithShape="0">
                    <a:prstClr val="black">
                      <a:alpha val="40000"/>
                    </a:prstClr>
                  </a:outerShdw>
                </a:effectLst>
              </a:rPr>
              <a:t>%</a:t>
            </a:r>
          </a:p>
        </p:txBody>
      </p:sp>
      <p:sp>
        <p:nvSpPr>
          <p:cNvPr id="30" name="Oval 4">
            <a:extLst>
              <a:ext uri="{FF2B5EF4-FFF2-40B4-BE49-F238E27FC236}">
                <a16:creationId xmlns:a16="http://schemas.microsoft.com/office/drawing/2014/main" id="{5758BFD3-3D54-1346-8E36-9D1E54F48B3C}"/>
              </a:ext>
            </a:extLst>
          </p:cNvPr>
          <p:cNvSpPr txBox="1"/>
          <p:nvPr/>
        </p:nvSpPr>
        <p:spPr>
          <a:xfrm>
            <a:off x="5634472" y="2753955"/>
            <a:ext cx="1437120" cy="43579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66040" tIns="66040" rIns="66040" bIns="66040" numCol="1" spcCol="1270" anchor="ctr" anchorCtr="0">
            <a:noAutofit/>
            <a:sp3d extrusionH="57150">
              <a:bevelT w="38100" h="38100" prst="angle"/>
            </a:sp3d>
          </a:bodyPr>
          <a:lstStyle/>
          <a:p>
            <a:pPr marL="0" lvl="0" indent="0" algn="ctr" defTabSz="2311400">
              <a:lnSpc>
                <a:spcPct val="90000"/>
              </a:lnSpc>
              <a:spcBef>
                <a:spcPct val="0"/>
              </a:spcBef>
              <a:spcAft>
                <a:spcPct val="35000"/>
              </a:spcAft>
              <a:buNone/>
            </a:pPr>
            <a:r>
              <a:rPr lang="en-US" sz="5200" kern="1200">
                <a:solidFill>
                  <a:srgbClr val="C30000">
                    <a:alpha val="80000"/>
                  </a:srgbClr>
                </a:solidFill>
                <a:effectLst>
                  <a:outerShdw blurRad="50800" dist="38100" dir="2700000" algn="tl" rotWithShape="0">
                    <a:prstClr val="black">
                      <a:alpha val="40000"/>
                    </a:prstClr>
                  </a:outerShdw>
                </a:effectLst>
              </a:rPr>
              <a:t>13%</a:t>
            </a:r>
          </a:p>
        </p:txBody>
      </p:sp>
      <p:sp>
        <p:nvSpPr>
          <p:cNvPr id="31" name="Oval 4">
            <a:extLst>
              <a:ext uri="{FF2B5EF4-FFF2-40B4-BE49-F238E27FC236}">
                <a16:creationId xmlns:a16="http://schemas.microsoft.com/office/drawing/2014/main" id="{D8BD8D87-1BF4-4842-AA8E-B2E746CD579A}"/>
              </a:ext>
            </a:extLst>
          </p:cNvPr>
          <p:cNvSpPr txBox="1"/>
          <p:nvPr/>
        </p:nvSpPr>
        <p:spPr>
          <a:xfrm>
            <a:off x="5553653" y="1883171"/>
            <a:ext cx="1437120" cy="435797"/>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66040" tIns="66040" rIns="66040" bIns="66040" numCol="1" spcCol="1270" anchor="ctr" anchorCtr="0">
            <a:noAutofit/>
            <a:sp3d extrusionH="57150">
              <a:bevelT w="38100" h="38100" prst="angle"/>
            </a:sp3d>
          </a:bodyPr>
          <a:lstStyle/>
          <a:p>
            <a:pPr marL="0" lvl="0" indent="0" algn="ctr" defTabSz="2311400">
              <a:lnSpc>
                <a:spcPct val="90000"/>
              </a:lnSpc>
              <a:spcBef>
                <a:spcPct val="0"/>
              </a:spcBef>
              <a:spcAft>
                <a:spcPct val="35000"/>
              </a:spcAft>
              <a:buNone/>
            </a:pPr>
            <a:r>
              <a:rPr lang="en-US" sz="5200" kern="1200">
                <a:solidFill>
                  <a:srgbClr val="C30000">
                    <a:alpha val="80000"/>
                  </a:srgbClr>
                </a:solidFill>
                <a:effectLst>
                  <a:outerShdw blurRad="50800" dist="38100" dir="2700000" algn="tl" rotWithShape="0">
                    <a:prstClr val="black">
                      <a:alpha val="40000"/>
                    </a:prstClr>
                  </a:outerShdw>
                </a:effectLst>
              </a:rPr>
              <a:t>7%</a:t>
            </a:r>
          </a:p>
        </p:txBody>
      </p:sp>
      <p:sp>
        <p:nvSpPr>
          <p:cNvPr id="34" name="Rectangle 33">
            <a:extLst>
              <a:ext uri="{FF2B5EF4-FFF2-40B4-BE49-F238E27FC236}">
                <a16:creationId xmlns:a16="http://schemas.microsoft.com/office/drawing/2014/main" id="{2C62B7EC-C2F1-41C8-BA6F-41C01453A43F}"/>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E6A7963-05CF-4A9A-AD2E-920BA4483787}"/>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a:t>
            </a:r>
            <a:r>
              <a:rPr lang="en-US" sz="2400" b="1" spc="300">
                <a:solidFill>
                  <a:schemeClr val="bg1"/>
                </a:solidFill>
                <a:latin typeface="Barlow Condensed"/>
              </a:rPr>
              <a:t>DECLINE</a:t>
            </a:r>
            <a:r>
              <a:rPr lang="en-US" sz="2400" spc="300">
                <a:solidFill>
                  <a:schemeClr val="bg1"/>
                </a:solidFill>
                <a:latin typeface="Barlow Condensed"/>
              </a:rPr>
              <a:t>	      CHANNELS             CARDIO             FINDINGS		</a:t>
            </a:r>
          </a:p>
        </p:txBody>
      </p:sp>
      <p:pic>
        <p:nvPicPr>
          <p:cNvPr id="36" name="Picture 35" descr="Logo&#10;&#10;Description automatically generated with medium confidence">
            <a:extLst>
              <a:ext uri="{FF2B5EF4-FFF2-40B4-BE49-F238E27FC236}">
                <a16:creationId xmlns:a16="http://schemas.microsoft.com/office/drawing/2014/main" id="{8A0A70C3-0A9C-4BE5-8063-314C974FC800}"/>
              </a:ext>
            </a:extLst>
          </p:cNvPr>
          <p:cNvPicPr>
            <a:picLocks noChangeAspect="1"/>
          </p:cNvPicPr>
          <p:nvPr/>
        </p:nvPicPr>
        <p:blipFill>
          <a:blip r:embed="rId3"/>
          <a:stretch>
            <a:fillRect/>
          </a:stretch>
        </p:blipFill>
        <p:spPr>
          <a:xfrm>
            <a:off x="39149" y="6320221"/>
            <a:ext cx="581154" cy="504686"/>
          </a:xfrm>
          <a:prstGeom prst="rect">
            <a:avLst/>
          </a:prstGeom>
        </p:spPr>
      </p:pic>
      <p:sp>
        <p:nvSpPr>
          <p:cNvPr id="37" name="Process 6">
            <a:extLst>
              <a:ext uri="{FF2B5EF4-FFF2-40B4-BE49-F238E27FC236}">
                <a16:creationId xmlns:a16="http://schemas.microsoft.com/office/drawing/2014/main" id="{9580A58D-12D1-4064-8695-01A950C0A8B1}"/>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6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3"/>
          <a:stretch>
            <a:fillRect/>
          </a:stretch>
        </p:blipFill>
        <p:spPr>
          <a:xfrm>
            <a:off x="10802302" y="254000"/>
            <a:ext cx="1008698" cy="56038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0FBAC2BA-0788-8A4F-9C46-052E2ACA810E}"/>
              </a:ext>
            </a:extLst>
          </p:cNvPr>
          <p:cNvPicPr>
            <a:picLocks noChangeAspect="1"/>
          </p:cNvPicPr>
          <p:nvPr/>
        </p:nvPicPr>
        <p:blipFill>
          <a:blip r:embed="rId4"/>
          <a:stretch>
            <a:fillRect/>
          </a:stretch>
        </p:blipFill>
        <p:spPr>
          <a:xfrm>
            <a:off x="173182" y="6267511"/>
            <a:ext cx="581154" cy="504686"/>
          </a:xfrm>
          <a:prstGeom prst="rect">
            <a:avLst/>
          </a:prstGeom>
        </p:spPr>
      </p:pic>
      <p:sp>
        <p:nvSpPr>
          <p:cNvPr id="10" name="Rectangle 9">
            <a:extLst>
              <a:ext uri="{FF2B5EF4-FFF2-40B4-BE49-F238E27FC236}">
                <a16:creationId xmlns:a16="http://schemas.microsoft.com/office/drawing/2014/main" id="{870801E6-41EE-F14C-9F94-0259A327B4CB}"/>
              </a:ext>
            </a:extLst>
          </p:cNvPr>
          <p:cNvSpPr/>
          <p:nvPr/>
        </p:nvSpPr>
        <p:spPr>
          <a:xfrm>
            <a:off x="2484771" y="297427"/>
            <a:ext cx="4687502" cy="707886"/>
          </a:xfrm>
          <a:prstGeom prst="rect">
            <a:avLst/>
          </a:prstGeom>
          <a:noFill/>
          <a:effectLst>
            <a:outerShdw blurRad="50800" dist="38100" dir="2700000" algn="tl" rotWithShape="0">
              <a:prstClr val="black">
                <a:alpha val="40000"/>
              </a:prstClr>
            </a:outerShdw>
          </a:effectLst>
        </p:spPr>
        <p:txBody>
          <a:bodyPr wrap="square" lIns="91440" tIns="45720" rIns="91440" bIns="45720" anchor="t">
            <a:spAutoFit/>
          </a:bodyPr>
          <a:lstStyle/>
          <a:p>
            <a:pPr algn="ctr"/>
            <a:r>
              <a:rPr lang="en-US" sz="4000" spc="300">
                <a:ln w="0"/>
                <a:effectLst>
                  <a:outerShdw blurRad="38100" dist="19050" dir="2700000" algn="tl" rotWithShape="0">
                    <a:prstClr val="black">
                      <a:alpha val="40000"/>
                    </a:prstClr>
                  </a:outerShdw>
                </a:effectLst>
                <a:cs typeface="Calibri"/>
              </a:rPr>
              <a:t>Cardio Equipment</a:t>
            </a:r>
            <a:endParaRPr lang="en-US" sz="4000" cap="none" spc="300">
              <a:ln w="0"/>
              <a:solidFill>
                <a:schemeClr val="tx1"/>
              </a:solidFill>
              <a:effectLst>
                <a:outerShdw blurRad="38100" dist="19050" dir="2700000" algn="tl" rotWithShape="0">
                  <a:prstClr val="black">
                    <a:alpha val="40000"/>
                  </a:prstClr>
                </a:outerShdw>
              </a:effectLst>
              <a:cs typeface="Calibri"/>
            </a:endParaRPr>
          </a:p>
        </p:txBody>
      </p:sp>
      <p:pic>
        <p:nvPicPr>
          <p:cNvPr id="16" name="Picture 16" descr="Chart, bar chart&#10;&#10;Description automatically generated">
            <a:extLst>
              <a:ext uri="{FF2B5EF4-FFF2-40B4-BE49-F238E27FC236}">
                <a16:creationId xmlns:a16="http://schemas.microsoft.com/office/drawing/2014/main" id="{C215F81A-D476-4E17-BC89-2760FB367CF2}"/>
              </a:ext>
            </a:extLst>
          </p:cNvPr>
          <p:cNvPicPr>
            <a:picLocks noChangeAspect="1"/>
          </p:cNvPicPr>
          <p:nvPr/>
        </p:nvPicPr>
        <p:blipFill>
          <a:blip r:embed="rId5"/>
          <a:stretch>
            <a:fillRect/>
          </a:stretch>
        </p:blipFill>
        <p:spPr>
          <a:xfrm>
            <a:off x="719364" y="1021910"/>
            <a:ext cx="7884933" cy="473658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pic>
        <p:nvPicPr>
          <p:cNvPr id="14" name="Picture 13" descr="Logo&#10;&#10;Description automatically generated with medium confidence">
            <a:extLst>
              <a:ext uri="{FF2B5EF4-FFF2-40B4-BE49-F238E27FC236}">
                <a16:creationId xmlns:a16="http://schemas.microsoft.com/office/drawing/2014/main" id="{B4552652-A9DE-4702-8B37-7D5B37FB4B8B}"/>
              </a:ext>
            </a:extLst>
          </p:cNvPr>
          <p:cNvPicPr>
            <a:picLocks noChangeAspect="1"/>
          </p:cNvPicPr>
          <p:nvPr/>
        </p:nvPicPr>
        <p:blipFill>
          <a:blip r:embed="rId4"/>
          <a:stretch>
            <a:fillRect/>
          </a:stretch>
        </p:blipFill>
        <p:spPr>
          <a:xfrm>
            <a:off x="39149" y="6320221"/>
            <a:ext cx="581154" cy="504686"/>
          </a:xfrm>
          <a:prstGeom prst="rect">
            <a:avLst/>
          </a:prstGeom>
        </p:spPr>
      </p:pic>
      <p:sp>
        <p:nvSpPr>
          <p:cNvPr id="15" name="Rectangle 14">
            <a:extLst>
              <a:ext uri="{FF2B5EF4-FFF2-40B4-BE49-F238E27FC236}">
                <a16:creationId xmlns:a16="http://schemas.microsoft.com/office/drawing/2014/main" id="{135A46B3-3F7F-4309-A19C-142B2C55B6C4}"/>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9C9769-CAD0-4466-A92C-CD1B37EA4842}"/>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DECLINE	      CHANNELS             </a:t>
            </a:r>
            <a:r>
              <a:rPr lang="en-US" sz="2400" b="1" spc="300">
                <a:solidFill>
                  <a:schemeClr val="bg1"/>
                </a:solidFill>
                <a:latin typeface="Barlow Condensed"/>
              </a:rPr>
              <a:t>CARDIO</a:t>
            </a:r>
            <a:r>
              <a:rPr lang="en-US" sz="2400" spc="300">
                <a:solidFill>
                  <a:schemeClr val="bg1"/>
                </a:solidFill>
                <a:latin typeface="Barlow Condensed"/>
              </a:rPr>
              <a:t>             FINDINGS		</a:t>
            </a:r>
          </a:p>
        </p:txBody>
      </p:sp>
      <p:pic>
        <p:nvPicPr>
          <p:cNvPr id="18" name="Picture 17" descr="Logo&#10;&#10;Description automatically generated with medium confidence">
            <a:extLst>
              <a:ext uri="{FF2B5EF4-FFF2-40B4-BE49-F238E27FC236}">
                <a16:creationId xmlns:a16="http://schemas.microsoft.com/office/drawing/2014/main" id="{700E848F-21A8-477B-9380-5A93E817D7A4}"/>
              </a:ext>
            </a:extLst>
          </p:cNvPr>
          <p:cNvPicPr>
            <a:picLocks noChangeAspect="1"/>
          </p:cNvPicPr>
          <p:nvPr/>
        </p:nvPicPr>
        <p:blipFill>
          <a:blip r:embed="rId4"/>
          <a:stretch>
            <a:fillRect/>
          </a:stretch>
        </p:blipFill>
        <p:spPr>
          <a:xfrm>
            <a:off x="39149" y="6320221"/>
            <a:ext cx="581154" cy="504686"/>
          </a:xfrm>
          <a:prstGeom prst="rect">
            <a:avLst/>
          </a:prstGeom>
        </p:spPr>
      </p:pic>
      <p:sp>
        <p:nvSpPr>
          <p:cNvPr id="19" name="Process 6">
            <a:extLst>
              <a:ext uri="{FF2B5EF4-FFF2-40B4-BE49-F238E27FC236}">
                <a16:creationId xmlns:a16="http://schemas.microsoft.com/office/drawing/2014/main" id="{01D885F6-6DCD-4913-87B5-6E8263B91F01}"/>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0CB1DC-10CB-8041-9C6A-F06E970F8BF1}"/>
              </a:ext>
            </a:extLst>
          </p:cNvPr>
          <p:cNvSpPr/>
          <p:nvPr/>
        </p:nvSpPr>
        <p:spPr>
          <a:xfrm>
            <a:off x="9071209" y="2828834"/>
            <a:ext cx="2401427" cy="1200329"/>
          </a:xfrm>
          <a:prstGeom prst="rect">
            <a:avLst/>
          </a:prstGeom>
        </p:spPr>
        <p:txBody>
          <a:bodyPr wrap="none">
            <a:spAutoFit/>
          </a:bodyPr>
          <a:lstStyle/>
          <a:p>
            <a:pPr lvl="0" algn="ctr"/>
            <a:r>
              <a:rPr lang="en-US" sz="3600">
                <a:effectLst>
                  <a:outerShdw blurRad="50800" dist="38100" dir="2700000" algn="tl" rotWithShape="0">
                    <a:prstClr val="black">
                      <a:alpha val="40000"/>
                    </a:prstClr>
                  </a:outerShdw>
                </a:effectLst>
              </a:rPr>
              <a:t>73.8% of </a:t>
            </a:r>
          </a:p>
          <a:p>
            <a:pPr lvl="0" algn="ctr"/>
            <a:r>
              <a:rPr lang="en-US" sz="3600">
                <a:effectLst>
                  <a:outerShdw blurRad="50800" dist="38100" dir="2700000" algn="tl" rotWithShape="0">
                    <a:prstClr val="black">
                      <a:alpha val="40000"/>
                    </a:prstClr>
                  </a:outerShdw>
                </a:effectLst>
              </a:rPr>
              <a:t>Total Losses</a:t>
            </a:r>
          </a:p>
        </p:txBody>
      </p:sp>
    </p:spTree>
    <p:extLst>
      <p:ext uri="{BB962C8B-B14F-4D97-AF65-F5344CB8AC3E}">
        <p14:creationId xmlns:p14="http://schemas.microsoft.com/office/powerpoint/2010/main" val="8623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hlinkClick r:id="" action="ppaction://noaction"/>
            <a:extLst>
              <a:ext uri="{FF2B5EF4-FFF2-40B4-BE49-F238E27FC236}">
                <a16:creationId xmlns:a16="http://schemas.microsoft.com/office/drawing/2014/main" id="{CC53ED24-EE50-1945-A737-F15344D8C7FF}"/>
              </a:ext>
            </a:extLst>
          </p:cNvPr>
          <p:cNvPicPr>
            <a:picLocks noChangeAspect="1"/>
          </p:cNvPicPr>
          <p:nvPr/>
        </p:nvPicPr>
        <p:blipFill>
          <a:blip r:embed="rId3"/>
          <a:stretch>
            <a:fillRect/>
          </a:stretch>
        </p:blipFill>
        <p:spPr>
          <a:xfrm>
            <a:off x="10802302" y="254000"/>
            <a:ext cx="1008698" cy="56038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0FBAC2BA-0788-8A4F-9C46-052E2ACA810E}"/>
              </a:ext>
            </a:extLst>
          </p:cNvPr>
          <p:cNvPicPr>
            <a:picLocks noChangeAspect="1"/>
          </p:cNvPicPr>
          <p:nvPr/>
        </p:nvPicPr>
        <p:blipFill>
          <a:blip r:embed="rId4"/>
          <a:stretch>
            <a:fillRect/>
          </a:stretch>
        </p:blipFill>
        <p:spPr>
          <a:xfrm>
            <a:off x="173182" y="6267511"/>
            <a:ext cx="581154" cy="504686"/>
          </a:xfrm>
          <a:prstGeom prst="rect">
            <a:avLst/>
          </a:prstGeom>
        </p:spPr>
      </p:pic>
      <p:sp>
        <p:nvSpPr>
          <p:cNvPr id="10" name="Rectangle 9">
            <a:extLst>
              <a:ext uri="{FF2B5EF4-FFF2-40B4-BE49-F238E27FC236}">
                <a16:creationId xmlns:a16="http://schemas.microsoft.com/office/drawing/2014/main" id="{870801E6-41EE-F14C-9F94-0259A327B4CB}"/>
              </a:ext>
            </a:extLst>
          </p:cNvPr>
          <p:cNvSpPr/>
          <p:nvPr/>
        </p:nvSpPr>
        <p:spPr>
          <a:xfrm>
            <a:off x="3168884" y="180251"/>
            <a:ext cx="5854231" cy="70788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r>
              <a:rPr lang="en-US" sz="4000"/>
              <a:t>TOTAL SALES PER CHANNEL</a:t>
            </a:r>
          </a:p>
        </p:txBody>
      </p:sp>
      <p:graphicFrame>
        <p:nvGraphicFramePr>
          <p:cNvPr id="2" name="Table 1">
            <a:extLst>
              <a:ext uri="{FF2B5EF4-FFF2-40B4-BE49-F238E27FC236}">
                <a16:creationId xmlns:a16="http://schemas.microsoft.com/office/drawing/2014/main" id="{105ACB93-4C5B-FC41-AAAC-F4A84AB8B9D3}"/>
              </a:ext>
            </a:extLst>
          </p:cNvPr>
          <p:cNvGraphicFramePr>
            <a:graphicFrameLocks noGrp="1"/>
          </p:cNvGraphicFramePr>
          <p:nvPr>
            <p:extLst>
              <p:ext uri="{D42A27DB-BD31-4B8C-83A1-F6EECF244321}">
                <p14:modId xmlns:p14="http://schemas.microsoft.com/office/powerpoint/2010/main" val="1502370028"/>
              </p:ext>
            </p:extLst>
          </p:nvPr>
        </p:nvGraphicFramePr>
        <p:xfrm>
          <a:off x="2572976" y="3023264"/>
          <a:ext cx="2503908" cy="540970"/>
        </p:xfrm>
        <a:graphic>
          <a:graphicData uri="http://schemas.openxmlformats.org/drawingml/2006/table">
            <a:tbl>
              <a:tblPr>
                <a:tableStyleId>{5C22544A-7EE6-4342-B048-85BDC9FD1C3A}</a:tableStyleId>
              </a:tblPr>
              <a:tblGrid>
                <a:gridCol w="2503908">
                  <a:extLst>
                    <a:ext uri="{9D8B030D-6E8A-4147-A177-3AD203B41FA5}">
                      <a16:colId xmlns:a16="http://schemas.microsoft.com/office/drawing/2014/main" val="223605295"/>
                    </a:ext>
                  </a:extLst>
                </a:gridCol>
              </a:tblGrid>
              <a:tr h="540970">
                <a:tc>
                  <a:txBody>
                    <a:bodyPr/>
                    <a:lstStyle/>
                    <a:p>
                      <a:pPr algn="r" fontAlgn="b"/>
                      <a:r>
                        <a:rPr lang="en-US" sz="3200" u="none" strike="noStrike">
                          <a:solidFill>
                            <a:schemeClr val="bg1"/>
                          </a:solidFill>
                          <a:effectLst/>
                          <a:highlight>
                            <a:srgbClr val="006554"/>
                          </a:highlight>
                        </a:rPr>
                        <a:t>$435,521,737</a:t>
                      </a:r>
                      <a:endParaRPr lang="en-US" sz="3200" b="1" i="1" u="none" strike="noStrike">
                        <a:solidFill>
                          <a:schemeClr val="bg1"/>
                        </a:solidFill>
                        <a:effectLst/>
                        <a:highlight>
                          <a:srgbClr val="006554"/>
                        </a:highlight>
                        <a:latin typeface="Calibri" panose="020F0502020204030204" pitchFamily="34" charset="0"/>
                      </a:endParaRPr>
                    </a:p>
                  </a:txBody>
                  <a:tcPr marL="9525" marR="9525" marT="9525" marB="0" anchor="b">
                    <a:solidFill>
                      <a:srgbClr val="006554"/>
                    </a:solidFill>
                  </a:tcPr>
                </a:tc>
                <a:extLst>
                  <a:ext uri="{0D108BD9-81ED-4DB2-BD59-A6C34878D82A}">
                    <a16:rowId xmlns:a16="http://schemas.microsoft.com/office/drawing/2014/main" val="3493108806"/>
                  </a:ext>
                </a:extLst>
              </a:tr>
            </a:tbl>
          </a:graphicData>
        </a:graphic>
      </p:graphicFrame>
      <p:graphicFrame>
        <p:nvGraphicFramePr>
          <p:cNvPr id="3" name="Table 2">
            <a:extLst>
              <a:ext uri="{FF2B5EF4-FFF2-40B4-BE49-F238E27FC236}">
                <a16:creationId xmlns:a16="http://schemas.microsoft.com/office/drawing/2014/main" id="{840C601A-363F-BD49-AB7C-205DA747B9A3}"/>
              </a:ext>
            </a:extLst>
          </p:cNvPr>
          <p:cNvGraphicFramePr>
            <a:graphicFrameLocks noGrp="1"/>
          </p:cNvGraphicFramePr>
          <p:nvPr>
            <p:extLst>
              <p:ext uri="{D42A27DB-BD31-4B8C-83A1-F6EECF244321}">
                <p14:modId xmlns:p14="http://schemas.microsoft.com/office/powerpoint/2010/main" val="1326951292"/>
              </p:ext>
            </p:extLst>
          </p:nvPr>
        </p:nvGraphicFramePr>
        <p:xfrm>
          <a:off x="5702038" y="3023264"/>
          <a:ext cx="2503908" cy="540970"/>
        </p:xfrm>
        <a:graphic>
          <a:graphicData uri="http://schemas.openxmlformats.org/drawingml/2006/table">
            <a:tbl>
              <a:tblPr>
                <a:tableStyleId>{5C22544A-7EE6-4342-B048-85BDC9FD1C3A}</a:tableStyleId>
              </a:tblPr>
              <a:tblGrid>
                <a:gridCol w="2503908">
                  <a:extLst>
                    <a:ext uri="{9D8B030D-6E8A-4147-A177-3AD203B41FA5}">
                      <a16:colId xmlns:a16="http://schemas.microsoft.com/office/drawing/2014/main" val="1179500054"/>
                    </a:ext>
                  </a:extLst>
                </a:gridCol>
              </a:tblGrid>
              <a:tr h="540970">
                <a:tc>
                  <a:txBody>
                    <a:bodyPr/>
                    <a:lstStyle/>
                    <a:p>
                      <a:pPr algn="r" fontAlgn="b"/>
                      <a:r>
                        <a:rPr lang="en-US" sz="3200" u="none" strike="noStrike">
                          <a:solidFill>
                            <a:schemeClr val="bg1"/>
                          </a:solidFill>
                          <a:effectLst/>
                          <a:highlight>
                            <a:srgbClr val="006554"/>
                          </a:highlight>
                        </a:rPr>
                        <a:t>$519,559,541</a:t>
                      </a:r>
                      <a:endParaRPr lang="en-US" sz="3200" b="1" i="1" u="none" strike="noStrike">
                        <a:solidFill>
                          <a:schemeClr val="bg1"/>
                        </a:solidFill>
                        <a:effectLst/>
                        <a:highlight>
                          <a:srgbClr val="006554"/>
                        </a:highlight>
                        <a:latin typeface="Calibri" panose="020F0502020204030204" pitchFamily="34" charset="0"/>
                      </a:endParaRPr>
                    </a:p>
                  </a:txBody>
                  <a:tcPr marL="9525" marR="9525" marT="9525" marB="0" anchor="b">
                    <a:solidFill>
                      <a:srgbClr val="006554"/>
                    </a:solidFill>
                  </a:tcPr>
                </a:tc>
                <a:extLst>
                  <a:ext uri="{0D108BD9-81ED-4DB2-BD59-A6C34878D82A}">
                    <a16:rowId xmlns:a16="http://schemas.microsoft.com/office/drawing/2014/main" val="3366949691"/>
                  </a:ext>
                </a:extLst>
              </a:tr>
            </a:tbl>
          </a:graphicData>
        </a:graphic>
      </p:graphicFrame>
      <p:graphicFrame>
        <p:nvGraphicFramePr>
          <p:cNvPr id="4" name="Table 3">
            <a:extLst>
              <a:ext uri="{FF2B5EF4-FFF2-40B4-BE49-F238E27FC236}">
                <a16:creationId xmlns:a16="http://schemas.microsoft.com/office/drawing/2014/main" id="{4B039B85-9D16-2E4B-900D-AAA2BF310915}"/>
              </a:ext>
            </a:extLst>
          </p:cNvPr>
          <p:cNvGraphicFramePr>
            <a:graphicFrameLocks noGrp="1"/>
          </p:cNvGraphicFramePr>
          <p:nvPr>
            <p:extLst>
              <p:ext uri="{D42A27DB-BD31-4B8C-83A1-F6EECF244321}">
                <p14:modId xmlns:p14="http://schemas.microsoft.com/office/powerpoint/2010/main" val="234165511"/>
              </p:ext>
            </p:extLst>
          </p:nvPr>
        </p:nvGraphicFramePr>
        <p:xfrm>
          <a:off x="8743913" y="3023264"/>
          <a:ext cx="2548612" cy="540970"/>
        </p:xfrm>
        <a:graphic>
          <a:graphicData uri="http://schemas.openxmlformats.org/drawingml/2006/table">
            <a:tbl>
              <a:tblPr>
                <a:tableStyleId>{5C22544A-7EE6-4342-B048-85BDC9FD1C3A}</a:tableStyleId>
              </a:tblPr>
              <a:tblGrid>
                <a:gridCol w="2548612">
                  <a:extLst>
                    <a:ext uri="{9D8B030D-6E8A-4147-A177-3AD203B41FA5}">
                      <a16:colId xmlns:a16="http://schemas.microsoft.com/office/drawing/2014/main" val="626003158"/>
                    </a:ext>
                  </a:extLst>
                </a:gridCol>
              </a:tblGrid>
              <a:tr h="540970">
                <a:tc>
                  <a:txBody>
                    <a:bodyPr/>
                    <a:lstStyle/>
                    <a:p>
                      <a:pPr algn="r" fontAlgn="b"/>
                      <a:r>
                        <a:rPr lang="en-US" sz="3200" u="none" strike="noStrike">
                          <a:solidFill>
                            <a:schemeClr val="bg1"/>
                          </a:solidFill>
                          <a:effectLst/>
                          <a:highlight>
                            <a:srgbClr val="006554"/>
                          </a:highlight>
                        </a:rPr>
                        <a:t>$412,827,369</a:t>
                      </a:r>
                      <a:endParaRPr lang="en-US" sz="3200" b="0" i="0" u="none" strike="noStrike">
                        <a:solidFill>
                          <a:schemeClr val="bg1"/>
                        </a:solidFill>
                        <a:effectLst/>
                        <a:highlight>
                          <a:srgbClr val="006554"/>
                        </a:highlight>
                        <a:latin typeface="Calibri" panose="020F0502020204030204" pitchFamily="34" charset="0"/>
                      </a:endParaRPr>
                    </a:p>
                  </a:txBody>
                  <a:tcPr marL="9525" marR="9525" marT="9525" marB="0" anchor="b">
                    <a:solidFill>
                      <a:srgbClr val="006554"/>
                    </a:solidFill>
                  </a:tcPr>
                </a:tc>
                <a:extLst>
                  <a:ext uri="{0D108BD9-81ED-4DB2-BD59-A6C34878D82A}">
                    <a16:rowId xmlns:a16="http://schemas.microsoft.com/office/drawing/2014/main" val="3367163298"/>
                  </a:ext>
                </a:extLst>
              </a:tr>
            </a:tbl>
          </a:graphicData>
        </a:graphic>
      </p:graphicFrame>
      <p:graphicFrame>
        <p:nvGraphicFramePr>
          <p:cNvPr id="5" name="Table 4">
            <a:extLst>
              <a:ext uri="{FF2B5EF4-FFF2-40B4-BE49-F238E27FC236}">
                <a16:creationId xmlns:a16="http://schemas.microsoft.com/office/drawing/2014/main" id="{AC10E876-9A52-124A-8D28-AC88366D8E3A}"/>
              </a:ext>
            </a:extLst>
          </p:cNvPr>
          <p:cNvGraphicFramePr>
            <a:graphicFrameLocks noGrp="1"/>
          </p:cNvGraphicFramePr>
          <p:nvPr>
            <p:extLst>
              <p:ext uri="{D42A27DB-BD31-4B8C-83A1-F6EECF244321}">
                <p14:modId xmlns:p14="http://schemas.microsoft.com/office/powerpoint/2010/main" val="2693742455"/>
              </p:ext>
            </p:extLst>
          </p:nvPr>
        </p:nvGraphicFramePr>
        <p:xfrm>
          <a:off x="2546006" y="3827213"/>
          <a:ext cx="2557848" cy="540970"/>
        </p:xfrm>
        <a:graphic>
          <a:graphicData uri="http://schemas.openxmlformats.org/drawingml/2006/table">
            <a:tbl>
              <a:tblPr>
                <a:tableStyleId>{5C22544A-7EE6-4342-B048-85BDC9FD1C3A}</a:tableStyleId>
              </a:tblPr>
              <a:tblGrid>
                <a:gridCol w="2557848">
                  <a:extLst>
                    <a:ext uri="{9D8B030D-6E8A-4147-A177-3AD203B41FA5}">
                      <a16:colId xmlns:a16="http://schemas.microsoft.com/office/drawing/2014/main" val="4110091320"/>
                    </a:ext>
                  </a:extLst>
                </a:gridCol>
              </a:tblGrid>
              <a:tr h="540970">
                <a:tc>
                  <a:txBody>
                    <a:bodyPr/>
                    <a:lstStyle/>
                    <a:p>
                      <a:pPr algn="r" fontAlgn="b"/>
                      <a:r>
                        <a:rPr lang="en-US" sz="3200" u="none" strike="noStrike">
                          <a:solidFill>
                            <a:schemeClr val="bg1"/>
                          </a:solidFill>
                          <a:effectLst/>
                        </a:rPr>
                        <a:t>$320,912,170</a:t>
                      </a:r>
                      <a:endParaRPr lang="en-US" sz="3200" b="1" i="1" u="none" strike="noStrike">
                        <a:solidFill>
                          <a:schemeClr val="bg1"/>
                        </a:solidFill>
                        <a:effectLst/>
                        <a:latin typeface="Calibri" panose="020F0502020204030204" pitchFamily="34" charset="0"/>
                      </a:endParaRPr>
                    </a:p>
                  </a:txBody>
                  <a:tcPr marL="9525" marR="9525" marT="9525" marB="0" anchor="b">
                    <a:solidFill>
                      <a:srgbClr val="FF8E4A"/>
                    </a:solidFill>
                  </a:tcPr>
                </a:tc>
                <a:extLst>
                  <a:ext uri="{0D108BD9-81ED-4DB2-BD59-A6C34878D82A}">
                    <a16:rowId xmlns:a16="http://schemas.microsoft.com/office/drawing/2014/main" val="212161123"/>
                  </a:ext>
                </a:extLst>
              </a:tr>
            </a:tbl>
          </a:graphicData>
        </a:graphic>
      </p:graphicFrame>
      <p:graphicFrame>
        <p:nvGraphicFramePr>
          <p:cNvPr id="16" name="Table 15">
            <a:extLst>
              <a:ext uri="{FF2B5EF4-FFF2-40B4-BE49-F238E27FC236}">
                <a16:creationId xmlns:a16="http://schemas.microsoft.com/office/drawing/2014/main" id="{1AE75812-7775-7746-9FE0-D82379547290}"/>
              </a:ext>
            </a:extLst>
          </p:cNvPr>
          <p:cNvGraphicFramePr>
            <a:graphicFrameLocks noGrp="1"/>
          </p:cNvGraphicFramePr>
          <p:nvPr>
            <p:extLst>
              <p:ext uri="{D42A27DB-BD31-4B8C-83A1-F6EECF244321}">
                <p14:modId xmlns:p14="http://schemas.microsoft.com/office/powerpoint/2010/main" val="3793914106"/>
              </p:ext>
            </p:extLst>
          </p:nvPr>
        </p:nvGraphicFramePr>
        <p:xfrm>
          <a:off x="5721157" y="3812827"/>
          <a:ext cx="2484789" cy="540970"/>
        </p:xfrm>
        <a:graphic>
          <a:graphicData uri="http://schemas.openxmlformats.org/drawingml/2006/table">
            <a:tbl>
              <a:tblPr>
                <a:tableStyleId>{5C22544A-7EE6-4342-B048-85BDC9FD1C3A}</a:tableStyleId>
              </a:tblPr>
              <a:tblGrid>
                <a:gridCol w="2484789">
                  <a:extLst>
                    <a:ext uri="{9D8B030D-6E8A-4147-A177-3AD203B41FA5}">
                      <a16:colId xmlns:a16="http://schemas.microsoft.com/office/drawing/2014/main" val="3209771140"/>
                    </a:ext>
                  </a:extLst>
                </a:gridCol>
              </a:tblGrid>
              <a:tr h="540970">
                <a:tc>
                  <a:txBody>
                    <a:bodyPr/>
                    <a:lstStyle/>
                    <a:p>
                      <a:pPr algn="r" fontAlgn="b"/>
                      <a:r>
                        <a:rPr lang="en-US" sz="3200" u="none" strike="noStrike">
                          <a:solidFill>
                            <a:schemeClr val="bg1"/>
                          </a:solidFill>
                          <a:effectLst/>
                        </a:rPr>
                        <a:t>$214,658,603</a:t>
                      </a:r>
                      <a:endParaRPr lang="en-US" sz="3200" b="1" i="1" u="none" strike="noStrike">
                        <a:solidFill>
                          <a:schemeClr val="bg1"/>
                        </a:solidFill>
                        <a:effectLst/>
                        <a:latin typeface="Calibri" panose="020F0502020204030204" pitchFamily="34" charset="0"/>
                      </a:endParaRPr>
                    </a:p>
                  </a:txBody>
                  <a:tcPr marL="9525" marR="9525" marT="9525" marB="0" anchor="b">
                    <a:solidFill>
                      <a:srgbClr val="FF8E4A"/>
                    </a:solidFill>
                  </a:tcPr>
                </a:tc>
                <a:extLst>
                  <a:ext uri="{0D108BD9-81ED-4DB2-BD59-A6C34878D82A}">
                    <a16:rowId xmlns:a16="http://schemas.microsoft.com/office/drawing/2014/main" val="210800702"/>
                  </a:ext>
                </a:extLst>
              </a:tr>
            </a:tbl>
          </a:graphicData>
        </a:graphic>
      </p:graphicFrame>
      <p:graphicFrame>
        <p:nvGraphicFramePr>
          <p:cNvPr id="18" name="Table 17">
            <a:extLst>
              <a:ext uri="{FF2B5EF4-FFF2-40B4-BE49-F238E27FC236}">
                <a16:creationId xmlns:a16="http://schemas.microsoft.com/office/drawing/2014/main" id="{744A8B8B-F350-4648-B496-ABBD0DBE6E25}"/>
              </a:ext>
            </a:extLst>
          </p:cNvPr>
          <p:cNvGraphicFramePr>
            <a:graphicFrameLocks noGrp="1"/>
          </p:cNvGraphicFramePr>
          <p:nvPr>
            <p:extLst>
              <p:ext uri="{D42A27DB-BD31-4B8C-83A1-F6EECF244321}">
                <p14:modId xmlns:p14="http://schemas.microsoft.com/office/powerpoint/2010/main" val="1145068803"/>
              </p:ext>
            </p:extLst>
          </p:nvPr>
        </p:nvGraphicFramePr>
        <p:xfrm>
          <a:off x="8743914" y="3827213"/>
          <a:ext cx="2548612" cy="540970"/>
        </p:xfrm>
        <a:graphic>
          <a:graphicData uri="http://schemas.openxmlformats.org/drawingml/2006/table">
            <a:tbl>
              <a:tblPr>
                <a:tableStyleId>{5C22544A-7EE6-4342-B048-85BDC9FD1C3A}</a:tableStyleId>
              </a:tblPr>
              <a:tblGrid>
                <a:gridCol w="2548612">
                  <a:extLst>
                    <a:ext uri="{9D8B030D-6E8A-4147-A177-3AD203B41FA5}">
                      <a16:colId xmlns:a16="http://schemas.microsoft.com/office/drawing/2014/main" val="446715005"/>
                    </a:ext>
                  </a:extLst>
                </a:gridCol>
              </a:tblGrid>
              <a:tr h="540970">
                <a:tc>
                  <a:txBody>
                    <a:bodyPr/>
                    <a:lstStyle/>
                    <a:p>
                      <a:pPr algn="r" fontAlgn="b"/>
                      <a:r>
                        <a:rPr lang="en-US" sz="3200" u="none" strike="noStrike">
                          <a:solidFill>
                            <a:schemeClr val="bg1"/>
                          </a:solidFill>
                          <a:effectLst/>
                        </a:rPr>
                        <a:t>$152,689,575</a:t>
                      </a:r>
                      <a:endParaRPr lang="en-US" sz="3200" b="0" i="0" u="none" strike="noStrike">
                        <a:solidFill>
                          <a:schemeClr val="bg1"/>
                        </a:solidFill>
                        <a:effectLst/>
                        <a:latin typeface="Calibri" panose="020F0502020204030204" pitchFamily="34" charset="0"/>
                      </a:endParaRPr>
                    </a:p>
                  </a:txBody>
                  <a:tcPr marL="9525" marR="9525" marT="9525" marB="0" anchor="b">
                    <a:solidFill>
                      <a:srgbClr val="FF8E4A"/>
                    </a:solidFill>
                  </a:tcPr>
                </a:tc>
                <a:extLst>
                  <a:ext uri="{0D108BD9-81ED-4DB2-BD59-A6C34878D82A}">
                    <a16:rowId xmlns:a16="http://schemas.microsoft.com/office/drawing/2014/main" val="1573535683"/>
                  </a:ext>
                </a:extLst>
              </a:tr>
            </a:tbl>
          </a:graphicData>
        </a:graphic>
      </p:graphicFrame>
      <p:sp>
        <p:nvSpPr>
          <p:cNvPr id="6" name="TextBox 5">
            <a:extLst>
              <a:ext uri="{FF2B5EF4-FFF2-40B4-BE49-F238E27FC236}">
                <a16:creationId xmlns:a16="http://schemas.microsoft.com/office/drawing/2014/main" id="{9835C670-E52D-426D-8751-97F1549501B2}"/>
              </a:ext>
            </a:extLst>
          </p:cNvPr>
          <p:cNvSpPr txBox="1"/>
          <p:nvPr/>
        </p:nvSpPr>
        <p:spPr>
          <a:xfrm>
            <a:off x="180970" y="3826193"/>
            <a:ext cx="2384062" cy="584775"/>
          </a:xfrm>
          <a:prstGeom prst="rect">
            <a:avLst/>
          </a:prstGeom>
          <a:noFill/>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e-Commerce</a:t>
            </a:r>
            <a:endParaRPr lang="en-US" sz="3200">
              <a:cs typeface="Calibri"/>
            </a:endParaRPr>
          </a:p>
        </p:txBody>
      </p:sp>
      <p:sp>
        <p:nvSpPr>
          <p:cNvPr id="20" name="TextBox 19">
            <a:extLst>
              <a:ext uri="{FF2B5EF4-FFF2-40B4-BE49-F238E27FC236}">
                <a16:creationId xmlns:a16="http://schemas.microsoft.com/office/drawing/2014/main" id="{3C65B9F7-4510-4C8C-BF2B-78E23BF58051}"/>
              </a:ext>
            </a:extLst>
          </p:cNvPr>
          <p:cNvSpPr txBox="1"/>
          <p:nvPr/>
        </p:nvSpPr>
        <p:spPr>
          <a:xfrm>
            <a:off x="228554" y="2998672"/>
            <a:ext cx="2028067" cy="584775"/>
          </a:xfrm>
          <a:prstGeom prst="rect">
            <a:avLst/>
          </a:prstGeom>
          <a:noFill/>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In-Store</a:t>
            </a:r>
          </a:p>
        </p:txBody>
      </p:sp>
      <p:sp>
        <p:nvSpPr>
          <p:cNvPr id="24" name="Rectangle 23">
            <a:extLst>
              <a:ext uri="{FF2B5EF4-FFF2-40B4-BE49-F238E27FC236}">
                <a16:creationId xmlns:a16="http://schemas.microsoft.com/office/drawing/2014/main" id="{F99B5F11-44D4-4430-B6AF-DC0D03626BD9}"/>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highlight>
                  <a:srgbClr val="006554"/>
                </a:highlight>
                <a:latin typeface="Barlow Condensed"/>
              </a:rPr>
              <a:t>TRENDS		SALES	                  </a:t>
            </a:r>
            <a:r>
              <a:rPr lang="en-US" sz="2400" b="1" spc="300">
                <a:solidFill>
                  <a:schemeClr val="bg1"/>
                </a:solidFill>
                <a:highlight>
                  <a:srgbClr val="006554"/>
                </a:highlight>
                <a:latin typeface="Barlow Condensed"/>
              </a:rPr>
              <a:t>DECLINE</a:t>
            </a:r>
            <a:r>
              <a:rPr lang="en-US" sz="2400" spc="300">
                <a:solidFill>
                  <a:schemeClr val="bg1"/>
                </a:solidFill>
                <a:highlight>
                  <a:srgbClr val="006554"/>
                </a:highlight>
                <a:latin typeface="Barlow Condensed"/>
              </a:rPr>
              <a:t>	              FINDINGS</a:t>
            </a:r>
            <a:r>
              <a:rPr lang="en-US" sz="2400" spc="300">
                <a:solidFill>
                  <a:schemeClr val="bg1"/>
                </a:solidFill>
                <a:latin typeface="Barlow Condensed"/>
              </a:rPr>
              <a:t>		</a:t>
            </a:r>
          </a:p>
        </p:txBody>
      </p:sp>
      <p:pic>
        <p:nvPicPr>
          <p:cNvPr id="25" name="Picture 24" descr="Logo&#10;&#10;Description automatically generated with medium confidence">
            <a:extLst>
              <a:ext uri="{FF2B5EF4-FFF2-40B4-BE49-F238E27FC236}">
                <a16:creationId xmlns:a16="http://schemas.microsoft.com/office/drawing/2014/main" id="{44925D98-F6E1-4D5E-903D-D60C3839A3E0}"/>
              </a:ext>
            </a:extLst>
          </p:cNvPr>
          <p:cNvPicPr>
            <a:picLocks noChangeAspect="1"/>
          </p:cNvPicPr>
          <p:nvPr/>
        </p:nvPicPr>
        <p:blipFill>
          <a:blip r:embed="rId4"/>
          <a:stretch>
            <a:fillRect/>
          </a:stretch>
        </p:blipFill>
        <p:spPr>
          <a:xfrm>
            <a:off x="39149" y="6320221"/>
            <a:ext cx="581154" cy="504686"/>
          </a:xfrm>
          <a:prstGeom prst="rect">
            <a:avLst/>
          </a:prstGeom>
        </p:spPr>
      </p:pic>
      <p:sp>
        <p:nvSpPr>
          <p:cNvPr id="26" name="Rectangle 25">
            <a:extLst>
              <a:ext uri="{FF2B5EF4-FFF2-40B4-BE49-F238E27FC236}">
                <a16:creationId xmlns:a16="http://schemas.microsoft.com/office/drawing/2014/main" id="{95941870-BE93-42FF-B50F-9C9190038E08}"/>
              </a:ext>
            </a:extLst>
          </p:cNvPr>
          <p:cNvSpPr/>
          <p:nvPr/>
        </p:nvSpPr>
        <p:spPr>
          <a:xfrm>
            <a:off x="0" y="6299730"/>
            <a:ext cx="12192000" cy="545668"/>
          </a:xfrm>
          <a:prstGeom prst="rect">
            <a:avLst/>
          </a:prstGeom>
          <a:solidFill>
            <a:srgbClr val="00655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1CBA4B-805E-4523-9FAD-1257AAC69A81}"/>
              </a:ext>
            </a:extLst>
          </p:cNvPr>
          <p:cNvSpPr/>
          <p:nvPr/>
        </p:nvSpPr>
        <p:spPr>
          <a:xfrm>
            <a:off x="1240605" y="6384567"/>
            <a:ext cx="10951395" cy="830997"/>
          </a:xfrm>
          <a:prstGeom prst="rect">
            <a:avLst/>
          </a:prstGeom>
        </p:spPr>
        <p:txBody>
          <a:bodyPr wrap="square" lIns="91440" tIns="45720" rIns="91440" bIns="45720" anchor="t">
            <a:spAutoFit/>
          </a:bodyPr>
          <a:lstStyle/>
          <a:p>
            <a:r>
              <a:rPr lang="en-US" sz="2400" spc="300">
                <a:solidFill>
                  <a:schemeClr val="bg1"/>
                </a:solidFill>
                <a:latin typeface="Barlow Condensed"/>
              </a:rPr>
              <a:t>SALES		DECLINE	      </a:t>
            </a:r>
            <a:r>
              <a:rPr lang="en-US" sz="2400" b="1" spc="300">
                <a:solidFill>
                  <a:schemeClr val="bg1"/>
                </a:solidFill>
                <a:latin typeface="Barlow Condensed"/>
              </a:rPr>
              <a:t>CHANNELS</a:t>
            </a:r>
            <a:r>
              <a:rPr lang="en-US" sz="2400" spc="300">
                <a:solidFill>
                  <a:schemeClr val="bg1"/>
                </a:solidFill>
                <a:latin typeface="Barlow Condensed"/>
              </a:rPr>
              <a:t>             CARDIO             FINDINGS		</a:t>
            </a:r>
          </a:p>
        </p:txBody>
      </p:sp>
      <p:pic>
        <p:nvPicPr>
          <p:cNvPr id="28" name="Picture 27" descr="Logo&#10;&#10;Description automatically generated with medium confidence">
            <a:extLst>
              <a:ext uri="{FF2B5EF4-FFF2-40B4-BE49-F238E27FC236}">
                <a16:creationId xmlns:a16="http://schemas.microsoft.com/office/drawing/2014/main" id="{FF8514A5-F7C2-4F92-ADA5-3D6977F8472A}"/>
              </a:ext>
            </a:extLst>
          </p:cNvPr>
          <p:cNvPicPr>
            <a:picLocks noChangeAspect="1"/>
          </p:cNvPicPr>
          <p:nvPr/>
        </p:nvPicPr>
        <p:blipFill>
          <a:blip r:embed="rId4"/>
          <a:stretch>
            <a:fillRect/>
          </a:stretch>
        </p:blipFill>
        <p:spPr>
          <a:xfrm>
            <a:off x="39149" y="6320221"/>
            <a:ext cx="581154" cy="504686"/>
          </a:xfrm>
          <a:prstGeom prst="rect">
            <a:avLst/>
          </a:prstGeom>
        </p:spPr>
      </p:pic>
      <p:sp>
        <p:nvSpPr>
          <p:cNvPr id="29" name="Process 6">
            <a:extLst>
              <a:ext uri="{FF2B5EF4-FFF2-40B4-BE49-F238E27FC236}">
                <a16:creationId xmlns:a16="http://schemas.microsoft.com/office/drawing/2014/main" id="{4C139DFD-0A4A-438D-A931-BB4D985228E4}"/>
              </a:ext>
            </a:extLst>
          </p:cNvPr>
          <p:cNvSpPr/>
          <p:nvPr/>
        </p:nvSpPr>
        <p:spPr>
          <a:xfrm>
            <a:off x="435429" y="6128657"/>
            <a:ext cx="11506200" cy="83458"/>
          </a:xfrm>
          <a:prstGeom prst="flowChartProcess">
            <a:avLst/>
          </a:prstGeom>
          <a:solidFill>
            <a:srgbClr val="00655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6C419D6-A5C5-CB45-9512-FAF7809F12CB}"/>
              </a:ext>
            </a:extLst>
          </p:cNvPr>
          <p:cNvSpPr txBox="1"/>
          <p:nvPr/>
        </p:nvSpPr>
        <p:spPr>
          <a:xfrm>
            <a:off x="3168884" y="1964730"/>
            <a:ext cx="1591750" cy="707886"/>
          </a:xfrm>
          <a:prstGeom prst="rect">
            <a:avLst/>
          </a:prstGeom>
          <a:noFill/>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2020</a:t>
            </a:r>
          </a:p>
        </p:txBody>
      </p:sp>
      <p:sp>
        <p:nvSpPr>
          <p:cNvPr id="23" name="TextBox 22">
            <a:extLst>
              <a:ext uri="{FF2B5EF4-FFF2-40B4-BE49-F238E27FC236}">
                <a16:creationId xmlns:a16="http://schemas.microsoft.com/office/drawing/2014/main" id="{E67E52BC-A9B4-DA4F-8CB6-11F2DC4670DA}"/>
              </a:ext>
            </a:extLst>
          </p:cNvPr>
          <p:cNvSpPr txBox="1"/>
          <p:nvPr/>
        </p:nvSpPr>
        <p:spPr>
          <a:xfrm>
            <a:off x="6264509" y="1948625"/>
            <a:ext cx="1591750" cy="707886"/>
          </a:xfrm>
          <a:prstGeom prst="rect">
            <a:avLst/>
          </a:prstGeom>
          <a:noFill/>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2021</a:t>
            </a:r>
          </a:p>
        </p:txBody>
      </p:sp>
      <p:sp>
        <p:nvSpPr>
          <p:cNvPr id="30" name="TextBox 29">
            <a:extLst>
              <a:ext uri="{FF2B5EF4-FFF2-40B4-BE49-F238E27FC236}">
                <a16:creationId xmlns:a16="http://schemas.microsoft.com/office/drawing/2014/main" id="{314EA89D-2D37-984A-867B-5BC037B482C6}"/>
              </a:ext>
            </a:extLst>
          </p:cNvPr>
          <p:cNvSpPr txBox="1"/>
          <p:nvPr/>
        </p:nvSpPr>
        <p:spPr>
          <a:xfrm>
            <a:off x="9360134" y="1948625"/>
            <a:ext cx="1591750" cy="707886"/>
          </a:xfrm>
          <a:prstGeom prst="rect">
            <a:avLst/>
          </a:prstGeom>
          <a:noFill/>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2022</a:t>
            </a:r>
          </a:p>
        </p:txBody>
      </p:sp>
    </p:spTree>
    <p:extLst>
      <p:ext uri="{BB962C8B-B14F-4D97-AF65-F5344CB8AC3E}">
        <p14:creationId xmlns:p14="http://schemas.microsoft.com/office/powerpoint/2010/main" val="2617391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521</Words>
  <Application>Microsoft Office PowerPoint</Application>
  <PresentationFormat>Widescreen</PresentationFormat>
  <Paragraphs>83</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Barlow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Krzystolik, Katarzyna J</dc:creator>
  <cp:lastModifiedBy>Eaves, Zachary M</cp:lastModifiedBy>
  <cp:revision>2</cp:revision>
  <dcterms:created xsi:type="dcterms:W3CDTF">2022-02-23T23:30:49Z</dcterms:created>
  <dcterms:modified xsi:type="dcterms:W3CDTF">2022-03-07T20:32:06Z</dcterms:modified>
</cp:coreProperties>
</file>