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9247fcb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89247fcb3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9247fcb3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89247fcb3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9247fcb3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789247fcb3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9247fcb3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89247fcb3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9247fcb3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89247fcb3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89247fcb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89247fcb3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89247fcb3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89247fcb3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9247fcb3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789247fcb3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2971800" y="1371600"/>
            <a:ext cx="6019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971800" y="3200400"/>
            <a:ext cx="6019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 rot="5400000">
            <a:off x="5629275" y="1343025"/>
            <a:ext cx="4057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 rot="5400000">
            <a:off x="1438275" y="-638175"/>
            <a:ext cx="40576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 rot="5400000">
            <a:off x="3114675" y="-1171575"/>
            <a:ext cx="29146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37" name="Google Shape;137;p23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3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" y="1485900"/>
            <a:ext cx="4038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648200" y="1485900"/>
            <a:ext cx="4038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2" name="Google Shape;152;p2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52" name="Google Shape;52;p13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13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5" name="Google Shape;55;p13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3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0" y="0"/>
            <a:ext cx="9144000" cy="409575"/>
            <a:chOff x="0" y="0"/>
            <a:chExt cx="5760" cy="344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2889400" y="1004700"/>
            <a:ext cx="69258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A simple Text-based Relevant Location Prediction Method using Knowledge Base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2971800" y="3200400"/>
            <a:ext cx="6019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50"/>
              <a:buFont typeface="Noto Sans Symbols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57200" y="57150"/>
            <a:ext cx="8231187" cy="1029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Headers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57200" y="971550"/>
            <a:ext cx="83058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header simplified for ease of processing</a:t>
            </a:r>
            <a:endParaRPr/>
          </a:p>
          <a:p>
            <a:pPr indent="-242886" lvl="0" marL="3381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information carried in extension headers</a:t>
            </a:r>
            <a:endParaRPr/>
          </a:p>
          <a:p>
            <a:pPr indent="-2809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Hop-by-hop options</a:t>
            </a:r>
            <a:endParaRPr/>
          </a:p>
          <a:p>
            <a:pPr indent="-2809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header</a:t>
            </a:r>
            <a:endParaRPr/>
          </a:p>
          <a:p>
            <a:pPr indent="-2809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Fragment header</a:t>
            </a:r>
            <a:endParaRPr/>
          </a:p>
          <a:p>
            <a:pPr indent="-2809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options header</a:t>
            </a:r>
            <a:endParaRPr/>
          </a:p>
          <a:p>
            <a:pPr indent="-2809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 header (AH)‏</a:t>
            </a:r>
            <a:endParaRPr/>
          </a:p>
          <a:p>
            <a:pPr indent="-2809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security payload (ESP) header</a:t>
            </a:r>
            <a:endParaRPr/>
          </a:p>
          <a:p>
            <a:pPr indent="-242886" lvl="0" marL="3381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Header field says what type of header follows</a:t>
            </a:r>
            <a:endParaRPr/>
          </a:p>
          <a:p>
            <a:pPr indent="-2809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Fragment Header, TCP, ICMP,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57200" y="171450"/>
            <a:ext cx="8534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Changes</a:t>
            </a:r>
            <a:br>
              <a:rPr b="0" i="0" lang="en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 IPv4 &amp; IPv6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04800" y="1314450"/>
            <a:ext cx="8534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1" i="0" lang="en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Streamlined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Fragmentation fields moved out of base header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IP options moved out of base header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Header Checksum eliminated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Header Length field eliminated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Length field excludes IPv6 header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Alignment changed from 32 to 64 bits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Changes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Revised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to Live </a:t>
            </a:r>
            <a:r>
              <a:rPr b="0" i="0" lang="en" sz="3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’</a:t>
            </a: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Hop Limit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Protocol </a:t>
            </a:r>
            <a:r>
              <a:rPr b="0" i="0" lang="en" sz="3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’</a:t>
            </a: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Next Header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Precedence &amp; TOS </a:t>
            </a:r>
            <a:r>
              <a:rPr b="0" i="0" lang="en" sz="3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’</a:t>
            </a: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Traffic Class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Addresses increased 32 bits </a:t>
            </a:r>
            <a:r>
              <a:rPr b="0" i="0" lang="en" sz="3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’</a:t>
            </a: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128 bits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Extended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300"/>
              <a:buChar char="•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Flow Label field added</a:t>
            </a:r>
            <a:endParaRPr/>
          </a:p>
          <a:p>
            <a:pPr indent="-200025" lvl="0" marL="342900" rtl="0" algn="l">
              <a:spcBef>
                <a:spcPts val="6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 Address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 bits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8 sets of 4 hexadecimal addresses.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xxxx: xxxx: xxxx: xxxx: xxxx: xxxx: xxxx: xxxx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x would be a hexadecimal value represented by 4 bits.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1" i="1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notation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 Address notation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rules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“:” in every 2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 digits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shorthand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 0s in each block can be omitted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“0000” → “0”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“0:all zeros in between :0” can be “::” once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IPv4, there is</a:t>
            </a:r>
            <a:r>
              <a:rPr b="0" i="0" lang="en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no broadcast address.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an </a:t>
            </a:r>
            <a:r>
              <a:rPr b="0" i="0" lang="en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“all nodes multicast” </a:t>
            </a: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serves the same purpose.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>
            <p:ph type="title"/>
          </p:nvPr>
        </p:nvSpPr>
        <p:spPr>
          <a:xfrm>
            <a:off x="457200" y="1143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IPv6 addresses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ctrTitle"/>
          </p:nvPr>
        </p:nvSpPr>
        <p:spPr>
          <a:xfrm>
            <a:off x="2971800" y="1371600"/>
            <a:ext cx="6019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0" i="0" lang="en" sz="5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2971800" y="3200400"/>
            <a:ext cx="6019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50"/>
              <a:buFont typeface="Noto Sans Symbols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