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2" r:id="rId1"/>
  </p:sldMasterIdLst>
  <p:sldIdLst>
    <p:sldId id="256" r:id="rId2"/>
    <p:sldId id="258" r:id="rId3"/>
    <p:sldId id="263" r:id="rId4"/>
    <p:sldId id="264" r:id="rId5"/>
    <p:sldId id="259" r:id="rId6"/>
    <p:sldId id="261" r:id="rId7"/>
    <p:sldId id="262" r:id="rId8"/>
    <p:sldId id="268" r:id="rId9"/>
    <p:sldId id="265" r:id="rId10"/>
    <p:sldId id="266" r:id="rId11"/>
    <p:sldId id="267" r:id="rId12"/>
    <p:sldId id="269" r:id="rId13"/>
    <p:sldId id="276" r:id="rId14"/>
    <p:sldId id="270"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1C2F5F7-C501-4551-9139-10CC5F021470}"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32125716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2F5F7-C501-4551-9139-10CC5F021470}"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9706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2F5F7-C501-4551-9139-10CC5F021470}"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67948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2F5F7-C501-4551-9139-10CC5F021470}"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41383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2F5F7-C501-4551-9139-10CC5F021470}"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185881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F1C2F5F7-C501-4551-9139-10CC5F021470}"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14845288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C2F5F7-C501-4551-9139-10CC5F021470}" type="datetimeFigureOut">
              <a:rPr lang="en-IN" smtClean="0"/>
              <a:t>05-11-2023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20120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F1C2F5F7-C501-4551-9139-10CC5F021470}"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FBA4E-B679-44B5-89A9-40263314A0F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714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2F5F7-C501-4551-9139-10CC5F021470}"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307111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2F5F7-C501-4551-9139-10CC5F021470}"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6226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F1C2F5F7-C501-4551-9139-10CC5F021470}" type="datetimeFigureOut">
              <a:rPr lang="en-IN" smtClean="0"/>
              <a:t>05-11-2023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229081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1C2F5F7-C501-4551-9139-10CC5F021470}" type="datetimeFigureOut">
              <a:rPr lang="en-IN" smtClean="0"/>
              <a:t>05-11-2023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62FBA4E-B679-44B5-89A9-40263314A0FC}" type="slidenum">
              <a:rPr lang="en-IN" smtClean="0"/>
              <a:t>‹#›</a:t>
            </a:fld>
            <a:endParaRPr lang="en-IN"/>
          </a:p>
        </p:txBody>
      </p:sp>
    </p:spTree>
    <p:extLst>
      <p:ext uri="{BB962C8B-B14F-4D97-AF65-F5344CB8AC3E}">
        <p14:creationId xmlns:p14="http://schemas.microsoft.com/office/powerpoint/2010/main" val="366607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1C2F5F7-C501-4551-9139-10CC5F021470}" type="datetimeFigureOut">
              <a:rPr lang="en-IN" smtClean="0"/>
              <a:t>05-11-2023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2FBA4E-B679-44B5-89A9-40263314A0FC}" type="slidenum">
              <a:rPr lang="en-IN" smtClean="0"/>
              <a:t>‹#›</a:t>
            </a:fld>
            <a:endParaRPr lang="en-IN"/>
          </a:p>
        </p:txBody>
      </p:sp>
    </p:spTree>
    <p:extLst>
      <p:ext uri="{BB962C8B-B14F-4D97-AF65-F5344CB8AC3E}">
        <p14:creationId xmlns:p14="http://schemas.microsoft.com/office/powerpoint/2010/main" val="1944600297"/>
      </p:ext>
    </p:extLst>
  </p:cSld>
  <p:clrMap bg1="lt1" tx1="dk1" bg2="lt2" tx2="dk2" accent1="accent1" accent2="accent2" accent3="accent3" accent4="accent4" accent5="accent5" accent6="accent6" hlink="hlink" folHlink="folHlink"/>
  <p:sldLayoutIdLst>
    <p:sldLayoutId id="2147484643" r:id="rId1"/>
    <p:sldLayoutId id="2147484644" r:id="rId2"/>
    <p:sldLayoutId id="2147484645" r:id="rId3"/>
    <p:sldLayoutId id="2147484646" r:id="rId4"/>
    <p:sldLayoutId id="2147484647" r:id="rId5"/>
    <p:sldLayoutId id="2147484648" r:id="rId6"/>
    <p:sldLayoutId id="2147484649" r:id="rId7"/>
    <p:sldLayoutId id="2147484650" r:id="rId8"/>
    <p:sldLayoutId id="2147484651" r:id="rId9"/>
    <p:sldLayoutId id="2147484652" r:id="rId10"/>
    <p:sldLayoutId id="2147484653" r:id="rId11"/>
    <p:sldLayoutId id="214748465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90713"/>
            <a:ext cx="12192000" cy="867267"/>
          </a:xfrm>
        </p:spPr>
        <p:txBody>
          <a:bodyPr>
            <a:normAutofit fontScale="90000"/>
          </a:bodyPr>
          <a:lstStyle/>
          <a:p>
            <a:r>
              <a:rPr lang="en-IN" dirty="0">
                <a:effectLst>
                  <a:outerShdw blurRad="38100" dist="38100" dir="2700000" algn="tl">
                    <a:srgbClr val="000000">
                      <a:alpha val="43137"/>
                    </a:srgbClr>
                  </a:outerShdw>
                </a:effectLst>
              </a:rPr>
              <a:t> LENDING CLUB CASE  STUDY</a:t>
            </a:r>
          </a:p>
        </p:txBody>
      </p:sp>
      <p:sp>
        <p:nvSpPr>
          <p:cNvPr id="3" name="Subtitle 2"/>
          <p:cNvSpPr>
            <a:spLocks noGrp="1"/>
          </p:cNvSpPr>
          <p:nvPr>
            <p:ph type="subTitle" idx="1"/>
          </p:nvPr>
        </p:nvSpPr>
        <p:spPr>
          <a:xfrm>
            <a:off x="4012676" y="3645136"/>
            <a:ext cx="9144000" cy="1655762"/>
          </a:xfrm>
        </p:spPr>
        <p:txBody>
          <a:bodyPr>
            <a:normAutofit/>
          </a:bodyPr>
          <a:lstStyle/>
          <a:p>
            <a:r>
              <a:rPr lang="en-IN" sz="3200" b="1" dirty="0">
                <a:solidFill>
                  <a:schemeClr val="tx1"/>
                </a:solidFill>
                <a:effectLst>
                  <a:outerShdw blurRad="38100" dist="38100" dir="2700000" algn="tl">
                    <a:srgbClr val="000000">
                      <a:alpha val="43137"/>
                    </a:srgbClr>
                  </a:outerShdw>
                </a:effectLst>
              </a:rPr>
              <a:t>By: </a:t>
            </a:r>
            <a:r>
              <a:rPr lang="en-IN" sz="3200" b="1" dirty="0">
                <a:solidFill>
                  <a:schemeClr val="bg1"/>
                </a:solidFill>
                <a:effectLst>
                  <a:outerShdw blurRad="38100" dist="38100" dir="2700000" algn="tl">
                    <a:srgbClr val="000000">
                      <a:alpha val="43137"/>
                    </a:srgbClr>
                  </a:outerShdw>
                </a:effectLst>
              </a:rPr>
              <a:t>Zeba </a:t>
            </a:r>
            <a:r>
              <a:rPr lang="en-IN" sz="3200" b="1" dirty="0" err="1">
                <a:solidFill>
                  <a:schemeClr val="bg1"/>
                </a:solidFill>
                <a:effectLst>
                  <a:outerShdw blurRad="38100" dist="38100" dir="2700000" algn="tl">
                    <a:srgbClr val="000000">
                      <a:alpha val="43137"/>
                    </a:srgbClr>
                  </a:outerShdw>
                </a:effectLst>
              </a:rPr>
              <a:t>Firdows</a:t>
            </a:r>
            <a:r>
              <a:rPr lang="en-IN" sz="3200" b="1" dirty="0">
                <a:solidFill>
                  <a:schemeClr val="bg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&amp; </a:t>
            </a:r>
            <a:r>
              <a:rPr lang="en-IN" sz="3200" b="1" dirty="0" err="1">
                <a:solidFill>
                  <a:schemeClr val="bg1"/>
                </a:solidFill>
                <a:effectLst>
                  <a:outerShdw blurRad="38100" dist="38100" dir="2700000" algn="tl">
                    <a:srgbClr val="000000">
                      <a:alpha val="43137"/>
                    </a:srgbClr>
                  </a:outerShdw>
                </a:effectLst>
              </a:rPr>
              <a:t>Suman</a:t>
            </a:r>
            <a:r>
              <a:rPr lang="en-IN" sz="3200" b="1" dirty="0">
                <a:solidFill>
                  <a:schemeClr val="bg1"/>
                </a:solidFill>
                <a:effectLst>
                  <a:outerShdw blurRad="38100" dist="38100" dir="2700000" algn="tl">
                    <a:srgbClr val="000000">
                      <a:alpha val="43137"/>
                    </a:srgbClr>
                  </a:outerShdw>
                </a:effectLst>
              </a:rPr>
              <a:t> Ghosh</a:t>
            </a:r>
          </a:p>
        </p:txBody>
      </p:sp>
      <p:cxnSp>
        <p:nvCxnSpPr>
          <p:cNvPr id="5" name="Straight Connector 4">
            <a:extLst>
              <a:ext uri="{FF2B5EF4-FFF2-40B4-BE49-F238E27FC236}">
                <a16:creationId xmlns:a16="http://schemas.microsoft.com/office/drawing/2014/main" id="{7385DB7F-E59A-912D-D4F6-1C32FD21CD68}"/>
              </a:ext>
            </a:extLst>
          </p:cNvPr>
          <p:cNvCxnSpPr>
            <a:cxnSpLocks/>
          </p:cNvCxnSpPr>
          <p:nvPr/>
        </p:nvCxnSpPr>
        <p:spPr>
          <a:xfrm>
            <a:off x="6096000" y="4206240"/>
            <a:ext cx="5821680" cy="0"/>
          </a:xfrm>
          <a:prstGeom prst="line">
            <a:avLst/>
          </a:prstGeom>
          <a:ln>
            <a:solidFill>
              <a:schemeClr val="tx1"/>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0895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8" y="0"/>
            <a:ext cx="12217138" cy="720182"/>
          </a:xfrm>
        </p:spPr>
        <p:txBody>
          <a:bodyPr>
            <a:normAutofit/>
          </a:bodyPr>
          <a:lstStyle/>
          <a:p>
            <a:r>
              <a:rPr lang="en-IN" sz="2500" b="1" dirty="0">
                <a:latin typeface="Verdana" panose="020B0604030504040204" pitchFamily="34" charset="0"/>
                <a:ea typeface="Verdana" panose="020B0604030504040204" pitchFamily="34" charset="0"/>
              </a:rPr>
              <a:t>Multivariate Analysis</a:t>
            </a:r>
          </a:p>
        </p:txBody>
      </p:sp>
      <p:sp>
        <p:nvSpPr>
          <p:cNvPr id="10" name="Content Placeholder 9"/>
          <p:cNvSpPr>
            <a:spLocks noGrp="1"/>
          </p:cNvSpPr>
          <p:nvPr>
            <p:ph sz="half" idx="2"/>
          </p:nvPr>
        </p:nvSpPr>
        <p:spPr>
          <a:xfrm>
            <a:off x="6879211" y="1847083"/>
            <a:ext cx="4876013" cy="2479820"/>
          </a:xfrm>
        </p:spPr>
        <p:txBody>
          <a:bodyPr>
            <a:normAutofit/>
          </a:bodyPr>
          <a:lstStyle/>
          <a:p>
            <a:pPr marL="0" indent="0">
              <a:buNone/>
            </a:pPr>
            <a:r>
              <a:rPr lang="en-US" sz="2400" dirty="0">
                <a:solidFill>
                  <a:schemeClr val="tx1"/>
                </a:solidFill>
              </a:rPr>
              <a:t>This plot explains about the pair relation ship between the variables </a:t>
            </a:r>
            <a:endParaRPr lang="en-IN" sz="2400" dirty="0">
              <a:solidFill>
                <a:schemeClr val="tx1"/>
              </a:solidFill>
            </a:endParaRPr>
          </a:p>
          <a:p>
            <a:pPr>
              <a:buFont typeface="Wingdings" panose="05000000000000000000" pitchFamily="2" charset="2"/>
              <a:buChar char="Ø"/>
            </a:pPr>
            <a:r>
              <a:rPr lang="en-IN" sz="2400" dirty="0" err="1">
                <a:solidFill>
                  <a:srgbClr val="002060"/>
                </a:solidFill>
              </a:rPr>
              <a:t>Funded_amnt_inv</a:t>
            </a:r>
            <a:r>
              <a:rPr lang="en-IN" sz="2400" dirty="0">
                <a:solidFill>
                  <a:srgbClr val="002060"/>
                </a:solidFill>
              </a:rPr>
              <a:t> </a:t>
            </a:r>
          </a:p>
          <a:p>
            <a:pPr>
              <a:buFont typeface="Wingdings" panose="05000000000000000000" pitchFamily="2" charset="2"/>
              <a:buChar char="Ø"/>
            </a:pPr>
            <a:r>
              <a:rPr lang="en-IN" sz="2400" dirty="0" err="1">
                <a:solidFill>
                  <a:srgbClr val="002060"/>
                </a:solidFill>
              </a:rPr>
              <a:t>Annual_inc</a:t>
            </a:r>
            <a:r>
              <a:rPr lang="en-IN" sz="2400" dirty="0">
                <a:solidFill>
                  <a:srgbClr val="002060"/>
                </a:solidFill>
              </a:rPr>
              <a:t> </a:t>
            </a:r>
          </a:p>
          <a:p>
            <a:pPr>
              <a:buFont typeface="Wingdings" panose="05000000000000000000" pitchFamily="2" charset="2"/>
              <a:buChar char="Ø"/>
            </a:pPr>
            <a:r>
              <a:rPr lang="en-IN" sz="2400" dirty="0" err="1">
                <a:solidFill>
                  <a:srgbClr val="002060"/>
                </a:solidFill>
              </a:rPr>
              <a:t>Loan_amnt</a:t>
            </a:r>
            <a:endParaRPr lang="en-IN" sz="2400"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34" y="942680"/>
            <a:ext cx="5772700" cy="5772700"/>
          </a:xfrm>
          <a:prstGeom prst="rect">
            <a:avLst/>
          </a:prstGeom>
        </p:spPr>
      </p:pic>
    </p:spTree>
    <p:extLst>
      <p:ext uri="{BB962C8B-B14F-4D97-AF65-F5344CB8AC3E}">
        <p14:creationId xmlns:p14="http://schemas.microsoft.com/office/powerpoint/2010/main" val="276833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4945"/>
          </a:xfrm>
        </p:spPr>
        <p:txBody>
          <a:bodyPr>
            <a:normAutofit/>
          </a:bodyPr>
          <a:lstStyle/>
          <a:p>
            <a:r>
              <a:rPr lang="en-IN" sz="2500" b="1" dirty="0">
                <a:latin typeface="Verdana" panose="020B0604030504040204" pitchFamily="34" charset="0"/>
                <a:ea typeface="Verdana" panose="020B0604030504040204" pitchFamily="34" charset="0"/>
              </a:rPr>
              <a:t>Purpose on which maximum loan is taken</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7901" y="1482086"/>
            <a:ext cx="5467546" cy="4641381"/>
          </a:xfrm>
        </p:spPr>
      </p:pic>
      <p:sp>
        <p:nvSpPr>
          <p:cNvPr id="4" name="Content Placeholder 3"/>
          <p:cNvSpPr>
            <a:spLocks noGrp="1"/>
          </p:cNvSpPr>
          <p:nvPr>
            <p:ph sz="half" idx="2"/>
          </p:nvPr>
        </p:nvSpPr>
        <p:spPr/>
        <p:txBody>
          <a:bodyPr/>
          <a:lstStyle/>
          <a:p>
            <a:r>
              <a:rPr lang="en-IN" sz="3200" dirty="0"/>
              <a:t>Important Features</a:t>
            </a:r>
          </a:p>
          <a:p>
            <a:pPr>
              <a:buFont typeface="Wingdings" panose="05000000000000000000" pitchFamily="2" charset="2"/>
              <a:buChar char="Ø"/>
            </a:pPr>
            <a:r>
              <a:rPr lang="en-IN" b="1" dirty="0" err="1">
                <a:solidFill>
                  <a:srgbClr val="002060"/>
                </a:solidFill>
              </a:rPr>
              <a:t>Debt_consolidation</a:t>
            </a:r>
            <a:endParaRPr lang="en-IN" b="1" dirty="0">
              <a:solidFill>
                <a:srgbClr val="002060"/>
              </a:solidFill>
            </a:endParaRPr>
          </a:p>
          <a:p>
            <a:pPr>
              <a:buFont typeface="Wingdings" panose="05000000000000000000" pitchFamily="2" charset="2"/>
              <a:buChar char="Ø"/>
            </a:pPr>
            <a:r>
              <a:rPr lang="en-IN" b="1" dirty="0" err="1">
                <a:solidFill>
                  <a:srgbClr val="002060"/>
                </a:solidFill>
              </a:rPr>
              <a:t>Credit_card</a:t>
            </a:r>
            <a:endParaRPr lang="en-IN" b="1" dirty="0">
              <a:solidFill>
                <a:srgbClr val="002060"/>
              </a:solidFill>
            </a:endParaRPr>
          </a:p>
          <a:p>
            <a:pPr>
              <a:buFont typeface="Wingdings" panose="05000000000000000000" pitchFamily="2" charset="2"/>
              <a:buChar char="Ø"/>
            </a:pPr>
            <a:r>
              <a:rPr lang="en-IN" b="1" dirty="0">
                <a:solidFill>
                  <a:srgbClr val="002060"/>
                </a:solidFill>
              </a:rPr>
              <a:t>Other </a:t>
            </a:r>
          </a:p>
          <a:p>
            <a:pPr>
              <a:buFont typeface="Wingdings" panose="05000000000000000000" pitchFamily="2" charset="2"/>
              <a:buChar char="Ø"/>
            </a:pPr>
            <a:r>
              <a:rPr lang="en-IN" b="1" dirty="0" err="1">
                <a:solidFill>
                  <a:srgbClr val="002060"/>
                </a:solidFill>
              </a:rPr>
              <a:t>Home_improvement</a:t>
            </a:r>
            <a:endParaRPr lang="en-IN" b="1" dirty="0">
              <a:solidFill>
                <a:srgbClr val="002060"/>
              </a:solidFill>
            </a:endParaRPr>
          </a:p>
        </p:txBody>
      </p:sp>
    </p:spTree>
    <p:extLst>
      <p:ext uri="{BB962C8B-B14F-4D97-AF65-F5344CB8AC3E}">
        <p14:creationId xmlns:p14="http://schemas.microsoft.com/office/powerpoint/2010/main" val="177294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4144"/>
          </a:xfrm>
        </p:spPr>
        <p:txBody>
          <a:bodyPr>
            <a:noAutofit/>
          </a:bodyPr>
          <a:lstStyle/>
          <a:p>
            <a:r>
              <a:rPr lang="en-IN" sz="2500" b="1" dirty="0">
                <a:latin typeface="Verdana" panose="020B0604030504040204" pitchFamily="34" charset="0"/>
                <a:ea typeface="Verdana" panose="020B0604030504040204" pitchFamily="34" charset="0"/>
              </a:rPr>
              <a:t>RANKING OF GRADE HOW THEY ARE PERFORMING</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7584" y="1848595"/>
            <a:ext cx="4619134" cy="4619134"/>
          </a:xfrm>
        </p:spPr>
      </p:pic>
      <p:sp>
        <p:nvSpPr>
          <p:cNvPr id="4" name="Content Placeholder 3"/>
          <p:cNvSpPr>
            <a:spLocks noGrp="1"/>
          </p:cNvSpPr>
          <p:nvPr>
            <p:ph sz="half" idx="2"/>
          </p:nvPr>
        </p:nvSpPr>
        <p:spPr/>
        <p:txBody>
          <a:bodyPr>
            <a:normAutofit fontScale="70000" lnSpcReduction="20000"/>
          </a:bodyPr>
          <a:lstStyle/>
          <a:p>
            <a:pPr marL="0" indent="0">
              <a:buNone/>
            </a:pPr>
            <a:r>
              <a:rPr lang="en-IN" sz="2400" b="1" dirty="0"/>
              <a:t>Top 4 Grades Which Play Major Role Which Prevent From Default The Loan They Are:</a:t>
            </a:r>
          </a:p>
          <a:p>
            <a:pPr>
              <a:buFont typeface="Wingdings" panose="05000000000000000000" pitchFamily="2" charset="2"/>
              <a:buChar char="Ø"/>
            </a:pPr>
            <a:r>
              <a:rPr lang="en-IN" sz="2400" b="1" dirty="0">
                <a:solidFill>
                  <a:srgbClr val="002060"/>
                </a:solidFill>
              </a:rPr>
              <a:t>A</a:t>
            </a:r>
          </a:p>
          <a:p>
            <a:pPr>
              <a:buFont typeface="Wingdings" panose="05000000000000000000" pitchFamily="2" charset="2"/>
              <a:buChar char="Ø"/>
            </a:pPr>
            <a:r>
              <a:rPr lang="en-IN" sz="2400" b="1" dirty="0">
                <a:solidFill>
                  <a:srgbClr val="002060"/>
                </a:solidFill>
              </a:rPr>
              <a:t>B</a:t>
            </a:r>
          </a:p>
          <a:p>
            <a:pPr>
              <a:buFont typeface="Wingdings" panose="05000000000000000000" pitchFamily="2" charset="2"/>
              <a:buChar char="Ø"/>
            </a:pPr>
            <a:r>
              <a:rPr lang="en-IN" sz="2400" b="1" dirty="0">
                <a:solidFill>
                  <a:srgbClr val="002060"/>
                </a:solidFill>
              </a:rPr>
              <a:t>C</a:t>
            </a:r>
          </a:p>
          <a:p>
            <a:pPr>
              <a:buFont typeface="Wingdings" panose="05000000000000000000" pitchFamily="2" charset="2"/>
              <a:buChar char="Ø"/>
            </a:pPr>
            <a:r>
              <a:rPr lang="en-IN" sz="2400" b="1" dirty="0">
                <a:solidFill>
                  <a:srgbClr val="002060"/>
                </a:solidFill>
              </a:rPr>
              <a:t>D</a:t>
            </a:r>
          </a:p>
          <a:p>
            <a:pPr marL="0" indent="0">
              <a:buNone/>
            </a:pPr>
            <a:r>
              <a:rPr lang="en-IN" sz="2000" dirty="0"/>
              <a:t>The Grade E Also Important But Very Less F And G May Effect To Our Analysis In Which There Are High Chance To Get Those Who Taken Loan May Go In Default Section</a:t>
            </a:r>
          </a:p>
          <a:p>
            <a:pPr marL="0" indent="0">
              <a:buNone/>
            </a:pPr>
            <a:endParaRPr lang="en-IN" dirty="0"/>
          </a:p>
        </p:txBody>
      </p:sp>
    </p:spTree>
    <p:extLst>
      <p:ext uri="{BB962C8B-B14F-4D97-AF65-F5344CB8AC3E}">
        <p14:creationId xmlns:p14="http://schemas.microsoft.com/office/powerpoint/2010/main" val="131280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F2FA-9DA1-C420-0C9A-B93DAB2E66B2}"/>
              </a:ext>
            </a:extLst>
          </p:cNvPr>
          <p:cNvSpPr>
            <a:spLocks noGrp="1"/>
          </p:cNvSpPr>
          <p:nvPr>
            <p:ph type="title"/>
          </p:nvPr>
        </p:nvSpPr>
        <p:spPr>
          <a:xfrm>
            <a:off x="0" y="9768"/>
            <a:ext cx="12192000" cy="701548"/>
          </a:xfrm>
        </p:spPr>
        <p:txBody>
          <a:bodyPr>
            <a:normAutofit fontScale="90000"/>
          </a:bodyPr>
          <a:lstStyle/>
          <a:p>
            <a:r>
              <a:rPr lang="en-US" dirty="0"/>
              <a:t>Loan amount installment groups &amp; </a:t>
            </a:r>
            <a:r>
              <a:rPr lang="en-US" dirty="0" err="1"/>
              <a:t>Dti_groups</a:t>
            </a:r>
            <a:endParaRPr lang="en-IN" dirty="0"/>
          </a:p>
        </p:txBody>
      </p:sp>
      <p:pic>
        <p:nvPicPr>
          <p:cNvPr id="6" name="Content Placeholder 5">
            <a:extLst>
              <a:ext uri="{FF2B5EF4-FFF2-40B4-BE49-F238E27FC236}">
                <a16:creationId xmlns:a16="http://schemas.microsoft.com/office/drawing/2014/main" id="{EA6EC111-5BA3-5BC1-DE42-A450CA1233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9381" y="1103934"/>
            <a:ext cx="11587819" cy="5789419"/>
          </a:xfrm>
        </p:spPr>
      </p:pic>
    </p:spTree>
    <p:extLst>
      <p:ext uri="{BB962C8B-B14F-4D97-AF65-F5344CB8AC3E}">
        <p14:creationId xmlns:p14="http://schemas.microsoft.com/office/powerpoint/2010/main" val="14198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820131"/>
          </a:xfrm>
        </p:spPr>
        <p:txBody>
          <a:bodyPr>
            <a:normAutofit/>
          </a:bodyPr>
          <a:lstStyle/>
          <a:p>
            <a:r>
              <a:rPr lang="en-IN" sz="2500" b="1" dirty="0">
                <a:latin typeface="Verdana" panose="020B0604030504040204" pitchFamily="34" charset="0"/>
                <a:ea typeface="Verdana" panose="020B0604030504040204" pitchFamily="34" charset="0"/>
              </a:rPr>
              <a:t>Term And Purpose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593130"/>
            <a:ext cx="6080289" cy="4769963"/>
          </a:xfrm>
        </p:spPr>
      </p:pic>
      <p:sp>
        <p:nvSpPr>
          <p:cNvPr id="4" name="Content Placeholder 3"/>
          <p:cNvSpPr>
            <a:spLocks noGrp="1"/>
          </p:cNvSpPr>
          <p:nvPr>
            <p:ph sz="half" idx="2"/>
          </p:nvPr>
        </p:nvSpPr>
        <p:spPr>
          <a:xfrm>
            <a:off x="6338315" y="2158737"/>
            <a:ext cx="5520605" cy="4110087"/>
          </a:xfrm>
        </p:spPr>
        <p:txBody>
          <a:bodyPr>
            <a:normAutofit/>
          </a:bodyPr>
          <a:lstStyle/>
          <a:p>
            <a:r>
              <a:rPr lang="en-IN" sz="2000" dirty="0">
                <a:latin typeface="Cambria" panose="02040503050406030204" pitchFamily="18" charset="0"/>
                <a:ea typeface="Cambria" panose="02040503050406030204" pitchFamily="18" charset="0"/>
              </a:rPr>
              <a:t>From the above Histogram we observed that we have visualized the data among term  &amp; loan status including the purpose  of the loan </a:t>
            </a:r>
          </a:p>
          <a:p>
            <a:r>
              <a:rPr lang="en-IN" sz="2000" dirty="0">
                <a:latin typeface="Cambria" panose="02040503050406030204" pitchFamily="18" charset="0"/>
                <a:ea typeface="Cambria" panose="02040503050406030204" pitchFamily="18" charset="0"/>
              </a:rPr>
              <a:t>The term of the loan has 36 months and 60 months </a:t>
            </a:r>
          </a:p>
          <a:p>
            <a:r>
              <a:rPr lang="en-IN" sz="2000" dirty="0">
                <a:latin typeface="Cambria" panose="02040503050406030204" pitchFamily="18" charset="0"/>
                <a:ea typeface="Cambria" panose="02040503050406030204" pitchFamily="18" charset="0"/>
              </a:rPr>
              <a:t>From the  36 months the </a:t>
            </a:r>
            <a:r>
              <a:rPr lang="en-IN" sz="2000" dirty="0" err="1">
                <a:latin typeface="Cambria" panose="02040503050406030204" pitchFamily="18" charset="0"/>
                <a:ea typeface="Cambria" panose="02040503050406030204" pitchFamily="18" charset="0"/>
              </a:rPr>
              <a:t>debt_consolidation</a:t>
            </a:r>
            <a:r>
              <a:rPr lang="en-IN" sz="2000" dirty="0">
                <a:latin typeface="Cambria" panose="02040503050406030204" pitchFamily="18" charset="0"/>
                <a:ea typeface="Cambria" panose="02040503050406030204" pitchFamily="18" charset="0"/>
              </a:rPr>
              <a:t> is high then </a:t>
            </a:r>
            <a:r>
              <a:rPr lang="en-IN" sz="2000" dirty="0" err="1">
                <a:latin typeface="Cambria" panose="02040503050406030204" pitchFamily="18" charset="0"/>
                <a:ea typeface="Cambria" panose="02040503050406030204" pitchFamily="18" charset="0"/>
              </a:rPr>
              <a:t>home_improvement</a:t>
            </a:r>
            <a:r>
              <a:rPr lang="en-IN" sz="2000" dirty="0">
                <a:latin typeface="Cambria" panose="02040503050406030204" pitchFamily="18" charset="0"/>
                <a:ea typeface="Cambria" panose="02040503050406030204" pitchFamily="18" charset="0"/>
              </a:rPr>
              <a:t>  then credit card</a:t>
            </a:r>
          </a:p>
          <a:p>
            <a:r>
              <a:rPr lang="en-IN" sz="2000" dirty="0">
                <a:latin typeface="Cambria" panose="02040503050406030204" pitchFamily="18" charset="0"/>
                <a:ea typeface="Cambria" panose="02040503050406030204" pitchFamily="18" charset="0"/>
              </a:rPr>
              <a:t>From the 60 months the </a:t>
            </a:r>
            <a:r>
              <a:rPr lang="en-IN" sz="2000" dirty="0" err="1">
                <a:latin typeface="Cambria" panose="02040503050406030204" pitchFamily="18" charset="0"/>
                <a:ea typeface="Cambria" panose="02040503050406030204" pitchFamily="18" charset="0"/>
              </a:rPr>
              <a:t>debt_consolidation</a:t>
            </a:r>
            <a:r>
              <a:rPr lang="en-IN" sz="2000" dirty="0">
                <a:latin typeface="Cambria" panose="02040503050406030204" pitchFamily="18" charset="0"/>
                <a:ea typeface="Cambria" panose="02040503050406030204" pitchFamily="18" charset="0"/>
              </a:rPr>
              <a:t> is high then </a:t>
            </a:r>
            <a:r>
              <a:rPr lang="en-IN" sz="2000" dirty="0" err="1">
                <a:latin typeface="Cambria" panose="02040503050406030204" pitchFamily="18" charset="0"/>
                <a:ea typeface="Cambria" panose="02040503050406030204" pitchFamily="18" charset="0"/>
              </a:rPr>
              <a:t>credit_card</a:t>
            </a:r>
            <a:r>
              <a:rPr lang="en-IN" sz="2000" dirty="0">
                <a:latin typeface="Cambria" panose="02040503050406030204" pitchFamily="18" charset="0"/>
                <a:ea typeface="Cambria" panose="02040503050406030204" pitchFamily="18" charset="0"/>
              </a:rPr>
              <a:t>  in this term the </a:t>
            </a:r>
            <a:r>
              <a:rPr lang="en-IN" sz="2000" dirty="0" err="1">
                <a:latin typeface="Cambria" panose="02040503050406030204" pitchFamily="18" charset="0"/>
                <a:ea typeface="Cambria" panose="02040503050406030204" pitchFamily="18" charset="0"/>
              </a:rPr>
              <a:t>major_purpose</a:t>
            </a:r>
            <a:r>
              <a:rPr lang="en-IN" sz="2000" dirty="0">
                <a:latin typeface="Cambria" panose="02040503050406030204" pitchFamily="18" charset="0"/>
                <a:ea typeface="Cambria" panose="02040503050406030204" pitchFamily="18" charset="0"/>
              </a:rPr>
              <a:t> is increased 15 % as compared to </a:t>
            </a:r>
            <a:r>
              <a:rPr lang="en-IN" sz="2000" dirty="0" err="1">
                <a:latin typeface="Cambria" panose="02040503050406030204" pitchFamily="18" charset="0"/>
                <a:ea typeface="Cambria" panose="02040503050406030204" pitchFamily="18" charset="0"/>
              </a:rPr>
              <a:t>to</a:t>
            </a:r>
            <a:r>
              <a:rPr lang="en-IN" sz="2000" dirty="0">
                <a:latin typeface="Cambria" panose="02040503050406030204" pitchFamily="18" charset="0"/>
                <a:ea typeface="Cambria" panose="02040503050406030204" pitchFamily="18" charset="0"/>
              </a:rPr>
              <a:t> 36 month</a:t>
            </a:r>
          </a:p>
        </p:txBody>
      </p:sp>
    </p:spTree>
    <p:extLst>
      <p:ext uri="{BB962C8B-B14F-4D97-AF65-F5344CB8AC3E}">
        <p14:creationId xmlns:p14="http://schemas.microsoft.com/office/powerpoint/2010/main" val="252028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8008"/>
          </a:xfrm>
        </p:spPr>
        <p:txBody>
          <a:bodyPr>
            <a:normAutofit fontScale="90000"/>
          </a:bodyPr>
          <a:lstStyle/>
          <a:p>
            <a:r>
              <a:rPr lang="en-IN" b="1" dirty="0">
                <a:latin typeface="Verdana" panose="020B0604030504040204" pitchFamily="34" charset="0"/>
                <a:ea typeface="Verdana" panose="020B0604030504040204" pitchFamily="34" charset="0"/>
              </a:rPr>
              <a:t>       Funded Amount &amp;Loan Amount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92624" y="3412501"/>
            <a:ext cx="5891200" cy="3252250"/>
          </a:xfrm>
        </p:spPr>
      </p:pic>
      <p:sp>
        <p:nvSpPr>
          <p:cNvPr id="4" name="Content Placeholder 3"/>
          <p:cNvSpPr>
            <a:spLocks noGrp="1"/>
          </p:cNvSpPr>
          <p:nvPr>
            <p:ph sz="half" idx="2"/>
          </p:nvPr>
        </p:nvSpPr>
        <p:spPr>
          <a:xfrm>
            <a:off x="0" y="1130742"/>
            <a:ext cx="12192000" cy="2036664"/>
          </a:xfrm>
        </p:spPr>
        <p:txBody>
          <a:bodyPr>
            <a:noAutofit/>
          </a:bodyPr>
          <a:lstStyle/>
          <a:p>
            <a:pPr marL="0" indent="0">
              <a:buNone/>
            </a:pPr>
            <a:r>
              <a:rPr lang="en-IN" sz="2600" dirty="0"/>
              <a:t>From the above one is funded amount and another one is loan amount </a:t>
            </a:r>
          </a:p>
          <a:p>
            <a:pPr marL="0" indent="0">
              <a:buNone/>
            </a:pPr>
            <a:r>
              <a:rPr lang="en-IN" sz="2600" dirty="0"/>
              <a:t>The funded amount is slightly right skewed and the average shows 5000 and there is slightly increasing and decreasing from 10000 to 20000</a:t>
            </a:r>
          </a:p>
          <a:p>
            <a:pPr marL="0" indent="0">
              <a:buNone/>
            </a:pPr>
            <a:r>
              <a:rPr lang="en-IN" sz="2600" dirty="0"/>
              <a:t>Where as from another plot the loan if up to 16000.mainly all them are </a:t>
            </a:r>
            <a:r>
              <a:rPr lang="en-IN" sz="2600" dirty="0" err="1"/>
              <a:t>maintaing</a:t>
            </a:r>
            <a:r>
              <a:rPr lang="en-IN" sz="2600" dirty="0"/>
              <a:t> equally</a:t>
            </a:r>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26" y="3331052"/>
            <a:ext cx="5205000" cy="3333699"/>
          </a:xfrm>
          <a:prstGeom prst="rect">
            <a:avLst/>
          </a:prstGeom>
        </p:spPr>
      </p:pic>
    </p:spTree>
    <p:extLst>
      <p:ext uri="{BB962C8B-B14F-4D97-AF65-F5344CB8AC3E}">
        <p14:creationId xmlns:p14="http://schemas.microsoft.com/office/powerpoint/2010/main" val="214951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2983"/>
          </a:xfrm>
        </p:spPr>
        <p:txBody>
          <a:bodyPr>
            <a:normAutofit fontScale="90000"/>
          </a:bodyPr>
          <a:lstStyle/>
          <a:p>
            <a:r>
              <a:rPr lang="en-IN" b="1" dirty="0">
                <a:latin typeface="Verdana" panose="020B0604030504040204" pitchFamily="34" charset="0"/>
                <a:ea typeface="Verdana" panose="020B0604030504040204" pitchFamily="34" charset="0"/>
              </a:rPr>
              <a:t>Purpose And Loan Amount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9137" y="2073898"/>
            <a:ext cx="8091865" cy="3177476"/>
          </a:xfrm>
        </p:spPr>
      </p:pic>
      <p:sp>
        <p:nvSpPr>
          <p:cNvPr id="4" name="Content Placeholder 3"/>
          <p:cNvSpPr>
            <a:spLocks noGrp="1"/>
          </p:cNvSpPr>
          <p:nvPr>
            <p:ph sz="half" idx="2"/>
          </p:nvPr>
        </p:nvSpPr>
        <p:spPr>
          <a:xfrm>
            <a:off x="8927183" y="2564091"/>
            <a:ext cx="3110846" cy="2366128"/>
          </a:xfrm>
        </p:spPr>
        <p:txBody>
          <a:bodyPr>
            <a:normAutofit/>
          </a:bodyPr>
          <a:lstStyle/>
          <a:p>
            <a:pPr marL="0" indent="0">
              <a:buNone/>
            </a:pPr>
            <a:r>
              <a:rPr lang="en-IN" dirty="0"/>
              <a:t>As They Have Taken The Loan Fully Paid Is More But The Problem The In All The Cases In Which The Loan Is Taken Charged Of Is More Where Ever You Observe The Charged Off Is More There Might Be Chance Of Getting Default</a:t>
            </a:r>
          </a:p>
          <a:p>
            <a:pPr marL="0" indent="0">
              <a:buNone/>
            </a:pPr>
            <a:endParaRPr lang="en-IN" dirty="0"/>
          </a:p>
        </p:txBody>
      </p:sp>
    </p:spTree>
    <p:extLst>
      <p:ext uri="{BB962C8B-B14F-4D97-AF65-F5344CB8AC3E}">
        <p14:creationId xmlns:p14="http://schemas.microsoft.com/office/powerpoint/2010/main" val="143874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00"/>
            <a:ext cx="12191999" cy="713279"/>
          </a:xfrm>
        </p:spPr>
        <p:txBody>
          <a:bodyPr>
            <a:normAutofit fontScale="90000"/>
          </a:bodyPr>
          <a:lstStyle/>
          <a:p>
            <a:r>
              <a:rPr lang="en-IN" b="1" dirty="0">
                <a:latin typeface="Verdana" panose="020B0604030504040204" pitchFamily="34" charset="0"/>
                <a:ea typeface="Verdana" panose="020B0604030504040204" pitchFamily="34" charset="0"/>
              </a:rPr>
              <a:t>recommendations:</a:t>
            </a:r>
          </a:p>
        </p:txBody>
      </p:sp>
      <p:sp>
        <p:nvSpPr>
          <p:cNvPr id="3" name="Content Placeholder 2"/>
          <p:cNvSpPr>
            <a:spLocks noGrp="1"/>
          </p:cNvSpPr>
          <p:nvPr>
            <p:ph sz="half" idx="1"/>
          </p:nvPr>
        </p:nvSpPr>
        <p:spPr/>
        <p:txBody>
          <a:bodyPr>
            <a:normAutofit/>
          </a:bodyPr>
          <a:lstStyle/>
          <a:p>
            <a:endParaRPr lang="en-US" dirty="0"/>
          </a:p>
          <a:p>
            <a:endParaRPr lang="en-US" dirty="0"/>
          </a:p>
          <a:p>
            <a:endParaRPr lang="en-US" dirty="0"/>
          </a:p>
        </p:txBody>
      </p:sp>
      <p:sp>
        <p:nvSpPr>
          <p:cNvPr id="5" name="Content Placeholder 4"/>
          <p:cNvSpPr>
            <a:spLocks noGrp="1"/>
          </p:cNvSpPr>
          <p:nvPr>
            <p:ph sz="half" idx="2"/>
          </p:nvPr>
        </p:nvSpPr>
        <p:spPr>
          <a:xfrm>
            <a:off x="122549" y="1216057"/>
            <a:ext cx="11726944" cy="5410986"/>
          </a:xfrm>
        </p:spPr>
        <p:txBody>
          <a:bodyPr>
            <a:normAutofit/>
          </a:bodyPr>
          <a:lstStyle/>
          <a:p>
            <a:pPr lvl="0">
              <a:buFont typeface="Wingdings" panose="05000000000000000000" pitchFamily="2" charset="2"/>
              <a:buChar char="Ø"/>
            </a:pPr>
            <a:r>
              <a:rPr lang="en-US" sz="2000" dirty="0">
                <a:solidFill>
                  <a:srgbClr val="002060"/>
                </a:solidFill>
              </a:rPr>
              <a:t>Reduce The Interest Rate And Check The Background Verification Of Those Who Have Applied For Loan Should Have Good </a:t>
            </a:r>
            <a:r>
              <a:rPr lang="en-US" sz="2000" dirty="0" err="1">
                <a:solidFill>
                  <a:srgbClr val="002060"/>
                </a:solidFill>
              </a:rPr>
              <a:t>Cibil</a:t>
            </a:r>
            <a:r>
              <a:rPr lang="en-US" sz="2000" dirty="0">
                <a:solidFill>
                  <a:srgbClr val="002060"/>
                </a:solidFill>
              </a:rPr>
              <a:t> Score &amp; Monthly Income </a:t>
            </a:r>
            <a:r>
              <a:rPr lang="en-US" sz="2000" dirty="0" err="1">
                <a:solidFill>
                  <a:srgbClr val="002060"/>
                </a:solidFill>
              </a:rPr>
              <a:t>He/She</a:t>
            </a:r>
            <a:r>
              <a:rPr lang="en-US" sz="2000" dirty="0">
                <a:solidFill>
                  <a:srgbClr val="002060"/>
                </a:solidFill>
              </a:rPr>
              <a:t> Should Be Verified.</a:t>
            </a:r>
          </a:p>
          <a:p>
            <a:pPr lvl="0">
              <a:buFont typeface="Wingdings" panose="05000000000000000000" pitchFamily="2" charset="2"/>
              <a:buChar char="Ø"/>
            </a:pPr>
            <a:r>
              <a:rPr lang="en-US" sz="2000" dirty="0">
                <a:solidFill>
                  <a:srgbClr val="002060"/>
                </a:solidFill>
              </a:rPr>
              <a:t>Decrease The Loan Amount For Which Those Who Have Rent Mortgage House</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Give The Loan For Only 36 Months</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We Notice That Out Of All The Data There Are Less Number Of Charged Off</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Most Of The Taken House Who Have Rent House And Mortgage House</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To Consider Most Of The Loans Are Fully Paid</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If We Compare To Loan Amount Vs Purpose Most Of The Cases There Are Equally Paid And Charged Off</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Those Who Have High Annual Income They Have Taken Loan</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Overall Less Charged Off</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For One Column Data Loan Status And Purpose Then We See That Debt Consolidation Has Fully Paid And Charged Off Is Very Less</a:t>
            </a:r>
            <a:endParaRPr lang="en-IN" sz="2000" dirty="0">
              <a:solidFill>
                <a:srgbClr val="002060"/>
              </a:solidFill>
            </a:endParaRPr>
          </a:p>
          <a:p>
            <a:pPr lvl="0">
              <a:buFont typeface="Wingdings" panose="05000000000000000000" pitchFamily="2" charset="2"/>
              <a:buChar char="Ø"/>
            </a:pPr>
            <a:r>
              <a:rPr lang="en-US" sz="2000" dirty="0">
                <a:solidFill>
                  <a:srgbClr val="002060"/>
                </a:solidFill>
              </a:rPr>
              <a:t>Low Annual Income Has Low Funded Amount</a:t>
            </a:r>
            <a:endParaRPr lang="en-IN" sz="2000" dirty="0">
              <a:solidFill>
                <a:srgbClr val="002060"/>
              </a:solidFill>
            </a:endParaRPr>
          </a:p>
          <a:p>
            <a:endParaRPr lang="en-IN" dirty="0"/>
          </a:p>
        </p:txBody>
      </p:sp>
    </p:spTree>
    <p:extLst>
      <p:ext uri="{BB962C8B-B14F-4D97-AF65-F5344CB8AC3E}">
        <p14:creationId xmlns:p14="http://schemas.microsoft.com/office/powerpoint/2010/main" val="315217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9303"/>
          </a:xfrm>
        </p:spPr>
        <p:txBody>
          <a:bodyPr>
            <a:noAutofit/>
          </a:bodyPr>
          <a:lstStyle/>
          <a:p>
            <a:pPr algn="ctr"/>
            <a:r>
              <a:rPr lang="en-IN" sz="2500" b="1" dirty="0">
                <a:solidFill>
                  <a:schemeClr val="accent2">
                    <a:lumMod val="75000"/>
                  </a:schemeClr>
                </a:solidFill>
                <a:latin typeface="Verdana" panose="020B0604030504040204" pitchFamily="34" charset="0"/>
                <a:ea typeface="Verdana" panose="020B0604030504040204" pitchFamily="34" charset="0"/>
              </a:rPr>
              <a:t>Business Objective </a:t>
            </a:r>
            <a:endParaRPr lang="en-IN" sz="2500" dirty="0">
              <a:solidFill>
                <a:schemeClr val="accent2">
                  <a:lumMod val="75000"/>
                </a:schemeClr>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219959" y="1593129"/>
            <a:ext cx="11133841" cy="5109328"/>
          </a:xfrm>
        </p:spPr>
        <p:txBody>
          <a:bodyPr>
            <a:normAutofit/>
          </a:bodyPr>
          <a:lstStyle/>
          <a:p>
            <a:r>
              <a:rPr lang="en-IN" sz="2400" dirty="0">
                <a:latin typeface="Cambria" panose="02040503050406030204" pitchFamily="18" charset="0"/>
                <a:ea typeface="Cambria" panose="02040503050406030204" pitchFamily="18" charset="0"/>
              </a:rPr>
              <a:t>Lending club, Founded In 2006, Is A Peer-To-Peer Lending Platform Based In San Francisco. It Connects Borrowers With Individual Investors, Offering Personal And Business Loans. Borrowers Apply Online, And Lending club Assesses Their Creditworthiness. Investors Can Fund Loans And Earn Interest, While Borrowers Access Financing. The Company Has Played A Role In Reshaping The Lending Landscape.</a:t>
            </a:r>
          </a:p>
          <a:p>
            <a:r>
              <a:rPr lang="en-IN" sz="2400" dirty="0">
                <a:latin typeface="Cambria" panose="02040503050406030204" pitchFamily="18" charset="0"/>
                <a:ea typeface="Cambria" panose="02040503050406030204" pitchFamily="18" charset="0"/>
              </a:rPr>
              <a:t>This company is the largest online loan marketplace, facilitating personal loans, business loans, and financing of medical procedures. Borrowers can easily access lower interest rate loans through a fast online interface</a:t>
            </a:r>
          </a:p>
          <a:p>
            <a:r>
              <a:rPr lang="en-US" sz="2400" dirty="0">
                <a:latin typeface="Cambria" panose="02040503050406030204" pitchFamily="18" charset="0"/>
                <a:ea typeface="Cambria" panose="02040503050406030204" pitchFamily="18" charset="0"/>
              </a:rPr>
              <a:t>If one. Is able to identify these risky loan applicants, then such loans can be reduced thereby cutting down the amount of credit loss. Identification of such applicants using EDA is the aim of this case study.</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5044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9303"/>
          </a:xfrm>
        </p:spPr>
        <p:txBody>
          <a:bodyPr>
            <a:noAutofit/>
          </a:bodyPr>
          <a:lstStyle/>
          <a:p>
            <a:pPr algn="ctr"/>
            <a:r>
              <a:rPr lang="en-IN" sz="2500" b="1" dirty="0">
                <a:solidFill>
                  <a:schemeClr val="accent2">
                    <a:lumMod val="75000"/>
                  </a:schemeClr>
                </a:solidFill>
                <a:latin typeface="Verdana" panose="020B0604030504040204" pitchFamily="34" charset="0"/>
                <a:ea typeface="Verdana" panose="020B0604030504040204" pitchFamily="34" charset="0"/>
              </a:rPr>
              <a:t>Business Goal</a:t>
            </a:r>
            <a:r>
              <a:rPr lang="en-IN" sz="2500" b="1" dirty="0">
                <a:latin typeface="Verdana" panose="020B0604030504040204" pitchFamily="34" charset="0"/>
                <a:ea typeface="Verdana" panose="020B0604030504040204" pitchFamily="34" charset="0"/>
              </a:rPr>
              <a:t> </a:t>
            </a:r>
            <a:endParaRPr lang="en-IN" sz="2500" dirty="0">
              <a:solidFill>
                <a:schemeClr val="accent2">
                  <a:lumMod val="75000"/>
                </a:schemeClr>
              </a:solidFill>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380215" y="1611983"/>
            <a:ext cx="11133841" cy="5109328"/>
          </a:xfrm>
        </p:spPr>
        <p:txBody>
          <a:bodyPr>
            <a:normAutofit/>
          </a:bodyPr>
          <a:lstStyle/>
          <a:p>
            <a:r>
              <a:rPr lang="en-IN" sz="2400" dirty="0">
                <a:latin typeface="Cambria" panose="02040503050406030204" pitchFamily="18" charset="0"/>
                <a:ea typeface="Cambria" panose="02040503050406030204" pitchFamily="18" charset="0"/>
              </a:rPr>
              <a:t>The aim is to identify patterns which indicate if a person is likely to default, which may be used for taking actions such as denying the loan, reducing the amount of loan, lending (to risky applicants) at a higher interest rate, etc….</a:t>
            </a:r>
          </a:p>
          <a:p>
            <a:r>
              <a:rPr lang="en-IN" sz="2400" dirty="0">
                <a:latin typeface="Cambria" panose="02040503050406030204" pitchFamily="18" charset="0"/>
                <a:ea typeface="Cambria" panose="02040503050406030204" pitchFamily="18" charset="0"/>
              </a:rPr>
              <a:t>The aim is to identify patterns which indicate if a person is likely to default, which may be used for taking actions such as denying the loan, reducing the amount of loan, lending (to risky applicants) at a higher interest rate, etc….</a:t>
            </a:r>
          </a:p>
          <a:p>
            <a:r>
              <a:rPr lang="en-IN" sz="2400" dirty="0">
                <a:latin typeface="Cambria" panose="02040503050406030204" pitchFamily="18" charset="0"/>
                <a:ea typeface="Cambria" panose="02040503050406030204" pitchFamily="18" charset="0"/>
              </a:rPr>
              <a:t>In other words, the company wants to understand the </a:t>
            </a:r>
            <a:r>
              <a:rPr lang="en-IN" sz="2400" b="1" dirty="0">
                <a:latin typeface="Cambria" panose="02040503050406030204" pitchFamily="18" charset="0"/>
                <a:ea typeface="Cambria" panose="02040503050406030204" pitchFamily="18" charset="0"/>
              </a:rPr>
              <a:t>driving factors (or driver variables) </a:t>
            </a:r>
            <a:r>
              <a:rPr lang="en-IN" sz="2400" dirty="0">
                <a:latin typeface="Cambria" panose="02040503050406030204" pitchFamily="18" charset="0"/>
                <a:ea typeface="Cambria" panose="02040503050406030204" pitchFamily="18" charset="0"/>
              </a:rPr>
              <a:t>behind loan default, i.e. the variables which are strong indicators of default.  The company can utilise this knowledge for its portfolio and risk assessment</a:t>
            </a:r>
            <a:r>
              <a:rPr lang="en-IN" sz="2400" dirty="0"/>
              <a:t>.</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939688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10" y="1364568"/>
            <a:ext cx="5057866" cy="2534884"/>
          </a:xfrm>
          <a:prstGeom prst="rect">
            <a:avLst/>
          </a:prstGeom>
        </p:spPr>
      </p:pic>
      <p:sp>
        <p:nvSpPr>
          <p:cNvPr id="2" name="Title 1"/>
          <p:cNvSpPr>
            <a:spLocks noGrp="1"/>
          </p:cNvSpPr>
          <p:nvPr>
            <p:ph type="title"/>
          </p:nvPr>
        </p:nvSpPr>
        <p:spPr>
          <a:xfrm>
            <a:off x="0" y="-96752"/>
            <a:ext cx="12192000" cy="737775"/>
          </a:xfrm>
        </p:spPr>
        <p:txBody>
          <a:bodyPr>
            <a:normAutofit/>
          </a:bodyPr>
          <a:lstStyle/>
          <a:p>
            <a:pPr algn="ctr"/>
            <a:r>
              <a:rPr lang="en-US" sz="2500" b="1" dirty="0">
                <a:solidFill>
                  <a:schemeClr val="accent2">
                    <a:lumMod val="75000"/>
                  </a:schemeClr>
                </a:solidFill>
                <a:latin typeface="Verdana" panose="020B0604030504040204" pitchFamily="34" charset="0"/>
                <a:ea typeface="Verdana" panose="020B0604030504040204" pitchFamily="34" charset="0"/>
              </a:rPr>
              <a:t>The Analysis is divided into 3 parts </a:t>
            </a:r>
            <a:endParaRPr lang="en-IN" sz="2500" dirty="0">
              <a:solidFill>
                <a:schemeClr val="accent2">
                  <a:lumMod val="75000"/>
                </a:schemeClr>
              </a:solidFill>
              <a:latin typeface="Verdana" panose="020B0604030504040204" pitchFamily="34" charset="0"/>
              <a:ea typeface="Verdana" panose="020B0604030504040204" pitchFamily="34" charset="0"/>
            </a:endParaRPr>
          </a:p>
        </p:txBody>
      </p:sp>
      <p:sp>
        <p:nvSpPr>
          <p:cNvPr id="3" name="Content Placeholder 2"/>
          <p:cNvSpPr>
            <a:spLocks noGrp="1"/>
          </p:cNvSpPr>
          <p:nvPr>
            <p:ph type="body" idx="1"/>
          </p:nvPr>
        </p:nvSpPr>
        <p:spPr>
          <a:xfrm>
            <a:off x="721199" y="3945716"/>
            <a:ext cx="5142274" cy="2766170"/>
          </a:xfrm>
        </p:spPr>
        <p:txBody>
          <a:bodyPr>
            <a:noAutofit/>
          </a:bodyPr>
          <a:lstStyle/>
          <a:p>
            <a:pPr marL="0" indent="0">
              <a:buNone/>
            </a:pPr>
            <a:r>
              <a:rPr lang="en-US" sz="2000" b="1" dirty="0">
                <a:latin typeface="Tw Cen MT (Body)"/>
                <a:ea typeface="Verdana" panose="020B0604030504040204" pitchFamily="34" charset="0"/>
              </a:rPr>
              <a:t>Data Understanding</a:t>
            </a:r>
          </a:p>
          <a:p>
            <a:pPr>
              <a:buFont typeface="Wingdings" panose="05000000000000000000" pitchFamily="2" charset="2"/>
              <a:buChar char="Ø"/>
            </a:pPr>
            <a:r>
              <a:rPr lang="en-US" sz="2000" dirty="0">
                <a:solidFill>
                  <a:srgbClr val="002060"/>
                </a:solidFill>
                <a:latin typeface="Tw Cen MT (Body)"/>
                <a:ea typeface="Verdana" panose="020B0604030504040204" pitchFamily="34" charset="0"/>
              </a:rPr>
              <a:t>Data Preparation</a:t>
            </a:r>
          </a:p>
          <a:p>
            <a:pPr>
              <a:buFont typeface="Wingdings" panose="05000000000000000000" pitchFamily="2" charset="2"/>
              <a:buChar char="Ø"/>
            </a:pPr>
            <a:r>
              <a:rPr lang="en-US" sz="2000" dirty="0">
                <a:solidFill>
                  <a:srgbClr val="002060"/>
                </a:solidFill>
                <a:latin typeface="Tw Cen MT (Body)"/>
                <a:ea typeface="Verdana" panose="020B0604030504040204" pitchFamily="34" charset="0"/>
              </a:rPr>
              <a:t>Outlier Detection</a:t>
            </a:r>
          </a:p>
          <a:p>
            <a:pPr marL="0" indent="0">
              <a:buNone/>
            </a:pPr>
            <a:r>
              <a:rPr lang="en-US" sz="2000" b="1" dirty="0">
                <a:latin typeface="Tw Cen MT (Body)"/>
                <a:ea typeface="Verdana" panose="020B0604030504040204" pitchFamily="34" charset="0"/>
              </a:rPr>
              <a:t>Exploratory Data Analysis (EDA)</a:t>
            </a:r>
          </a:p>
          <a:p>
            <a:pPr>
              <a:buFont typeface="Wingdings" panose="05000000000000000000" pitchFamily="2" charset="2"/>
              <a:buChar char="Ø"/>
            </a:pPr>
            <a:r>
              <a:rPr lang="en-US" sz="2000" dirty="0">
                <a:solidFill>
                  <a:srgbClr val="002060"/>
                </a:solidFill>
                <a:latin typeface="Tw Cen MT (Body)"/>
                <a:ea typeface="Verdana" panose="020B0604030504040204" pitchFamily="34" charset="0"/>
              </a:rPr>
              <a:t>Data Visualization</a:t>
            </a:r>
          </a:p>
          <a:p>
            <a:pPr>
              <a:buFont typeface="Wingdings" panose="05000000000000000000" pitchFamily="2" charset="2"/>
              <a:buChar char="Ø"/>
            </a:pPr>
            <a:r>
              <a:rPr lang="en-US" sz="2000" dirty="0">
                <a:solidFill>
                  <a:srgbClr val="002060"/>
                </a:solidFill>
                <a:latin typeface="Tw Cen MT (Body)"/>
                <a:ea typeface="Verdana" panose="020B0604030504040204" pitchFamily="34" charset="0"/>
              </a:rPr>
              <a:t>Descriptive Statistics</a:t>
            </a:r>
          </a:p>
          <a:p>
            <a:pPr>
              <a:buFont typeface="Wingdings" panose="05000000000000000000" pitchFamily="2" charset="2"/>
              <a:buChar char="Ø"/>
            </a:pPr>
            <a:r>
              <a:rPr lang="en-US" sz="2000" dirty="0">
                <a:solidFill>
                  <a:srgbClr val="002060"/>
                </a:solidFill>
                <a:latin typeface="Tw Cen MT (Body)"/>
                <a:ea typeface="Verdana" panose="020B0604030504040204" pitchFamily="34" charset="0"/>
              </a:rPr>
              <a:t>Missing Values Handling</a:t>
            </a:r>
          </a:p>
        </p:txBody>
      </p:sp>
      <p:sp>
        <p:nvSpPr>
          <p:cNvPr id="8" name="Content Placeholder 7"/>
          <p:cNvSpPr>
            <a:spLocks noGrp="1"/>
          </p:cNvSpPr>
          <p:nvPr>
            <p:ph sz="quarter" idx="14"/>
          </p:nvPr>
        </p:nvSpPr>
        <p:spPr>
          <a:xfrm>
            <a:off x="6511827" y="4212080"/>
            <a:ext cx="4970020" cy="1943623"/>
          </a:xfrm>
        </p:spPr>
        <p:txBody>
          <a:bodyPr/>
          <a:lstStyle/>
          <a:p>
            <a:pPr>
              <a:buFont typeface="Wingdings" panose="05000000000000000000" pitchFamily="2" charset="2"/>
              <a:buChar char="Ø"/>
            </a:pPr>
            <a:r>
              <a:rPr lang="en-US" b="1" dirty="0">
                <a:solidFill>
                  <a:srgbClr val="002060"/>
                </a:solidFill>
              </a:rPr>
              <a:t>Data Profiling</a:t>
            </a:r>
          </a:p>
          <a:p>
            <a:pPr>
              <a:buFont typeface="Wingdings" panose="05000000000000000000" pitchFamily="2" charset="2"/>
              <a:buChar char="Ø"/>
            </a:pPr>
            <a:r>
              <a:rPr lang="en-US" b="1" dirty="0">
                <a:solidFill>
                  <a:srgbClr val="002060"/>
                </a:solidFill>
              </a:rPr>
              <a:t>Data Cleaning</a:t>
            </a:r>
          </a:p>
          <a:p>
            <a:pPr>
              <a:buFont typeface="Wingdings" panose="05000000000000000000" pitchFamily="2" charset="2"/>
              <a:buChar char="Ø"/>
            </a:pPr>
            <a:r>
              <a:rPr lang="en-US" b="1" dirty="0">
                <a:solidFill>
                  <a:srgbClr val="002060"/>
                </a:solidFill>
              </a:rPr>
              <a:t>Feature Selection</a:t>
            </a:r>
          </a:p>
          <a:p>
            <a:pPr>
              <a:buFont typeface="Wingdings" panose="05000000000000000000" pitchFamily="2" charset="2"/>
              <a:buChar char="Ø"/>
            </a:pPr>
            <a:r>
              <a:rPr lang="en-US" b="1" dirty="0">
                <a:solidFill>
                  <a:srgbClr val="002060"/>
                </a:solidFill>
              </a:rPr>
              <a:t>Advanced Visualization</a:t>
            </a:r>
            <a:endParaRPr lang="en-IN" b="1"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934" y="1401405"/>
            <a:ext cx="4639635" cy="2500998"/>
          </a:xfrm>
          <a:prstGeom prst="rect">
            <a:avLst/>
          </a:prstGeom>
        </p:spPr>
      </p:pic>
    </p:spTree>
    <p:extLst>
      <p:ext uri="{BB962C8B-B14F-4D97-AF65-F5344CB8AC3E}">
        <p14:creationId xmlns:p14="http://schemas.microsoft.com/office/powerpoint/2010/main" val="6583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923"/>
            <a:ext cx="12191999" cy="662781"/>
          </a:xfrm>
        </p:spPr>
        <p:txBody>
          <a:bodyPr>
            <a:normAutofit fontScale="90000"/>
          </a:bodyPr>
          <a:lstStyle/>
          <a:p>
            <a:r>
              <a:rPr lang="en-IN" dirty="0">
                <a:latin typeface="Verdana" panose="020B0604030504040204" pitchFamily="34" charset="0"/>
                <a:ea typeface="Verdana" panose="020B0604030504040204" pitchFamily="34" charset="0"/>
              </a:rPr>
              <a:t> </a:t>
            </a:r>
            <a:r>
              <a:rPr lang="en-IN" sz="2800" b="1" dirty="0">
                <a:latin typeface="Verdana" panose="020B0604030504040204" pitchFamily="34" charset="0"/>
                <a:ea typeface="Verdana" panose="020B0604030504040204" pitchFamily="34" charset="0"/>
              </a:rPr>
              <a:t>Loan Amount &amp; Home Ownership</a:t>
            </a:r>
          </a:p>
        </p:txBody>
      </p:sp>
      <p:sp>
        <p:nvSpPr>
          <p:cNvPr id="20" name="Content Placeholder 19"/>
          <p:cNvSpPr>
            <a:spLocks noGrp="1"/>
          </p:cNvSpPr>
          <p:nvPr>
            <p:ph sz="half" idx="1"/>
          </p:nvPr>
        </p:nvSpPr>
        <p:spPr>
          <a:xfrm>
            <a:off x="206765" y="4647412"/>
            <a:ext cx="5674935" cy="1478266"/>
          </a:xfrm>
        </p:spPr>
        <p:txBody>
          <a:bodyPr>
            <a:normAutofit fontScale="62500" lnSpcReduction="20000"/>
          </a:bodyPr>
          <a:lstStyle/>
          <a:p>
            <a:pPr marL="0" indent="0">
              <a:buNone/>
            </a:pPr>
            <a:r>
              <a:rPr lang="en-IN" sz="4200" b="1" dirty="0"/>
              <a:t>Loan Amount</a:t>
            </a:r>
          </a:p>
          <a:p>
            <a:pPr marL="0" indent="0">
              <a:buNone/>
            </a:pPr>
            <a:r>
              <a:rPr lang="en-IN" sz="2900" dirty="0"/>
              <a:t>From The Above Graph We Observed That The Maximum Loan Amount Is 25000 Majority Of The People Taken The Loan Up To 10000 Majority Peoples Are From Rent</a:t>
            </a:r>
            <a:endParaRPr lang="en-IN" sz="2900" b="1" dirty="0"/>
          </a:p>
        </p:txBody>
      </p:sp>
      <p:sp>
        <p:nvSpPr>
          <p:cNvPr id="21" name="Content Placeholder 20"/>
          <p:cNvSpPr>
            <a:spLocks noGrp="1"/>
          </p:cNvSpPr>
          <p:nvPr>
            <p:ph sz="half" idx="2"/>
          </p:nvPr>
        </p:nvSpPr>
        <p:spPr>
          <a:xfrm>
            <a:off x="6183991" y="4550459"/>
            <a:ext cx="6212264" cy="1479209"/>
          </a:xfrm>
        </p:spPr>
        <p:txBody>
          <a:bodyPr>
            <a:normAutofit fontScale="62500" lnSpcReduction="20000"/>
          </a:bodyPr>
          <a:lstStyle/>
          <a:p>
            <a:pPr marL="0" indent="0">
              <a:buNone/>
            </a:pPr>
            <a:r>
              <a:rPr lang="en-IN" sz="4200" b="1" dirty="0"/>
              <a:t>Home Ownership</a:t>
            </a:r>
            <a:endParaRPr lang="en-IN" sz="4400" b="1" dirty="0"/>
          </a:p>
          <a:p>
            <a:pPr marL="0" indent="0">
              <a:buNone/>
            </a:pPr>
            <a:r>
              <a:rPr lang="en-IN" sz="2900" dirty="0"/>
              <a:t>From The Above Plot Rent And Mortgage People Are High And Own And Other Less &amp; 17500 Peoples Are From Rent And Mortgage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4101"/>
            <a:ext cx="5881700" cy="324188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808" y="1114101"/>
            <a:ext cx="6102367" cy="3241882"/>
          </a:xfrm>
          <a:prstGeom prst="rect">
            <a:avLst/>
          </a:prstGeom>
        </p:spPr>
      </p:pic>
    </p:spTree>
    <p:extLst>
      <p:ext uri="{BB962C8B-B14F-4D97-AF65-F5344CB8AC3E}">
        <p14:creationId xmlns:p14="http://schemas.microsoft.com/office/powerpoint/2010/main" val="191604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31"/>
            <a:ext cx="12191999" cy="784945"/>
          </a:xfrm>
        </p:spPr>
        <p:txBody>
          <a:bodyPr>
            <a:normAutofit/>
          </a:bodyPr>
          <a:lstStyle/>
          <a:p>
            <a:r>
              <a:rPr lang="en-IN" sz="2500" b="1" dirty="0">
                <a:latin typeface="Verdana" panose="020B0604030504040204" pitchFamily="34" charset="0"/>
                <a:ea typeface="Verdana" panose="020B0604030504040204" pitchFamily="34" charset="0"/>
              </a:rPr>
              <a:t>Loan Status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762812"/>
            <a:ext cx="6127423" cy="3912124"/>
          </a:xfrm>
        </p:spPr>
      </p:pic>
      <p:sp>
        <p:nvSpPr>
          <p:cNvPr id="7" name="Content Placeholder 6"/>
          <p:cNvSpPr>
            <a:spLocks noGrp="1"/>
          </p:cNvSpPr>
          <p:nvPr>
            <p:ph sz="half" idx="2"/>
          </p:nvPr>
        </p:nvSpPr>
        <p:spPr>
          <a:xfrm>
            <a:off x="6353665" y="1762812"/>
            <a:ext cx="5656083" cy="4190213"/>
          </a:xfrm>
        </p:spPr>
        <p:txBody>
          <a:bodyPr>
            <a:normAutofit/>
          </a:bodyPr>
          <a:lstStyle/>
          <a:p>
            <a:r>
              <a:rPr lang="en-IN" sz="2000" dirty="0"/>
              <a:t>In Loan Status We Have 3 Groups </a:t>
            </a:r>
          </a:p>
          <a:p>
            <a:pPr lvl="0">
              <a:buFont typeface="Wingdings" panose="05000000000000000000" pitchFamily="2" charset="2"/>
              <a:buChar char="Ø"/>
            </a:pPr>
            <a:r>
              <a:rPr lang="en-IN" sz="2000" dirty="0">
                <a:solidFill>
                  <a:srgbClr val="002060"/>
                </a:solidFill>
              </a:rPr>
              <a:t>Fully Paid</a:t>
            </a:r>
          </a:p>
          <a:p>
            <a:pPr lvl="0">
              <a:buFont typeface="Wingdings" panose="05000000000000000000" pitchFamily="2" charset="2"/>
              <a:buChar char="Ø"/>
            </a:pPr>
            <a:r>
              <a:rPr lang="en-IN" sz="2000" dirty="0">
                <a:solidFill>
                  <a:srgbClr val="002060"/>
                </a:solidFill>
              </a:rPr>
              <a:t>Charged Off </a:t>
            </a:r>
          </a:p>
          <a:p>
            <a:pPr lvl="0">
              <a:buFont typeface="Wingdings" panose="05000000000000000000" pitchFamily="2" charset="2"/>
              <a:buChar char="Ø"/>
            </a:pPr>
            <a:r>
              <a:rPr lang="en-IN" sz="2000" dirty="0">
                <a:solidFill>
                  <a:srgbClr val="002060"/>
                </a:solidFill>
              </a:rPr>
              <a:t>Current</a:t>
            </a:r>
          </a:p>
          <a:p>
            <a:r>
              <a:rPr lang="en-IN" sz="2000" dirty="0"/>
              <a:t>From The Above Plot Most Of The Applicants Are Fully Paid Where As Remaining Are Very Less Current Status Is Very Less</a:t>
            </a:r>
            <a:endParaRPr lang="en-IN" dirty="0"/>
          </a:p>
          <a:p>
            <a:r>
              <a:rPr lang="en-IN" sz="2100" dirty="0"/>
              <a:t>Loan Status Also Plays Important Role To Find The Loan Applicants Is Default Is Or Not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3274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07010"/>
          </a:xfrm>
        </p:spPr>
        <p:txBody>
          <a:bodyPr>
            <a:noAutofit/>
          </a:bodyPr>
          <a:lstStyle/>
          <a:p>
            <a:r>
              <a:rPr lang="en-IN" sz="2500" b="1" dirty="0">
                <a:latin typeface="Verdana" panose="020B0604030504040204" pitchFamily="34" charset="0"/>
                <a:ea typeface="Verdana" panose="020B0604030504040204" pitchFamily="34" charset="0"/>
              </a:rPr>
              <a:t>Grade</a:t>
            </a:r>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402" y="1926194"/>
            <a:ext cx="5802984" cy="4074786"/>
          </a:xfrm>
        </p:spPr>
      </p:pic>
      <p:sp>
        <p:nvSpPr>
          <p:cNvPr id="16" name="Content Placeholder 15"/>
          <p:cNvSpPr>
            <a:spLocks noGrp="1"/>
          </p:cNvSpPr>
          <p:nvPr>
            <p:ph sz="half" idx="2"/>
          </p:nvPr>
        </p:nvSpPr>
        <p:spPr>
          <a:xfrm>
            <a:off x="6096000" y="2438367"/>
            <a:ext cx="5181600" cy="2906631"/>
          </a:xfrm>
        </p:spPr>
        <p:txBody>
          <a:bodyPr>
            <a:normAutofit lnSpcReduction="10000"/>
          </a:bodyPr>
          <a:lstStyle/>
          <a:p>
            <a:pPr marL="0" indent="0">
              <a:buNone/>
            </a:pPr>
            <a:r>
              <a:rPr lang="en-IN" sz="2400" dirty="0"/>
              <a:t>This Plot Explains That While Paying The Loan, Individuals' Grades Have Been Calculated According To The Payment Of The Loan. A Grades Indicate That The Majority Of Them Have Fully Paid, And There Are Very Few Charged Off. In F And G Grades, There May Be A Chance Of Default."</a:t>
            </a:r>
          </a:p>
          <a:p>
            <a:endParaRPr lang="en-IN" dirty="0"/>
          </a:p>
        </p:txBody>
      </p:sp>
    </p:spTree>
    <p:extLst>
      <p:ext uri="{BB962C8B-B14F-4D97-AF65-F5344CB8AC3E}">
        <p14:creationId xmlns:p14="http://schemas.microsoft.com/office/powerpoint/2010/main" val="237978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335"/>
            <a:ext cx="12192001" cy="837018"/>
          </a:xfrm>
        </p:spPr>
        <p:txBody>
          <a:bodyPr>
            <a:normAutofit/>
          </a:bodyPr>
          <a:lstStyle/>
          <a:p>
            <a:r>
              <a:rPr lang="en-IN" sz="1600" b="1" dirty="0"/>
              <a:t>    </a:t>
            </a:r>
            <a:r>
              <a:rPr lang="en-IN" sz="1600" b="1" dirty="0" err="1">
                <a:latin typeface="Verdana" panose="020B0604030504040204" pitchFamily="34" charset="0"/>
                <a:ea typeface="Verdana" panose="020B0604030504040204" pitchFamily="34" charset="0"/>
              </a:rPr>
              <a:t>Emp_length</a:t>
            </a:r>
            <a:r>
              <a:rPr lang="en-IN" sz="1600" b="1" dirty="0">
                <a:latin typeface="Verdana" panose="020B0604030504040204" pitchFamily="34" charset="0"/>
                <a:ea typeface="Verdana" panose="020B0604030504040204" pitchFamily="34" charset="0"/>
              </a:rPr>
              <a:t> &amp; </a:t>
            </a:r>
            <a:r>
              <a:rPr lang="en-IN" sz="1600" b="1" dirty="0" err="1">
                <a:latin typeface="Verdana" panose="020B0604030504040204" pitchFamily="34" charset="0"/>
                <a:ea typeface="Verdana" panose="020B0604030504040204" pitchFamily="34" charset="0"/>
              </a:rPr>
              <a:t>Home_ownership</a:t>
            </a:r>
            <a:r>
              <a:rPr lang="en-IN" sz="1600" b="1" dirty="0">
                <a:latin typeface="Verdana" panose="020B0604030504040204" pitchFamily="34" charset="0"/>
                <a:ea typeface="Verdana" panose="020B0604030504040204" pitchFamily="34" charset="0"/>
              </a:rPr>
              <a:t> &amp; </a:t>
            </a:r>
            <a:r>
              <a:rPr lang="en-IN" sz="1600" b="1" dirty="0" err="1">
                <a:latin typeface="Verdana" panose="020B0604030504040204" pitchFamily="34" charset="0"/>
                <a:ea typeface="Verdana" panose="020B0604030504040204" pitchFamily="34" charset="0"/>
              </a:rPr>
              <a:t>Issue_d_year</a:t>
            </a:r>
            <a:r>
              <a:rPr lang="en-IN" sz="1600" b="1" dirty="0">
                <a:latin typeface="Verdana" panose="020B0604030504040204" pitchFamily="34" charset="0"/>
                <a:ea typeface="Verdana" panose="020B0604030504040204" pitchFamily="34" charset="0"/>
              </a:rPr>
              <a:t> &amp; </a:t>
            </a:r>
            <a:r>
              <a:rPr lang="en-IN" sz="1600" b="1" dirty="0" err="1">
                <a:latin typeface="Verdana" panose="020B0604030504040204" pitchFamily="34" charset="0"/>
                <a:ea typeface="Verdana" panose="020B0604030504040204" pitchFamily="34" charset="0"/>
              </a:rPr>
              <a:t>Verification_status</a:t>
            </a:r>
            <a:endParaRPr lang="en-IN" sz="1600" b="1" dirty="0">
              <a:latin typeface="Verdana" panose="020B0604030504040204" pitchFamily="34" charset="0"/>
              <a:ea typeface="Verdana" panose="020B0604030504040204"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58736" y="1150076"/>
            <a:ext cx="10832223" cy="5449401"/>
          </a:xfrm>
        </p:spPr>
      </p:pic>
    </p:spTree>
    <p:extLst>
      <p:ext uri="{BB962C8B-B14F-4D97-AF65-F5344CB8AC3E}">
        <p14:creationId xmlns:p14="http://schemas.microsoft.com/office/powerpoint/2010/main" val="52343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90" y="0"/>
            <a:ext cx="12280490" cy="726196"/>
          </a:xfrm>
        </p:spPr>
        <p:txBody>
          <a:bodyPr>
            <a:noAutofit/>
          </a:bodyPr>
          <a:lstStyle/>
          <a:p>
            <a:r>
              <a:rPr lang="en-IN" sz="2500" b="1" dirty="0">
                <a:latin typeface="Verdana" panose="020B0604030504040204" pitchFamily="34" charset="0"/>
                <a:ea typeface="Verdana" panose="020B0604030504040204" pitchFamily="34" charset="0"/>
              </a:rPr>
              <a:t>   Purpose And Loan Amount</a:t>
            </a: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403" y="1140975"/>
            <a:ext cx="5582893" cy="4732256"/>
          </a:xfrm>
        </p:spPr>
      </p:pic>
      <p:sp>
        <p:nvSpPr>
          <p:cNvPr id="14" name="Content Placeholder 13"/>
          <p:cNvSpPr>
            <a:spLocks noGrp="1"/>
          </p:cNvSpPr>
          <p:nvPr>
            <p:ph sz="half" idx="2"/>
          </p:nvPr>
        </p:nvSpPr>
        <p:spPr>
          <a:xfrm>
            <a:off x="6321457" y="1282045"/>
            <a:ext cx="4670197" cy="6042580"/>
          </a:xfrm>
        </p:spPr>
        <p:txBody>
          <a:bodyPr>
            <a:noAutofit/>
          </a:bodyPr>
          <a:lstStyle/>
          <a:p>
            <a:r>
              <a:rPr lang="en-IN" sz="1400" dirty="0"/>
              <a:t>From The Above Plot There Are Only Few Members Who Has Taken The Loan Amount Up To 10000 They Are: </a:t>
            </a:r>
          </a:p>
          <a:p>
            <a:pPr lvl="0">
              <a:buFont typeface="Wingdings" panose="05000000000000000000" pitchFamily="2" charset="2"/>
              <a:buChar char="Ø"/>
            </a:pPr>
            <a:r>
              <a:rPr lang="en-IN" sz="1600" dirty="0" err="1">
                <a:solidFill>
                  <a:srgbClr val="002060"/>
                </a:solidFill>
              </a:rPr>
              <a:t>Credit_Card</a:t>
            </a:r>
            <a:endParaRPr lang="en-IN" sz="1600" dirty="0">
              <a:solidFill>
                <a:srgbClr val="002060"/>
              </a:solidFill>
            </a:endParaRPr>
          </a:p>
          <a:p>
            <a:pPr lvl="0">
              <a:buFont typeface="Wingdings" panose="05000000000000000000" pitchFamily="2" charset="2"/>
              <a:buChar char="Ø"/>
            </a:pPr>
            <a:r>
              <a:rPr lang="en-IN" sz="1600" dirty="0" err="1">
                <a:solidFill>
                  <a:srgbClr val="002060"/>
                </a:solidFill>
              </a:rPr>
              <a:t>Small_Business</a:t>
            </a:r>
            <a:endParaRPr lang="en-IN" sz="1600" dirty="0">
              <a:solidFill>
                <a:srgbClr val="002060"/>
              </a:solidFill>
            </a:endParaRPr>
          </a:p>
          <a:p>
            <a:pPr lvl="0">
              <a:buFont typeface="Wingdings" panose="05000000000000000000" pitchFamily="2" charset="2"/>
              <a:buChar char="Ø"/>
            </a:pPr>
            <a:r>
              <a:rPr lang="en-IN" sz="1600" dirty="0">
                <a:solidFill>
                  <a:srgbClr val="002060"/>
                </a:solidFill>
              </a:rPr>
              <a:t>House</a:t>
            </a:r>
          </a:p>
          <a:p>
            <a:pPr lvl="0">
              <a:buFont typeface="Wingdings" panose="05000000000000000000" pitchFamily="2" charset="2"/>
              <a:buChar char="Ø"/>
            </a:pPr>
            <a:r>
              <a:rPr lang="en-IN" sz="1600" dirty="0" err="1">
                <a:solidFill>
                  <a:srgbClr val="002060"/>
                </a:solidFill>
              </a:rPr>
              <a:t>Debt_Consolidation</a:t>
            </a:r>
            <a:endParaRPr lang="en-IN" sz="1600" dirty="0">
              <a:solidFill>
                <a:srgbClr val="002060"/>
              </a:solidFill>
            </a:endParaRPr>
          </a:p>
          <a:p>
            <a:r>
              <a:rPr lang="en-IN" sz="1400" dirty="0"/>
              <a:t>Some Of Them Are Taken Very Less Loan Amount Depending Upon Them</a:t>
            </a:r>
            <a:endParaRPr lang="en-IN" sz="1400" dirty="0">
              <a:solidFill>
                <a:schemeClr val="accent2">
                  <a:lumMod val="75000"/>
                </a:schemeClr>
              </a:solidFill>
            </a:endParaRPr>
          </a:p>
          <a:p>
            <a:pPr marL="0" indent="0">
              <a:buNone/>
            </a:pPr>
            <a:r>
              <a:rPr lang="en-IN" sz="1800" dirty="0"/>
              <a:t>Here Are List of Purpose</a:t>
            </a:r>
          </a:p>
          <a:p>
            <a:pPr lvl="0">
              <a:buFont typeface="Wingdings" panose="05000000000000000000" pitchFamily="2" charset="2"/>
              <a:buChar char="Ø"/>
            </a:pPr>
            <a:r>
              <a:rPr lang="en-IN" sz="1600" dirty="0">
                <a:solidFill>
                  <a:srgbClr val="002060"/>
                </a:solidFill>
              </a:rPr>
              <a:t>Car</a:t>
            </a:r>
          </a:p>
          <a:p>
            <a:pPr lvl="0">
              <a:buFont typeface="Wingdings" panose="05000000000000000000" pitchFamily="2" charset="2"/>
              <a:buChar char="Ø"/>
            </a:pPr>
            <a:r>
              <a:rPr lang="en-IN" sz="1600" dirty="0">
                <a:solidFill>
                  <a:srgbClr val="002060"/>
                </a:solidFill>
              </a:rPr>
              <a:t>Other</a:t>
            </a:r>
          </a:p>
          <a:p>
            <a:pPr lvl="0">
              <a:buFont typeface="Wingdings" panose="05000000000000000000" pitchFamily="2" charset="2"/>
              <a:buChar char="Ø"/>
            </a:pPr>
            <a:r>
              <a:rPr lang="en-IN" sz="1600" dirty="0">
                <a:solidFill>
                  <a:srgbClr val="002060"/>
                </a:solidFill>
              </a:rPr>
              <a:t>Wedding</a:t>
            </a:r>
          </a:p>
          <a:p>
            <a:pPr lvl="0">
              <a:buFont typeface="Wingdings" panose="05000000000000000000" pitchFamily="2" charset="2"/>
              <a:buChar char="Ø"/>
            </a:pPr>
            <a:r>
              <a:rPr lang="en-IN" sz="1600" dirty="0">
                <a:solidFill>
                  <a:srgbClr val="002060"/>
                </a:solidFill>
              </a:rPr>
              <a:t>Home Improvement</a:t>
            </a:r>
          </a:p>
          <a:p>
            <a:pPr lvl="0">
              <a:buFont typeface="Wingdings" panose="05000000000000000000" pitchFamily="2" charset="2"/>
              <a:buChar char="Ø"/>
            </a:pPr>
            <a:r>
              <a:rPr lang="en-IN" sz="1600" dirty="0">
                <a:solidFill>
                  <a:srgbClr val="002060"/>
                </a:solidFill>
              </a:rPr>
              <a:t>Medical</a:t>
            </a:r>
          </a:p>
          <a:p>
            <a:pPr lvl="0">
              <a:buFont typeface="Wingdings" panose="05000000000000000000" pitchFamily="2" charset="2"/>
              <a:buChar char="Ø"/>
            </a:pPr>
            <a:r>
              <a:rPr lang="en-IN" sz="1600" dirty="0">
                <a:solidFill>
                  <a:srgbClr val="002060"/>
                </a:solidFill>
              </a:rPr>
              <a:t>Moving etc…..</a:t>
            </a:r>
          </a:p>
          <a:p>
            <a:pPr marL="0" lvl="0" indent="0">
              <a:buNone/>
            </a:pPr>
            <a:endParaRPr lang="en-IN" sz="1600" dirty="0">
              <a:solidFill>
                <a:schemeClr val="accent2">
                  <a:lumMod val="75000"/>
                </a:schemeClr>
              </a:solidFill>
            </a:endParaRPr>
          </a:p>
        </p:txBody>
      </p:sp>
    </p:spTree>
    <p:extLst>
      <p:ext uri="{BB962C8B-B14F-4D97-AF65-F5344CB8AC3E}">
        <p14:creationId xmlns:p14="http://schemas.microsoft.com/office/powerpoint/2010/main" val="2818788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412</TotalTime>
  <Words>1043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vt:lpstr>
      <vt:lpstr>Gill Sans MT</vt:lpstr>
      <vt:lpstr>Tw Cen MT (Body)</vt:lpstr>
      <vt:lpstr>Verdana</vt:lpstr>
      <vt:lpstr>Wingdings</vt:lpstr>
      <vt:lpstr>Parcel</vt:lpstr>
      <vt:lpstr> LENDING CLUB CASE  STUDY</vt:lpstr>
      <vt:lpstr>Business Objective </vt:lpstr>
      <vt:lpstr>Business Goal </vt:lpstr>
      <vt:lpstr>The Analysis is divided into 3 parts </vt:lpstr>
      <vt:lpstr> Loan Amount &amp; Home Ownership</vt:lpstr>
      <vt:lpstr>Loan Status</vt:lpstr>
      <vt:lpstr>Grade</vt:lpstr>
      <vt:lpstr>    Emp_length &amp; Home_ownership &amp; Issue_d_year &amp; Verification_status</vt:lpstr>
      <vt:lpstr>   Purpose And Loan Amount</vt:lpstr>
      <vt:lpstr>Multivariate Analysis</vt:lpstr>
      <vt:lpstr>Purpose on which maximum loan is taken</vt:lpstr>
      <vt:lpstr>RANKING OF GRADE HOW THEY ARE PERFORMING</vt:lpstr>
      <vt:lpstr>Loan amount installment groups &amp; Dti_groups</vt:lpstr>
      <vt:lpstr>Term And Purpose</vt:lpstr>
      <vt:lpstr>       Funded Amount &amp;Loan Amount</vt:lpstr>
      <vt:lpstr>Purpose And Loan Amount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ZEBA FIRDOWSI</dc:creator>
  <cp:lastModifiedBy>Mr. SHAIK</cp:lastModifiedBy>
  <cp:revision>45</cp:revision>
  <dcterms:created xsi:type="dcterms:W3CDTF">2023-10-31T11:14:19Z</dcterms:created>
  <dcterms:modified xsi:type="dcterms:W3CDTF">2023-11-05T09:33:58Z</dcterms:modified>
</cp:coreProperties>
</file>