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jrYwibfjX1bAPgM4Yvg/k4aw1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2e0e7ca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2e0e7ca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db73ff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db73ff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db73ff4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db73ff4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b73ff4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db73ff4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db73ff4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bdb73ff4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db73ff4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db73ff4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db73ff4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db73ff4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db73ff4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db73ff4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2e0e7ca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2e0e7ca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1" name="Google Shape;21;p1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2" name="Google Shape;2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" name="Google Shape;32;p1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" name="Google Shape;33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xpressjs.com/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docs.libuv.org/en/v1.x/design.html" TargetMode="External"/><Relationship Id="rId5" Type="http://schemas.openxmlformats.org/officeDocument/2006/relationships/hyperlink" Target="http://latentflip.com/loup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pmjs.com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6159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Tecnología - 2024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2e0e7ca77_0_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¿Qué es ….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Roboto"/>
                <a:ea typeface="Roboto"/>
                <a:cs typeface="Roboto"/>
                <a:sym typeface="Roboto"/>
              </a:rPr>
              <a:t>@types/express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que tenemos que instalar para que TypeScript reconozca el express?</a:t>
            </a:r>
            <a:endParaRPr/>
          </a:p>
        </p:txBody>
      </p:sp>
      <p:sp>
        <p:nvSpPr>
          <p:cNvPr id="126" name="Google Shape;126;g1f2e0e7ca77_0_7"/>
          <p:cNvSpPr txBox="1"/>
          <p:nvPr>
            <p:ph idx="1" type="body"/>
          </p:nvPr>
        </p:nvSpPr>
        <p:spPr>
          <a:xfrm>
            <a:off x="4535225" y="3393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</a:t>
            </a:r>
            <a:r>
              <a:rPr lang="es"/>
              <a:t>ecesitas instalar @types/express para proporcionar a TypeScript los tipos para la librería express porque: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TypeScript usa tipos estáticos y necesita conocer la forma de todos los objetos, incluidas las librerías externas.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librerías de JavaScript, incluida Express, se escribieron sin tipos, por lo que la comunidad de TypeScript creó archivos de declaración de tipos para estas.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instalar </a:t>
            </a:r>
            <a:r>
              <a:rPr b="1" lang="es"/>
              <a:t>@types/express</a:t>
            </a:r>
            <a:r>
              <a:rPr lang="es"/>
              <a:t>, proporcionas a TypeScript la información necesaria para trabajar eficazmente con Express, aprovechando las ventajas del tipado estático.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"/>
              <a:t>Configurando</a:t>
            </a:r>
            <a:r>
              <a:rPr lang="es"/>
              <a:t> entorno de node.js para TypeScript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4440804" y="66853"/>
            <a:ext cx="4572000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usar Node.js con TypeScript, necesitas seguir algunos pasos para configurar tu entorno y tus archivos correctamente. TypeScript es un superconjunto tipado de JavaScript que te permite escribir código más seguro y entenderlo mejor</a:t>
            </a:r>
            <a:endParaRPr/>
          </a:p>
        </p:txBody>
      </p:sp>
      <p:sp>
        <p:nvSpPr>
          <p:cNvPr id="133" name="Google Shape;133;p10"/>
          <p:cNvSpPr txBox="1"/>
          <p:nvPr/>
        </p:nvSpPr>
        <p:spPr>
          <a:xfrm>
            <a:off x="4377194" y="1416861"/>
            <a:ext cx="4572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1.Instalación de Node.js: 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Asegúrate de tener Node.js instalado en tu sistema. Puedes descargarlo e instalarlo desde nodejs.org.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135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2.Configuración del proyecto: 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Crea un nuevo directorio para tu proyecto y navega a él en tu terminal. Inicializa un nuevo proyecto de Node.js ejecutando </a:t>
            </a:r>
            <a:r>
              <a:rPr b="1" i="0" lang="e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npm init </a:t>
            </a:r>
            <a:r>
              <a:rPr i="0" lang="es" sz="1100" u="none" cap="none" strike="noStrike"/>
              <a:t>o</a:t>
            </a:r>
            <a:r>
              <a:rPr i="0" lang="es" sz="1100" u="none" cap="none" strike="noStrike">
                <a:solidFill>
                  <a:srgbClr val="0000FF"/>
                </a:solidFill>
              </a:rPr>
              <a:t> </a:t>
            </a:r>
            <a:r>
              <a:rPr b="1" i="0" lang="e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npm init -y</a:t>
            </a:r>
            <a:r>
              <a:rPr b="1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para saltar las preguntas y aceptar los valores por defecto.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135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3.Instalación de TypeScript: 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Instala TypeScript globalmente en tu sistema con </a:t>
            </a:r>
            <a:r>
              <a:rPr b="1" i="0" lang="e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npm install -g typescript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, o localmente en tu proyecto (recomendado) con npm </a:t>
            </a:r>
            <a:r>
              <a:rPr b="1" i="0" lang="es" sz="1100" u="none" cap="none" strike="noStrike">
                <a:solidFill>
                  <a:srgbClr val="0000FF"/>
                </a:solidFill>
              </a:rPr>
              <a:t>install --save-dev typescript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135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4.Inicialización de TypeScript: 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Ejecuta </a:t>
            </a:r>
            <a:r>
              <a:rPr b="1" i="0" lang="es" sz="1100" u="none" cap="none" strike="noStrike">
                <a:solidFill>
                  <a:srgbClr val="0000FF"/>
                </a:solidFill>
              </a:rPr>
              <a:t>tsc --init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 en la raíz de tu proyecto para generar un archivo </a:t>
            </a:r>
            <a:r>
              <a:rPr b="1" i="0" lang="es" sz="1100" u="none" cap="none" strike="noStrike">
                <a:solidFill>
                  <a:srgbClr val="313539"/>
                </a:solidFill>
              </a:rPr>
              <a:t>tsconfig.json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s" sz="1100" u="none" cap="none" strike="noStrike">
                <a:solidFill>
                  <a:srgbClr val="313539"/>
                </a:solidFill>
              </a:rPr>
              <a:t>Este archivo contiene la configuración de compilación de TypeScript</a:t>
            </a:r>
            <a:r>
              <a:rPr b="0" i="0" lang="es" sz="1100" u="none" cap="none" strike="noStrike">
                <a:solidFill>
                  <a:srgbClr val="313539"/>
                </a:solidFill>
                <a:latin typeface="Arial"/>
                <a:ea typeface="Arial"/>
                <a:cs typeface="Arial"/>
                <a:sym typeface="Arial"/>
              </a:rPr>
              <a:t>. Puedes modificar este archivo según tus necesidades, pero las configuraciones predeterminadas suelen ser suficientes para empezar.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b73ff404_0_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"/>
              <a:t>Configurando entorno de node.js para TypeScript</a:t>
            </a:r>
            <a:endParaRPr/>
          </a:p>
        </p:txBody>
      </p:sp>
      <p:sp>
        <p:nvSpPr>
          <p:cNvPr id="139" name="Google Shape;139;g2bdb73ff404_0_0"/>
          <p:cNvSpPr txBox="1"/>
          <p:nvPr/>
        </p:nvSpPr>
        <p:spPr>
          <a:xfrm>
            <a:off x="4433394" y="-36089"/>
            <a:ext cx="45720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13539"/>
                </a:solidFill>
              </a:rPr>
              <a:t>5. Instalación de ts-node: ts-node</a:t>
            </a:r>
            <a:r>
              <a:rPr lang="es" sz="1100">
                <a:solidFill>
                  <a:srgbClr val="313539"/>
                </a:solidFill>
              </a:rPr>
              <a:t> es una herramienta que te permite ejecutar TypeScript directamente sin tener que compilarlo a JavaScript. Instálalo como una dependencia de desarrollo con </a:t>
            </a:r>
            <a:r>
              <a:rPr b="1" lang="es" sz="1100">
                <a:solidFill>
                  <a:srgbClr val="0000FF"/>
                </a:solidFill>
              </a:rPr>
              <a:t>npm install --save-dev ts-node</a:t>
            </a:r>
            <a:r>
              <a:rPr lang="es" sz="1100">
                <a:solidFill>
                  <a:srgbClr val="313539"/>
                </a:solidFill>
              </a:rPr>
              <a:t>.</a:t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13539"/>
                </a:solidFill>
              </a:rPr>
              <a:t>6. Instalación de los tipos de Node.js para TypeScript:</a:t>
            </a:r>
            <a:r>
              <a:rPr lang="es" sz="1100">
                <a:solidFill>
                  <a:srgbClr val="313539"/>
                </a:solidFill>
              </a:rPr>
              <a:t> Para que TypeScript entienda las funciones y objetos específicos de Node.js, instala los tipos de Node.js ejecutando </a:t>
            </a:r>
            <a:r>
              <a:rPr b="1" lang="es" sz="1100">
                <a:solidFill>
                  <a:srgbClr val="0000FF"/>
                </a:solidFill>
              </a:rPr>
              <a:t>npm install --save-dev @types/node</a:t>
            </a:r>
            <a:r>
              <a:rPr lang="es" sz="1100">
                <a:solidFill>
                  <a:srgbClr val="313539"/>
                </a:solidFill>
              </a:rPr>
              <a:t>.</a:t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13539"/>
                </a:solidFill>
              </a:rPr>
              <a:t>7. Escribiendo código TypeScript:</a:t>
            </a:r>
            <a:r>
              <a:rPr lang="es" sz="1100">
                <a:solidFill>
                  <a:srgbClr val="313539"/>
                </a:solidFill>
              </a:rPr>
              <a:t> Crea un archivo con la extensión .ts, por ejemplo, index.ts, y empieza a escribir tu código TypeScript.</a:t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13539"/>
                </a:solidFill>
              </a:rPr>
              <a:t>8. Ejecución de tu código:</a:t>
            </a:r>
            <a:r>
              <a:rPr lang="es" sz="1100">
                <a:solidFill>
                  <a:srgbClr val="313539"/>
                </a:solidFill>
              </a:rPr>
              <a:t> Puedes </a:t>
            </a:r>
            <a:r>
              <a:rPr b="1" lang="es" sz="1100">
                <a:solidFill>
                  <a:srgbClr val="313539"/>
                </a:solidFill>
              </a:rPr>
              <a:t>compilar</a:t>
            </a:r>
            <a:r>
              <a:rPr lang="es" sz="1100">
                <a:solidFill>
                  <a:srgbClr val="313539"/>
                </a:solidFill>
              </a:rPr>
              <a:t> tu código TypeScript a JavaScript </a:t>
            </a:r>
            <a:r>
              <a:rPr b="1" lang="es" sz="1100">
                <a:solidFill>
                  <a:srgbClr val="313539"/>
                </a:solidFill>
              </a:rPr>
              <a:t>usando el comando tsc y luego ejecutar el archivo</a:t>
            </a:r>
            <a:r>
              <a:rPr lang="es" sz="1100">
                <a:solidFill>
                  <a:srgbClr val="313539"/>
                </a:solidFill>
              </a:rPr>
              <a:t> JavaScript resultante con Node.js usando node tuArchivo.js. </a:t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13539"/>
                </a:solidFill>
              </a:rPr>
              <a:t>Alternativamente</a:t>
            </a:r>
            <a:r>
              <a:rPr lang="es" sz="1100">
                <a:solidFill>
                  <a:srgbClr val="313539"/>
                </a:solidFill>
              </a:rPr>
              <a:t>, puedes usar </a:t>
            </a:r>
            <a:r>
              <a:rPr b="1" lang="es" sz="1100">
                <a:solidFill>
                  <a:srgbClr val="313539"/>
                </a:solidFill>
              </a:rPr>
              <a:t>ts-node para ejecutar</a:t>
            </a:r>
            <a:r>
              <a:rPr lang="es" sz="1100">
                <a:solidFill>
                  <a:srgbClr val="313539"/>
                </a:solidFill>
              </a:rPr>
              <a:t> tus archivos TypeScript directamente con npx ts-node tuArchivo.ts.</a:t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13539"/>
                </a:solidFill>
              </a:rPr>
              <a:t>9. Scripts NPM: </a:t>
            </a:r>
            <a:r>
              <a:rPr lang="es" sz="1100">
                <a:solidFill>
                  <a:srgbClr val="313539"/>
                </a:solidFill>
              </a:rPr>
              <a:t>Para facilitar el proceso, puedes agregar scripts a tu package.json para compilar y ejecutar tu código más fácilmente. Por ejemplo:</a:t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1353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13539"/>
                </a:solidFill>
              </a:rPr>
              <a:t>Con estos scripts, puedes usar </a:t>
            </a:r>
            <a:r>
              <a:rPr b="1" lang="es" sz="1000">
                <a:solidFill>
                  <a:srgbClr val="313539"/>
                </a:solidFill>
              </a:rPr>
              <a:t>npm run build</a:t>
            </a:r>
            <a:r>
              <a:rPr lang="es" sz="1000">
                <a:solidFill>
                  <a:srgbClr val="313539"/>
                </a:solidFill>
              </a:rPr>
              <a:t> para </a:t>
            </a:r>
            <a:r>
              <a:rPr b="1" lang="es" sz="1000">
                <a:solidFill>
                  <a:srgbClr val="313539"/>
                </a:solidFill>
              </a:rPr>
              <a:t>compilar</a:t>
            </a:r>
            <a:r>
              <a:rPr lang="es" sz="1000">
                <a:solidFill>
                  <a:srgbClr val="313539"/>
                </a:solidFill>
              </a:rPr>
              <a:t> tu código, </a:t>
            </a:r>
            <a:r>
              <a:rPr b="1" lang="es" sz="1000">
                <a:solidFill>
                  <a:srgbClr val="313539"/>
                </a:solidFill>
              </a:rPr>
              <a:t>npm run start </a:t>
            </a:r>
            <a:r>
              <a:rPr lang="es" sz="1000">
                <a:solidFill>
                  <a:srgbClr val="313539"/>
                </a:solidFill>
              </a:rPr>
              <a:t>para </a:t>
            </a:r>
            <a:r>
              <a:rPr b="1" lang="es" sz="1000">
                <a:solidFill>
                  <a:srgbClr val="313539"/>
                </a:solidFill>
              </a:rPr>
              <a:t>ejecutar</a:t>
            </a:r>
            <a:r>
              <a:rPr lang="es" sz="1000">
                <a:solidFill>
                  <a:srgbClr val="313539"/>
                </a:solidFill>
              </a:rPr>
              <a:t> el código compilado, y npm run dev para desarrollar con ts-node.</a:t>
            </a:r>
            <a:endParaRPr sz="1000">
              <a:solidFill>
                <a:srgbClr val="313539"/>
              </a:solidFill>
            </a:endParaRPr>
          </a:p>
        </p:txBody>
      </p:sp>
      <p:pic>
        <p:nvPicPr>
          <p:cNvPr id="140" name="Google Shape;140;g2bdb73ff40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325" y="3757800"/>
            <a:ext cx="2210000" cy="7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db73ff404_0_8"/>
          <p:cNvSpPr txBox="1"/>
          <p:nvPr>
            <p:ph idx="4294967295" type="title"/>
          </p:nvPr>
        </p:nvSpPr>
        <p:spPr>
          <a:xfrm>
            <a:off x="162425" y="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del proyecto TypeScript recomendada</a:t>
            </a:r>
            <a:endParaRPr/>
          </a:p>
        </p:txBody>
      </p:sp>
      <p:sp>
        <p:nvSpPr>
          <p:cNvPr id="146" name="Google Shape;146;g2bdb73ff404_0_8"/>
          <p:cNvSpPr txBox="1"/>
          <p:nvPr>
            <p:ph idx="4294967295" type="body"/>
          </p:nvPr>
        </p:nvSpPr>
        <p:spPr>
          <a:xfrm>
            <a:off x="634200" y="2866025"/>
            <a:ext cx="7358400" cy="2240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mi-proyecto/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src/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holaMundo.ts   # Tu archivo TypeScript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dist/              # Directorio para el JavaScript compilado (se genera después de compilar)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node_modules/      # Dependencias (se genera después de ejecutar npm install)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package.json       # Configuración y metadatos del proyecto npm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tsconfig.json      # Configuración de TypeScript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g2bdb73ff404_0_8"/>
          <p:cNvSpPr txBox="1"/>
          <p:nvPr/>
        </p:nvSpPr>
        <p:spPr>
          <a:xfrm>
            <a:off x="586075" y="578025"/>
            <a:ext cx="753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Directorio Raíz: </a:t>
            </a:r>
            <a:r>
              <a:rPr lang="es" sz="1000"/>
              <a:t>Para proyectos pequeños o ejemplos sencillos, como este "Hola Mundo", puedes colocar holaMundo.ts directamente en el directorio raíz de tu proyecto. Esto es adecuado para proyectos con pocos archivos o para cuando estás aprendiendo y experimentando con TypeScript.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Directorio src:</a:t>
            </a:r>
            <a:r>
              <a:rPr lang="es" sz="1000"/>
              <a:t> Para proyectos más grandes, es común colocar todos los archivos TypeScript en un directorio específico, generalmente llamado src (por "source" o fuente). Este enfoque ayuda a mantener organizado el código fuente y separado de otros archivos y directorios en tu proyecto, como aquellos destinados a configuración, documentación, y el código compilado.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Subdirectorios de src:</a:t>
            </a:r>
            <a:r>
              <a:rPr lang="es" sz="1000"/>
              <a:t> Dentro del directorio src, puedes organizar aún más tus archivos TypeScript en subdirectorios. La estructura exacta depende de la naturaleza de tu proyecto y de tus preferencias personales. Por ejemplo, podrías tener subdirectorios para diferentes componentes, módulos o funcionalidades de tu aplicación.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Directorio </a:t>
            </a:r>
            <a:r>
              <a:rPr b="1" lang="es" sz="1000"/>
              <a:t>dist o build</a:t>
            </a:r>
            <a:r>
              <a:rPr lang="es" sz="1000"/>
              <a:t> para JavaScript compilado: Cuando compilas tus archivos TypeScript a JavaScript, es una buena práctica colocar los archivos JavaScript resultantes en un directorio separado.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db73ff404_0_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para correr TS sin compilar por ej para pruebas?</a:t>
            </a:r>
            <a:endParaRPr/>
          </a:p>
        </p:txBody>
      </p:sp>
      <p:sp>
        <p:nvSpPr>
          <p:cNvPr id="153" name="Google Shape;153;g2bdb73ff404_0_16"/>
          <p:cNvSpPr txBox="1"/>
          <p:nvPr>
            <p:ph idx="1" type="body"/>
          </p:nvPr>
        </p:nvSpPr>
        <p:spPr>
          <a:xfrm>
            <a:off x="4415450" y="88300"/>
            <a:ext cx="46080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ejecutar TypeScript directamente sin compilarlo a JavaScript primero, puedes usar ts-node, que es un intérprete de TypeScript para Node.js. </a:t>
            </a:r>
            <a:r>
              <a:rPr b="1" lang="es"/>
              <a:t>ts-node</a:t>
            </a:r>
            <a:r>
              <a:rPr lang="es"/>
              <a:t> te permite ejecutar archivos TypeScript directamente, lo cual es muy útil durante el desarrollo y para la enseñanza, ya que simplifica el proceso y reduce el tiempo de espera para ver los resultados.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npx ts-node archivo.ts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db73ff404_0_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ExpressJS</a:t>
            </a:r>
            <a:endParaRPr/>
          </a:p>
        </p:txBody>
      </p:sp>
      <p:sp>
        <p:nvSpPr>
          <p:cNvPr id="159" name="Google Shape;159;g2bdb73ff404_0_22"/>
          <p:cNvSpPr txBox="1"/>
          <p:nvPr>
            <p:ph idx="1" type="body"/>
          </p:nvPr>
        </p:nvSpPr>
        <p:spPr>
          <a:xfrm>
            <a:off x="4644675" y="1961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Enfoque en aplicaciones web y APIs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Uso de middleware para el manejo de solicitudes HTTP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Sistema de enrutamiento fácil de usar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Flexibilidad en su arquitectura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Amplia comunidad y documentación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Atributos de calidad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Performance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Escalabilidad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Portabilidad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u="sng">
                <a:solidFill>
                  <a:schemeClr val="hlink"/>
                </a:solidFill>
                <a:hlinkClick r:id="rId3"/>
              </a:rPr>
              <a:t>https://expressjs.com/</a:t>
            </a:r>
            <a:r>
              <a:rPr lang="es" sz="1600"/>
              <a:t>  </a:t>
            </a:r>
            <a:endParaRPr sz="1600"/>
          </a:p>
        </p:txBody>
      </p:sp>
      <p:pic>
        <p:nvPicPr>
          <p:cNvPr id="160" name="Google Shape;160;g2bdb73ff40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175" y="3613625"/>
            <a:ext cx="41433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db73ff404_0_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web sencillo en Express</a:t>
            </a:r>
            <a:endParaRPr/>
          </a:p>
        </p:txBody>
      </p:sp>
      <p:sp>
        <p:nvSpPr>
          <p:cNvPr id="166" name="Google Shape;166;g2bdb73ff404_0_28"/>
          <p:cNvSpPr txBox="1"/>
          <p:nvPr>
            <p:ph idx="1" type="body"/>
          </p:nvPr>
        </p:nvSpPr>
        <p:spPr>
          <a:xfrm>
            <a:off x="4394200" y="90275"/>
            <a:ext cx="4600200" cy="4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" sz="1100">
                <a:solidFill>
                  <a:srgbClr val="000000"/>
                </a:solidFill>
              </a:rPr>
              <a:t>InIciar proyecto</a:t>
            </a:r>
            <a:endParaRPr b="1" sz="11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mkdir mi-proyecto-express-ts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cd mi-proyecto-express-ts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npm init -y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" sz="1100">
                <a:solidFill>
                  <a:srgbClr val="000000"/>
                </a:solidFill>
              </a:rPr>
              <a:t>Instalar TypeScript</a:t>
            </a:r>
            <a:endParaRPr b="1" sz="11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npm install -g typescript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npm install --save-dev typescript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" sz="1100">
                <a:solidFill>
                  <a:srgbClr val="000000"/>
                </a:solidFill>
              </a:rPr>
              <a:t>Iniciar proyecto TypeScript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tsc --init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" sz="1100">
                <a:solidFill>
                  <a:srgbClr val="000000"/>
                </a:solidFill>
              </a:rPr>
              <a:t>Instalar Express y sus tipos</a:t>
            </a:r>
            <a:endParaRPr b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npm install express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npm install --save-dev @types/express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" sz="1100">
                <a:solidFill>
                  <a:srgbClr val="000000"/>
                </a:solidFill>
              </a:rPr>
              <a:t>Configurar archivo tsconfig.json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"compilerOptions":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"target": "es6",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"module": "commonjs",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"outDir": "./dist",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"rootDir": "./src",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"strict": true,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  "esModuleInterop": true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db73ff404_0_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web sencillo en Express</a:t>
            </a:r>
            <a:endParaRPr/>
          </a:p>
        </p:txBody>
      </p:sp>
      <p:sp>
        <p:nvSpPr>
          <p:cNvPr id="172" name="Google Shape;172;g2bdb73ff404_0_35"/>
          <p:cNvSpPr txBox="1"/>
          <p:nvPr>
            <p:ph idx="4294967295" type="body"/>
          </p:nvPr>
        </p:nvSpPr>
        <p:spPr>
          <a:xfrm>
            <a:off x="1380825" y="1576700"/>
            <a:ext cx="68721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6. Crear en src un archivo index.ts que contenga: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import express from 'express';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const app = express();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const port = 3000;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app.get('/', (req, res) =&gt;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 res.send('Hola Mundo con Express y TypeScript!');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app.listen(port, () =&gt;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 console.log(`Servidor ejecutándose en http://localhost:${port}`);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Servidor web sencillo en Express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db73ff404_0_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web sencillo en Express</a:t>
            </a:r>
            <a:endParaRPr/>
          </a:p>
        </p:txBody>
      </p:sp>
      <p:sp>
        <p:nvSpPr>
          <p:cNvPr id="178" name="Google Shape;178;g2bdb73ff404_0_40"/>
          <p:cNvSpPr txBox="1"/>
          <p:nvPr>
            <p:ph idx="4294967295" type="body"/>
          </p:nvPr>
        </p:nvSpPr>
        <p:spPr>
          <a:xfrm>
            <a:off x="822825" y="1340700"/>
            <a:ext cx="70809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7. Añadir scripts de compilación y ejecución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 tu package.json, añade scripts para compilar tu código TypeScript y para ejecutar el servidor Express compilado: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"scripts":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 "build": "tsc",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  "start": "node dist/index.js"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8. Compilar y ejecutar tu servidor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npm run build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9. Luego iniciar el servidor Express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npm start</a:t>
            </a:r>
            <a:r>
              <a:rPr lang="es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Servidor web sencillo en Express</a:t>
            </a:r>
            <a:endParaRPr/>
          </a:p>
        </p:txBody>
      </p:sp>
      <p:sp>
        <p:nvSpPr>
          <p:cNvPr id="179" name="Google Shape;179;g2bdb73ff404_0_40"/>
          <p:cNvSpPr txBox="1"/>
          <p:nvPr/>
        </p:nvSpPr>
        <p:spPr>
          <a:xfrm>
            <a:off x="208725" y="4700125"/>
            <a:ext cx="833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Ahora deberías tener un servidor Express corriendo y accesible en http://localhost:3000, mostrando el mensaje "Hola Mundo con Express y TypeScript!"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NodeJS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185350" y="1357700"/>
            <a:ext cx="85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es?</a:t>
            </a:r>
            <a:endParaRPr b="1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Node.js 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 un entorno de ejecución de JavaScript del lado del servidor</a:t>
            </a: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Permite a los desarrolladores construir aplicaciones de red y servidores </a:t>
            </a: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utilizando JavaScript en lugar de lenguajes tradicionales como PHP o Python.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85350" y="2394625"/>
            <a:ext cx="85809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Evolución: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1. Inicio (2009):</a:t>
            </a: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Creado por Ryan Dahl,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inicialmente se basó en el motor V8 de Google Chrome</a:t>
            </a: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Node.js introdujo la 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capacidad de ejecutar JavaScript en el servidor, lo que permitió la creación de aplicaciones de alto rendimiento y tiempo real</a:t>
            </a: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Crecimiento temprano (2010-2012):</a:t>
            </a: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La comunidad y la adopción crecieron rápidamente. 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desarrollaron numerosos módulos y herramientas, lo que facilitó la creación de aplicaciones web escalables y rápidas.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NPM (Node Package Manager) (2011):</a:t>
            </a: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 introdujo un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sistema de gestión de paquetes</a:t>
            </a: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que permitía a los desarrolladores </a:t>
            </a:r>
            <a:r>
              <a:rPr b="1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compartir y reutilizar fácilmente código</a:t>
            </a:r>
            <a:r>
              <a:rPr b="0" i="0" lang="es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Esto contribuyó significativamente a la expansión de la comunidad y la productividad.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NodeJS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6350" y="1376225"/>
            <a:ext cx="9003300" cy="3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4. Expansión a aplicaciones en tiempo real (2012-2014)</a:t>
            </a:r>
            <a:r>
              <a:rPr b="0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La arquitectura de Node.js permitió la creación de aplicaciones en tiempo real, como chats y juegos en línea, gracias a su capacidad de manejar conexiones concurrentes de manera eficiente.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5. Mayor madurez (2015-2018)</a:t>
            </a:r>
            <a:r>
              <a:rPr b="0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Se mejoró la estabilidad y se añadieron características como el soporte para ECMAScript 6 (ES6) y HTTP/2. Node.js se convirtió en una elección común para aplicaciones empresariales y servicios en la nube.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6. Diversificación (2019-2021):</a:t>
            </a:r>
            <a:r>
              <a:rPr b="0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 desarrollaron marcos y herramientas especializadas para diferentes casos de uso, como Express.js para aplicaciones web y Nest.js para aplicaciones en la nube. Además, se centró en la mejora del rendimiento y la seguridad.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7. Enfoque en la sostenibilidad y el ecosistema (2022 y más allá):</a:t>
            </a:r>
            <a:r>
              <a:rPr b="0" i="0" lang="es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 puso más énfasis en la sostenibilidad de la plataforma y la colaboración con la comunidad de código abierto. Node.js siguió evolucionando para satisfacer las necesidades cambiantes de desarrollo y tecnología.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NodeJS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4314225" y="152400"/>
            <a:ext cx="48297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Entorno de ejecución JavaScript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Ejecución en backend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Multiplataforma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Código abierto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Ejecuta sobre motor v8 de JavaScript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Arquitectura basada en eventos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E/S Asíncrona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Atributos de calidad: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Performance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Escalabilidad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Portabilidad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600"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7752" y="3532200"/>
            <a:ext cx="2370924" cy="145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575" y="3501350"/>
            <a:ext cx="1450225" cy="14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Arquitectura NodeJS</a:t>
            </a:r>
            <a:endParaRPr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100" y="1346425"/>
            <a:ext cx="7417806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/>
        </p:nvSpPr>
        <p:spPr>
          <a:xfrm>
            <a:off x="5914200" y="1843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https://docs.libuv.org/en/v1.x/design.html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5832325" y="5383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" sz="1050" u="sng" cap="none" strike="noStrike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http://latentflip.com/loupe/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package.json</a:t>
            </a:r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4282750" y="616300"/>
            <a:ext cx="453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Guarda metadata sobre nuestro proyecto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762" y="1458049"/>
            <a:ext cx="4534925" cy="29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NodeJS: Módulos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238850" y="396575"/>
            <a:ext cx="48132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¿Qué es un módulo en Node?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Built-in modules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Módulos propios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74">
                <a:latin typeface="Courier New"/>
                <a:ea typeface="Courier New"/>
                <a:cs typeface="Courier New"/>
                <a:sym typeface="Courier New"/>
              </a:rPr>
              <a:t>// Exportando en TypeScript</a:t>
            </a:r>
            <a:endParaRPr b="1"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74">
                <a:latin typeface="Courier New"/>
                <a:ea typeface="Courier New"/>
                <a:cs typeface="Courier New"/>
                <a:sym typeface="Courier New"/>
              </a:rPr>
              <a:t>export function miFuncion(): void { ... }</a:t>
            </a:r>
            <a:endParaRPr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74">
                <a:latin typeface="Courier New"/>
                <a:ea typeface="Courier New"/>
                <a:cs typeface="Courier New"/>
                <a:sym typeface="Courier New"/>
              </a:rPr>
              <a:t>export default miClase;</a:t>
            </a:r>
            <a:endParaRPr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74">
                <a:latin typeface="Courier New"/>
                <a:ea typeface="Courier New"/>
                <a:cs typeface="Courier New"/>
                <a:sym typeface="Courier New"/>
              </a:rPr>
              <a:t>// Importando en TypeScript</a:t>
            </a:r>
            <a:endParaRPr b="1"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74">
                <a:latin typeface="Courier New"/>
                <a:ea typeface="Courier New"/>
                <a:cs typeface="Courier New"/>
                <a:sym typeface="Courier New"/>
              </a:rPr>
              <a:t>import { miFuncion } from './miModulo';</a:t>
            </a:r>
            <a:endParaRPr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74">
                <a:latin typeface="Courier New"/>
                <a:ea typeface="Courier New"/>
                <a:cs typeface="Courier New"/>
                <a:sym typeface="Courier New"/>
              </a:rPr>
              <a:t>import miClase from './miModulo';</a:t>
            </a:r>
            <a:endParaRPr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74">
                <a:latin typeface="Courier New"/>
                <a:ea typeface="Courier New"/>
                <a:cs typeface="Courier New"/>
                <a:sym typeface="Courier New"/>
              </a:rPr>
              <a:t>// Importando tipos</a:t>
            </a:r>
            <a:endParaRPr b="1"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74">
                <a:latin typeface="Courier New"/>
                <a:ea typeface="Courier New"/>
                <a:cs typeface="Courier New"/>
                <a:sym typeface="Courier New"/>
              </a:rPr>
              <a:t>import type { MiTipo } from './miModulo';</a:t>
            </a:r>
            <a:endParaRPr sz="117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NPM</a:t>
            </a:r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Node Package Manager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Millones de paquetes para distintos requerimientos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CLI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https://www.npmjs.com/</a:t>
            </a:r>
            <a:r>
              <a:rPr lang="es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Caso del módulo de express: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En </a:t>
            </a:r>
            <a:r>
              <a:rPr b="1" lang="es" sz="1100"/>
              <a:t>J</a:t>
            </a:r>
            <a:r>
              <a:rPr b="1" lang="es" sz="1100"/>
              <a:t>avascript</a:t>
            </a:r>
            <a:r>
              <a:rPr lang="es" sz="1100"/>
              <a:t> tenemos que: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npm i express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En </a:t>
            </a:r>
            <a:r>
              <a:rPr b="1" lang="es" sz="1100"/>
              <a:t>T</a:t>
            </a:r>
            <a:r>
              <a:rPr b="1" lang="es" sz="1100"/>
              <a:t>ypeScript</a:t>
            </a:r>
            <a:r>
              <a:rPr lang="es" sz="1100"/>
              <a:t> tenemos que instalar también los tipos: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npm i --save-dev @types/express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0525" y="1502800"/>
            <a:ext cx="1274349" cy="7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2e0e7ca77_0_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NPM, TypeScript y los tipos</a:t>
            </a:r>
            <a:endParaRPr/>
          </a:p>
        </p:txBody>
      </p:sp>
      <p:sp>
        <p:nvSpPr>
          <p:cNvPr id="120" name="Google Shape;120;g1f2e0e7ca77_0_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TypeScript es un superset de JavaScript que añade tipado estático. </a:t>
            </a:r>
            <a:r>
              <a:rPr b="1" lang="es"/>
              <a:t>Esto significa que TypeScript necesita conocer la forma de los objetos que estás utilizando</a:t>
            </a:r>
            <a:r>
              <a:rPr lang="es"/>
              <a:t>, incluyendo las funciones y librerías, para poder chequear los tipos en tiempo de compilación. Este conocimiento de los tipos permite a TypeScript proporcionar características como el chequeo de tipos, la inferencia de tipos, y el autocompletado en los editores de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Bibliotecas de JavaScript en TypeScript: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Muchas librerías de JavaScript, como Express, se escribieron originalmente sin tener en cuenta el sistema de tipos de TypeScript.</a:t>
            </a:r>
            <a:r>
              <a:rPr lang="es"/>
              <a:t> Esto significa que, </a:t>
            </a:r>
            <a:r>
              <a:rPr lang="es" u="sng"/>
              <a:t>por sí mismas, no proporcionan la información de tipos</a:t>
            </a:r>
            <a:r>
              <a:rPr lang="es"/>
              <a:t> que TypeScript necesita para realizar su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Para solucionar esto</a:t>
            </a:r>
            <a:r>
              <a:rPr lang="es"/>
              <a:t>, la comunidad de </a:t>
            </a:r>
            <a:r>
              <a:rPr b="1" lang="es"/>
              <a:t>TypeScript ha creado archivos de declaración de tipos (.d.ts)</a:t>
            </a:r>
            <a:r>
              <a:rPr lang="es"/>
              <a:t>. Estos archivos </a:t>
            </a:r>
            <a:r>
              <a:rPr lang="es" u="sng"/>
              <a:t>proporcionan la información de tipos necesaria para las librerías de JavaScript existentes</a:t>
            </a:r>
            <a:r>
              <a:rPr lang="es"/>
              <a:t>. Los archivos de declaración de tipos para una librería X generalmente se publican como @types/X en el registro de npm.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