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Roboto"/>
      <p:regular r:id="rId55"/>
      <p:bold r:id="rId56"/>
      <p:italic r:id="rId57"/>
      <p:boldItalic r:id="rId58"/>
    </p:embeddedFont>
    <p:embeddedFont>
      <p:font typeface="Merriweather"/>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3" roundtripDataSignature="AMtx7mi/fDnncIW4T55VCD6/dRCQn6nm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853219-8E7D-479D-83CA-FCC6C2573421}">
  <a:tblStyle styleId="{C1853219-8E7D-479D-83CA-FCC6C2573421}"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erriweather-boldItalic.fntdata"/><Relationship Id="rId61" Type="http://schemas.openxmlformats.org/officeDocument/2006/relationships/font" Target="fonts/Merriweather-italic.fntdata"/><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erriweather-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Merriweather-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var se trata de dejar de usar porque acarrea problemas de variables globales, debe usarse let y const.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da9428b8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da9428b8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da9428b8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da9428b8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da9428b8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da9428b8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bda9428b8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bda9428b8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da9428b8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da9428b8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bda9428b8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bda9428b8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da9428b8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da9428b8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da9428b8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da9428b8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TypeScript es un lenguaje de programación de código abierto desarrollado y mantenido por Microsoft. Es un superset de JavaScript, lo que significa que cualquier código JavaScript válido también es código TypeScript válido.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s"/>
              <a:t>TypeScript añade características opcionales de tipado estático y otros mejoramientos a JavaScript, lo que facilita la detección de errores y proporciona herramientas más poderosas para la construcción de aplicaciones grandes y complejas.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TypeScript está diseñado para el desarrollo de aplicaciones grandes y se compila a JavaScript para que pueda ejecutarse en cualquier navegador, en Node.js o en cualquier entorno que soporte ECMAScript 3 (o versiones más recientes). Las características de tipado estático permiten a los desarrolladores especificar tipos de variables, parámetros de funciones, valores de retorno y objetos. Esto no solo ayuda en la fase de desarrollo para detectar errores antes de tiempo, sino que también mejora la autocompletación, la navegación en el código y las refactorizaciones.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TypeScript soporta características de ES6 (ECMAScript 2015) y más recientes, como clases, módulos, interfaces, generadores y decoradores, así como características que aún no están en JavaScript, como los tipos de datos enumerados (enums), espacios de nombres, y más. Al compilar, TypeScript convierte estas características en código JavaScript compatible con versiones anteriores, asegurando que las aplicaciones funcionen en una amplia gama de entornos de ejecución.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300">
                <a:solidFill>
                  <a:srgbClr val="666666"/>
                </a:solidFill>
                <a:latin typeface="Roboto"/>
                <a:ea typeface="Roboto"/>
                <a:cs typeface="Roboto"/>
                <a:sym typeface="Roboto"/>
              </a:rPr>
              <a:t>- **ECMAScript** es la especificación estándar sobre la que se basa JavaScript. Es un estándar de script creado para garantizar la interoperabilidad de las páginas web en diferentes navegadores web. Este estándar es mantenido por ECMA International a través del comité técnico TC39.</a:t>
            </a:r>
            <a:endParaRPr sz="1300">
              <a:solidFill>
                <a:srgbClr val="666666"/>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s" sz="1300">
                <a:solidFill>
                  <a:srgbClr val="666666"/>
                </a:solidFill>
                <a:latin typeface="Roboto"/>
                <a:ea typeface="Roboto"/>
                <a:cs typeface="Roboto"/>
                <a:sym typeface="Roboto"/>
              </a:rPr>
              <a:t>- Cada nueva versión de ECMAScript define un conjunto de características y sintaxis que los lenguajes de script como JavaScript pueden implementar. Por ejemplo, ECMAScript 2015 (también conocido como ES6) introdujo clases, promesas, arrow functions, entre otras características nuevas.</a:t>
            </a:r>
            <a:endParaRPr sz="1300">
              <a:solidFill>
                <a:srgbClr val="666666"/>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s" sz="1300">
                <a:solidFill>
                  <a:srgbClr val="666666"/>
                </a:solidFill>
                <a:latin typeface="Roboto"/>
                <a:ea typeface="Roboto"/>
                <a:cs typeface="Roboto"/>
                <a:sym typeface="Roboto"/>
              </a:rPr>
              <a:t>- **JavaScript** es un lenguaje de programación que sigue la especificación ECMAScript, pero también incluye características adicionales (como objetos del DOM para interactuar con páginas web) que no están definidas en la especificación ECMAScript.</a:t>
            </a:r>
            <a:endParaRPr sz="1300">
              <a:solidFill>
                <a:srgbClr val="666666"/>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s" sz="1300">
                <a:solidFill>
                  <a:srgbClr val="666666"/>
                </a:solidFill>
                <a:latin typeface="Roboto"/>
                <a:ea typeface="Roboto"/>
                <a:cs typeface="Roboto"/>
                <a:sym typeface="Roboto"/>
              </a:rPr>
              <a:t>- Es el lenguaje de scripting más utilizado para la programación web, permitiendo a los desarrolladores crear y controlar contenido dinámico en las páginas web, como animaciones, formularios interactivos, mapas, etc.</a:t>
            </a:r>
            <a:endParaRPr sz="1300">
              <a:solidFill>
                <a:srgbClr val="666666"/>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s" sz="1300">
                <a:solidFill>
                  <a:srgbClr val="666666"/>
                </a:solidFill>
                <a:latin typeface="Roboto"/>
                <a:ea typeface="Roboto"/>
                <a:cs typeface="Roboto"/>
                <a:sym typeface="Roboto"/>
              </a:rPr>
              <a:t>- **TypeScript** es un superset de JavaScript, lo que significa que todo el código JavaScript es válido en TypeScript. La principal adición de TypeScript sobre JavaScript es el sistema de tipos estáticos opcional.</a:t>
            </a:r>
            <a:endParaRPr sz="1300">
              <a:solidFill>
                <a:srgbClr val="666666"/>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s" sz="1300">
                <a:solidFill>
                  <a:srgbClr val="666666"/>
                </a:solidFill>
                <a:latin typeface="Roboto"/>
                <a:ea typeface="Roboto"/>
                <a:cs typeface="Roboto"/>
                <a:sym typeface="Roboto"/>
              </a:rPr>
              <a:t>- TypeScript permite a los desarrolladores escribir código utilizando características avanzadas de JavaScript y algunas que están más allá de la especificación ECMAScript, como tipos de datos estáticos, interfaces, etc. Este código luego se compila (o "transpila") a JavaScript puro, asegurando que pueda ejecutarse en cualquier entorno que ejecute JavaScript.</a:t>
            </a:r>
            <a:endParaRPr sz="1300">
              <a:solidFill>
                <a:srgbClr val="666666"/>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666666"/>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s" sz="1300">
                <a:solidFill>
                  <a:srgbClr val="666666"/>
                </a:solidFill>
                <a:latin typeface="Roboto"/>
                <a:ea typeface="Roboto"/>
                <a:cs typeface="Roboto"/>
                <a:sym typeface="Roboto"/>
              </a:rPr>
              <a:t>En resumen, ECMAScript es la especificación, JavaScript es la implementación más conocida de esa especificación, y TypeScript es una extensión de JavaScript que agrega tipado estático y otras características para facilitar el desarrollo de aplicaciones a gran escala.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4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4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4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51"/>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51"/>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7" name="Google Shape;5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3"/>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3"/>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7" name="Google Shape;17;p43"/>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8" name="Google Shape;18;p43"/>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9" name="Google Shape;19;p43"/>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 name="Google Shape;2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4" name="Google Shape;2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4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8" name="Google Shape;28;p45"/>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9" name="Google Shape;29;p45"/>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0" name="Google Shape;3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46"/>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6"/>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46"/>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35" name="Google Shape;3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6" name="Shape 36"/>
        <p:cNvGrpSpPr/>
        <p:nvPr/>
      </p:nvGrpSpPr>
      <p:grpSpPr>
        <a:xfrm>
          <a:off x="0" y="0"/>
          <a:ext cx="0" cy="0"/>
          <a:chOff x="0" y="0"/>
          <a:chExt cx="0" cy="0"/>
        </a:xfrm>
      </p:grpSpPr>
      <p:sp>
        <p:nvSpPr>
          <p:cNvPr id="37" name="Google Shape;37;p4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8" name="Google Shape;38;p4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39" name="Google Shape;39;p47"/>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0" name="Google Shape;40;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48"/>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4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4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4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5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0"/>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8.png"/><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615925"/>
            <a:ext cx="8520600" cy="1282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s"/>
              <a:t>Arquitectura de Software</a:t>
            </a:r>
            <a:endParaRPr/>
          </a:p>
        </p:txBody>
      </p:sp>
      <p:sp>
        <p:nvSpPr>
          <p:cNvPr id="65" name="Google Shape;65;p1"/>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s"/>
              <a:t>Tecnología - 2023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TypeScript: Tipos de datos</a:t>
            </a:r>
            <a:endParaRPr/>
          </a:p>
        </p:txBody>
      </p:sp>
      <p:graphicFrame>
        <p:nvGraphicFramePr>
          <p:cNvPr id="127" name="Google Shape;127;p7"/>
          <p:cNvGraphicFramePr/>
          <p:nvPr/>
        </p:nvGraphicFramePr>
        <p:xfrm>
          <a:off x="3859425" y="675300"/>
          <a:ext cx="3000000" cy="3000000"/>
        </p:xfrm>
        <a:graphic>
          <a:graphicData uri="http://schemas.openxmlformats.org/drawingml/2006/table">
            <a:tbl>
              <a:tblPr>
                <a:solidFill>
                  <a:srgbClr val="212121"/>
                </a:solidFill>
                <a:tableStyleId>{C1853219-8E7D-479D-83CA-FCC6C2573421}</a:tableStyleId>
              </a:tblPr>
              <a:tblGrid>
                <a:gridCol w="842025"/>
                <a:gridCol w="2130225"/>
                <a:gridCol w="2007875"/>
              </a:tblGrid>
              <a:tr h="549875">
                <a:tc>
                  <a:txBody>
                    <a:bodyPr/>
                    <a:lstStyle/>
                    <a:p>
                      <a:pPr indent="0" lvl="0" marL="0" marR="0" rtl="0" algn="ctr">
                        <a:lnSpc>
                          <a:spcPct val="171429"/>
                        </a:lnSpc>
                        <a:spcBef>
                          <a:spcPts val="0"/>
                        </a:spcBef>
                        <a:spcAft>
                          <a:spcPts val="0"/>
                        </a:spcAft>
                        <a:buClr>
                          <a:srgbClr val="000000"/>
                        </a:buClr>
                        <a:buSzPts val="750"/>
                        <a:buFont typeface="Arial"/>
                        <a:buNone/>
                      </a:pPr>
                      <a:r>
                        <a:rPr b="1" lang="es" sz="750" u="none" cap="none" strike="noStrike">
                          <a:solidFill>
                            <a:srgbClr val="ECECEC"/>
                          </a:solidFill>
                          <a:highlight>
                            <a:srgbClr val="212121"/>
                          </a:highlight>
                          <a:latin typeface="Roboto"/>
                          <a:ea typeface="Roboto"/>
                          <a:cs typeface="Roboto"/>
                          <a:sym typeface="Roboto"/>
                        </a:rPr>
                        <a:t>Tipo de TypeScript</a:t>
                      </a:r>
                      <a:endParaRPr b="1" sz="750" u="none" cap="none" strike="noStrike">
                        <a:solidFill>
                          <a:srgbClr val="ECECEC"/>
                        </a:solidFill>
                        <a:highlight>
                          <a:srgbClr val="212121"/>
                        </a:highlight>
                        <a:latin typeface="Roboto"/>
                        <a:ea typeface="Roboto"/>
                        <a:cs typeface="Roboto"/>
                        <a:sym typeface="Roboto"/>
                      </a:endParaRPr>
                    </a:p>
                  </a:txBody>
                  <a:tcPr marT="91425" marB="91425" marR="91425" marL="91425" anchor="b">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ctr">
                        <a:lnSpc>
                          <a:spcPct val="171429"/>
                        </a:lnSpc>
                        <a:spcBef>
                          <a:spcPts val="0"/>
                        </a:spcBef>
                        <a:spcAft>
                          <a:spcPts val="0"/>
                        </a:spcAft>
                        <a:buClr>
                          <a:srgbClr val="000000"/>
                        </a:buClr>
                        <a:buSzPts val="750"/>
                        <a:buFont typeface="Arial"/>
                        <a:buNone/>
                      </a:pPr>
                      <a:r>
                        <a:rPr b="1" lang="es" sz="750" u="none" cap="none" strike="noStrike">
                          <a:solidFill>
                            <a:srgbClr val="ECECEC"/>
                          </a:solidFill>
                          <a:highlight>
                            <a:srgbClr val="212121"/>
                          </a:highlight>
                          <a:latin typeface="Roboto"/>
                          <a:ea typeface="Roboto"/>
                          <a:cs typeface="Roboto"/>
                          <a:sym typeface="Roboto"/>
                        </a:rPr>
                        <a:t>Descripción</a:t>
                      </a:r>
                      <a:endParaRPr b="1" sz="750" u="none" cap="none" strike="noStrike">
                        <a:solidFill>
                          <a:srgbClr val="ECECEC"/>
                        </a:solidFill>
                        <a:highlight>
                          <a:srgbClr val="212121"/>
                        </a:highlight>
                        <a:latin typeface="Roboto"/>
                        <a:ea typeface="Roboto"/>
                        <a:cs typeface="Roboto"/>
                        <a:sym typeface="Roboto"/>
                      </a:endParaRPr>
                    </a:p>
                  </a:txBody>
                  <a:tcPr marT="91425" marB="91425" marR="91425" marL="91425" anchor="b">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ctr">
                        <a:lnSpc>
                          <a:spcPct val="171429"/>
                        </a:lnSpc>
                        <a:spcBef>
                          <a:spcPts val="0"/>
                        </a:spcBef>
                        <a:spcAft>
                          <a:spcPts val="0"/>
                        </a:spcAft>
                        <a:buClr>
                          <a:srgbClr val="000000"/>
                        </a:buClr>
                        <a:buSzPts val="750"/>
                        <a:buFont typeface="Arial"/>
                        <a:buNone/>
                      </a:pPr>
                      <a:r>
                        <a:rPr b="1" lang="es" sz="750" u="none" cap="none" strike="noStrike">
                          <a:solidFill>
                            <a:srgbClr val="ECECEC"/>
                          </a:solidFill>
                          <a:highlight>
                            <a:srgbClr val="212121"/>
                          </a:highlight>
                          <a:latin typeface="Roboto"/>
                          <a:ea typeface="Roboto"/>
                          <a:cs typeface="Roboto"/>
                          <a:sym typeface="Roboto"/>
                        </a:rPr>
                        <a:t>Ejemplo</a:t>
                      </a:r>
                      <a:endParaRPr b="1" sz="750" u="none" cap="none" strike="noStrike">
                        <a:solidFill>
                          <a:srgbClr val="ECECEC"/>
                        </a:solidFill>
                        <a:highlight>
                          <a:srgbClr val="212121"/>
                        </a:highlight>
                        <a:latin typeface="Roboto"/>
                        <a:ea typeface="Roboto"/>
                        <a:cs typeface="Roboto"/>
                        <a:sym typeface="Roboto"/>
                      </a:endParaRPr>
                    </a:p>
                  </a:txBody>
                  <a:tcPr marT="91425" marB="91425" marR="91425" marL="91425" anchor="b">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r>
              <a:tr h="357375">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string</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750"/>
                        <a:buFont typeface="Arial"/>
                        <a:buNone/>
                      </a:pPr>
                      <a:r>
                        <a:rPr lang="es" sz="750" u="none" cap="none" strike="noStrike">
                          <a:solidFill>
                            <a:srgbClr val="ECECEC"/>
                          </a:solidFill>
                          <a:highlight>
                            <a:srgbClr val="212121"/>
                          </a:highlight>
                          <a:latin typeface="Roboto"/>
                          <a:ea typeface="Roboto"/>
                          <a:cs typeface="Roboto"/>
                          <a:sym typeface="Roboto"/>
                        </a:rPr>
                        <a:t>Representa secuencias de caracteres.</a:t>
                      </a:r>
                      <a:endParaRPr sz="750" u="none" cap="none" strike="noStrike">
                        <a:solidFill>
                          <a:srgbClr val="ECECEC"/>
                        </a:solidFill>
                        <a:highlight>
                          <a:srgbClr val="212121"/>
                        </a:highlight>
                        <a:latin typeface="Roboto"/>
                        <a:ea typeface="Roboto"/>
                        <a:cs typeface="Roboto"/>
                        <a:sym typeface="Roboto"/>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let nombre: string = "Juan";</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r>
              <a:tr h="549875">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number</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750"/>
                        <a:buFont typeface="Arial"/>
                        <a:buNone/>
                      </a:pPr>
                      <a:r>
                        <a:rPr lang="es" sz="750" u="none" cap="none" strike="noStrike">
                          <a:solidFill>
                            <a:srgbClr val="ECECEC"/>
                          </a:solidFill>
                          <a:highlight>
                            <a:srgbClr val="212121"/>
                          </a:highlight>
                          <a:latin typeface="Roboto"/>
                          <a:ea typeface="Roboto"/>
                          <a:cs typeface="Roboto"/>
                          <a:sym typeface="Roboto"/>
                        </a:rPr>
                        <a:t>Para números enteros y de punto flotante.</a:t>
                      </a:r>
                      <a:endParaRPr sz="750" u="none" cap="none" strike="noStrike">
                        <a:solidFill>
                          <a:srgbClr val="ECECEC"/>
                        </a:solidFill>
                        <a:highlight>
                          <a:srgbClr val="212121"/>
                        </a:highlight>
                        <a:latin typeface="Roboto"/>
                        <a:ea typeface="Roboto"/>
                        <a:cs typeface="Roboto"/>
                        <a:sym typeface="Roboto"/>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let edad: number = 30;</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r>
              <a:tr h="331375">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boolean</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750"/>
                        <a:buFont typeface="Arial"/>
                        <a:buNone/>
                      </a:pPr>
                      <a:r>
                        <a:rPr lang="es" sz="750" u="none" cap="none" strike="noStrike">
                          <a:solidFill>
                            <a:srgbClr val="ECECEC"/>
                          </a:solidFill>
                          <a:highlight>
                            <a:srgbClr val="212121"/>
                          </a:highlight>
                          <a:latin typeface="Roboto"/>
                          <a:ea typeface="Roboto"/>
                          <a:cs typeface="Roboto"/>
                          <a:sym typeface="Roboto"/>
                        </a:rPr>
                        <a:t>Para valores verdaderos o falsos.</a:t>
                      </a:r>
                      <a:endParaRPr sz="750" u="none" cap="none" strike="noStrike">
                        <a:solidFill>
                          <a:srgbClr val="ECECEC"/>
                        </a:solidFill>
                        <a:highlight>
                          <a:srgbClr val="212121"/>
                        </a:highlight>
                        <a:latin typeface="Roboto"/>
                        <a:ea typeface="Roboto"/>
                        <a:cs typeface="Roboto"/>
                        <a:sym typeface="Roboto"/>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let esEstudiante: boolean = true;</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r>
              <a:tr h="549875">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Array&lt;Tipo&gt;</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750"/>
                        <a:buFont typeface="Arial"/>
                        <a:buNone/>
                      </a:pPr>
                      <a:r>
                        <a:rPr lang="es" sz="750" u="none" cap="none" strike="noStrike">
                          <a:solidFill>
                            <a:srgbClr val="ECECEC"/>
                          </a:solidFill>
                          <a:highlight>
                            <a:srgbClr val="212121"/>
                          </a:highlight>
                          <a:latin typeface="Roboto"/>
                          <a:ea typeface="Roboto"/>
                          <a:cs typeface="Roboto"/>
                          <a:sym typeface="Roboto"/>
                        </a:rPr>
                        <a:t>Un arreglo que contiene elementos de un tipo específico.</a:t>
                      </a:r>
                      <a:endParaRPr sz="750" u="none" cap="none" strike="noStrike">
                        <a:solidFill>
                          <a:srgbClr val="ECECEC"/>
                        </a:solidFill>
                        <a:highlight>
                          <a:srgbClr val="212121"/>
                        </a:highlight>
                        <a:latin typeface="Roboto"/>
                        <a:ea typeface="Roboto"/>
                        <a:cs typeface="Roboto"/>
                        <a:sym typeface="Roboto"/>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let listaDeNumeros: number[] = [1, 2, 3];</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r>
              <a:tr h="768400">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Tuple</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750"/>
                        <a:buFont typeface="Arial"/>
                        <a:buNone/>
                      </a:pPr>
                      <a:r>
                        <a:rPr lang="es" sz="750" u="none" cap="none" strike="noStrike">
                          <a:solidFill>
                            <a:srgbClr val="ECECEC"/>
                          </a:solidFill>
                          <a:highlight>
                            <a:srgbClr val="212121"/>
                          </a:highlight>
                          <a:latin typeface="Roboto"/>
                          <a:ea typeface="Roboto"/>
                          <a:cs typeface="Roboto"/>
                          <a:sym typeface="Roboto"/>
                        </a:rPr>
                        <a:t>Un arreglo con un número fijo de elementos, donde cada elemento tiene un tipo conocido</a:t>
                      </a:r>
                      <a:r>
                        <a:rPr lang="es" sz="750">
                          <a:solidFill>
                            <a:srgbClr val="ECECEC"/>
                          </a:solidFill>
                          <a:highlight>
                            <a:srgbClr val="212121"/>
                          </a:highlight>
                          <a:latin typeface="Roboto"/>
                          <a:ea typeface="Roboto"/>
                          <a:cs typeface="Roboto"/>
                          <a:sym typeface="Roboto"/>
                        </a:rPr>
                        <a:t>.</a:t>
                      </a:r>
                      <a:endParaRPr sz="750" u="none" cap="none" strike="noStrike">
                        <a:solidFill>
                          <a:srgbClr val="ECECEC"/>
                        </a:solidFill>
                        <a:highlight>
                          <a:srgbClr val="212121"/>
                        </a:highlight>
                        <a:latin typeface="Roboto"/>
                        <a:ea typeface="Roboto"/>
                        <a:cs typeface="Roboto"/>
                        <a:sym typeface="Roboto"/>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let x: [string, number] = ["hola", 10];</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TypeScript: Tipos de datos</a:t>
            </a:r>
            <a:endParaRPr/>
          </a:p>
        </p:txBody>
      </p:sp>
      <p:graphicFrame>
        <p:nvGraphicFramePr>
          <p:cNvPr id="133" name="Google Shape;133;p8"/>
          <p:cNvGraphicFramePr/>
          <p:nvPr/>
        </p:nvGraphicFramePr>
        <p:xfrm>
          <a:off x="4417725" y="365675"/>
          <a:ext cx="3000000" cy="3000000"/>
        </p:xfrm>
        <a:graphic>
          <a:graphicData uri="http://schemas.openxmlformats.org/drawingml/2006/table">
            <a:tbl>
              <a:tblPr>
                <a:solidFill>
                  <a:srgbClr val="212121"/>
                </a:solidFill>
                <a:tableStyleId>{C1853219-8E7D-479D-83CA-FCC6C2573421}</a:tableStyleId>
              </a:tblPr>
              <a:tblGrid>
                <a:gridCol w="747625"/>
                <a:gridCol w="1891425"/>
                <a:gridCol w="1782775"/>
              </a:tblGrid>
              <a:tr h="439175">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enum</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750"/>
                        <a:buFont typeface="Arial"/>
                        <a:buNone/>
                      </a:pPr>
                      <a:r>
                        <a:rPr lang="es" sz="750" u="none" cap="none" strike="noStrike">
                          <a:solidFill>
                            <a:srgbClr val="ECECEC"/>
                          </a:solidFill>
                          <a:highlight>
                            <a:srgbClr val="212121"/>
                          </a:highlight>
                          <a:latin typeface="Roboto"/>
                          <a:ea typeface="Roboto"/>
                          <a:cs typeface="Roboto"/>
                          <a:sym typeface="Roboto"/>
                        </a:rPr>
                        <a:t>Una manera de dar nombres más amigables a un conjunto de valores numéricos.</a:t>
                      </a:r>
                      <a:endParaRPr sz="750" u="none" cap="none" strike="noStrike">
                        <a:solidFill>
                          <a:srgbClr val="ECECEC"/>
                        </a:solidFill>
                        <a:highlight>
                          <a:srgbClr val="212121"/>
                        </a:highlight>
                        <a:latin typeface="Roboto"/>
                        <a:ea typeface="Roboto"/>
                        <a:cs typeface="Roboto"/>
                        <a:sym typeface="Roboto"/>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enum Color {Rojo, Verde, Azul}</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r>
              <a:tr h="429675">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any</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750"/>
                        <a:buFont typeface="Arial"/>
                        <a:buNone/>
                      </a:pPr>
                      <a:r>
                        <a:rPr lang="es" sz="750" u="none" cap="none" strike="noStrike">
                          <a:solidFill>
                            <a:srgbClr val="ECECEC"/>
                          </a:solidFill>
                          <a:highlight>
                            <a:srgbClr val="212121"/>
                          </a:highlight>
                          <a:latin typeface="Roboto"/>
                          <a:ea typeface="Roboto"/>
                          <a:cs typeface="Roboto"/>
                          <a:sym typeface="Roboto"/>
                        </a:rPr>
                        <a:t>Para variables que pueden cambiar de tipo o que no se sabe el tipo.</a:t>
                      </a:r>
                      <a:endParaRPr sz="750" u="none" cap="none" strike="noStrike">
                        <a:solidFill>
                          <a:srgbClr val="ECECEC"/>
                        </a:solidFill>
                        <a:highlight>
                          <a:srgbClr val="212121"/>
                        </a:highlight>
                        <a:latin typeface="Roboto"/>
                        <a:ea typeface="Roboto"/>
                        <a:cs typeface="Roboto"/>
                        <a:sym typeface="Roboto"/>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let noSeguro: any = 4;</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r>
              <a:tr h="344200">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void</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750"/>
                        <a:buFont typeface="Arial"/>
                        <a:buNone/>
                      </a:pPr>
                      <a:r>
                        <a:rPr lang="es" sz="750" u="none" cap="none" strike="noStrike">
                          <a:solidFill>
                            <a:srgbClr val="ECECEC"/>
                          </a:solidFill>
                          <a:highlight>
                            <a:srgbClr val="212121"/>
                          </a:highlight>
                          <a:latin typeface="Roboto"/>
                          <a:ea typeface="Roboto"/>
                          <a:cs typeface="Roboto"/>
                          <a:sym typeface="Roboto"/>
                        </a:rPr>
                        <a:t>Usado en funciones que no retornan ningún valor.</a:t>
                      </a:r>
                      <a:endParaRPr sz="750" u="none" cap="none" strike="noStrike">
                        <a:solidFill>
                          <a:srgbClr val="ECECEC"/>
                        </a:solidFill>
                        <a:highlight>
                          <a:srgbClr val="212121"/>
                        </a:highlight>
                        <a:latin typeface="Roboto"/>
                        <a:ea typeface="Roboto"/>
                        <a:cs typeface="Roboto"/>
                        <a:sym typeface="Roboto"/>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function advertir(): void { alert("¡Advertencia!"); }</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r>
              <a:tr h="555725">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null</a:t>
                      </a:r>
                      <a:r>
                        <a:rPr b="1" lang="es" sz="750" u="none" cap="none" strike="noStrike">
                          <a:solidFill>
                            <a:srgbClr val="FFFF00"/>
                          </a:solidFill>
                          <a:highlight>
                            <a:srgbClr val="212121"/>
                          </a:highlight>
                        </a:rPr>
                        <a:t> y </a:t>
                      </a:r>
                      <a:r>
                        <a:rPr b="1" lang="es" sz="650" u="none" cap="none" strike="noStrike">
                          <a:solidFill>
                            <a:srgbClr val="FFFF00"/>
                          </a:solidFill>
                          <a:highlight>
                            <a:srgbClr val="212121"/>
                          </a:highlight>
                        </a:rPr>
                        <a:t>undefined</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750"/>
                        <a:buFont typeface="Arial"/>
                        <a:buNone/>
                      </a:pPr>
                      <a:r>
                        <a:rPr lang="es" sz="750" u="none" cap="none" strike="noStrike">
                          <a:solidFill>
                            <a:srgbClr val="ECECEC"/>
                          </a:solidFill>
                          <a:highlight>
                            <a:srgbClr val="212121"/>
                          </a:highlight>
                          <a:latin typeface="Roboto"/>
                          <a:ea typeface="Roboto"/>
                          <a:cs typeface="Roboto"/>
                          <a:sym typeface="Roboto"/>
                        </a:rPr>
                        <a:t>Representan la ausencia de un valor de manera intencional y la ausencia de un valor (no asignado), respectivamente.</a:t>
                      </a:r>
                      <a:endParaRPr sz="750" u="none" cap="none" strike="noStrike">
                        <a:solidFill>
                          <a:srgbClr val="ECECEC"/>
                        </a:solidFill>
                        <a:highlight>
                          <a:srgbClr val="212121"/>
                        </a:highlight>
                        <a:latin typeface="Roboto"/>
                        <a:ea typeface="Roboto"/>
                        <a:cs typeface="Roboto"/>
                        <a:sym typeface="Roboto"/>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let u: undefined = undefined;</a:t>
                      </a:r>
                      <a:r>
                        <a:rPr b="1" lang="es" sz="750" u="none" cap="none" strike="noStrike">
                          <a:solidFill>
                            <a:srgbClr val="FFFF00"/>
                          </a:solidFill>
                          <a:highlight>
                            <a:srgbClr val="212121"/>
                          </a:highlight>
                        </a:rPr>
                        <a:t> </a:t>
                      </a:r>
                      <a:r>
                        <a:rPr b="1" lang="es" sz="650" u="none" cap="none" strike="noStrike">
                          <a:solidFill>
                            <a:srgbClr val="FFFF00"/>
                          </a:solidFill>
                          <a:highlight>
                            <a:srgbClr val="212121"/>
                          </a:highlight>
                        </a:rPr>
                        <a:t>let n: null = null;</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r>
              <a:tr h="515125">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never</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750"/>
                        <a:buFont typeface="Arial"/>
                        <a:buNone/>
                      </a:pPr>
                      <a:r>
                        <a:rPr lang="es" sz="750" u="none" cap="none" strike="noStrike">
                          <a:solidFill>
                            <a:srgbClr val="ECECEC"/>
                          </a:solidFill>
                          <a:highlight>
                            <a:srgbClr val="212121"/>
                          </a:highlight>
                          <a:latin typeface="Roboto"/>
                          <a:ea typeface="Roboto"/>
                          <a:cs typeface="Roboto"/>
                          <a:sym typeface="Roboto"/>
                        </a:rPr>
                        <a:t>Para funciones que nunca deben retornar un valor o siempre lanzan un error.</a:t>
                      </a:r>
                      <a:endParaRPr sz="750" u="none" cap="none" strike="noStrike">
                        <a:solidFill>
                          <a:srgbClr val="ECECEC"/>
                        </a:solidFill>
                        <a:highlight>
                          <a:srgbClr val="212121"/>
                        </a:highlight>
                        <a:latin typeface="Roboto"/>
                        <a:ea typeface="Roboto"/>
                        <a:cs typeface="Roboto"/>
                        <a:sym typeface="Roboto"/>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function error(mensaje: string): never { throw new Error(mensaje); }</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r>
              <a:tr h="809575">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object</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750"/>
                        <a:buFont typeface="Arial"/>
                        <a:buNone/>
                      </a:pPr>
                      <a:r>
                        <a:rPr lang="es" sz="750" u="none" cap="none" strike="noStrike">
                          <a:solidFill>
                            <a:srgbClr val="ECECEC"/>
                          </a:solidFill>
                          <a:highlight>
                            <a:srgbClr val="212121"/>
                          </a:highlight>
                          <a:latin typeface="Roboto"/>
                          <a:ea typeface="Roboto"/>
                          <a:cs typeface="Roboto"/>
                          <a:sym typeface="Roboto"/>
                        </a:rPr>
                        <a:t>Representa un tipo no primitivo, es decir, cualquier cosa que no sea </a:t>
                      </a:r>
                      <a:r>
                        <a:rPr lang="es" sz="650" u="none" cap="none" strike="noStrike">
                          <a:solidFill>
                            <a:srgbClr val="ECECEC"/>
                          </a:solidFill>
                          <a:highlight>
                            <a:srgbClr val="212121"/>
                          </a:highlight>
                          <a:latin typeface="Courier New"/>
                          <a:ea typeface="Courier New"/>
                          <a:cs typeface="Courier New"/>
                          <a:sym typeface="Courier New"/>
                        </a:rPr>
                        <a:t>number</a:t>
                      </a:r>
                      <a:r>
                        <a:rPr lang="es" sz="750" u="none" cap="none" strike="noStrike">
                          <a:solidFill>
                            <a:srgbClr val="ECECEC"/>
                          </a:solidFill>
                          <a:highlight>
                            <a:srgbClr val="212121"/>
                          </a:highlight>
                          <a:latin typeface="Roboto"/>
                          <a:ea typeface="Roboto"/>
                          <a:cs typeface="Roboto"/>
                          <a:sym typeface="Roboto"/>
                        </a:rPr>
                        <a:t>, </a:t>
                      </a:r>
                      <a:r>
                        <a:rPr lang="es" sz="650" u="none" cap="none" strike="noStrike">
                          <a:solidFill>
                            <a:srgbClr val="ECECEC"/>
                          </a:solidFill>
                          <a:highlight>
                            <a:srgbClr val="212121"/>
                          </a:highlight>
                          <a:latin typeface="Courier New"/>
                          <a:ea typeface="Courier New"/>
                          <a:cs typeface="Courier New"/>
                          <a:sym typeface="Courier New"/>
                        </a:rPr>
                        <a:t>string</a:t>
                      </a:r>
                      <a:r>
                        <a:rPr lang="es" sz="750" u="none" cap="none" strike="noStrike">
                          <a:solidFill>
                            <a:srgbClr val="ECECEC"/>
                          </a:solidFill>
                          <a:highlight>
                            <a:srgbClr val="212121"/>
                          </a:highlight>
                          <a:latin typeface="Roboto"/>
                          <a:ea typeface="Roboto"/>
                          <a:cs typeface="Roboto"/>
                          <a:sym typeface="Roboto"/>
                        </a:rPr>
                        <a:t>, </a:t>
                      </a:r>
                      <a:r>
                        <a:rPr lang="es" sz="650" u="none" cap="none" strike="noStrike">
                          <a:solidFill>
                            <a:srgbClr val="ECECEC"/>
                          </a:solidFill>
                          <a:highlight>
                            <a:srgbClr val="212121"/>
                          </a:highlight>
                          <a:latin typeface="Courier New"/>
                          <a:ea typeface="Courier New"/>
                          <a:cs typeface="Courier New"/>
                          <a:sym typeface="Courier New"/>
                        </a:rPr>
                        <a:t>boolean</a:t>
                      </a:r>
                      <a:r>
                        <a:rPr lang="es" sz="750" u="none" cap="none" strike="noStrike">
                          <a:solidFill>
                            <a:srgbClr val="ECECEC"/>
                          </a:solidFill>
                          <a:highlight>
                            <a:srgbClr val="212121"/>
                          </a:highlight>
                          <a:latin typeface="Roboto"/>
                          <a:ea typeface="Roboto"/>
                          <a:cs typeface="Roboto"/>
                          <a:sym typeface="Roboto"/>
                        </a:rPr>
                        <a:t>, </a:t>
                      </a:r>
                      <a:r>
                        <a:rPr lang="es" sz="650" u="none" cap="none" strike="noStrike">
                          <a:solidFill>
                            <a:srgbClr val="ECECEC"/>
                          </a:solidFill>
                          <a:highlight>
                            <a:srgbClr val="212121"/>
                          </a:highlight>
                          <a:latin typeface="Courier New"/>
                          <a:ea typeface="Courier New"/>
                          <a:cs typeface="Courier New"/>
                          <a:sym typeface="Courier New"/>
                        </a:rPr>
                        <a:t>symbol</a:t>
                      </a:r>
                      <a:r>
                        <a:rPr lang="es" sz="750" u="none" cap="none" strike="noStrike">
                          <a:solidFill>
                            <a:srgbClr val="ECECEC"/>
                          </a:solidFill>
                          <a:highlight>
                            <a:srgbClr val="212121"/>
                          </a:highlight>
                          <a:latin typeface="Roboto"/>
                          <a:ea typeface="Roboto"/>
                          <a:cs typeface="Roboto"/>
                          <a:sym typeface="Roboto"/>
                        </a:rPr>
                        <a:t>, </a:t>
                      </a:r>
                      <a:r>
                        <a:rPr lang="es" sz="650" u="none" cap="none" strike="noStrike">
                          <a:solidFill>
                            <a:srgbClr val="ECECEC"/>
                          </a:solidFill>
                          <a:highlight>
                            <a:srgbClr val="212121"/>
                          </a:highlight>
                          <a:latin typeface="Courier New"/>
                          <a:ea typeface="Courier New"/>
                          <a:cs typeface="Courier New"/>
                          <a:sym typeface="Courier New"/>
                        </a:rPr>
                        <a:t>null</a:t>
                      </a:r>
                      <a:r>
                        <a:rPr lang="es" sz="750" u="none" cap="none" strike="noStrike">
                          <a:solidFill>
                            <a:srgbClr val="ECECEC"/>
                          </a:solidFill>
                          <a:highlight>
                            <a:srgbClr val="212121"/>
                          </a:highlight>
                          <a:latin typeface="Roboto"/>
                          <a:ea typeface="Roboto"/>
                          <a:cs typeface="Roboto"/>
                          <a:sym typeface="Roboto"/>
                        </a:rPr>
                        <a:t>, o </a:t>
                      </a:r>
                      <a:r>
                        <a:rPr lang="es" sz="650" u="none" cap="none" strike="noStrike">
                          <a:solidFill>
                            <a:srgbClr val="ECECEC"/>
                          </a:solidFill>
                          <a:highlight>
                            <a:srgbClr val="212121"/>
                          </a:highlight>
                          <a:latin typeface="Courier New"/>
                          <a:ea typeface="Courier New"/>
                          <a:cs typeface="Courier New"/>
                          <a:sym typeface="Courier New"/>
                        </a:rPr>
                        <a:t>undefined</a:t>
                      </a:r>
                      <a:r>
                        <a:rPr lang="es" sz="750" u="none" cap="none" strike="noStrike">
                          <a:solidFill>
                            <a:srgbClr val="ECECEC"/>
                          </a:solidFill>
                          <a:highlight>
                            <a:srgbClr val="212121"/>
                          </a:highlight>
                          <a:latin typeface="Roboto"/>
                          <a:ea typeface="Roboto"/>
                          <a:cs typeface="Roboto"/>
                          <a:sym typeface="Roboto"/>
                        </a:rPr>
                        <a:t>.</a:t>
                      </a:r>
                      <a:endParaRPr sz="750" u="none" cap="none" strike="noStrike">
                        <a:solidFill>
                          <a:srgbClr val="ECECEC"/>
                        </a:solidFill>
                        <a:highlight>
                          <a:srgbClr val="212121"/>
                        </a:highlight>
                        <a:latin typeface="Roboto"/>
                        <a:ea typeface="Roboto"/>
                        <a:cs typeface="Roboto"/>
                        <a:sym typeface="Roboto"/>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650"/>
                        <a:buFont typeface="Arial"/>
                        <a:buNone/>
                      </a:pPr>
                      <a:r>
                        <a:rPr b="1" lang="es" sz="650" u="none" cap="none" strike="noStrike">
                          <a:solidFill>
                            <a:srgbClr val="FFFF00"/>
                          </a:solidFill>
                          <a:highlight>
                            <a:srgbClr val="212121"/>
                          </a:highlight>
                        </a:rPr>
                        <a:t>let usuario: {nombre: string, edad: number} = {nombre: "Luis", edad: 25};</a:t>
                      </a:r>
                      <a:endParaRPr b="1" sz="650" u="none" cap="none" strike="noStrike">
                        <a:solidFill>
                          <a:srgbClr val="FFFF00"/>
                        </a:solidFill>
                        <a:highlight>
                          <a:srgbClr val="212121"/>
                        </a:highlight>
                      </a:endParaRPr>
                    </a:p>
                  </a:txBody>
                  <a:tcPr marT="91425" marB="91425" marR="91425" marL="91425" anchor="ctr">
                    <a:lnL cap="flat" cmpd="sng" w="9525">
                      <a:solidFill>
                        <a:srgbClr val="E3E3E3"/>
                      </a:solidFill>
                      <a:prstDash val="solid"/>
                      <a:round/>
                      <a:headEnd len="sm" w="sm" type="none"/>
                      <a:tailEnd len="sm" w="sm" type="none"/>
                    </a:lnL>
                    <a:lnR cap="flat" cmpd="sng" w="9525">
                      <a:solidFill>
                        <a:srgbClr val="E3E3E3"/>
                      </a:solidFill>
                      <a:prstDash val="solid"/>
                      <a:round/>
                      <a:headEnd len="sm" w="sm" type="none"/>
                      <a:tailEnd len="sm" w="sm" type="none"/>
                    </a:lnR>
                    <a:lnT cap="flat" cmpd="sng" w="9525">
                      <a:solidFill>
                        <a:srgbClr val="E3E3E3"/>
                      </a:solidFill>
                      <a:prstDash val="solid"/>
                      <a:round/>
                      <a:headEnd len="sm" w="sm" type="none"/>
                      <a:tailEnd len="sm" w="sm" type="none"/>
                    </a:lnT>
                    <a:lnB cap="flat" cmpd="sng" w="9525">
                      <a:solidFill>
                        <a:srgbClr val="E3E3E3"/>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undefined </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s"/>
              <a:t>vs</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s"/>
              <a:t>null</a:t>
            </a:r>
            <a:endParaRPr/>
          </a:p>
        </p:txBody>
      </p:sp>
      <p:pic>
        <p:nvPicPr>
          <p:cNvPr id="139" name="Google Shape;139;p9"/>
          <p:cNvPicPr preferRelativeResize="0"/>
          <p:nvPr/>
        </p:nvPicPr>
        <p:blipFill rotWithShape="1">
          <a:blip r:embed="rId3">
            <a:alphaModFix/>
          </a:blip>
          <a:srcRect b="0" l="0" r="0" t="0"/>
          <a:stretch/>
        </p:blipFill>
        <p:spPr>
          <a:xfrm>
            <a:off x="4380175" y="218400"/>
            <a:ext cx="4572000" cy="2290763"/>
          </a:xfrm>
          <a:prstGeom prst="rect">
            <a:avLst/>
          </a:prstGeom>
          <a:noFill/>
          <a:ln>
            <a:noFill/>
          </a:ln>
        </p:spPr>
      </p:pic>
      <p:pic>
        <p:nvPicPr>
          <p:cNvPr id="140" name="Google Shape;140;p9"/>
          <p:cNvPicPr preferRelativeResize="0"/>
          <p:nvPr/>
        </p:nvPicPr>
        <p:blipFill rotWithShape="1">
          <a:blip r:embed="rId4">
            <a:alphaModFix/>
          </a:blip>
          <a:srcRect b="0" l="0" r="0" t="0"/>
          <a:stretch/>
        </p:blipFill>
        <p:spPr>
          <a:xfrm>
            <a:off x="4572001" y="3085799"/>
            <a:ext cx="4343450" cy="185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Javascript: Declaración de variables</a:t>
            </a:r>
            <a:endParaRPr/>
          </a:p>
        </p:txBody>
      </p:sp>
      <p:sp>
        <p:nvSpPr>
          <p:cNvPr id="146" name="Google Shape;146;p10"/>
          <p:cNvSpPr txBox="1"/>
          <p:nvPr>
            <p:ph idx="1" type="body"/>
          </p:nvPr>
        </p:nvSpPr>
        <p:spPr>
          <a:xfrm>
            <a:off x="4333975" y="0"/>
            <a:ext cx="4810200" cy="5143500"/>
          </a:xfrm>
          <a:prstGeom prst="rect">
            <a:avLst/>
          </a:prstGeom>
          <a:noFill/>
          <a:ln>
            <a:noFill/>
          </a:ln>
        </p:spPr>
        <p:txBody>
          <a:bodyPr anchorCtr="0" anchor="t" bIns="91425" lIns="91425" spcFirstLastPara="1" rIns="91425" wrap="square" tIns="91425">
            <a:normAutofit/>
          </a:bodyPr>
          <a:lstStyle/>
          <a:p>
            <a:pPr indent="0" lvl="0" marL="457200" rtl="0" algn="l">
              <a:lnSpc>
                <a:spcPct val="100000"/>
              </a:lnSpc>
              <a:spcBef>
                <a:spcPts val="0"/>
              </a:spcBef>
              <a:spcAft>
                <a:spcPts val="0"/>
              </a:spcAft>
              <a:buSzPts val="1300"/>
              <a:buNone/>
            </a:pPr>
            <a:r>
              <a:t/>
            </a:r>
            <a:endParaRPr sz="1600"/>
          </a:p>
          <a:p>
            <a:pPr indent="0" lvl="0" marL="457200" rtl="0" algn="l">
              <a:lnSpc>
                <a:spcPct val="100000"/>
              </a:lnSpc>
              <a:spcBef>
                <a:spcPts val="0"/>
              </a:spcBef>
              <a:spcAft>
                <a:spcPts val="0"/>
              </a:spcAft>
              <a:buSzPts val="1300"/>
              <a:buNone/>
            </a:pPr>
            <a:r>
              <a:t/>
            </a:r>
            <a:endParaRPr sz="1600"/>
          </a:p>
          <a:p>
            <a:pPr indent="0" lvl="0" marL="457200" rtl="0" algn="l">
              <a:lnSpc>
                <a:spcPct val="100000"/>
              </a:lnSpc>
              <a:spcBef>
                <a:spcPts val="0"/>
              </a:spcBef>
              <a:spcAft>
                <a:spcPts val="0"/>
              </a:spcAft>
              <a:buSzPts val="1300"/>
              <a:buNone/>
            </a:pPr>
            <a:r>
              <a:t/>
            </a:r>
            <a:endParaRPr sz="1600"/>
          </a:p>
          <a:p>
            <a:pPr indent="0" lvl="0" marL="457200" rtl="0" algn="l">
              <a:lnSpc>
                <a:spcPct val="100000"/>
              </a:lnSpc>
              <a:spcBef>
                <a:spcPts val="0"/>
              </a:spcBef>
              <a:spcAft>
                <a:spcPts val="0"/>
              </a:spcAft>
              <a:buSzPts val="1300"/>
              <a:buNone/>
            </a:pPr>
            <a:r>
              <a:t/>
            </a:r>
            <a:endParaRPr sz="1600"/>
          </a:p>
        </p:txBody>
      </p:sp>
      <p:pic>
        <p:nvPicPr>
          <p:cNvPr id="147" name="Google Shape;147;p10"/>
          <p:cNvPicPr preferRelativeResize="0"/>
          <p:nvPr/>
        </p:nvPicPr>
        <p:blipFill rotWithShape="1">
          <a:blip r:embed="rId3">
            <a:alphaModFix/>
          </a:blip>
          <a:srcRect b="0" l="0" r="0" t="0"/>
          <a:stretch/>
        </p:blipFill>
        <p:spPr>
          <a:xfrm>
            <a:off x="3243875" y="1022400"/>
            <a:ext cx="5365673" cy="2787600"/>
          </a:xfrm>
          <a:prstGeom prst="rect">
            <a:avLst/>
          </a:prstGeom>
          <a:noFill/>
          <a:ln>
            <a:noFill/>
          </a:ln>
        </p:spPr>
      </p:pic>
      <p:sp>
        <p:nvSpPr>
          <p:cNvPr id="148" name="Google Shape;148;p10"/>
          <p:cNvSpPr txBox="1"/>
          <p:nvPr/>
        </p:nvSpPr>
        <p:spPr>
          <a:xfrm>
            <a:off x="1472000" y="767375"/>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var </a:t>
            </a:r>
            <a:endParaRPr/>
          </a:p>
          <a:p>
            <a:pPr indent="0" lvl="0" marL="0" rtl="0" algn="l">
              <a:lnSpc>
                <a:spcPct val="100000"/>
              </a:lnSpc>
              <a:spcBef>
                <a:spcPts val="0"/>
              </a:spcBef>
              <a:spcAft>
                <a:spcPts val="0"/>
              </a:spcAft>
              <a:buSzPts val="2800"/>
              <a:buNone/>
            </a:pPr>
            <a:r>
              <a:rPr lang="es"/>
              <a:t>let</a:t>
            </a:r>
            <a:endParaRPr/>
          </a:p>
          <a:p>
            <a:pPr indent="0" lvl="0" marL="0" rtl="0" algn="l">
              <a:lnSpc>
                <a:spcPct val="100000"/>
              </a:lnSpc>
              <a:spcBef>
                <a:spcPts val="0"/>
              </a:spcBef>
              <a:spcAft>
                <a:spcPts val="0"/>
              </a:spcAft>
              <a:buSzPts val="2800"/>
              <a:buNone/>
            </a:pPr>
            <a:r>
              <a:rPr lang="es"/>
              <a:t>const</a:t>
            </a:r>
            <a:endParaRPr/>
          </a:p>
        </p:txBody>
      </p:sp>
      <p:sp>
        <p:nvSpPr>
          <p:cNvPr id="154" name="Google Shape;154;p11"/>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700"/>
              <a:t>Ejemplos</a:t>
            </a:r>
            <a:endParaRPr sz="700"/>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
        <p:nvSpPr>
          <p:cNvPr id="155" name="Google Shape;155;p11"/>
          <p:cNvSpPr txBox="1"/>
          <p:nvPr/>
        </p:nvSpPr>
        <p:spPr>
          <a:xfrm>
            <a:off x="4165500" y="811625"/>
            <a:ext cx="4829700" cy="3648000"/>
          </a:xfrm>
          <a:prstGeom prst="rect">
            <a:avLst/>
          </a:prstGeom>
          <a:solidFill>
            <a:srgbClr val="21212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function </a:t>
            </a:r>
            <a:r>
              <a:rPr b="1" i="0" lang="es" sz="900" u="none" cap="none" strike="noStrike">
                <a:solidFill>
                  <a:srgbClr val="FFFFFF"/>
                </a:solidFill>
                <a:latin typeface="Arial"/>
                <a:ea typeface="Arial"/>
                <a:cs typeface="Arial"/>
                <a:sym typeface="Arial"/>
              </a:rPr>
              <a:t>ejemploVar</a:t>
            </a:r>
            <a:r>
              <a:rPr b="0" i="0" lang="es" sz="900" u="none" cap="none" strike="noStrike">
                <a:solidFill>
                  <a:srgbClr val="FFFFFF"/>
                </a:solidFill>
                <a:latin typeface="Arial"/>
                <a:ea typeface="Arial"/>
                <a:cs typeface="Arial"/>
                <a:sym typeface="Arial"/>
              </a:rPr>
              <a:t>() {</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a:t>
            </a:r>
            <a:r>
              <a:rPr b="1" i="0" lang="es" sz="900" u="none" cap="none" strike="noStrike">
                <a:solidFill>
                  <a:srgbClr val="FFFFFF"/>
                </a:solidFill>
                <a:latin typeface="Arial"/>
                <a:ea typeface="Arial"/>
                <a:cs typeface="Arial"/>
                <a:sym typeface="Arial"/>
              </a:rPr>
              <a:t>  </a:t>
            </a:r>
            <a:r>
              <a:rPr b="1" i="0" lang="es" sz="900" u="none" cap="none" strike="noStrike">
                <a:solidFill>
                  <a:srgbClr val="FF0000"/>
                </a:solidFill>
                <a:latin typeface="Arial"/>
                <a:ea typeface="Arial"/>
                <a:cs typeface="Arial"/>
                <a:sym typeface="Arial"/>
              </a:rPr>
              <a:t>var x = 1;</a:t>
            </a:r>
            <a:endParaRPr b="1" i="0" sz="9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if (true) {</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a:t>
            </a:r>
            <a:r>
              <a:rPr b="1" i="0" lang="es" sz="900" u="none" cap="none" strike="noStrike">
                <a:solidFill>
                  <a:srgbClr val="FF0000"/>
                </a:solidFill>
                <a:latin typeface="Arial"/>
                <a:ea typeface="Arial"/>
                <a:cs typeface="Arial"/>
                <a:sym typeface="Arial"/>
              </a:rPr>
              <a:t>  var x = 2;</a:t>
            </a:r>
            <a:r>
              <a:rPr b="0" i="0" lang="es" sz="900" u="none" cap="none" strike="noStrike">
                <a:solidFill>
                  <a:srgbClr val="FFFFFF"/>
                </a:solidFill>
                <a:latin typeface="Arial"/>
                <a:ea typeface="Arial"/>
                <a:cs typeface="Arial"/>
                <a:sym typeface="Arial"/>
              </a:rPr>
              <a:t>  </a:t>
            </a:r>
            <a:r>
              <a:rPr b="1" i="0" lang="es" sz="900" u="none" cap="none" strike="noStrike">
                <a:solidFill>
                  <a:srgbClr val="93C47D"/>
                </a:solidFill>
                <a:latin typeface="Arial"/>
                <a:ea typeface="Arial"/>
                <a:cs typeface="Arial"/>
                <a:sym typeface="Arial"/>
              </a:rPr>
              <a:t>// Misma variable x, su valor es ahora 2</a:t>
            </a:r>
            <a:endParaRPr b="1" i="0" sz="900" u="none" cap="none" strike="noStrike">
              <a:solidFill>
                <a:srgbClr val="93C4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console.log(x); </a:t>
            </a:r>
            <a:r>
              <a:rPr b="0" i="0" lang="es" sz="900" u="none" cap="none" strike="noStrike">
                <a:solidFill>
                  <a:srgbClr val="93C47D"/>
                </a:solidFill>
                <a:latin typeface="Arial"/>
                <a:ea typeface="Arial"/>
                <a:cs typeface="Arial"/>
                <a:sym typeface="Arial"/>
              </a:rPr>
              <a:t>// Muestra 2</a:t>
            </a:r>
            <a:endParaRPr b="0" i="0" sz="900" u="none" cap="none" strike="noStrike">
              <a:solidFill>
                <a:srgbClr val="93C4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93C47D"/>
                </a:solidFill>
                <a:latin typeface="Arial"/>
                <a:ea typeface="Arial"/>
                <a:cs typeface="Arial"/>
                <a:sym typeface="Arial"/>
              </a:rPr>
              <a:t>}</a:t>
            </a:r>
            <a:endParaRPr b="0" i="0" sz="900" u="none" cap="none" strike="noStrike">
              <a:solidFill>
                <a:srgbClr val="93C4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function </a:t>
            </a:r>
            <a:r>
              <a:rPr b="1" i="0" lang="es" sz="900" u="none" cap="none" strike="noStrike">
                <a:solidFill>
                  <a:srgbClr val="FFFFFF"/>
                </a:solidFill>
                <a:latin typeface="Arial"/>
                <a:ea typeface="Arial"/>
                <a:cs typeface="Arial"/>
                <a:sym typeface="Arial"/>
              </a:rPr>
              <a:t>ejemploLet</a:t>
            </a:r>
            <a:r>
              <a:rPr b="0" i="0" lang="es" sz="900" u="none" cap="none" strike="noStrike">
                <a:solidFill>
                  <a:srgbClr val="FFFFFF"/>
                </a:solidFill>
                <a:latin typeface="Arial"/>
                <a:ea typeface="Arial"/>
                <a:cs typeface="Arial"/>
                <a:sym typeface="Arial"/>
              </a:rPr>
              <a:t>() {</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a:t>
            </a:r>
            <a:r>
              <a:rPr b="0" i="0" lang="es" sz="900" u="none" cap="none" strike="noStrike">
                <a:solidFill>
                  <a:srgbClr val="FF9900"/>
                </a:solidFill>
                <a:latin typeface="Arial"/>
                <a:ea typeface="Arial"/>
                <a:cs typeface="Arial"/>
                <a:sym typeface="Arial"/>
              </a:rPr>
              <a:t> </a:t>
            </a:r>
            <a:r>
              <a:rPr b="1" i="0" lang="es" sz="900" u="none" cap="none" strike="noStrike">
                <a:solidFill>
                  <a:srgbClr val="FF9900"/>
                </a:solidFill>
                <a:latin typeface="Arial"/>
                <a:ea typeface="Arial"/>
                <a:cs typeface="Arial"/>
                <a:sym typeface="Arial"/>
              </a:rPr>
              <a:t>let x = 1;</a:t>
            </a:r>
            <a:endParaRPr b="1" i="0" sz="9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if (true) {</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a:t>
            </a:r>
            <a:r>
              <a:rPr b="1" i="0" lang="es" sz="900" u="none" cap="none" strike="noStrike">
                <a:solidFill>
                  <a:srgbClr val="FF9900"/>
                </a:solidFill>
                <a:latin typeface="Arial"/>
                <a:ea typeface="Arial"/>
                <a:cs typeface="Arial"/>
                <a:sym typeface="Arial"/>
              </a:rPr>
              <a:t>let x = 2;</a:t>
            </a:r>
            <a:r>
              <a:rPr b="0" i="0" lang="es" sz="900" u="none" cap="none" strike="noStrike">
                <a:solidFill>
                  <a:srgbClr val="FFFFFF"/>
                </a:solidFill>
                <a:latin typeface="Arial"/>
                <a:ea typeface="Arial"/>
                <a:cs typeface="Arial"/>
                <a:sym typeface="Arial"/>
              </a:rPr>
              <a:t>  </a:t>
            </a:r>
            <a:r>
              <a:rPr b="1" i="0" lang="es" sz="900" u="none" cap="none" strike="noStrike">
                <a:solidFill>
                  <a:srgbClr val="93C47D"/>
                </a:solidFill>
                <a:latin typeface="Arial"/>
                <a:ea typeface="Arial"/>
                <a:cs typeface="Arial"/>
                <a:sym typeface="Arial"/>
              </a:rPr>
              <a:t>// Diferente variable x, específica para el bloque if</a:t>
            </a:r>
            <a:endParaRPr b="1" i="0" sz="900" u="none" cap="none" strike="noStrike">
              <a:solidFill>
                <a:srgbClr val="93C4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console.log(x); </a:t>
            </a:r>
            <a:r>
              <a:rPr b="0" i="0" lang="es" sz="900" u="none" cap="none" strike="noStrike">
                <a:solidFill>
                  <a:srgbClr val="93C47D"/>
                </a:solidFill>
                <a:latin typeface="Arial"/>
                <a:ea typeface="Arial"/>
                <a:cs typeface="Arial"/>
                <a:sym typeface="Arial"/>
              </a:rPr>
              <a:t>// Muestra 2</a:t>
            </a:r>
            <a:endParaRPr b="0" i="0" sz="900" u="none" cap="none" strike="noStrike">
              <a:solidFill>
                <a:srgbClr val="93C4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console.log(x); </a:t>
            </a:r>
            <a:r>
              <a:rPr b="1" i="0" lang="es" sz="900" u="none" cap="none" strike="noStrike">
                <a:solidFill>
                  <a:srgbClr val="93C47D"/>
                </a:solidFill>
                <a:latin typeface="Arial"/>
                <a:ea typeface="Arial"/>
                <a:cs typeface="Arial"/>
                <a:sym typeface="Arial"/>
              </a:rPr>
              <a:t>// Muestra 1, ya que es una variable diferente a la de dentro del if</a:t>
            </a:r>
            <a:endParaRPr b="1" i="0" sz="900" u="none" cap="none" strike="noStrike">
              <a:solidFill>
                <a:srgbClr val="93C4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function </a:t>
            </a:r>
            <a:r>
              <a:rPr b="1" i="0" lang="es" sz="900" u="none" cap="none" strike="noStrike">
                <a:solidFill>
                  <a:srgbClr val="FFFFFF"/>
                </a:solidFill>
                <a:latin typeface="Arial"/>
                <a:ea typeface="Arial"/>
                <a:cs typeface="Arial"/>
                <a:sym typeface="Arial"/>
              </a:rPr>
              <a:t>ejemploConst</a:t>
            </a:r>
            <a:r>
              <a:rPr b="0" i="0" lang="es" sz="900" u="none" cap="none" strike="noStrike">
                <a:solidFill>
                  <a:srgbClr val="FFFFFF"/>
                </a:solidFill>
                <a:latin typeface="Arial"/>
                <a:ea typeface="Arial"/>
                <a:cs typeface="Arial"/>
                <a:sym typeface="Arial"/>
              </a:rPr>
              <a:t>() {</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a:t>
            </a:r>
            <a:r>
              <a:rPr b="1" i="0" lang="es" sz="900" u="none" cap="none" strike="noStrike">
                <a:solidFill>
                  <a:srgbClr val="00FFFF"/>
                </a:solidFill>
                <a:latin typeface="Arial"/>
                <a:ea typeface="Arial"/>
                <a:cs typeface="Arial"/>
                <a:sym typeface="Arial"/>
              </a:rPr>
              <a:t>const x = 1;</a:t>
            </a:r>
            <a:endParaRPr b="1" i="0" sz="9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 x = 2; </a:t>
            </a:r>
            <a:r>
              <a:rPr b="1" i="0" lang="es" sz="900" u="none" cap="none" strike="noStrike">
                <a:solidFill>
                  <a:srgbClr val="93C47D"/>
                </a:solidFill>
                <a:latin typeface="Arial"/>
                <a:ea typeface="Arial"/>
                <a:cs typeface="Arial"/>
                <a:sym typeface="Arial"/>
              </a:rPr>
              <a:t> // Error, no se puede reasignar un valor a una constante</a:t>
            </a:r>
            <a:endParaRPr b="1" i="0" sz="900" u="none" cap="none" strike="noStrike">
              <a:solidFill>
                <a:srgbClr val="93C4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    console.log(x); </a:t>
            </a:r>
            <a:r>
              <a:rPr b="0" i="0" lang="es" sz="900" u="none" cap="none" strike="noStrike">
                <a:solidFill>
                  <a:srgbClr val="93C47D"/>
                </a:solidFill>
                <a:latin typeface="Arial"/>
                <a:ea typeface="Arial"/>
                <a:cs typeface="Arial"/>
                <a:sym typeface="Arial"/>
              </a:rPr>
              <a:t>// Muestra 1</a:t>
            </a:r>
            <a:endParaRPr b="0" i="0" sz="900" u="none" cap="none" strike="noStrike">
              <a:solidFill>
                <a:srgbClr val="93C4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TypeScript:</a:t>
            </a:r>
            <a:endParaRPr/>
          </a:p>
          <a:p>
            <a:pPr indent="0" lvl="0" marL="0" rtl="0" algn="l">
              <a:lnSpc>
                <a:spcPct val="100000"/>
              </a:lnSpc>
              <a:spcBef>
                <a:spcPts val="0"/>
              </a:spcBef>
              <a:spcAft>
                <a:spcPts val="0"/>
              </a:spcAft>
              <a:buSzPts val="2800"/>
              <a:buNone/>
            </a:pPr>
            <a:r>
              <a:rPr lang="es"/>
              <a:t>Operaciones</a:t>
            </a:r>
            <a:endParaRPr/>
          </a:p>
        </p:txBody>
      </p:sp>
      <p:sp>
        <p:nvSpPr>
          <p:cNvPr id="161" name="Google Shape;161;p12"/>
          <p:cNvSpPr txBox="1"/>
          <p:nvPr>
            <p:ph idx="1" type="body"/>
          </p:nvPr>
        </p:nvSpPr>
        <p:spPr>
          <a:xfrm>
            <a:off x="4324100" y="0"/>
            <a:ext cx="4819800" cy="51435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s" sz="1400"/>
              <a:t>Asignación</a:t>
            </a:r>
            <a:endParaRPr sz="1400"/>
          </a:p>
          <a:p>
            <a:pPr indent="0" lvl="0" marL="0" rtl="0" algn="l">
              <a:lnSpc>
                <a:spcPct val="95000"/>
              </a:lnSpc>
              <a:spcBef>
                <a:spcPts val="1200"/>
              </a:spcBef>
              <a:spcAft>
                <a:spcPts val="0"/>
              </a:spcAft>
              <a:buSzPts val="770"/>
              <a:buNone/>
            </a:pPr>
            <a:r>
              <a:rPr b="1" lang="es" sz="1400">
                <a:solidFill>
                  <a:srgbClr val="008800"/>
                </a:solidFill>
                <a:highlight>
                  <a:srgbClr val="FFFFFF"/>
                </a:highlight>
              </a:rPr>
              <a:t>let</a:t>
            </a:r>
            <a:r>
              <a:rPr lang="es" sz="1400">
                <a:solidFill>
                  <a:srgbClr val="333333"/>
                </a:solidFill>
                <a:highlight>
                  <a:srgbClr val="FFFFFF"/>
                </a:highlight>
              </a:rPr>
              <a:t> x = </a:t>
            </a:r>
            <a:r>
              <a:rPr b="1" lang="es" sz="1400">
                <a:solidFill>
                  <a:srgbClr val="0000DD"/>
                </a:solidFill>
                <a:highlight>
                  <a:srgbClr val="FFFFFF"/>
                </a:highlight>
              </a:rPr>
              <a:t>1</a:t>
            </a:r>
            <a:r>
              <a:rPr lang="es" sz="1400">
                <a:solidFill>
                  <a:srgbClr val="333333"/>
                </a:solidFill>
                <a:highlight>
                  <a:srgbClr val="FFFFFF"/>
                </a:highlight>
              </a:rPr>
              <a:t>;</a:t>
            </a:r>
            <a:endParaRPr sz="1400"/>
          </a:p>
          <a:p>
            <a:pPr indent="0" lvl="0" marL="0" rtl="0" algn="l">
              <a:lnSpc>
                <a:spcPct val="95000"/>
              </a:lnSpc>
              <a:spcBef>
                <a:spcPts val="1200"/>
              </a:spcBef>
              <a:spcAft>
                <a:spcPts val="0"/>
              </a:spcAft>
              <a:buSzPts val="770"/>
              <a:buNone/>
            </a:pPr>
            <a:r>
              <a:rPr lang="es" sz="1400"/>
              <a:t>Operaciones aritméticas</a:t>
            </a:r>
            <a:endParaRPr sz="1400"/>
          </a:p>
          <a:p>
            <a:pPr indent="-317500" lvl="0" marL="457200" rtl="0" algn="l">
              <a:lnSpc>
                <a:spcPct val="95000"/>
              </a:lnSpc>
              <a:spcBef>
                <a:spcPts val="1200"/>
              </a:spcBef>
              <a:spcAft>
                <a:spcPts val="0"/>
              </a:spcAft>
              <a:buSzPts val="1400"/>
              <a:buChar char="●"/>
            </a:pPr>
            <a:r>
              <a:rPr lang="es" sz="1400"/>
              <a:t>Suma (+)</a:t>
            </a:r>
            <a:endParaRPr sz="1400"/>
          </a:p>
          <a:p>
            <a:pPr indent="-317500" lvl="0" marL="457200" rtl="0" algn="l">
              <a:lnSpc>
                <a:spcPct val="95000"/>
              </a:lnSpc>
              <a:spcBef>
                <a:spcPts val="0"/>
              </a:spcBef>
              <a:spcAft>
                <a:spcPts val="0"/>
              </a:spcAft>
              <a:buSzPts val="1400"/>
              <a:buChar char="●"/>
            </a:pPr>
            <a:r>
              <a:rPr lang="es" sz="1400"/>
              <a:t>Resta (-)</a:t>
            </a:r>
            <a:endParaRPr sz="1400"/>
          </a:p>
          <a:p>
            <a:pPr indent="-317500" lvl="0" marL="457200" rtl="0" algn="l">
              <a:lnSpc>
                <a:spcPct val="95000"/>
              </a:lnSpc>
              <a:spcBef>
                <a:spcPts val="0"/>
              </a:spcBef>
              <a:spcAft>
                <a:spcPts val="0"/>
              </a:spcAft>
              <a:buSzPts val="1400"/>
              <a:buChar char="●"/>
            </a:pPr>
            <a:r>
              <a:rPr lang="es" sz="1400"/>
              <a:t>Multiplicación (*)</a:t>
            </a:r>
            <a:endParaRPr sz="1400"/>
          </a:p>
          <a:p>
            <a:pPr indent="-317500" lvl="0" marL="457200" rtl="0" algn="l">
              <a:lnSpc>
                <a:spcPct val="95000"/>
              </a:lnSpc>
              <a:spcBef>
                <a:spcPts val="0"/>
              </a:spcBef>
              <a:spcAft>
                <a:spcPts val="0"/>
              </a:spcAft>
              <a:buSzPts val="1400"/>
              <a:buChar char="●"/>
            </a:pPr>
            <a:r>
              <a:rPr lang="es" sz="1400"/>
              <a:t>Exponente (**)</a:t>
            </a:r>
            <a:endParaRPr sz="1400"/>
          </a:p>
          <a:p>
            <a:pPr indent="-317500" lvl="0" marL="457200" rtl="0" algn="l">
              <a:lnSpc>
                <a:spcPct val="95000"/>
              </a:lnSpc>
              <a:spcBef>
                <a:spcPts val="0"/>
              </a:spcBef>
              <a:spcAft>
                <a:spcPts val="0"/>
              </a:spcAft>
              <a:buSzPts val="1400"/>
              <a:buChar char="●"/>
            </a:pPr>
            <a:r>
              <a:rPr lang="es" sz="1400"/>
              <a:t>División (/)</a:t>
            </a:r>
            <a:endParaRPr sz="1400"/>
          </a:p>
          <a:p>
            <a:pPr indent="-317500" lvl="0" marL="457200" rtl="0" algn="l">
              <a:lnSpc>
                <a:spcPct val="95000"/>
              </a:lnSpc>
              <a:spcBef>
                <a:spcPts val="0"/>
              </a:spcBef>
              <a:spcAft>
                <a:spcPts val="0"/>
              </a:spcAft>
              <a:buSzPts val="1400"/>
              <a:buChar char="●"/>
            </a:pPr>
            <a:r>
              <a:rPr lang="es" sz="1400"/>
              <a:t>Módulo (%)</a:t>
            </a:r>
            <a:endParaRPr sz="1400"/>
          </a:p>
          <a:p>
            <a:pPr indent="-317500" lvl="0" marL="457200" rtl="0" algn="l">
              <a:lnSpc>
                <a:spcPct val="95000"/>
              </a:lnSpc>
              <a:spcBef>
                <a:spcPts val="0"/>
              </a:spcBef>
              <a:spcAft>
                <a:spcPts val="0"/>
              </a:spcAft>
              <a:buSzPts val="1400"/>
              <a:buChar char="●"/>
            </a:pPr>
            <a:r>
              <a:rPr lang="es" sz="1400"/>
              <a:t>Incrementar y decrementar (++, --)</a:t>
            </a:r>
            <a:endParaRPr sz="1400"/>
          </a:p>
          <a:p>
            <a:pPr indent="0" lvl="0" marL="0" rtl="0" algn="l">
              <a:lnSpc>
                <a:spcPct val="95000"/>
              </a:lnSpc>
              <a:spcBef>
                <a:spcPts val="1200"/>
              </a:spcBef>
              <a:spcAft>
                <a:spcPts val="0"/>
              </a:spcAft>
              <a:buSzPts val="770"/>
              <a:buNone/>
            </a:pPr>
            <a:r>
              <a:rPr lang="es" sz="1400"/>
              <a:t>Operaciones de comparación</a:t>
            </a:r>
            <a:endParaRPr sz="1400"/>
          </a:p>
          <a:p>
            <a:pPr indent="-317500" lvl="0" marL="457200" rtl="0" algn="l">
              <a:lnSpc>
                <a:spcPct val="95000"/>
              </a:lnSpc>
              <a:spcBef>
                <a:spcPts val="1200"/>
              </a:spcBef>
              <a:spcAft>
                <a:spcPts val="0"/>
              </a:spcAft>
              <a:buSzPts val="1400"/>
              <a:buChar char="●"/>
            </a:pPr>
            <a:r>
              <a:rPr lang="es" sz="1400"/>
              <a:t>Igualdad de variables: == &amp; ===</a:t>
            </a:r>
            <a:endParaRPr sz="1400"/>
          </a:p>
          <a:p>
            <a:pPr indent="-317500" lvl="0" marL="457200" rtl="0" algn="l">
              <a:lnSpc>
                <a:spcPct val="95000"/>
              </a:lnSpc>
              <a:spcBef>
                <a:spcPts val="0"/>
              </a:spcBef>
              <a:spcAft>
                <a:spcPts val="0"/>
              </a:spcAft>
              <a:buSzPts val="1400"/>
              <a:buChar char="●"/>
            </a:pPr>
            <a:r>
              <a:rPr lang="es" sz="1400"/>
              <a:t>No igualdad: != &amp; !==</a:t>
            </a:r>
            <a:endParaRPr sz="1400"/>
          </a:p>
          <a:p>
            <a:pPr indent="-317500" lvl="0" marL="457200" rtl="0" algn="l">
              <a:lnSpc>
                <a:spcPct val="95000"/>
              </a:lnSpc>
              <a:spcBef>
                <a:spcPts val="0"/>
              </a:spcBef>
              <a:spcAft>
                <a:spcPts val="0"/>
              </a:spcAft>
              <a:buSzPts val="1400"/>
              <a:buChar char="●"/>
            </a:pPr>
            <a:r>
              <a:rPr lang="es" sz="1400"/>
              <a:t>Mayor, menor: &lt;, &gt;, &lt;=, &gt;=</a:t>
            </a:r>
            <a:endParaRPr sz="1400"/>
          </a:p>
          <a:p>
            <a:pPr indent="-317500" lvl="0" marL="457200" rtl="0" algn="l">
              <a:lnSpc>
                <a:spcPct val="95000"/>
              </a:lnSpc>
              <a:spcBef>
                <a:spcPts val="0"/>
              </a:spcBef>
              <a:spcAft>
                <a:spcPts val="0"/>
              </a:spcAft>
              <a:buSzPts val="1400"/>
              <a:buChar char="●"/>
            </a:pPr>
            <a:r>
              <a:rPr lang="es" sz="1400"/>
              <a:t>Ternario: ? </a:t>
            </a:r>
            <a:endParaRPr sz="1400"/>
          </a:p>
          <a:p>
            <a:pPr indent="0" lvl="0" marL="0" rtl="0" algn="l">
              <a:lnSpc>
                <a:spcPct val="95000"/>
              </a:lnSpc>
              <a:spcBef>
                <a:spcPts val="1200"/>
              </a:spcBef>
              <a:spcAft>
                <a:spcPts val="0"/>
              </a:spcAft>
              <a:buSzPts val="770"/>
              <a:buNone/>
            </a:pPr>
            <a:r>
              <a:rPr lang="es" sz="1400"/>
              <a:t>Operaciones lógicas</a:t>
            </a:r>
            <a:endParaRPr sz="1400"/>
          </a:p>
          <a:p>
            <a:pPr indent="-317500" lvl="0" marL="457200" rtl="0" algn="l">
              <a:lnSpc>
                <a:spcPct val="95000"/>
              </a:lnSpc>
              <a:spcBef>
                <a:spcPts val="1200"/>
              </a:spcBef>
              <a:spcAft>
                <a:spcPts val="0"/>
              </a:spcAft>
              <a:buSzPts val="1400"/>
              <a:buChar char="●"/>
            </a:pPr>
            <a:r>
              <a:rPr lang="es" sz="1400"/>
              <a:t>AND: &amp;&amp;</a:t>
            </a:r>
            <a:endParaRPr sz="1400"/>
          </a:p>
          <a:p>
            <a:pPr indent="-317500" lvl="0" marL="457200" rtl="0" algn="l">
              <a:lnSpc>
                <a:spcPct val="95000"/>
              </a:lnSpc>
              <a:spcBef>
                <a:spcPts val="0"/>
              </a:spcBef>
              <a:spcAft>
                <a:spcPts val="0"/>
              </a:spcAft>
              <a:buSzPts val="1400"/>
              <a:buChar char="●"/>
            </a:pPr>
            <a:r>
              <a:rPr lang="es" sz="1400"/>
              <a:t>OR: ||</a:t>
            </a:r>
            <a:endParaRPr sz="1400"/>
          </a:p>
          <a:p>
            <a:pPr indent="-317500" lvl="0" marL="457200" rtl="0" algn="l">
              <a:lnSpc>
                <a:spcPct val="95000"/>
              </a:lnSpc>
              <a:spcBef>
                <a:spcPts val="0"/>
              </a:spcBef>
              <a:spcAft>
                <a:spcPts val="0"/>
              </a:spcAft>
              <a:buSzPts val="1400"/>
              <a:buChar char="●"/>
            </a:pPr>
            <a:r>
              <a:rPr lang="es" sz="1400"/>
              <a:t>NOT: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bda9428b84_0_1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Estructuras de control, son las </a:t>
            </a:r>
            <a:r>
              <a:rPr lang="es"/>
              <a:t>mismas</a:t>
            </a:r>
            <a:r>
              <a:rPr lang="es"/>
              <a:t> de Javascript</a:t>
            </a:r>
            <a:endParaRPr/>
          </a:p>
        </p:txBody>
      </p:sp>
      <p:sp>
        <p:nvSpPr>
          <p:cNvPr id="167" name="Google Shape;167;g2bda9428b84_0_1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68" name="Google Shape;168;g2bda9428b84_0_11"/>
          <p:cNvPicPr preferRelativeResize="0"/>
          <p:nvPr/>
        </p:nvPicPr>
        <p:blipFill>
          <a:blip r:embed="rId3">
            <a:alphaModFix/>
          </a:blip>
          <a:stretch>
            <a:fillRect/>
          </a:stretch>
        </p:blipFill>
        <p:spPr>
          <a:xfrm>
            <a:off x="4607975" y="191825"/>
            <a:ext cx="3829050" cy="1638300"/>
          </a:xfrm>
          <a:prstGeom prst="rect">
            <a:avLst/>
          </a:prstGeom>
          <a:noFill/>
          <a:ln>
            <a:noFill/>
          </a:ln>
        </p:spPr>
      </p:pic>
      <p:pic>
        <p:nvPicPr>
          <p:cNvPr id="169" name="Google Shape;169;g2bda9428b84_0_11"/>
          <p:cNvPicPr preferRelativeResize="0"/>
          <p:nvPr/>
        </p:nvPicPr>
        <p:blipFill>
          <a:blip r:embed="rId4">
            <a:alphaModFix/>
          </a:blip>
          <a:stretch>
            <a:fillRect/>
          </a:stretch>
        </p:blipFill>
        <p:spPr>
          <a:xfrm>
            <a:off x="4607975" y="1925900"/>
            <a:ext cx="3829050" cy="29241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bda9428b84_0_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más</a:t>
            </a:r>
            <a:r>
              <a:rPr lang="es"/>
              <a:t> estructuras de control..</a:t>
            </a:r>
            <a:endParaRPr/>
          </a:p>
        </p:txBody>
      </p:sp>
      <p:sp>
        <p:nvSpPr>
          <p:cNvPr id="175" name="Google Shape;175;g2bda9428b84_0_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76" name="Google Shape;176;g2bda9428b84_0_18"/>
          <p:cNvPicPr preferRelativeResize="0"/>
          <p:nvPr/>
        </p:nvPicPr>
        <p:blipFill>
          <a:blip r:embed="rId3">
            <a:alphaModFix/>
          </a:blip>
          <a:stretch>
            <a:fillRect/>
          </a:stretch>
        </p:blipFill>
        <p:spPr>
          <a:xfrm>
            <a:off x="4367153" y="63400"/>
            <a:ext cx="2952750" cy="723900"/>
          </a:xfrm>
          <a:prstGeom prst="rect">
            <a:avLst/>
          </a:prstGeom>
          <a:noFill/>
          <a:ln>
            <a:noFill/>
          </a:ln>
        </p:spPr>
      </p:pic>
      <p:pic>
        <p:nvPicPr>
          <p:cNvPr id="177" name="Google Shape;177;g2bda9428b84_0_18"/>
          <p:cNvPicPr preferRelativeResize="0"/>
          <p:nvPr/>
        </p:nvPicPr>
        <p:blipFill>
          <a:blip r:embed="rId4">
            <a:alphaModFix/>
          </a:blip>
          <a:stretch>
            <a:fillRect/>
          </a:stretch>
        </p:blipFill>
        <p:spPr>
          <a:xfrm>
            <a:off x="4347150" y="1216700"/>
            <a:ext cx="3638550" cy="895350"/>
          </a:xfrm>
          <a:prstGeom prst="rect">
            <a:avLst/>
          </a:prstGeom>
          <a:noFill/>
          <a:ln>
            <a:noFill/>
          </a:ln>
        </p:spPr>
      </p:pic>
      <p:pic>
        <p:nvPicPr>
          <p:cNvPr id="178" name="Google Shape;178;g2bda9428b84_0_18"/>
          <p:cNvPicPr preferRelativeResize="0"/>
          <p:nvPr/>
        </p:nvPicPr>
        <p:blipFill>
          <a:blip r:embed="rId5">
            <a:alphaModFix/>
          </a:blip>
          <a:stretch>
            <a:fillRect/>
          </a:stretch>
        </p:blipFill>
        <p:spPr>
          <a:xfrm>
            <a:off x="4347150" y="2688550"/>
            <a:ext cx="2543175" cy="885825"/>
          </a:xfrm>
          <a:prstGeom prst="rect">
            <a:avLst/>
          </a:prstGeom>
          <a:noFill/>
          <a:ln>
            <a:noFill/>
          </a:ln>
        </p:spPr>
      </p:pic>
      <p:pic>
        <p:nvPicPr>
          <p:cNvPr id="179" name="Google Shape;179;g2bda9428b84_0_18"/>
          <p:cNvPicPr preferRelativeResize="0"/>
          <p:nvPr/>
        </p:nvPicPr>
        <p:blipFill>
          <a:blip r:embed="rId6">
            <a:alphaModFix/>
          </a:blip>
          <a:stretch>
            <a:fillRect/>
          </a:stretch>
        </p:blipFill>
        <p:spPr>
          <a:xfrm>
            <a:off x="4360900" y="4136413"/>
            <a:ext cx="4733925" cy="981075"/>
          </a:xfrm>
          <a:prstGeom prst="rect">
            <a:avLst/>
          </a:prstGeom>
          <a:noFill/>
          <a:ln>
            <a:noFill/>
          </a:ln>
        </p:spPr>
      </p:pic>
      <p:sp>
        <p:nvSpPr>
          <p:cNvPr id="180" name="Google Shape;180;g2bda9428b84_0_18"/>
          <p:cNvSpPr txBox="1"/>
          <p:nvPr/>
        </p:nvSpPr>
        <p:spPr>
          <a:xfrm>
            <a:off x="4272985" y="829363"/>
            <a:ext cx="39036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rgbClr val="212121"/>
                </a:solidFill>
                <a:latin typeface="Roboto"/>
                <a:ea typeface="Roboto"/>
                <a:cs typeface="Roboto"/>
                <a:sym typeface="Roboto"/>
              </a:rPr>
              <a:t>for..in </a:t>
            </a:r>
            <a:r>
              <a:rPr lang="es" sz="1000">
                <a:solidFill>
                  <a:schemeClr val="dk2"/>
                </a:solidFill>
                <a:latin typeface="Roboto"/>
                <a:ea typeface="Roboto"/>
                <a:cs typeface="Roboto"/>
                <a:sym typeface="Roboto"/>
              </a:rPr>
              <a:t>Itera sobre todas las propiedades enumerables de un objeto:</a:t>
            </a:r>
            <a:endParaRPr sz="1000">
              <a:solidFill>
                <a:schemeClr val="dk2"/>
              </a:solidFill>
              <a:latin typeface="Roboto"/>
              <a:ea typeface="Roboto"/>
              <a:cs typeface="Roboto"/>
              <a:sym typeface="Roboto"/>
            </a:endParaRPr>
          </a:p>
        </p:txBody>
      </p:sp>
      <p:sp>
        <p:nvSpPr>
          <p:cNvPr id="181" name="Google Shape;181;g2bda9428b84_0_18"/>
          <p:cNvSpPr txBox="1"/>
          <p:nvPr/>
        </p:nvSpPr>
        <p:spPr>
          <a:xfrm>
            <a:off x="4270950" y="2244325"/>
            <a:ext cx="39036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rgbClr val="212121"/>
                </a:solidFill>
                <a:latin typeface="Roboto"/>
                <a:ea typeface="Roboto"/>
                <a:cs typeface="Roboto"/>
                <a:sym typeface="Roboto"/>
              </a:rPr>
              <a:t>for..of </a:t>
            </a:r>
            <a:r>
              <a:rPr lang="es" sz="1000">
                <a:solidFill>
                  <a:schemeClr val="dk2"/>
                </a:solidFill>
                <a:latin typeface="Roboto"/>
                <a:ea typeface="Roboto"/>
                <a:cs typeface="Roboto"/>
                <a:sym typeface="Roboto"/>
              </a:rPr>
              <a:t>Itera sobre los valores de objetos iterables (incluyendo Array, Map, Set, el objeto arguments, etc.).</a:t>
            </a:r>
            <a:endParaRPr sz="1000">
              <a:solidFill>
                <a:schemeClr val="dk2"/>
              </a:solidFill>
              <a:latin typeface="Roboto"/>
              <a:ea typeface="Roboto"/>
              <a:cs typeface="Roboto"/>
              <a:sym typeface="Roboto"/>
            </a:endParaRPr>
          </a:p>
        </p:txBody>
      </p:sp>
      <p:sp>
        <p:nvSpPr>
          <p:cNvPr id="182" name="Google Shape;182;g2bda9428b84_0_18"/>
          <p:cNvSpPr txBox="1"/>
          <p:nvPr/>
        </p:nvSpPr>
        <p:spPr>
          <a:xfrm>
            <a:off x="4270950" y="3685300"/>
            <a:ext cx="454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t>forEach</a:t>
            </a:r>
            <a:r>
              <a:rPr lang="es" sz="1000"/>
              <a:t> (Método de Array). Ejecuta una función proporcionada una vez </a:t>
            </a:r>
            <a:endParaRPr sz="1000"/>
          </a:p>
          <a:p>
            <a:pPr indent="0" lvl="0" marL="0" rtl="0" algn="l">
              <a:spcBef>
                <a:spcPts val="0"/>
              </a:spcBef>
              <a:spcAft>
                <a:spcPts val="0"/>
              </a:spcAft>
              <a:buNone/>
            </a:pPr>
            <a:r>
              <a:rPr lang="es" sz="1000"/>
              <a:t>por cada elemento del array.</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bda9428b84_0_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Manejo de Errores</a:t>
            </a:r>
            <a:endParaRPr/>
          </a:p>
        </p:txBody>
      </p:sp>
      <p:sp>
        <p:nvSpPr>
          <p:cNvPr id="188" name="Google Shape;188;g2bda9428b84_0_3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89" name="Google Shape;189;g2bda9428b84_0_32"/>
          <p:cNvPicPr preferRelativeResize="0"/>
          <p:nvPr/>
        </p:nvPicPr>
        <p:blipFill>
          <a:blip r:embed="rId3">
            <a:alphaModFix/>
          </a:blip>
          <a:stretch>
            <a:fillRect/>
          </a:stretch>
        </p:blipFill>
        <p:spPr>
          <a:xfrm>
            <a:off x="4387100" y="456725"/>
            <a:ext cx="4423975" cy="232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Javascript:</a:t>
            </a:r>
            <a:endParaRPr/>
          </a:p>
          <a:p>
            <a:pPr indent="0" lvl="0" marL="0" rtl="0" algn="l">
              <a:lnSpc>
                <a:spcPct val="100000"/>
              </a:lnSpc>
              <a:spcBef>
                <a:spcPts val="0"/>
              </a:spcBef>
              <a:spcAft>
                <a:spcPts val="0"/>
              </a:spcAft>
              <a:buSzPts val="2800"/>
              <a:buNone/>
            </a:pPr>
            <a:r>
              <a:rPr lang="es"/>
              <a:t>Falsy &amp; Truthy values</a:t>
            </a:r>
            <a:endParaRPr/>
          </a:p>
        </p:txBody>
      </p:sp>
      <p:sp>
        <p:nvSpPr>
          <p:cNvPr id="195" name="Google Shape;195;p13"/>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lnSpcReduction="20000"/>
          </a:bodyPr>
          <a:lstStyle/>
          <a:p>
            <a:pPr indent="-330200" lvl="0" marL="457200" rtl="0" algn="l">
              <a:lnSpc>
                <a:spcPct val="115000"/>
              </a:lnSpc>
              <a:spcBef>
                <a:spcPts val="0"/>
              </a:spcBef>
              <a:spcAft>
                <a:spcPts val="0"/>
              </a:spcAft>
              <a:buSzPts val="1600"/>
              <a:buChar char="●"/>
            </a:pPr>
            <a:r>
              <a:rPr lang="es" sz="1600"/>
              <a:t>Un valor puede traducirse a contextos booleanos, útiles para ahorrar código</a:t>
            </a:r>
            <a:endParaRPr sz="1600"/>
          </a:p>
          <a:p>
            <a:pPr indent="-330200" lvl="0" marL="457200" rtl="0" algn="l">
              <a:lnSpc>
                <a:spcPct val="115000"/>
              </a:lnSpc>
              <a:spcBef>
                <a:spcPts val="0"/>
              </a:spcBef>
              <a:spcAft>
                <a:spcPts val="0"/>
              </a:spcAft>
              <a:buSzPts val="1600"/>
              <a:buChar char="●"/>
            </a:pPr>
            <a:r>
              <a:rPr b="1" lang="es" sz="1600">
                <a:solidFill>
                  <a:srgbClr val="FF0000"/>
                </a:solidFill>
              </a:rPr>
              <a:t>Falsy</a:t>
            </a:r>
            <a:r>
              <a:rPr lang="es" sz="1600"/>
              <a:t> se conoce como a valores que cuando entran en contexto booleanos, JS los convierte a valor false</a:t>
            </a:r>
            <a:endParaRPr sz="1600"/>
          </a:p>
          <a:p>
            <a:pPr indent="-330200" lvl="0" marL="457200" rtl="0" algn="l">
              <a:lnSpc>
                <a:spcPct val="115000"/>
              </a:lnSpc>
              <a:spcBef>
                <a:spcPts val="0"/>
              </a:spcBef>
              <a:spcAft>
                <a:spcPts val="0"/>
              </a:spcAft>
              <a:buClr>
                <a:srgbClr val="000000"/>
              </a:buClr>
              <a:buSzPts val="1600"/>
              <a:buChar char="●"/>
            </a:pPr>
            <a:r>
              <a:rPr lang="es" sz="1600">
                <a:solidFill>
                  <a:srgbClr val="000000"/>
                </a:solidFill>
                <a:highlight>
                  <a:srgbClr val="FFFF00"/>
                </a:highlight>
              </a:rPr>
              <a:t>Lo siguiente no es necesario!!!!! :</a:t>
            </a:r>
            <a:endParaRPr sz="1600">
              <a:solidFill>
                <a:srgbClr val="000000"/>
              </a:solidFill>
              <a:highlight>
                <a:srgbClr val="FFFF00"/>
              </a:highlight>
            </a:endParaRPr>
          </a:p>
          <a:p>
            <a:pPr indent="-330200" lvl="1" marL="914400" rtl="0" algn="l">
              <a:lnSpc>
                <a:spcPct val="115000"/>
              </a:lnSpc>
              <a:spcBef>
                <a:spcPts val="0"/>
              </a:spcBef>
              <a:spcAft>
                <a:spcPts val="0"/>
              </a:spcAft>
              <a:buClr>
                <a:srgbClr val="FF0000"/>
              </a:buClr>
              <a:buSzPts val="1600"/>
              <a:buChar char="○"/>
            </a:pPr>
            <a:r>
              <a:rPr lang="es" sz="1600">
                <a:solidFill>
                  <a:srgbClr val="FF0000"/>
                </a:solidFill>
              </a:rPr>
              <a:t>if (variable != undefined).....</a:t>
            </a:r>
            <a:endParaRPr sz="1600">
              <a:solidFill>
                <a:srgbClr val="FF0000"/>
              </a:solidFill>
            </a:endParaRPr>
          </a:p>
          <a:p>
            <a:pPr indent="-330200" lvl="1" marL="914400" rtl="0" algn="l">
              <a:lnSpc>
                <a:spcPct val="115000"/>
              </a:lnSpc>
              <a:spcBef>
                <a:spcPts val="0"/>
              </a:spcBef>
              <a:spcAft>
                <a:spcPts val="0"/>
              </a:spcAft>
              <a:buClr>
                <a:srgbClr val="FF0000"/>
              </a:buClr>
              <a:buSzPts val="1600"/>
              <a:buChar char="○"/>
            </a:pPr>
            <a:r>
              <a:rPr lang="es" sz="1600">
                <a:solidFill>
                  <a:srgbClr val="FF0000"/>
                </a:solidFill>
              </a:rPr>
              <a:t>if (variable != null).....</a:t>
            </a:r>
            <a:endParaRPr sz="1600">
              <a:solidFill>
                <a:srgbClr val="FF0000"/>
              </a:solidFill>
            </a:endParaRPr>
          </a:p>
          <a:p>
            <a:pPr indent="-330200" lvl="1" marL="914400" rtl="0" algn="l">
              <a:lnSpc>
                <a:spcPct val="115000"/>
              </a:lnSpc>
              <a:spcBef>
                <a:spcPts val="0"/>
              </a:spcBef>
              <a:spcAft>
                <a:spcPts val="0"/>
              </a:spcAft>
              <a:buClr>
                <a:srgbClr val="FF0000"/>
              </a:buClr>
              <a:buSzPts val="1600"/>
              <a:buChar char="○"/>
            </a:pPr>
            <a:r>
              <a:rPr lang="es" sz="1600">
                <a:solidFill>
                  <a:srgbClr val="FF0000"/>
                </a:solidFill>
              </a:rPr>
              <a:t>if (variable != 0).....</a:t>
            </a:r>
            <a:endParaRPr sz="1600">
              <a:solidFill>
                <a:srgbClr val="FF0000"/>
              </a:solidFill>
            </a:endParaRPr>
          </a:p>
          <a:p>
            <a:pPr indent="-330200" lvl="1" marL="914400" rtl="0" algn="l">
              <a:lnSpc>
                <a:spcPct val="115000"/>
              </a:lnSpc>
              <a:spcBef>
                <a:spcPts val="0"/>
              </a:spcBef>
              <a:spcAft>
                <a:spcPts val="0"/>
              </a:spcAft>
              <a:buClr>
                <a:srgbClr val="FF0000"/>
              </a:buClr>
              <a:buSzPts val="1600"/>
              <a:buChar char="○"/>
            </a:pPr>
            <a:r>
              <a:rPr lang="es" sz="1600">
                <a:solidFill>
                  <a:srgbClr val="FF0000"/>
                </a:solidFill>
              </a:rPr>
              <a:t>if (variable != “”).....</a:t>
            </a:r>
            <a:endParaRPr sz="1600">
              <a:solidFill>
                <a:srgbClr val="FF0000"/>
              </a:solidFill>
            </a:endParaRPr>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s" sz="1600"/>
              <a:t>=&gt; usa solo </a:t>
            </a:r>
            <a:r>
              <a:rPr b="1" lang="es" sz="1600">
                <a:solidFill>
                  <a:srgbClr val="008800"/>
                </a:solidFill>
              </a:rPr>
              <a:t>if (variable)</a:t>
            </a:r>
            <a:endParaRPr b="1" sz="1600">
              <a:solidFill>
                <a:srgbClr val="008800"/>
              </a:solidFill>
            </a:endParaRPr>
          </a:p>
          <a:p>
            <a:pPr indent="0" lvl="0" marL="457200" rtl="0" algn="l">
              <a:lnSpc>
                <a:spcPct val="115000"/>
              </a:lnSpc>
              <a:spcBef>
                <a:spcPts val="0"/>
              </a:spcBef>
              <a:spcAft>
                <a:spcPts val="0"/>
              </a:spcAft>
              <a:buNone/>
            </a:pPr>
            <a:r>
              <a:t/>
            </a:r>
            <a:endParaRPr b="1" sz="1600">
              <a:solidFill>
                <a:srgbClr val="008800"/>
              </a:solidFill>
            </a:endParaRPr>
          </a:p>
          <a:p>
            <a:pPr indent="0" lvl="0" marL="0" rtl="0" algn="l">
              <a:lnSpc>
                <a:spcPct val="115000"/>
              </a:lnSpc>
              <a:spcBef>
                <a:spcPts val="0"/>
              </a:spcBef>
              <a:spcAft>
                <a:spcPts val="0"/>
              </a:spcAft>
              <a:buNone/>
            </a:pPr>
            <a:r>
              <a:rPr b="1" lang="es" sz="1600">
                <a:solidFill>
                  <a:srgbClr val="000000"/>
                </a:solidFill>
              </a:rPr>
              <a:t>Puedes acceder a la tabla de igualdades:</a:t>
            </a:r>
            <a:endParaRPr b="1" sz="1600">
              <a:solidFill>
                <a:srgbClr val="000000"/>
              </a:solidFill>
            </a:endParaRPr>
          </a:p>
          <a:p>
            <a:pPr indent="0" lvl="0" marL="0" rtl="0" algn="l">
              <a:lnSpc>
                <a:spcPct val="115000"/>
              </a:lnSpc>
              <a:spcBef>
                <a:spcPts val="1200"/>
              </a:spcBef>
              <a:spcAft>
                <a:spcPts val="1200"/>
              </a:spcAft>
              <a:buSzPts val="1300"/>
              <a:buNone/>
            </a:pPr>
            <a:r>
              <a:t/>
            </a:r>
            <a:endParaRPr sz="1600"/>
          </a:p>
        </p:txBody>
      </p:sp>
      <p:sp>
        <p:nvSpPr>
          <p:cNvPr id="196" name="Google Shape;196;p13"/>
          <p:cNvSpPr txBox="1"/>
          <p:nvPr/>
        </p:nvSpPr>
        <p:spPr>
          <a:xfrm>
            <a:off x="4572000" y="4017925"/>
            <a:ext cx="442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https://dorey.github.io/JavaScript-Equality-Table/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Presentación de equipo</a:t>
            </a:r>
            <a:endParaRPr/>
          </a:p>
        </p:txBody>
      </p:sp>
      <p:sp>
        <p:nvSpPr>
          <p:cNvPr id="71" name="Google Shape;71;p2"/>
          <p:cNvSpPr txBox="1"/>
          <p:nvPr>
            <p:ph idx="1" type="body"/>
          </p:nvPr>
        </p:nvSpPr>
        <p:spPr>
          <a:xfrm>
            <a:off x="4540450"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s"/>
              <a:t>Docente de teórico</a:t>
            </a:r>
            <a:endParaRPr/>
          </a:p>
          <a:p>
            <a:pPr indent="-311150" lvl="0" marL="457200" rtl="0" algn="l">
              <a:lnSpc>
                <a:spcPct val="115000"/>
              </a:lnSpc>
              <a:spcBef>
                <a:spcPts val="1200"/>
              </a:spcBef>
              <a:spcAft>
                <a:spcPts val="0"/>
              </a:spcAft>
              <a:buSzPts val="1300"/>
              <a:buChar char="●"/>
            </a:pPr>
            <a:r>
              <a:rPr lang="es"/>
              <a:t>Ivan Etchart</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rPr b="1" lang="es"/>
              <a:t>Docentes de tecnología </a:t>
            </a:r>
            <a:endParaRPr b="1"/>
          </a:p>
          <a:p>
            <a:pPr indent="-311150" lvl="0" marL="457200" rtl="0" algn="l">
              <a:lnSpc>
                <a:spcPct val="115000"/>
              </a:lnSpc>
              <a:spcBef>
                <a:spcPts val="1200"/>
              </a:spcBef>
              <a:spcAft>
                <a:spcPts val="0"/>
              </a:spcAft>
              <a:buSzPts val="1300"/>
              <a:buChar char="●"/>
            </a:pPr>
            <a:r>
              <a:rPr lang="es"/>
              <a:t>Pablo Geymonat</a:t>
            </a:r>
            <a:endParaRPr/>
          </a:p>
          <a:p>
            <a:pPr indent="-311150" lvl="0" marL="457200" rtl="0" algn="l">
              <a:lnSpc>
                <a:spcPct val="115000"/>
              </a:lnSpc>
              <a:spcBef>
                <a:spcPts val="0"/>
              </a:spcBef>
              <a:spcAft>
                <a:spcPts val="0"/>
              </a:spcAft>
              <a:buSzPts val="1300"/>
              <a:buChar char="●"/>
            </a:pPr>
            <a:r>
              <a:rPr lang="es"/>
              <a:t>Marco Fiorito</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117200" y="547875"/>
            <a:ext cx="4068300" cy="2508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Javascript y TypeScript:</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es"/>
              <a:t>Type coercion</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es"/>
              <a:t>(Forzado de Tipos)</a:t>
            </a:r>
            <a:endParaRPr/>
          </a:p>
        </p:txBody>
      </p:sp>
      <p:sp>
        <p:nvSpPr>
          <p:cNvPr id="202" name="Google Shape;202;p14"/>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s" sz="1600"/>
              <a:t>Consecuencias del Tipado Blando (débilmente tipado)</a:t>
            </a:r>
            <a:br>
              <a:rPr lang="es" sz="1600"/>
            </a:br>
            <a:endParaRPr sz="1600"/>
          </a:p>
          <a:p>
            <a:pPr indent="-330200" lvl="0" marL="457200" rtl="0" algn="l">
              <a:lnSpc>
                <a:spcPct val="115000"/>
              </a:lnSpc>
              <a:spcBef>
                <a:spcPts val="0"/>
              </a:spcBef>
              <a:spcAft>
                <a:spcPts val="0"/>
              </a:spcAft>
              <a:buSzPts val="1600"/>
              <a:buChar char="●"/>
            </a:pPr>
            <a:r>
              <a:rPr lang="es" sz="1600"/>
              <a:t>Explícito / implícito</a:t>
            </a:r>
            <a:br>
              <a:rPr lang="es" sz="1600"/>
            </a:br>
            <a:endParaRPr sz="1600"/>
          </a:p>
          <a:p>
            <a:pPr indent="-330200" lvl="0" marL="457200" rtl="0" algn="l">
              <a:lnSpc>
                <a:spcPct val="115000"/>
              </a:lnSpc>
              <a:spcBef>
                <a:spcPts val="0"/>
              </a:spcBef>
              <a:spcAft>
                <a:spcPts val="0"/>
              </a:spcAft>
              <a:buSzPts val="1600"/>
              <a:buChar char="●"/>
            </a:pPr>
            <a:r>
              <a:rPr lang="es" sz="1600"/>
              <a:t>Se debe comprender como actúa en los siguientes casos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Ejemplos de Type coercion</a:t>
            </a:r>
            <a:endParaRPr/>
          </a:p>
          <a:p>
            <a:pPr indent="0" lvl="0" marL="0" rtl="0" algn="l">
              <a:lnSpc>
                <a:spcPct val="100000"/>
              </a:lnSpc>
              <a:spcBef>
                <a:spcPts val="0"/>
              </a:spcBef>
              <a:spcAft>
                <a:spcPts val="0"/>
              </a:spcAft>
              <a:buSzPts val="2800"/>
              <a:buNone/>
            </a:pPr>
            <a:r>
              <a:t/>
            </a:r>
            <a:endParaRPr/>
          </a:p>
        </p:txBody>
      </p:sp>
      <p:sp>
        <p:nvSpPr>
          <p:cNvPr id="208" name="Google Shape;208;p15"/>
          <p:cNvSpPr txBox="1"/>
          <p:nvPr/>
        </p:nvSpPr>
        <p:spPr>
          <a:xfrm>
            <a:off x="4413675" y="662475"/>
            <a:ext cx="4621800" cy="347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s" sz="1200" u="none" cap="none" strike="noStrike">
                <a:solidFill>
                  <a:schemeClr val="dk1"/>
                </a:solidFill>
                <a:latin typeface="Roboto"/>
                <a:ea typeface="Roboto"/>
                <a:cs typeface="Roboto"/>
                <a:sym typeface="Roboto"/>
              </a:rPr>
              <a:t>let resultado = '3' + 2;</a:t>
            </a:r>
            <a:r>
              <a:rPr b="0" i="0" lang="es" sz="1200" u="none" cap="none" strike="noStrike">
                <a:solidFill>
                  <a:schemeClr val="dk1"/>
                </a:solidFill>
                <a:latin typeface="Roboto"/>
                <a:ea typeface="Roboto"/>
                <a:cs typeface="Roboto"/>
                <a:sym typeface="Roboto"/>
              </a:rPr>
              <a:t> </a:t>
            </a:r>
            <a:r>
              <a:rPr b="1" i="0" lang="es" sz="1200" u="none" cap="none" strike="noStrike">
                <a:solidFill>
                  <a:srgbClr val="008800"/>
                </a:solidFill>
                <a:latin typeface="Roboto"/>
                <a:ea typeface="Roboto"/>
                <a:cs typeface="Roboto"/>
                <a:sym typeface="Roboto"/>
              </a:rPr>
              <a:t>// "32" como cadena debido a la coerción de tipos</a:t>
            </a:r>
            <a:endParaRPr b="1" i="0" sz="1200" u="none" cap="none" strike="noStrike">
              <a:solidFill>
                <a:srgbClr val="0088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200" u="none" cap="none" strike="noStrike">
              <a:solidFill>
                <a:srgbClr val="0088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s" sz="1200" u="none" cap="none" strike="noStrike">
                <a:solidFill>
                  <a:srgbClr val="008800"/>
                </a:solidFill>
                <a:latin typeface="Roboto"/>
                <a:ea typeface="Roboto"/>
                <a:cs typeface="Roboto"/>
                <a:sym typeface="Roboto"/>
              </a:rPr>
              <a:t>..</a:t>
            </a:r>
            <a:endParaRPr b="1" i="0" sz="1200" u="none" cap="none" strike="noStrike">
              <a:solidFill>
                <a:srgbClr val="0088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s" sz="1200" u="none" cap="none" strike="noStrike">
                <a:solidFill>
                  <a:srgbClr val="008800"/>
                </a:solidFill>
                <a:latin typeface="Roboto"/>
                <a:ea typeface="Roboto"/>
                <a:cs typeface="Roboto"/>
                <a:sym typeface="Roboto"/>
              </a:rPr>
              <a:t>…</a:t>
            </a:r>
            <a:endParaRPr b="1" i="0" sz="1200" u="none" cap="none" strike="noStrike">
              <a:solidFill>
                <a:srgbClr val="0088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s" sz="1200" u="none" cap="none" strike="noStrike">
                <a:solidFill>
                  <a:srgbClr val="008800"/>
                </a:solidFill>
                <a:latin typeface="Roboto"/>
                <a:ea typeface="Roboto"/>
                <a:cs typeface="Roboto"/>
                <a:sym typeface="Roboto"/>
              </a:rPr>
              <a:t>.</a:t>
            </a:r>
            <a:endParaRPr b="1" i="0" sz="1200" u="none" cap="none" strike="noStrike">
              <a:solidFill>
                <a:srgbClr val="0088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200" u="none" cap="none" strike="noStrike">
              <a:solidFill>
                <a:srgbClr val="0088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s" sz="1200" u="none" cap="none" strike="noStrike">
                <a:solidFill>
                  <a:schemeClr val="dk1"/>
                </a:solidFill>
                <a:latin typeface="Roboto"/>
                <a:ea typeface="Roboto"/>
                <a:cs typeface="Roboto"/>
                <a:sym typeface="Roboto"/>
              </a:rPr>
              <a:t>let valor = 0;</a:t>
            </a:r>
            <a:endParaRPr b="1"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s" sz="1200" u="none" cap="none" strike="noStrike">
                <a:solidFill>
                  <a:schemeClr val="dk1"/>
                </a:solidFill>
                <a:latin typeface="Roboto"/>
                <a:ea typeface="Roboto"/>
                <a:cs typeface="Roboto"/>
                <a:sym typeface="Roboto"/>
              </a:rPr>
              <a:t>if (valor) {</a:t>
            </a:r>
            <a:endParaRPr b="1"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s" sz="1200" u="none" cap="none" strike="noStrike">
                <a:solidFill>
                  <a:schemeClr val="dk1"/>
                </a:solidFill>
                <a:latin typeface="Roboto"/>
                <a:ea typeface="Roboto"/>
                <a:cs typeface="Roboto"/>
                <a:sym typeface="Roboto"/>
              </a:rPr>
              <a:t>  </a:t>
            </a:r>
            <a:r>
              <a:rPr b="1" i="0" lang="es" sz="1200" u="none" cap="none" strike="noStrike">
                <a:solidFill>
                  <a:srgbClr val="008800"/>
                </a:solidFill>
                <a:latin typeface="Roboto"/>
                <a:ea typeface="Roboto"/>
                <a:cs typeface="Roboto"/>
                <a:sym typeface="Roboto"/>
              </a:rPr>
              <a:t>// Este bloque no se ejecutará porque 0 es falsy</a:t>
            </a:r>
            <a:endParaRPr b="1" i="0" sz="1200" u="none" cap="none" strike="noStrike">
              <a:solidFill>
                <a:srgbClr val="0088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s" sz="1200" u="none" cap="none" strike="noStrike">
                <a:solidFill>
                  <a:schemeClr val="dk1"/>
                </a:solidFill>
                <a:latin typeface="Roboto"/>
                <a:ea typeface="Roboto"/>
                <a:cs typeface="Roboto"/>
                <a:sym typeface="Roboto"/>
              </a:rPr>
              <a:t>}</a:t>
            </a:r>
            <a:endParaRPr b="1"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s" sz="1200" u="none" cap="none" strike="noStrike">
                <a:solidFill>
                  <a:srgbClr val="008800"/>
                </a:solidFill>
                <a:latin typeface="Roboto"/>
                <a:ea typeface="Roboto"/>
                <a:cs typeface="Roboto"/>
                <a:sym typeface="Roboto"/>
              </a:rPr>
              <a:t>..</a:t>
            </a:r>
            <a:endParaRPr b="1" i="0" sz="1200" u="none" cap="none" strike="noStrike">
              <a:solidFill>
                <a:srgbClr val="0088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s" sz="1200" u="none" cap="none" strike="noStrike">
                <a:solidFill>
                  <a:srgbClr val="008800"/>
                </a:solidFill>
                <a:latin typeface="Roboto"/>
                <a:ea typeface="Roboto"/>
                <a:cs typeface="Roboto"/>
                <a:sym typeface="Roboto"/>
              </a:rPr>
              <a:t>…</a:t>
            </a:r>
            <a:endParaRPr b="1" i="0" sz="1200" u="none" cap="none" strike="noStrike">
              <a:solidFill>
                <a:srgbClr val="0088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s" sz="1200" u="none" cap="none" strike="noStrike">
                <a:solidFill>
                  <a:srgbClr val="008800"/>
                </a:solidFill>
                <a:latin typeface="Roboto"/>
                <a:ea typeface="Roboto"/>
                <a:cs typeface="Roboto"/>
                <a:sym typeface="Roboto"/>
              </a:rPr>
              <a:t>.</a:t>
            </a:r>
            <a:endParaRPr b="1"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s" sz="1200" u="none" cap="none" strike="noStrike">
                <a:solidFill>
                  <a:schemeClr val="dk1"/>
                </a:solidFill>
                <a:latin typeface="Roboto"/>
                <a:ea typeface="Roboto"/>
                <a:cs typeface="Roboto"/>
                <a:sym typeface="Roboto"/>
              </a:rPr>
              <a:t>let resultado = '6' - 1; </a:t>
            </a:r>
            <a:r>
              <a:rPr b="1" i="0" lang="es" sz="1200" u="none" cap="none" strike="noStrike">
                <a:solidFill>
                  <a:srgbClr val="008800"/>
                </a:solidFill>
                <a:latin typeface="Roboto"/>
                <a:ea typeface="Roboto"/>
                <a:cs typeface="Roboto"/>
                <a:sym typeface="Roboto"/>
              </a:rPr>
              <a:t>// 5, porque '6' se convierte a número</a:t>
            </a:r>
            <a:endParaRPr b="0" i="0" sz="12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Roboto"/>
              <a:ea typeface="Roboto"/>
              <a:cs typeface="Roboto"/>
              <a:sym typeface="Roboto"/>
            </a:endParaRPr>
          </a:p>
        </p:txBody>
      </p:sp>
      <p:sp>
        <p:nvSpPr>
          <p:cNvPr id="209" name="Google Shape;209;p15"/>
          <p:cNvSpPr txBox="1"/>
          <p:nvPr/>
        </p:nvSpPr>
        <p:spPr>
          <a:xfrm>
            <a:off x="152400" y="152400"/>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s" sz="1000" u="none" cap="none" strike="noStrike">
                <a:solidFill>
                  <a:srgbClr val="008800"/>
                </a:solidFill>
                <a:latin typeface="Roboto"/>
                <a:ea typeface="Roboto"/>
                <a:cs typeface="Roboto"/>
                <a:sym typeface="Roboto"/>
              </a:rPr>
              <a:t>..</a:t>
            </a:r>
            <a:endParaRPr b="1" i="0" sz="1000" u="none" cap="none" strike="noStrike">
              <a:solidFill>
                <a:srgbClr val="0088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s" sz="1000" u="none" cap="none" strike="noStrike">
                <a:solidFill>
                  <a:srgbClr val="008800"/>
                </a:solidFill>
                <a:latin typeface="Roboto"/>
                <a:ea typeface="Roboto"/>
                <a:cs typeface="Roboto"/>
                <a:sym typeface="Roboto"/>
              </a:rPr>
              <a:t>…</a:t>
            </a:r>
            <a:endParaRPr b="1" i="0" sz="1000" u="none" cap="none" strike="noStrike">
              <a:solidFill>
                <a:srgbClr val="0088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s" sz="1000" u="none" cap="none" strike="noStrike">
                <a:solidFill>
                  <a:srgbClr val="008800"/>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Javascript y TypeScript:</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es"/>
              <a:t>Type coercion</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es"/>
              <a:t>(Forzado de Tipos)</a:t>
            </a:r>
            <a:endParaRPr/>
          </a:p>
        </p:txBody>
      </p:sp>
      <p:sp>
        <p:nvSpPr>
          <p:cNvPr id="215" name="Google Shape;215;p1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s" sz="1100">
                <a:solidFill>
                  <a:srgbClr val="000000"/>
                </a:solidFill>
                <a:latin typeface="Arial"/>
                <a:ea typeface="Arial"/>
                <a:cs typeface="Arial"/>
                <a:sym typeface="Arial"/>
              </a:rPr>
              <a:t>Manejo en TypeScript</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s" sz="1100" u="sng">
                <a:solidFill>
                  <a:srgbClr val="000000"/>
                </a:solidFill>
                <a:latin typeface="Arial"/>
                <a:ea typeface="Arial"/>
                <a:cs typeface="Arial"/>
                <a:sym typeface="Arial"/>
              </a:rPr>
              <a:t>TypeScript puede ayudar a mitigar algunos de estos problemas</a:t>
            </a:r>
            <a:r>
              <a:rPr lang="es" sz="1100">
                <a:solidFill>
                  <a:srgbClr val="000000"/>
                </a:solidFill>
                <a:latin typeface="Arial"/>
                <a:ea typeface="Arial"/>
                <a:cs typeface="Arial"/>
                <a:sym typeface="Arial"/>
              </a:rPr>
              <a:t> al proporcionar análisis estático y la capacidad de especificar explícitamente los tipos de datos, lo que puede alertar a los desarrolladores sobre posibles problemas de coerción de tipos en tiempo de compilación.</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s" sz="1100">
                <a:solidFill>
                  <a:srgbClr val="000000"/>
                </a:solidFill>
                <a:latin typeface="Arial"/>
                <a:ea typeface="Arial"/>
                <a:cs typeface="Arial"/>
                <a:sym typeface="Arial"/>
              </a:rPr>
              <a:t> Por ejemplo, </a:t>
            </a:r>
            <a:r>
              <a:rPr lang="es" sz="1100" u="sng">
                <a:solidFill>
                  <a:srgbClr val="000000"/>
                </a:solidFill>
                <a:latin typeface="Arial"/>
                <a:ea typeface="Arial"/>
                <a:cs typeface="Arial"/>
                <a:sym typeface="Arial"/>
              </a:rPr>
              <a:t>TypeScript emitirá advertencias si intentas realizar operaciones que son claramente incorrectas en términos de tipos, como sumar un número y un array.</a:t>
            </a: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s" sz="1100">
                <a:solidFill>
                  <a:srgbClr val="000000"/>
                </a:solidFill>
                <a:highlight>
                  <a:srgbClr val="FFFF00"/>
                </a:highlight>
                <a:latin typeface="Arial"/>
                <a:ea typeface="Arial"/>
                <a:cs typeface="Arial"/>
                <a:sym typeface="Arial"/>
              </a:rPr>
              <a:t>Sin embargo, TypeScript no puede prevenir completamente la coerción de tipos en tiempo de ejecución</a:t>
            </a:r>
            <a:r>
              <a:rPr lang="es" sz="1100">
                <a:solidFill>
                  <a:srgbClr val="000000"/>
                </a:solidFill>
                <a:latin typeface="Arial"/>
                <a:ea typeface="Arial"/>
                <a:cs typeface="Arial"/>
                <a:sym typeface="Arial"/>
              </a:rPr>
              <a:t>, especialmente en casos donde la coerción es parte del comportamiento intencionado del código JavaScript o cuando se utilizan tipos de datos any o funciones que manipulan tipos de manera dinámica.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Javascript y TypeScript:</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es"/>
              <a:t>Type coercion</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es"/>
              <a:t>(Forzado de Tipos)</a:t>
            </a:r>
            <a:endParaRPr/>
          </a:p>
          <a:p>
            <a:pPr indent="0" lvl="0" marL="0" rtl="0" algn="l">
              <a:lnSpc>
                <a:spcPct val="100000"/>
              </a:lnSpc>
              <a:spcBef>
                <a:spcPts val="0"/>
              </a:spcBef>
              <a:spcAft>
                <a:spcPts val="0"/>
              </a:spcAft>
              <a:buSzPct val="111111"/>
              <a:buNone/>
            </a:pPr>
            <a:r>
              <a:t/>
            </a:r>
            <a:endParaRPr/>
          </a:p>
        </p:txBody>
      </p:sp>
      <p:sp>
        <p:nvSpPr>
          <p:cNvPr id="221" name="Google Shape;221;p1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s" sz="1100">
                <a:solidFill>
                  <a:srgbClr val="000000"/>
                </a:solidFill>
                <a:latin typeface="Arial"/>
                <a:ea typeface="Arial"/>
                <a:cs typeface="Arial"/>
                <a:sym typeface="Arial"/>
              </a:rPr>
              <a:t>Para evitar problemas de coerción de tipos en TypeScript, es recomendable:</a:t>
            </a:r>
            <a:endParaRPr b="1" sz="11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ECECEC"/>
              </a:buClr>
              <a:buSzPts val="1200"/>
              <a:buChar char="●"/>
            </a:pPr>
            <a:r>
              <a:rPr lang="es" sz="1100">
                <a:solidFill>
                  <a:srgbClr val="000000"/>
                </a:solidFill>
                <a:highlight>
                  <a:srgbClr val="FFFF00"/>
                </a:highlight>
                <a:latin typeface="Arial"/>
                <a:ea typeface="Arial"/>
                <a:cs typeface="Arial"/>
                <a:sym typeface="Arial"/>
              </a:rPr>
              <a:t>Evitar el uso del tipo any</a:t>
            </a:r>
            <a:r>
              <a:rPr lang="es" sz="1100">
                <a:solidFill>
                  <a:srgbClr val="000000"/>
                </a:solidFill>
                <a:latin typeface="Arial"/>
                <a:ea typeface="Arial"/>
                <a:cs typeface="Arial"/>
                <a:sym typeface="Arial"/>
              </a:rPr>
              <a:t> siempre que sea posible.</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ECECEC"/>
              </a:buClr>
              <a:buSzPts val="1200"/>
              <a:buChar char="●"/>
            </a:pPr>
            <a:r>
              <a:rPr lang="es" sz="1100">
                <a:solidFill>
                  <a:srgbClr val="000000"/>
                </a:solidFill>
                <a:latin typeface="Arial"/>
                <a:ea typeface="Arial"/>
                <a:cs typeface="Arial"/>
                <a:sym typeface="Arial"/>
              </a:rPr>
              <a:t>Utilizar plantillas de cadenas (template strings) para la concatenación de cadenas.</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ECECEC"/>
              </a:buClr>
              <a:buSzPts val="1200"/>
              <a:buChar char="●"/>
            </a:pPr>
            <a:r>
              <a:rPr lang="es" sz="1100">
                <a:solidFill>
                  <a:srgbClr val="000000"/>
                </a:solidFill>
                <a:highlight>
                  <a:srgbClr val="FFFF00"/>
                </a:highlight>
                <a:latin typeface="Arial"/>
                <a:ea typeface="Arial"/>
                <a:cs typeface="Arial"/>
                <a:sym typeface="Arial"/>
              </a:rPr>
              <a:t>Convertir explícitamente entre tipos cuando sea necesario</a:t>
            </a:r>
            <a:r>
              <a:rPr lang="es" sz="1100">
                <a:solidFill>
                  <a:srgbClr val="000000"/>
                </a:solidFill>
                <a:latin typeface="Arial"/>
                <a:ea typeface="Arial"/>
                <a:cs typeface="Arial"/>
                <a:sym typeface="Arial"/>
              </a:rPr>
              <a:t>, en lugar de depender de la coerción implícita.</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ECECEC"/>
              </a:buClr>
              <a:buSzPts val="1200"/>
              <a:buChar char="●"/>
            </a:pPr>
            <a:r>
              <a:rPr lang="es" sz="1100">
                <a:solidFill>
                  <a:srgbClr val="000000"/>
                </a:solidFill>
                <a:latin typeface="Arial"/>
                <a:ea typeface="Arial"/>
                <a:cs typeface="Arial"/>
                <a:sym typeface="Arial"/>
              </a:rPr>
              <a:t>Aprovechar las características de TypeScript como los </a:t>
            </a:r>
            <a:r>
              <a:rPr b="1" lang="es" sz="1100">
                <a:solidFill>
                  <a:srgbClr val="000000"/>
                </a:solidFill>
                <a:latin typeface="Arial"/>
                <a:ea typeface="Arial"/>
                <a:cs typeface="Arial"/>
                <a:sym typeface="Arial"/>
              </a:rPr>
              <a:t>tipos de unión</a:t>
            </a:r>
            <a:r>
              <a:rPr lang="es" sz="1100">
                <a:solidFill>
                  <a:srgbClr val="000000"/>
                </a:solidFill>
                <a:latin typeface="Arial"/>
                <a:ea typeface="Arial"/>
                <a:cs typeface="Arial"/>
                <a:sym typeface="Arial"/>
              </a:rPr>
              <a:t>, l</a:t>
            </a:r>
            <a:r>
              <a:rPr b="1" lang="es" sz="1100">
                <a:solidFill>
                  <a:srgbClr val="000000"/>
                </a:solidFill>
                <a:latin typeface="Arial"/>
                <a:ea typeface="Arial"/>
                <a:cs typeface="Arial"/>
                <a:sym typeface="Arial"/>
              </a:rPr>
              <a:t>as aserciones de tipo</a:t>
            </a:r>
            <a:r>
              <a:rPr lang="es" sz="1100">
                <a:solidFill>
                  <a:srgbClr val="000000"/>
                </a:solidFill>
                <a:latin typeface="Arial"/>
                <a:ea typeface="Arial"/>
                <a:cs typeface="Arial"/>
                <a:sym typeface="Arial"/>
              </a:rPr>
              <a:t> y </a:t>
            </a:r>
            <a:r>
              <a:rPr b="1" lang="es" sz="1100">
                <a:solidFill>
                  <a:srgbClr val="000000"/>
                </a:solidFill>
                <a:latin typeface="Arial"/>
                <a:ea typeface="Arial"/>
                <a:cs typeface="Arial"/>
                <a:sym typeface="Arial"/>
              </a:rPr>
              <a:t>los genéricos</a:t>
            </a:r>
            <a:r>
              <a:rPr lang="es" sz="1100">
                <a:solidFill>
                  <a:srgbClr val="000000"/>
                </a:solidFill>
                <a:latin typeface="Arial"/>
                <a:ea typeface="Arial"/>
                <a:cs typeface="Arial"/>
                <a:sym typeface="Arial"/>
              </a:rPr>
              <a:t> para manejar de manera segura las operaciones que involucran múltiples tipos.</a:t>
            </a:r>
            <a:endParaRPr sz="1100">
              <a:solidFill>
                <a:srgbClr val="000000"/>
              </a:solidFill>
              <a:latin typeface="Arial"/>
              <a:ea typeface="Arial"/>
              <a:cs typeface="Arial"/>
              <a:sym typeface="Arial"/>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Javascript y TypeScript:</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es"/>
              <a:t>Type coercion</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es"/>
              <a:t>(Forzado de Tipos)</a:t>
            </a:r>
            <a:endParaRPr/>
          </a:p>
          <a:p>
            <a:pPr indent="0" lvl="0" marL="0" rtl="0" algn="l">
              <a:lnSpc>
                <a:spcPct val="100000"/>
              </a:lnSpc>
              <a:spcBef>
                <a:spcPts val="0"/>
              </a:spcBef>
              <a:spcAft>
                <a:spcPts val="0"/>
              </a:spcAft>
              <a:buSzPct val="111111"/>
              <a:buNone/>
            </a:pPr>
            <a:r>
              <a:t/>
            </a:r>
            <a:endParaRPr/>
          </a:p>
        </p:txBody>
      </p:sp>
      <p:sp>
        <p:nvSpPr>
          <p:cNvPr id="227" name="Google Shape;227;p18"/>
          <p:cNvSpPr txBox="1"/>
          <p:nvPr/>
        </p:nvSpPr>
        <p:spPr>
          <a:xfrm>
            <a:off x="4453950" y="221350"/>
            <a:ext cx="4500900" cy="49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Tipos de Unión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s" sz="1000" u="none" cap="none" strike="noStrike">
                <a:solidFill>
                  <a:srgbClr val="000000"/>
                </a:solidFill>
                <a:latin typeface="Arial"/>
                <a:ea typeface="Arial"/>
                <a:cs typeface="Arial"/>
                <a:sym typeface="Arial"/>
              </a:rPr>
              <a:t>Los tipos de unión permiten declarar que una variable o parámetro puede ser de uno de varios tipos. Esto es útil cuando una variable puede contener más de un tipo de dato y queremos trabajar de manera segura con esa flexibilidad.</a:t>
            </a:r>
            <a:endParaRPr b="1"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Ej:</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s" sz="800" u="none" cap="none" strike="noStrike">
                <a:solidFill>
                  <a:srgbClr val="000000"/>
                </a:solidFill>
                <a:latin typeface="Courier New"/>
                <a:ea typeface="Courier New"/>
                <a:cs typeface="Courier New"/>
                <a:sym typeface="Courier New"/>
              </a:rPr>
              <a:t>function imprimirId(</a:t>
            </a:r>
            <a:r>
              <a:rPr b="1" i="0" lang="es" sz="800" u="none" cap="none" strike="noStrike">
                <a:solidFill>
                  <a:srgbClr val="000000"/>
                </a:solidFill>
                <a:highlight>
                  <a:srgbClr val="FFFF00"/>
                </a:highlight>
                <a:latin typeface="Courier New"/>
                <a:ea typeface="Courier New"/>
                <a:cs typeface="Courier New"/>
                <a:sym typeface="Courier New"/>
              </a:rPr>
              <a:t>id: number | string</a:t>
            </a:r>
            <a:r>
              <a:rPr b="1" i="0" lang="es" sz="800" u="none" cap="none" strike="noStrike">
                <a:solidFill>
                  <a:srgbClr val="000000"/>
                </a:solidFill>
                <a:latin typeface="Courier New"/>
                <a:ea typeface="Courier New"/>
                <a:cs typeface="Courier New"/>
                <a:sym typeface="Courier New"/>
              </a:rPr>
              <a:t>)</a:t>
            </a:r>
            <a:r>
              <a:rPr b="0" i="0" lang="es" sz="800" u="none" cap="none" strike="noStrike">
                <a:solidFill>
                  <a:srgbClr val="000000"/>
                </a:solidFill>
                <a:latin typeface="Courier New"/>
                <a:ea typeface="Courier New"/>
                <a:cs typeface="Courier New"/>
                <a:sym typeface="Courier New"/>
              </a:rPr>
              <a:t> {</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  if (typeof id === "string") {</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    </a:t>
            </a:r>
            <a:r>
              <a:rPr b="1" i="0" lang="es" sz="800" u="none" cap="none" strike="noStrike">
                <a:solidFill>
                  <a:srgbClr val="008800"/>
                </a:solidFill>
                <a:latin typeface="Courier New"/>
                <a:ea typeface="Courier New"/>
                <a:cs typeface="Courier New"/>
                <a:sym typeface="Courier New"/>
              </a:rPr>
              <a:t>// TypeScript sabe que id es una cadena en este bloque</a:t>
            </a:r>
            <a:endParaRPr b="1" i="0" sz="800" u="none" cap="none" strike="noStrike">
              <a:solidFill>
                <a:srgbClr val="0088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    console.log(`El ID es: ${id.toUpperCase()}`);</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  } else {</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    </a:t>
            </a:r>
            <a:r>
              <a:rPr b="1" i="0" lang="es" sz="800" u="none" cap="none" strike="noStrike">
                <a:solidFill>
                  <a:srgbClr val="008800"/>
                </a:solidFill>
                <a:latin typeface="Courier New"/>
                <a:ea typeface="Courier New"/>
                <a:cs typeface="Courier New"/>
                <a:sym typeface="Courier New"/>
              </a:rPr>
              <a:t>// TypeScript sabe que id es un número en este bloque</a:t>
            </a:r>
            <a:endParaRPr b="1" i="0" sz="800" u="none" cap="none" strike="noStrike">
              <a:solidFill>
                <a:srgbClr val="0088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    console.log(`El ID es: ${id}`);</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  }</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Aserciones de Tipo</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900"/>
              <a:buFont typeface="Arial"/>
              <a:buNone/>
            </a:pPr>
            <a:r>
              <a:rPr b="0" i="0" lang="es" sz="900" u="none" cap="none" strike="noStrike">
                <a:solidFill>
                  <a:srgbClr val="000000"/>
                </a:solidFill>
                <a:latin typeface="Arial"/>
                <a:ea typeface="Arial"/>
                <a:cs typeface="Arial"/>
                <a:sym typeface="Arial"/>
              </a:rPr>
              <a:t>Las aserciones de tipo son una forma de decirle al compilador "confía en mí, sé lo que estoy </a:t>
            </a:r>
            <a:endParaRPr b="0" i="0" sz="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900"/>
              <a:buFont typeface="Arial"/>
              <a:buNone/>
            </a:pPr>
            <a:r>
              <a:rPr b="0" i="0" lang="es" sz="900" u="none" cap="none" strike="noStrike">
                <a:solidFill>
                  <a:srgbClr val="000000"/>
                </a:solidFill>
                <a:latin typeface="Arial"/>
                <a:ea typeface="Arial"/>
                <a:cs typeface="Arial"/>
                <a:sym typeface="Arial"/>
              </a:rPr>
              <a:t>haciendo", permitiéndote tratar una variable como un tipo diferente al que TypeScript ha inferido.</a:t>
            </a:r>
            <a:endParaRPr b="0" i="0" sz="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ourier New"/>
                <a:ea typeface="Courier New"/>
                <a:cs typeface="Courier New"/>
                <a:sym typeface="Courier New"/>
              </a:rPr>
              <a:t>let algunValor: any = "esto es una cadena";</a:t>
            </a:r>
            <a:endParaRPr b="0" i="0" sz="1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ourier New"/>
                <a:ea typeface="Courier New"/>
                <a:cs typeface="Courier New"/>
                <a:sym typeface="Courier New"/>
              </a:rPr>
              <a:t>let longitudDeCadena: number = (algunValor as string).length;</a:t>
            </a:r>
            <a:endParaRPr b="0" i="0" sz="1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Javascript y TypeScript:</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es"/>
              <a:t>Type coercion</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es"/>
              <a:t>(Forzado de Tipos)</a:t>
            </a:r>
            <a:endParaRPr/>
          </a:p>
        </p:txBody>
      </p:sp>
      <p:sp>
        <p:nvSpPr>
          <p:cNvPr id="233" name="Google Shape;233;p19"/>
          <p:cNvSpPr txBox="1"/>
          <p:nvPr>
            <p:ph idx="1" type="body"/>
          </p:nvPr>
        </p:nvSpPr>
        <p:spPr>
          <a:xfrm>
            <a:off x="4299675" y="500925"/>
            <a:ext cx="4668600" cy="4098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s"/>
              <a:t>Genéricos</a:t>
            </a:r>
            <a:endParaRPr/>
          </a:p>
          <a:p>
            <a:pPr indent="0" lvl="0" marL="0" rtl="0" algn="l">
              <a:lnSpc>
                <a:spcPct val="115000"/>
              </a:lnSpc>
              <a:spcBef>
                <a:spcPts val="12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s" sz="1100">
                <a:solidFill>
                  <a:srgbClr val="000000"/>
                </a:solidFill>
                <a:latin typeface="Arial"/>
                <a:ea typeface="Arial"/>
                <a:cs typeface="Arial"/>
                <a:sym typeface="Arial"/>
              </a:rPr>
              <a:t>Los genéricos permiten crear componentes que trabajan sobre un tipo de dato sin especificar cuál es ese tipo de dato. Esto te permite escribir código reutilizable y flexible que puede trabajar con cualquier tipo de dato, manteniendo la seguridad de tipo.</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s" sz="991">
                <a:latin typeface="Courier New"/>
                <a:ea typeface="Courier New"/>
                <a:cs typeface="Courier New"/>
                <a:sym typeface="Courier New"/>
              </a:rPr>
              <a:t>function identidad&lt;T&gt;(arg: T): T {</a:t>
            </a:r>
            <a:endParaRPr sz="991">
              <a:latin typeface="Courier New"/>
              <a:ea typeface="Courier New"/>
              <a:cs typeface="Courier New"/>
              <a:sym typeface="Courier New"/>
            </a:endParaRPr>
          </a:p>
          <a:p>
            <a:pPr indent="0" lvl="0" marL="0" rtl="0" algn="l">
              <a:lnSpc>
                <a:spcPct val="115000"/>
              </a:lnSpc>
              <a:spcBef>
                <a:spcPts val="1200"/>
              </a:spcBef>
              <a:spcAft>
                <a:spcPts val="0"/>
              </a:spcAft>
              <a:buSzPts val="1300"/>
              <a:buNone/>
            </a:pPr>
            <a:r>
              <a:rPr lang="es" sz="991">
                <a:latin typeface="Courier New"/>
                <a:ea typeface="Courier New"/>
                <a:cs typeface="Courier New"/>
                <a:sym typeface="Courier New"/>
              </a:rPr>
              <a:t>  return arg;</a:t>
            </a:r>
            <a:endParaRPr sz="991">
              <a:latin typeface="Courier New"/>
              <a:ea typeface="Courier New"/>
              <a:cs typeface="Courier New"/>
              <a:sym typeface="Courier New"/>
            </a:endParaRPr>
          </a:p>
          <a:p>
            <a:pPr indent="0" lvl="0" marL="0" rtl="0" algn="l">
              <a:lnSpc>
                <a:spcPct val="115000"/>
              </a:lnSpc>
              <a:spcBef>
                <a:spcPts val="1200"/>
              </a:spcBef>
              <a:spcAft>
                <a:spcPts val="0"/>
              </a:spcAft>
              <a:buSzPts val="1300"/>
              <a:buNone/>
            </a:pPr>
            <a:r>
              <a:rPr lang="es" sz="991">
                <a:latin typeface="Courier New"/>
                <a:ea typeface="Courier New"/>
                <a:cs typeface="Courier New"/>
                <a:sym typeface="Courier New"/>
              </a:rPr>
              <a:t>}</a:t>
            </a:r>
            <a:endParaRPr sz="991">
              <a:latin typeface="Courier New"/>
              <a:ea typeface="Courier New"/>
              <a:cs typeface="Courier New"/>
              <a:sym typeface="Courier New"/>
            </a:endParaRPr>
          </a:p>
          <a:p>
            <a:pPr indent="0" lvl="0" marL="0" rtl="0" algn="l">
              <a:lnSpc>
                <a:spcPct val="115000"/>
              </a:lnSpc>
              <a:spcBef>
                <a:spcPts val="1200"/>
              </a:spcBef>
              <a:spcAft>
                <a:spcPts val="0"/>
              </a:spcAft>
              <a:buSzPts val="1300"/>
              <a:buNone/>
            </a:pPr>
            <a:r>
              <a:t/>
            </a:r>
            <a:endParaRPr sz="991">
              <a:latin typeface="Courier New"/>
              <a:ea typeface="Courier New"/>
              <a:cs typeface="Courier New"/>
              <a:sym typeface="Courier New"/>
            </a:endParaRPr>
          </a:p>
          <a:p>
            <a:pPr indent="0" lvl="0" marL="0" rtl="0" algn="l">
              <a:lnSpc>
                <a:spcPct val="115000"/>
              </a:lnSpc>
              <a:spcBef>
                <a:spcPts val="1200"/>
              </a:spcBef>
              <a:spcAft>
                <a:spcPts val="0"/>
              </a:spcAft>
              <a:buSzPts val="1300"/>
              <a:buNone/>
            </a:pPr>
            <a:r>
              <a:rPr lang="es" sz="991">
                <a:latin typeface="Courier New"/>
                <a:ea typeface="Courier New"/>
                <a:cs typeface="Courier New"/>
                <a:sym typeface="Courier New"/>
              </a:rPr>
              <a:t>let salida1 = identidad&lt;string&gt;("miString");</a:t>
            </a:r>
            <a:endParaRPr sz="991">
              <a:latin typeface="Courier New"/>
              <a:ea typeface="Courier New"/>
              <a:cs typeface="Courier New"/>
              <a:sym typeface="Courier New"/>
            </a:endParaRPr>
          </a:p>
          <a:p>
            <a:pPr indent="0" lvl="0" marL="0" rtl="0" algn="l">
              <a:lnSpc>
                <a:spcPct val="115000"/>
              </a:lnSpc>
              <a:spcBef>
                <a:spcPts val="1200"/>
              </a:spcBef>
              <a:spcAft>
                <a:spcPts val="0"/>
              </a:spcAft>
              <a:buSzPts val="1300"/>
              <a:buNone/>
            </a:pPr>
            <a:r>
              <a:rPr lang="es" sz="991">
                <a:latin typeface="Courier New"/>
                <a:ea typeface="Courier New"/>
                <a:cs typeface="Courier New"/>
                <a:sym typeface="Courier New"/>
              </a:rPr>
              <a:t>let salida2 = identidad&lt;number&gt;(100);</a:t>
            </a:r>
            <a:endParaRPr sz="991">
              <a:latin typeface="Courier New"/>
              <a:ea typeface="Courier New"/>
              <a:cs typeface="Courier New"/>
              <a:sym typeface="Courier New"/>
            </a:endParaRPr>
          </a:p>
          <a:p>
            <a:pPr indent="0" lvl="0" marL="0" rtl="0" algn="l">
              <a:lnSpc>
                <a:spcPct val="115000"/>
              </a:lnSpc>
              <a:spcBef>
                <a:spcPts val="1200"/>
              </a:spcBef>
              <a:spcAft>
                <a:spcPts val="0"/>
              </a:spcAft>
              <a:buSzPts val="1300"/>
              <a:buNone/>
            </a:pPr>
            <a:r>
              <a:t/>
            </a:r>
            <a:endParaRPr>
              <a:latin typeface="Courier New"/>
              <a:ea typeface="Courier New"/>
              <a:cs typeface="Courier New"/>
              <a:sym typeface="Courier New"/>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Javascript:</a:t>
            </a:r>
            <a:endParaRPr/>
          </a:p>
          <a:p>
            <a:pPr indent="0" lvl="0" marL="0" rtl="0" algn="l">
              <a:lnSpc>
                <a:spcPct val="100000"/>
              </a:lnSpc>
              <a:spcBef>
                <a:spcPts val="0"/>
              </a:spcBef>
              <a:spcAft>
                <a:spcPts val="0"/>
              </a:spcAft>
              <a:buSzPts val="2800"/>
              <a:buNone/>
            </a:pPr>
            <a:r>
              <a:rPr lang="es"/>
              <a:t>Funciones</a:t>
            </a:r>
            <a:endParaRPr/>
          </a:p>
        </p:txBody>
      </p:sp>
      <p:sp>
        <p:nvSpPr>
          <p:cNvPr id="239" name="Google Shape;239;p20"/>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s" sz="1600"/>
              <a:t>Named functions</a:t>
            </a:r>
            <a:endParaRPr sz="1600"/>
          </a:p>
          <a:p>
            <a:pPr indent="-330200" lvl="0" marL="457200" rtl="0" algn="l">
              <a:lnSpc>
                <a:spcPct val="150000"/>
              </a:lnSpc>
              <a:spcBef>
                <a:spcPts val="0"/>
              </a:spcBef>
              <a:spcAft>
                <a:spcPts val="0"/>
              </a:spcAft>
              <a:buSzPts val="1600"/>
              <a:buChar char="●"/>
            </a:pPr>
            <a:r>
              <a:rPr lang="es" sz="1600"/>
              <a:t>Anonymous functions</a:t>
            </a:r>
            <a:endParaRPr sz="1600"/>
          </a:p>
          <a:p>
            <a:pPr indent="-330200" lvl="0" marL="457200" rtl="0" algn="l">
              <a:lnSpc>
                <a:spcPct val="150000"/>
              </a:lnSpc>
              <a:spcBef>
                <a:spcPts val="0"/>
              </a:spcBef>
              <a:spcAft>
                <a:spcPts val="0"/>
              </a:spcAft>
              <a:buSzPts val="1600"/>
              <a:buChar char="●"/>
            </a:pPr>
            <a:r>
              <a:rPr lang="es" sz="1600"/>
              <a:t>Funciones como argumentos</a:t>
            </a:r>
            <a:endParaRPr sz="1600"/>
          </a:p>
          <a:p>
            <a:pPr indent="-330200" lvl="0" marL="457200" rtl="0" algn="l">
              <a:lnSpc>
                <a:spcPct val="150000"/>
              </a:lnSpc>
              <a:spcBef>
                <a:spcPts val="0"/>
              </a:spcBef>
              <a:spcAft>
                <a:spcPts val="0"/>
              </a:spcAft>
              <a:buSzPts val="1600"/>
              <a:buChar char="●"/>
            </a:pPr>
            <a:r>
              <a:rPr lang="es" sz="1600"/>
              <a:t>Function expressions</a:t>
            </a:r>
            <a:endParaRPr sz="1600"/>
          </a:p>
          <a:p>
            <a:pPr indent="-330200" lvl="0" marL="457200" rtl="0" algn="l">
              <a:lnSpc>
                <a:spcPct val="150000"/>
              </a:lnSpc>
              <a:spcBef>
                <a:spcPts val="0"/>
              </a:spcBef>
              <a:spcAft>
                <a:spcPts val="0"/>
              </a:spcAft>
              <a:buSzPts val="1600"/>
              <a:buChar char="●"/>
            </a:pPr>
            <a:r>
              <a:rPr lang="es" sz="1600"/>
              <a:t>Arrow functions</a:t>
            </a:r>
            <a:endParaRPr sz="1600"/>
          </a:p>
          <a:p>
            <a:pPr indent="-330200" lvl="0" marL="457200" rtl="0" algn="l">
              <a:lnSpc>
                <a:spcPct val="150000"/>
              </a:lnSpc>
              <a:spcBef>
                <a:spcPts val="0"/>
              </a:spcBef>
              <a:spcAft>
                <a:spcPts val="0"/>
              </a:spcAft>
              <a:buSzPts val="1600"/>
              <a:buChar char="●"/>
            </a:pPr>
            <a:r>
              <a:rPr lang="es" sz="1600"/>
              <a:t>IFEE (Immediately Invoked Function Expression)</a:t>
            </a:r>
            <a:endParaRPr sz="1600"/>
          </a:p>
          <a:p>
            <a:pPr indent="0" lvl="0" marL="0" rtl="0" algn="l">
              <a:lnSpc>
                <a:spcPct val="150000"/>
              </a:lnSpc>
              <a:spcBef>
                <a:spcPts val="1200"/>
              </a:spcBef>
              <a:spcAft>
                <a:spcPts val="0"/>
              </a:spcAft>
              <a:buSzPts val="1300"/>
              <a:buNone/>
            </a:pPr>
            <a:r>
              <a:t/>
            </a:r>
            <a:endParaRPr sz="1600"/>
          </a:p>
          <a:p>
            <a:pPr indent="0" lvl="0" marL="0" rtl="0" algn="l">
              <a:lnSpc>
                <a:spcPct val="150000"/>
              </a:lnSpc>
              <a:spcBef>
                <a:spcPts val="1200"/>
              </a:spcBef>
              <a:spcAft>
                <a:spcPts val="1200"/>
              </a:spcAft>
              <a:buSzPts val="1300"/>
              <a:buNone/>
            </a:pPr>
            <a:r>
              <a:t/>
            </a:r>
            <a:endParaRPr sz="1600"/>
          </a:p>
        </p:txBody>
      </p:sp>
      <p:pic>
        <p:nvPicPr>
          <p:cNvPr id="240" name="Google Shape;240;p20"/>
          <p:cNvPicPr preferRelativeResize="0"/>
          <p:nvPr/>
        </p:nvPicPr>
        <p:blipFill rotWithShape="1">
          <a:blip r:embed="rId3">
            <a:alphaModFix/>
          </a:blip>
          <a:srcRect b="0" l="0" r="0" t="0"/>
          <a:stretch/>
        </p:blipFill>
        <p:spPr>
          <a:xfrm>
            <a:off x="2521000" y="3462550"/>
            <a:ext cx="1569426" cy="1540074"/>
          </a:xfrm>
          <a:prstGeom prst="rect">
            <a:avLst/>
          </a:prstGeom>
          <a:noFill/>
          <a:ln>
            <a:noFill/>
          </a:ln>
        </p:spPr>
      </p:pic>
      <p:pic>
        <p:nvPicPr>
          <p:cNvPr id="241" name="Google Shape;241;p20"/>
          <p:cNvPicPr preferRelativeResize="0"/>
          <p:nvPr/>
        </p:nvPicPr>
        <p:blipFill rotWithShape="1">
          <a:blip r:embed="rId4">
            <a:alphaModFix/>
          </a:blip>
          <a:srcRect b="0" l="0" r="0" t="0"/>
          <a:stretch/>
        </p:blipFill>
        <p:spPr>
          <a:xfrm>
            <a:off x="311725" y="3462538"/>
            <a:ext cx="1825302" cy="1540099"/>
          </a:xfrm>
          <a:prstGeom prst="rect">
            <a:avLst/>
          </a:prstGeom>
          <a:noFill/>
          <a:ln>
            <a:noFill/>
          </a:ln>
        </p:spPr>
      </p:pic>
      <p:pic>
        <p:nvPicPr>
          <p:cNvPr id="242" name="Google Shape;242;p20"/>
          <p:cNvPicPr preferRelativeResize="0"/>
          <p:nvPr/>
        </p:nvPicPr>
        <p:blipFill rotWithShape="1">
          <a:blip r:embed="rId5">
            <a:alphaModFix/>
          </a:blip>
          <a:srcRect b="0" l="0" r="0" t="0"/>
          <a:stretch/>
        </p:blipFill>
        <p:spPr>
          <a:xfrm>
            <a:off x="4388400" y="3462550"/>
            <a:ext cx="1540075" cy="1540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Named functions</a:t>
            </a:r>
            <a:endParaRPr/>
          </a:p>
        </p:txBody>
      </p:sp>
      <p:sp>
        <p:nvSpPr>
          <p:cNvPr id="248" name="Google Shape;248;p21"/>
          <p:cNvSpPr txBox="1"/>
          <p:nvPr/>
        </p:nvSpPr>
        <p:spPr>
          <a:xfrm>
            <a:off x="1784250" y="2656275"/>
            <a:ext cx="5037600" cy="1046700"/>
          </a:xfrm>
          <a:prstGeom prst="rect">
            <a:avLst/>
          </a:prstGeom>
          <a:solidFill>
            <a:srgbClr val="33333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Arial"/>
                <a:ea typeface="Arial"/>
                <a:cs typeface="Arial"/>
                <a:sym typeface="Arial"/>
              </a:rPr>
              <a:t>function </a:t>
            </a:r>
            <a:r>
              <a:rPr b="1" i="0" lang="es" sz="1400" u="none" cap="none" strike="noStrike">
                <a:solidFill>
                  <a:srgbClr val="FFFF00"/>
                </a:solidFill>
                <a:latin typeface="Arial"/>
                <a:ea typeface="Arial"/>
                <a:cs typeface="Arial"/>
                <a:sym typeface="Arial"/>
              </a:rPr>
              <a:t>suma</a:t>
            </a:r>
            <a:r>
              <a:rPr b="0" i="0" lang="es" sz="1400" u="none" cap="none" strike="noStrike">
                <a:solidFill>
                  <a:schemeClr val="lt1"/>
                </a:solidFill>
                <a:latin typeface="Arial"/>
                <a:ea typeface="Arial"/>
                <a:cs typeface="Arial"/>
                <a:sym typeface="Arial"/>
              </a:rPr>
              <a:t>(a: number, b: number): number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Arial"/>
                <a:ea typeface="Arial"/>
                <a:cs typeface="Arial"/>
                <a:sym typeface="Arial"/>
              </a:rPr>
              <a:t>  return a + b;</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9" name="Google Shape;249;p21"/>
          <p:cNvSpPr txBox="1"/>
          <p:nvPr/>
        </p:nvSpPr>
        <p:spPr>
          <a:xfrm>
            <a:off x="1079950" y="1474800"/>
            <a:ext cx="7143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Las funciones nombradas (Named Functions) son declaradas con un nombre específico. Este tipo de declaración de función es útil para la recursividad y una mejor legibilidad del código.</a:t>
            </a:r>
            <a:endParaRPr b="0" i="0" sz="1400" u="none" cap="none" strike="noStrike">
              <a:solidFill>
                <a:srgbClr val="000000"/>
              </a:solidFill>
              <a:latin typeface="Arial"/>
              <a:ea typeface="Arial"/>
              <a:cs typeface="Arial"/>
              <a:sym typeface="Arial"/>
            </a:endParaRPr>
          </a:p>
        </p:txBody>
      </p:sp>
      <p:sp>
        <p:nvSpPr>
          <p:cNvPr id="250" name="Google Shape;250;p21"/>
          <p:cNvSpPr txBox="1"/>
          <p:nvPr/>
        </p:nvSpPr>
        <p:spPr>
          <a:xfrm>
            <a:off x="1234225" y="3957600"/>
            <a:ext cx="6265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En TypeScript, puedes especificar los tipos de los parámetros y el tipo de retorno de la función.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Anonymous functions</a:t>
            </a:r>
            <a:endParaRPr/>
          </a:p>
        </p:txBody>
      </p:sp>
      <p:sp>
        <p:nvSpPr>
          <p:cNvPr id="256" name="Google Shape;256;p22"/>
          <p:cNvSpPr txBox="1"/>
          <p:nvPr/>
        </p:nvSpPr>
        <p:spPr>
          <a:xfrm>
            <a:off x="999450" y="4058125"/>
            <a:ext cx="6759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chemeClr val="dk2"/>
                </a:solidFill>
                <a:highlight>
                  <a:srgbClr val="FFFFFF"/>
                </a:highlight>
                <a:latin typeface="Roboto"/>
                <a:ea typeface="Roboto"/>
                <a:cs typeface="Roboto"/>
                <a:sym typeface="Roboto"/>
              </a:rPr>
              <a:t>Una función anónima es una función SIN nombre. No es accesible hasta que se le asigna a una variable</a:t>
            </a:r>
            <a:endParaRPr b="0" i="0" sz="1600" u="none" cap="none" strike="noStrike">
              <a:solidFill>
                <a:schemeClr val="dk2"/>
              </a:solidFill>
              <a:latin typeface="Roboto"/>
              <a:ea typeface="Roboto"/>
              <a:cs typeface="Roboto"/>
              <a:sym typeface="Roboto"/>
            </a:endParaRPr>
          </a:p>
        </p:txBody>
      </p:sp>
      <p:sp>
        <p:nvSpPr>
          <p:cNvPr id="257" name="Google Shape;257;p22"/>
          <p:cNvSpPr txBox="1"/>
          <p:nvPr/>
        </p:nvSpPr>
        <p:spPr>
          <a:xfrm>
            <a:off x="858575" y="1495825"/>
            <a:ext cx="7291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Las funciones anónimas son aquellas que no tienen un nombre asignado. Son útiles para pasar como argumentos a otras funciones o para asignar a variables.</a:t>
            </a:r>
            <a:endParaRPr b="0" i="0" sz="1400" u="none" cap="none" strike="noStrike">
              <a:solidFill>
                <a:srgbClr val="000000"/>
              </a:solidFill>
              <a:latin typeface="Arial"/>
              <a:ea typeface="Arial"/>
              <a:cs typeface="Arial"/>
              <a:sym typeface="Arial"/>
            </a:endParaRPr>
          </a:p>
        </p:txBody>
      </p:sp>
      <p:sp>
        <p:nvSpPr>
          <p:cNvPr id="258" name="Google Shape;258;p22"/>
          <p:cNvSpPr txBox="1"/>
          <p:nvPr/>
        </p:nvSpPr>
        <p:spPr>
          <a:xfrm>
            <a:off x="1294550" y="2079400"/>
            <a:ext cx="6042000" cy="19086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Courier New"/>
                <a:ea typeface="Courier New"/>
                <a:cs typeface="Courier New"/>
                <a:sym typeface="Courier New"/>
              </a:rPr>
              <a:t>let </a:t>
            </a:r>
            <a:r>
              <a:rPr b="1" i="0" lang="es" sz="1400" u="none" cap="none" strike="noStrike">
                <a:solidFill>
                  <a:srgbClr val="E69138"/>
                </a:solidFill>
                <a:latin typeface="Courier New"/>
                <a:ea typeface="Courier New"/>
                <a:cs typeface="Courier New"/>
                <a:sym typeface="Courier New"/>
              </a:rPr>
              <a:t>miFuncion</a:t>
            </a:r>
            <a:r>
              <a:rPr b="0" i="0" lang="es" sz="1400" u="none" cap="none" strike="noStrike">
                <a:solidFill>
                  <a:schemeClr val="lt1"/>
                </a:solidFill>
                <a:latin typeface="Courier New"/>
                <a:ea typeface="Courier New"/>
                <a:cs typeface="Courier New"/>
                <a:sym typeface="Courier New"/>
              </a:rPr>
              <a:t> = </a:t>
            </a:r>
            <a:r>
              <a:rPr b="1" i="0" lang="es" sz="1400" u="sng" cap="none" strike="noStrike">
                <a:solidFill>
                  <a:srgbClr val="FFFF00"/>
                </a:solidFill>
                <a:latin typeface="Courier New"/>
                <a:ea typeface="Courier New"/>
                <a:cs typeface="Courier New"/>
                <a:sym typeface="Courier New"/>
              </a:rPr>
              <a:t>function</a:t>
            </a:r>
            <a:r>
              <a:rPr b="0" i="0" lang="es" sz="1400" u="none" cap="none" strike="noStrike">
                <a:solidFill>
                  <a:schemeClr val="lt1"/>
                </a:solidFill>
                <a:latin typeface="Courier New"/>
                <a:ea typeface="Courier New"/>
                <a:cs typeface="Courier New"/>
                <a:sym typeface="Courier New"/>
              </a:rPr>
              <a:t>(a: number, b: number): number {</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Courier New"/>
                <a:ea typeface="Courier New"/>
                <a:cs typeface="Courier New"/>
                <a:sym typeface="Courier New"/>
              </a:rPr>
              <a:t>  return a + b;</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Courier New"/>
                <a:ea typeface="Courier New"/>
                <a:cs typeface="Courier New"/>
                <a:sym typeface="Courier New"/>
              </a:rPr>
              <a:t>};</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8800"/>
                </a:solidFill>
                <a:latin typeface="Courier New"/>
                <a:ea typeface="Courier New"/>
                <a:cs typeface="Courier New"/>
                <a:sym typeface="Courier New"/>
              </a:rPr>
              <a:t>……//para ejecutarla</a:t>
            </a:r>
            <a:endParaRPr b="0" i="0" sz="1400" u="none" cap="none" strike="noStrike">
              <a:solidFill>
                <a:srgbClr val="0088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FF9900"/>
                </a:solidFill>
                <a:latin typeface="Courier New"/>
                <a:ea typeface="Courier New"/>
                <a:cs typeface="Courier New"/>
                <a:sym typeface="Courier New"/>
              </a:rPr>
              <a:t>miFunction(1,2);</a:t>
            </a:r>
            <a:endParaRPr b="1" i="0" sz="1400" u="none" cap="none" strike="noStrike">
              <a:solidFill>
                <a:srgbClr val="FF99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Functions como argumentos</a:t>
            </a:r>
            <a:endParaRPr/>
          </a:p>
        </p:txBody>
      </p:sp>
      <p:sp>
        <p:nvSpPr>
          <p:cNvPr id="264" name="Google Shape;264;p23"/>
          <p:cNvSpPr txBox="1"/>
          <p:nvPr/>
        </p:nvSpPr>
        <p:spPr>
          <a:xfrm>
            <a:off x="711025" y="2227775"/>
            <a:ext cx="7807800" cy="14775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Courier New"/>
                <a:ea typeface="Courier New"/>
                <a:cs typeface="Courier New"/>
                <a:sym typeface="Courier New"/>
              </a:rPr>
              <a:t>function </a:t>
            </a:r>
            <a:r>
              <a:rPr b="1" i="0" lang="es" sz="1400" u="none" cap="none" strike="noStrike">
                <a:solidFill>
                  <a:srgbClr val="FF9900"/>
                </a:solidFill>
                <a:latin typeface="Courier New"/>
                <a:ea typeface="Courier New"/>
                <a:cs typeface="Courier New"/>
                <a:sym typeface="Courier New"/>
              </a:rPr>
              <a:t>ejecutarFuncion</a:t>
            </a:r>
            <a:r>
              <a:rPr b="0" i="0" lang="es" sz="1400" u="none" cap="none" strike="noStrike">
                <a:solidFill>
                  <a:schemeClr val="lt1"/>
                </a:solidFill>
                <a:latin typeface="Courier New"/>
                <a:ea typeface="Courier New"/>
                <a:cs typeface="Courier New"/>
                <a:sym typeface="Courier New"/>
              </a:rPr>
              <a:t>(</a:t>
            </a:r>
            <a:r>
              <a:rPr b="1" i="0" lang="es" sz="1400" u="none" cap="none" strike="noStrike">
                <a:solidFill>
                  <a:schemeClr val="lt1"/>
                </a:solidFill>
                <a:latin typeface="Courier New"/>
                <a:ea typeface="Courier New"/>
                <a:cs typeface="Courier New"/>
                <a:sym typeface="Courier New"/>
              </a:rPr>
              <a:t>fn</a:t>
            </a:r>
            <a:r>
              <a:rPr b="1" i="0" lang="es" sz="1400" u="none" cap="none" strike="noStrike">
                <a:solidFill>
                  <a:srgbClr val="FFFF00"/>
                </a:solidFill>
                <a:latin typeface="Courier New"/>
                <a:ea typeface="Courier New"/>
                <a:cs typeface="Courier New"/>
                <a:sym typeface="Courier New"/>
              </a:rPr>
              <a:t>: (a: number, b: number) =&gt; number</a:t>
            </a:r>
            <a:r>
              <a:rPr b="0" i="0" lang="es" sz="1400" u="none" cap="none" strike="noStrike">
                <a:solidFill>
                  <a:schemeClr val="lt1"/>
                </a:solidFill>
                <a:latin typeface="Courier New"/>
                <a:ea typeface="Courier New"/>
                <a:cs typeface="Courier New"/>
                <a:sym typeface="Courier New"/>
              </a:rPr>
              <a:t>): void {</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Courier New"/>
                <a:ea typeface="Courier New"/>
                <a:cs typeface="Courier New"/>
                <a:sym typeface="Courier New"/>
              </a:rPr>
              <a:t>  console.log(fn(10, 20));</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Courier New"/>
                <a:ea typeface="Courier New"/>
                <a:cs typeface="Courier New"/>
                <a:sym typeface="Courier New"/>
              </a:rPr>
              <a:t>}</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FF9900"/>
                </a:solidFill>
                <a:latin typeface="Courier New"/>
                <a:ea typeface="Courier New"/>
                <a:cs typeface="Courier New"/>
                <a:sym typeface="Courier New"/>
              </a:rPr>
              <a:t>ejecutarFuncion</a:t>
            </a:r>
            <a:r>
              <a:rPr b="0" i="0" lang="es" sz="1400" u="none" cap="none" strike="noStrike">
                <a:solidFill>
                  <a:schemeClr val="lt1"/>
                </a:solidFill>
                <a:latin typeface="Courier New"/>
                <a:ea typeface="Courier New"/>
                <a:cs typeface="Courier New"/>
                <a:sym typeface="Courier New"/>
              </a:rPr>
              <a:t>(</a:t>
            </a:r>
            <a:r>
              <a:rPr b="1" i="0" lang="es" sz="1400" u="none" cap="none" strike="noStrike">
                <a:solidFill>
                  <a:srgbClr val="FFFF00"/>
                </a:solidFill>
                <a:latin typeface="Courier New"/>
                <a:ea typeface="Courier New"/>
                <a:cs typeface="Courier New"/>
                <a:sym typeface="Courier New"/>
              </a:rPr>
              <a:t>(x, y) =&gt; x + y</a:t>
            </a:r>
            <a:r>
              <a:rPr b="0" i="0" lang="es" sz="1400" u="none" cap="none" strike="noStrike">
                <a:solidFill>
                  <a:schemeClr val="lt1"/>
                </a:solidFill>
                <a:latin typeface="Courier New"/>
                <a:ea typeface="Courier New"/>
                <a:cs typeface="Courier New"/>
                <a:sym typeface="Courier New"/>
              </a:rPr>
              <a:t>);</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ourier New"/>
              <a:ea typeface="Courier New"/>
              <a:cs typeface="Courier New"/>
              <a:sym typeface="Courier New"/>
            </a:endParaRPr>
          </a:p>
        </p:txBody>
      </p:sp>
      <p:sp>
        <p:nvSpPr>
          <p:cNvPr id="265" name="Google Shape;265;p23"/>
          <p:cNvSpPr txBox="1"/>
          <p:nvPr/>
        </p:nvSpPr>
        <p:spPr>
          <a:xfrm>
            <a:off x="311725" y="1368400"/>
            <a:ext cx="8520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En TypeScript, al igual que en JavaScript, puedes pasar funciones como argumentos a otras funciones. Esto se utiliza ampliamente en patrones de programación como callbacks y programación funcional.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Introducción a la materia</a:t>
            </a:r>
            <a:endParaRPr/>
          </a:p>
        </p:txBody>
      </p:sp>
      <p:sp>
        <p:nvSpPr>
          <p:cNvPr id="77" name="Google Shape;77;p3"/>
          <p:cNvSpPr txBox="1"/>
          <p:nvPr>
            <p:ph idx="1" type="body"/>
          </p:nvPr>
        </p:nvSpPr>
        <p:spPr>
          <a:xfrm>
            <a:off x="5026575" y="94350"/>
            <a:ext cx="3706500" cy="4871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s"/>
              <a:t>Hoja de ruta</a:t>
            </a:r>
            <a:endParaRPr/>
          </a:p>
          <a:p>
            <a:pPr indent="-311150" lvl="1" marL="914400" rtl="0" algn="l">
              <a:lnSpc>
                <a:spcPct val="115000"/>
              </a:lnSpc>
              <a:spcBef>
                <a:spcPts val="0"/>
              </a:spcBef>
              <a:spcAft>
                <a:spcPts val="0"/>
              </a:spcAft>
              <a:buSzPts val="1300"/>
              <a:buChar char="○"/>
            </a:pPr>
            <a:r>
              <a:rPr lang="es" sz="1300"/>
              <a:t>Recursos de estudio en aulas</a:t>
            </a:r>
            <a:endParaRPr sz="1300"/>
          </a:p>
          <a:p>
            <a:pPr indent="-311150" lvl="1" marL="914400" rtl="0" algn="l">
              <a:lnSpc>
                <a:spcPct val="115000"/>
              </a:lnSpc>
              <a:spcBef>
                <a:spcPts val="0"/>
              </a:spcBef>
              <a:spcAft>
                <a:spcPts val="0"/>
              </a:spcAft>
              <a:buSzPts val="1300"/>
              <a:buChar char="○"/>
            </a:pPr>
            <a:r>
              <a:rPr lang="es" sz="1300"/>
              <a:t>Contacto (teams, aulas)</a:t>
            </a:r>
            <a:br>
              <a:rPr lang="es" sz="1300"/>
            </a:br>
            <a:endParaRPr sz="1300"/>
          </a:p>
          <a:p>
            <a:pPr indent="-311150" lvl="0" marL="457200" rtl="0" algn="l">
              <a:lnSpc>
                <a:spcPct val="115000"/>
              </a:lnSpc>
              <a:spcBef>
                <a:spcPts val="0"/>
              </a:spcBef>
              <a:spcAft>
                <a:spcPts val="0"/>
              </a:spcAft>
              <a:buSzPts val="1300"/>
              <a:buChar char="●"/>
            </a:pPr>
            <a:r>
              <a:rPr lang="es"/>
              <a:t>Evaluaciones</a:t>
            </a:r>
            <a:endParaRPr/>
          </a:p>
          <a:p>
            <a:pPr indent="-311150" lvl="1" marL="914400" rtl="0" algn="l">
              <a:lnSpc>
                <a:spcPct val="115000"/>
              </a:lnSpc>
              <a:spcBef>
                <a:spcPts val="0"/>
              </a:spcBef>
              <a:spcAft>
                <a:spcPts val="0"/>
              </a:spcAft>
              <a:buSzPts val="1300"/>
              <a:buChar char="○"/>
            </a:pPr>
            <a:r>
              <a:rPr lang="es" sz="1300"/>
              <a:t>1 Obligatorio 		</a:t>
            </a:r>
            <a:endParaRPr sz="1300"/>
          </a:p>
          <a:p>
            <a:pPr indent="-311150" lvl="1" marL="914400" rtl="0" algn="l">
              <a:lnSpc>
                <a:spcPct val="115000"/>
              </a:lnSpc>
              <a:spcBef>
                <a:spcPts val="0"/>
              </a:spcBef>
              <a:spcAft>
                <a:spcPts val="0"/>
              </a:spcAft>
              <a:buSzPts val="1300"/>
              <a:buChar char="○"/>
            </a:pPr>
            <a:r>
              <a:rPr lang="es" sz="1300"/>
              <a:t>1 Parcial 		</a:t>
            </a:r>
            <a:endParaRPr sz="1300"/>
          </a:p>
          <a:p>
            <a:pPr indent="-311150" lvl="1" marL="914400" rtl="0" algn="l">
              <a:lnSpc>
                <a:spcPct val="115000"/>
              </a:lnSpc>
              <a:spcBef>
                <a:spcPts val="0"/>
              </a:spcBef>
              <a:spcAft>
                <a:spcPts val="0"/>
              </a:spcAft>
              <a:buSzPts val="1300"/>
              <a:buChar char="○"/>
            </a:pPr>
            <a:r>
              <a:rPr lang="es" sz="1300"/>
              <a:t>Ejercicios</a:t>
            </a:r>
            <a:br>
              <a:rPr lang="es" sz="1300"/>
            </a:br>
            <a:endParaRPr sz="1300"/>
          </a:p>
          <a:p>
            <a:pPr indent="-311150" lvl="0" marL="457200" rtl="0" algn="l">
              <a:lnSpc>
                <a:spcPct val="115000"/>
              </a:lnSpc>
              <a:spcBef>
                <a:spcPts val="0"/>
              </a:spcBef>
              <a:spcAft>
                <a:spcPts val="0"/>
              </a:spcAft>
              <a:buSzPts val="1300"/>
              <a:buChar char="●"/>
            </a:pPr>
            <a:r>
              <a:rPr lang="es"/>
              <a:t>Tecnologías del Curso</a:t>
            </a:r>
            <a:endParaRPr/>
          </a:p>
          <a:p>
            <a:pPr indent="-311150" lvl="1" marL="914400" rtl="0" algn="l">
              <a:lnSpc>
                <a:spcPct val="115000"/>
              </a:lnSpc>
              <a:spcBef>
                <a:spcPts val="0"/>
              </a:spcBef>
              <a:spcAft>
                <a:spcPts val="0"/>
              </a:spcAft>
              <a:buSzPts val="1300"/>
              <a:buChar char="○"/>
            </a:pPr>
            <a:r>
              <a:rPr lang="es" sz="1300"/>
              <a:t>JavaScript/TypeScript</a:t>
            </a:r>
            <a:endParaRPr sz="1300"/>
          </a:p>
          <a:p>
            <a:pPr indent="-311150" lvl="1" marL="914400" rtl="0" algn="l">
              <a:lnSpc>
                <a:spcPct val="115000"/>
              </a:lnSpc>
              <a:spcBef>
                <a:spcPts val="0"/>
              </a:spcBef>
              <a:spcAft>
                <a:spcPts val="0"/>
              </a:spcAft>
              <a:buSzPts val="1300"/>
              <a:buChar char="○"/>
            </a:pPr>
            <a:r>
              <a:rPr lang="es" sz="1300"/>
              <a:t>Node.js</a:t>
            </a:r>
            <a:endParaRPr sz="1300"/>
          </a:p>
          <a:p>
            <a:pPr indent="-311150" lvl="1" marL="914400" rtl="0" algn="l">
              <a:lnSpc>
                <a:spcPct val="115000"/>
              </a:lnSpc>
              <a:spcBef>
                <a:spcPts val="0"/>
              </a:spcBef>
              <a:spcAft>
                <a:spcPts val="0"/>
              </a:spcAft>
              <a:buSzPts val="1300"/>
              <a:buChar char="○"/>
            </a:pPr>
            <a:r>
              <a:rPr lang="es" sz="1300"/>
              <a:t>ExpressJS</a:t>
            </a:r>
            <a:endParaRPr sz="1300"/>
          </a:p>
          <a:p>
            <a:pPr indent="-311150" lvl="1" marL="914400" rtl="0" algn="l">
              <a:lnSpc>
                <a:spcPct val="115000"/>
              </a:lnSpc>
              <a:spcBef>
                <a:spcPts val="0"/>
              </a:spcBef>
              <a:spcAft>
                <a:spcPts val="0"/>
              </a:spcAft>
              <a:buSzPts val="1300"/>
              <a:buChar char="○"/>
            </a:pPr>
            <a:r>
              <a:rPr lang="es" sz="1300"/>
              <a:t>MongoDB</a:t>
            </a:r>
            <a:endParaRPr sz="1300"/>
          </a:p>
          <a:p>
            <a:pPr indent="-311150" lvl="1" marL="914400" rtl="0" algn="l">
              <a:lnSpc>
                <a:spcPct val="115000"/>
              </a:lnSpc>
              <a:spcBef>
                <a:spcPts val="0"/>
              </a:spcBef>
              <a:spcAft>
                <a:spcPts val="0"/>
              </a:spcAft>
              <a:buSzPts val="1300"/>
              <a:buChar char="○"/>
            </a:pPr>
            <a:r>
              <a:rPr lang="es" sz="1300"/>
              <a:t>Mongoose</a:t>
            </a:r>
            <a:endParaRPr sz="1300"/>
          </a:p>
          <a:p>
            <a:pPr indent="-311150" lvl="1" marL="914400" rtl="0" algn="l">
              <a:lnSpc>
                <a:spcPct val="115000"/>
              </a:lnSpc>
              <a:spcBef>
                <a:spcPts val="0"/>
              </a:spcBef>
              <a:spcAft>
                <a:spcPts val="0"/>
              </a:spcAft>
              <a:buSzPts val="1300"/>
              <a:buChar char="○"/>
            </a:pPr>
            <a:r>
              <a:rPr lang="es" sz="1300"/>
              <a:t>MySQL</a:t>
            </a:r>
            <a:endParaRPr sz="1300"/>
          </a:p>
          <a:p>
            <a:pPr indent="-311150" lvl="1" marL="914400" rtl="0" algn="l">
              <a:lnSpc>
                <a:spcPct val="115000"/>
              </a:lnSpc>
              <a:spcBef>
                <a:spcPts val="0"/>
              </a:spcBef>
              <a:spcAft>
                <a:spcPts val="0"/>
              </a:spcAft>
              <a:buSzPts val="1300"/>
              <a:buChar char="○"/>
            </a:pPr>
            <a:r>
              <a:rPr lang="es" sz="1300"/>
              <a:t>Sequelize</a:t>
            </a:r>
            <a:endParaRPr sz="1300"/>
          </a:p>
          <a:p>
            <a:pPr indent="-311150" lvl="1" marL="914400" rtl="0" algn="l">
              <a:lnSpc>
                <a:spcPct val="115000"/>
              </a:lnSpc>
              <a:spcBef>
                <a:spcPts val="0"/>
              </a:spcBef>
              <a:spcAft>
                <a:spcPts val="0"/>
              </a:spcAft>
              <a:buSzPts val="1300"/>
              <a:buChar char="○"/>
            </a:pPr>
            <a:r>
              <a:rPr lang="es" sz="1300"/>
              <a:t>Redis</a:t>
            </a:r>
            <a:endParaRPr sz="1300"/>
          </a:p>
          <a:p>
            <a:pPr indent="-311150" lvl="1" marL="914400" rtl="0" algn="l">
              <a:lnSpc>
                <a:spcPct val="115000"/>
              </a:lnSpc>
              <a:spcBef>
                <a:spcPts val="0"/>
              </a:spcBef>
              <a:spcAft>
                <a:spcPts val="0"/>
              </a:spcAft>
              <a:buSzPts val="1300"/>
              <a:buChar char="○"/>
            </a:pPr>
            <a:r>
              <a:rPr lang="es" sz="1300"/>
              <a:t>Bull</a:t>
            </a:r>
            <a:endParaRPr sz="1300"/>
          </a:p>
          <a:p>
            <a:pPr indent="-311150" lvl="1" marL="914400" rtl="0" algn="l">
              <a:lnSpc>
                <a:spcPct val="115000"/>
              </a:lnSpc>
              <a:spcBef>
                <a:spcPts val="0"/>
              </a:spcBef>
              <a:spcAft>
                <a:spcPts val="0"/>
              </a:spcAft>
              <a:buSzPts val="1300"/>
              <a:buChar char="○"/>
            </a:pPr>
            <a:r>
              <a:rPr lang="es" sz="1300"/>
              <a:t>PM2</a:t>
            </a:r>
            <a:endParaRPr sz="1300"/>
          </a:p>
          <a:p>
            <a:pPr indent="-311150" lvl="1" marL="914400" rtl="0" algn="l">
              <a:lnSpc>
                <a:spcPct val="115000"/>
              </a:lnSpc>
              <a:spcBef>
                <a:spcPts val="0"/>
              </a:spcBef>
              <a:spcAft>
                <a:spcPts val="0"/>
              </a:spcAft>
              <a:buSzPts val="1300"/>
              <a:buChar char="○"/>
            </a:pPr>
            <a:r>
              <a:rPr lang="es" sz="1300"/>
              <a:t>y mucho más…</a:t>
            </a:r>
            <a:endParaRPr sz="1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Functions expressions</a:t>
            </a:r>
            <a:endParaRPr/>
          </a:p>
        </p:txBody>
      </p:sp>
      <p:sp>
        <p:nvSpPr>
          <p:cNvPr id="271" name="Google Shape;271;p24"/>
          <p:cNvSpPr txBox="1"/>
          <p:nvPr/>
        </p:nvSpPr>
        <p:spPr>
          <a:xfrm>
            <a:off x="2215375" y="4561425"/>
            <a:ext cx="4713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chemeClr val="dk2"/>
                </a:solidFill>
                <a:highlight>
                  <a:srgbClr val="FFFFFF"/>
                </a:highlight>
                <a:latin typeface="Roboto"/>
                <a:ea typeface="Roboto"/>
                <a:cs typeface="Roboto"/>
                <a:sym typeface="Roboto"/>
              </a:rPr>
              <a:t>Function declaration vs Function expression</a:t>
            </a:r>
            <a:endParaRPr b="0" i="0" sz="1600" u="none" cap="none" strike="noStrike">
              <a:solidFill>
                <a:schemeClr val="dk2"/>
              </a:solidFill>
              <a:latin typeface="Roboto"/>
              <a:ea typeface="Roboto"/>
              <a:cs typeface="Roboto"/>
              <a:sym typeface="Roboto"/>
            </a:endParaRPr>
          </a:p>
        </p:txBody>
      </p:sp>
      <p:sp>
        <p:nvSpPr>
          <p:cNvPr id="272" name="Google Shape;272;p24"/>
          <p:cNvSpPr txBox="1"/>
          <p:nvPr/>
        </p:nvSpPr>
        <p:spPr>
          <a:xfrm>
            <a:off x="711025" y="1381800"/>
            <a:ext cx="7955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Las expresiones de función son similares a las funciones anónimas y pueden ser nombradas o anónimas. La diferencia principal es en cómo y cuándo son evaluadas.</a:t>
            </a:r>
            <a:endParaRPr b="0" i="0" sz="1400" u="none" cap="none" strike="noStrike">
              <a:solidFill>
                <a:srgbClr val="000000"/>
              </a:solidFill>
              <a:latin typeface="Arial"/>
              <a:ea typeface="Arial"/>
              <a:cs typeface="Arial"/>
              <a:sym typeface="Arial"/>
            </a:endParaRPr>
          </a:p>
        </p:txBody>
      </p:sp>
      <p:sp>
        <p:nvSpPr>
          <p:cNvPr id="273" name="Google Shape;273;p24"/>
          <p:cNvSpPr txBox="1"/>
          <p:nvPr/>
        </p:nvSpPr>
        <p:spPr>
          <a:xfrm>
            <a:off x="2528825" y="2394675"/>
            <a:ext cx="5399700" cy="10467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Courier New"/>
                <a:ea typeface="Courier New"/>
                <a:cs typeface="Courier New"/>
                <a:sym typeface="Courier New"/>
              </a:rPr>
              <a:t>const cuadrado = function(x: number): number {</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Courier New"/>
                <a:ea typeface="Courier New"/>
                <a:cs typeface="Courier New"/>
                <a:sym typeface="Courier New"/>
              </a:rPr>
              <a:t>  return x * x;</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Courier New"/>
                <a:ea typeface="Courier New"/>
                <a:cs typeface="Courier New"/>
                <a:sym typeface="Courier New"/>
              </a:rPr>
              <a:t>};</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IIFE (Immediately Invoked Function Expression)</a:t>
            </a:r>
            <a:endParaRPr/>
          </a:p>
        </p:txBody>
      </p:sp>
      <p:sp>
        <p:nvSpPr>
          <p:cNvPr id="279" name="Google Shape;279;p25"/>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 sz="1600"/>
              <a:t>Las expresiones de función ejecutadas inmediatamente (IIFE por su sigla en inglés) son funciones que se ejecutan tan pronto como se definen.</a:t>
            </a:r>
            <a:endParaRPr sz="1600"/>
          </a:p>
        </p:txBody>
      </p:sp>
      <p:sp>
        <p:nvSpPr>
          <p:cNvPr id="280" name="Google Shape;280;p25"/>
          <p:cNvSpPr txBox="1"/>
          <p:nvPr/>
        </p:nvSpPr>
        <p:spPr>
          <a:xfrm>
            <a:off x="4809450" y="2571750"/>
            <a:ext cx="4071600" cy="12621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Arial"/>
                <a:ea typeface="Arial"/>
                <a:cs typeface="Arial"/>
                <a:sym typeface="Arial"/>
              </a:rPr>
              <a:t>(function()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Arial"/>
                <a:ea typeface="Arial"/>
                <a:cs typeface="Arial"/>
                <a:sym typeface="Arial"/>
              </a:rPr>
              <a:t>  let mensaje = "Hola TypeScript";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Arial"/>
                <a:ea typeface="Arial"/>
                <a:cs typeface="Arial"/>
                <a:sym typeface="Arial"/>
              </a:rPr>
              <a:t>  console.log(mensaje);</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type="title"/>
          </p:nvPr>
        </p:nvSpPr>
        <p:spPr>
          <a:xfrm>
            <a:off x="311725" y="500925"/>
            <a:ext cx="3873900" cy="2853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Características añadidas de TypeScript a las funciones</a:t>
            </a:r>
            <a:endParaRPr/>
          </a:p>
        </p:txBody>
      </p:sp>
      <p:sp>
        <p:nvSpPr>
          <p:cNvPr id="286" name="Google Shape;286;p26"/>
          <p:cNvSpPr txBox="1"/>
          <p:nvPr>
            <p:ph idx="1" type="body"/>
          </p:nvPr>
        </p:nvSpPr>
        <p:spPr>
          <a:xfrm>
            <a:off x="4339900" y="500925"/>
            <a:ext cx="4662000" cy="40986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300"/>
              <a:buNone/>
            </a:pPr>
            <a:r>
              <a:rPr lang="es" sz="1200"/>
              <a:t>Además de estas formas de funciones que hereda de JavaScript, TypeScript añade características de tipado, como:</a:t>
            </a:r>
            <a:endParaRPr sz="1200"/>
          </a:p>
          <a:p>
            <a:pPr indent="0" lvl="0" marL="0" rtl="0" algn="l">
              <a:lnSpc>
                <a:spcPct val="105000"/>
              </a:lnSpc>
              <a:spcBef>
                <a:spcPts val="1200"/>
              </a:spcBef>
              <a:spcAft>
                <a:spcPts val="0"/>
              </a:spcAft>
              <a:buSzPts val="1300"/>
              <a:buNone/>
            </a:pPr>
            <a:r>
              <a:rPr b="1" lang="es" sz="1200"/>
              <a:t>Tipos en Parámetros y Retornos:</a:t>
            </a:r>
            <a:r>
              <a:rPr lang="es" sz="1200"/>
              <a:t> Puedes especificar tipos para los parámetros y el valor de retorno de las funciones.</a:t>
            </a:r>
            <a:endParaRPr sz="1200"/>
          </a:p>
          <a:p>
            <a:pPr indent="0" lvl="0" marL="0" rtl="0" algn="l">
              <a:lnSpc>
                <a:spcPct val="105000"/>
              </a:lnSpc>
              <a:spcBef>
                <a:spcPts val="1200"/>
              </a:spcBef>
              <a:spcAft>
                <a:spcPts val="0"/>
              </a:spcAft>
              <a:buSzPts val="1300"/>
              <a:buNone/>
            </a:pPr>
            <a:r>
              <a:rPr b="1" lang="es" sz="1200"/>
              <a:t>Tipos de Función:</a:t>
            </a:r>
            <a:r>
              <a:rPr lang="es" sz="1200"/>
              <a:t> Puedes definir tipos específicos que describan una función, incluyendo los tipos de sus parámetros y su valor de retorno.</a:t>
            </a:r>
            <a:endParaRPr sz="1200"/>
          </a:p>
          <a:p>
            <a:pPr indent="0" lvl="0" marL="0" rtl="0" algn="l">
              <a:lnSpc>
                <a:spcPct val="105000"/>
              </a:lnSpc>
              <a:spcBef>
                <a:spcPts val="1200"/>
              </a:spcBef>
              <a:spcAft>
                <a:spcPts val="0"/>
              </a:spcAft>
              <a:buSzPts val="1300"/>
              <a:buNone/>
            </a:pPr>
            <a:r>
              <a:rPr b="1" lang="es" sz="1200"/>
              <a:t>Sobrecarga de Funciones:</a:t>
            </a:r>
            <a:r>
              <a:rPr lang="es" sz="1200"/>
              <a:t> TypeScript permite la sobrecarga de funciones, lo que te permite tener múltiples funciones con el mismo nombre pero con diferentes tipos de parámetros o diferentes tipos de retorno.</a:t>
            </a:r>
            <a:endParaRPr sz="1200"/>
          </a:p>
          <a:p>
            <a:pPr indent="0" lvl="0" marL="0" rtl="0" algn="l">
              <a:lnSpc>
                <a:spcPct val="105000"/>
              </a:lnSpc>
              <a:spcBef>
                <a:spcPts val="1200"/>
              </a:spcBef>
              <a:spcAft>
                <a:spcPts val="0"/>
              </a:spcAft>
              <a:buSzPts val="1300"/>
              <a:buNone/>
            </a:pPr>
            <a:r>
              <a:rPr lang="es" sz="1200">
                <a:solidFill>
                  <a:srgbClr val="000000"/>
                </a:solidFill>
              </a:rPr>
              <a:t>En resumen, todas las formas y patrones de funciones disponibles en JavaScript están presentes en TypeScript, con el beneficio adicional del sistema de tipos de TypeScript que mejora la seguridad y legibilidad del código.</a:t>
            </a:r>
            <a:endParaRPr sz="1200">
              <a:solidFill>
                <a:srgbClr val="000000"/>
              </a:solidFill>
            </a:endParaRPr>
          </a:p>
          <a:p>
            <a:pPr indent="0" lvl="0" marL="0" rtl="0" algn="l">
              <a:lnSpc>
                <a:spcPct val="105000"/>
              </a:lnSpc>
              <a:spcBef>
                <a:spcPts val="1200"/>
              </a:spcBef>
              <a:spcAft>
                <a:spcPts val="1200"/>
              </a:spcAft>
              <a:buSzPts val="1300"/>
              <a:buNone/>
            </a:pPr>
            <a:r>
              <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Arrow functions</a:t>
            </a:r>
            <a:endParaRPr/>
          </a:p>
        </p:txBody>
      </p:sp>
      <p:sp>
        <p:nvSpPr>
          <p:cNvPr id="292" name="Google Shape;292;p27"/>
          <p:cNvSpPr txBox="1"/>
          <p:nvPr/>
        </p:nvSpPr>
        <p:spPr>
          <a:xfrm>
            <a:off x="3810000" y="53650"/>
            <a:ext cx="5158200" cy="1369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s" sz="1100" u="none" cap="none" strike="noStrike">
                <a:solidFill>
                  <a:srgbClr val="000000"/>
                </a:solidFill>
                <a:latin typeface="Arial"/>
                <a:ea typeface="Arial"/>
                <a:cs typeface="Arial"/>
                <a:sym typeface="Arial"/>
              </a:rPr>
              <a:t>Las funciones flecha (Arrow Functions) existen en TypeScript, al igual que en JavaScript moderno (ES6 y posteriores). Las funciones flecha ofrecen una sintaxis más corta para escribir funciones expresadas y no tienen su propio this, arguments, super, o new.target. Estas son especialmente útiles para las funciones anónimas y los callbacks.</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rPr b="0" i="0" lang="es" sz="1100" u="none" cap="none" strike="noStrike">
                <a:solidFill>
                  <a:srgbClr val="000000"/>
                </a:solidFill>
                <a:latin typeface="Arial"/>
                <a:ea typeface="Arial"/>
                <a:cs typeface="Arial"/>
                <a:sym typeface="Arial"/>
              </a:rPr>
              <a:t>La sintaxis básica de una función flecha en TypeScript es similar a JavaScript:</a:t>
            </a:r>
            <a:endParaRPr b="0" i="0" sz="1100" u="none" cap="none" strike="noStrike">
              <a:solidFill>
                <a:srgbClr val="000000"/>
              </a:solidFill>
              <a:latin typeface="Arial"/>
              <a:ea typeface="Arial"/>
              <a:cs typeface="Arial"/>
              <a:sym typeface="Arial"/>
            </a:endParaRPr>
          </a:p>
        </p:txBody>
      </p:sp>
      <p:sp>
        <p:nvSpPr>
          <p:cNvPr id="293" name="Google Shape;293;p27"/>
          <p:cNvSpPr txBox="1"/>
          <p:nvPr/>
        </p:nvSpPr>
        <p:spPr>
          <a:xfrm>
            <a:off x="3865550" y="2418550"/>
            <a:ext cx="4572000" cy="354000"/>
          </a:xfrm>
          <a:prstGeom prst="rect">
            <a:avLst/>
          </a:prstGeom>
          <a:solidFill>
            <a:srgbClr val="33333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Arial"/>
                <a:ea typeface="Arial"/>
                <a:cs typeface="Arial"/>
                <a:sym typeface="Arial"/>
              </a:rPr>
              <a:t>const suma = (a: number, b: number): number =&gt; a + b;</a:t>
            </a:r>
            <a:endParaRPr b="0" i="0" sz="1100" u="none" cap="none" strike="noStrike">
              <a:solidFill>
                <a:schemeClr val="lt1"/>
              </a:solidFill>
              <a:latin typeface="Arial"/>
              <a:ea typeface="Arial"/>
              <a:cs typeface="Arial"/>
              <a:sym typeface="Arial"/>
            </a:endParaRPr>
          </a:p>
        </p:txBody>
      </p:sp>
      <p:sp>
        <p:nvSpPr>
          <p:cNvPr id="294" name="Google Shape;294;p27"/>
          <p:cNvSpPr txBox="1"/>
          <p:nvPr/>
        </p:nvSpPr>
        <p:spPr>
          <a:xfrm>
            <a:off x="3862200" y="1669125"/>
            <a:ext cx="4572000" cy="354000"/>
          </a:xfrm>
          <a:prstGeom prst="rect">
            <a:avLst/>
          </a:prstGeom>
          <a:solidFill>
            <a:srgbClr val="43434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Arial"/>
                <a:ea typeface="Arial"/>
                <a:cs typeface="Arial"/>
                <a:sym typeface="Arial"/>
              </a:rPr>
              <a:t>const saludar = (): void =&gt; console.log("Hola Mundo");</a:t>
            </a:r>
            <a:endParaRPr b="0" i="0" sz="1100" u="none" cap="none" strike="noStrike">
              <a:solidFill>
                <a:schemeClr val="lt1"/>
              </a:solidFill>
              <a:latin typeface="Arial"/>
              <a:ea typeface="Arial"/>
              <a:cs typeface="Arial"/>
              <a:sym typeface="Arial"/>
            </a:endParaRPr>
          </a:p>
        </p:txBody>
      </p:sp>
      <p:sp>
        <p:nvSpPr>
          <p:cNvPr id="295" name="Google Shape;295;p27"/>
          <p:cNvSpPr txBox="1"/>
          <p:nvPr/>
        </p:nvSpPr>
        <p:spPr>
          <a:xfrm>
            <a:off x="3862200" y="3098425"/>
            <a:ext cx="4572000" cy="861900"/>
          </a:xfrm>
          <a:prstGeom prst="rect">
            <a:avLst/>
          </a:prstGeom>
          <a:solidFill>
            <a:srgbClr val="33333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const suma = (a: number, b: number): number =&gt; {</a:t>
            </a:r>
            <a:endParaRPr b="0" i="0" sz="1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  const resultado = a + b;</a:t>
            </a:r>
            <a:endParaRPr b="0" i="0" sz="1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  return resultado;</a:t>
            </a:r>
            <a:endParaRPr b="0" i="0" sz="1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a:t>
            </a:r>
            <a:endParaRPr b="0" i="0" sz="1100" u="none" cap="none" strike="noStrike">
              <a:solidFill>
                <a:srgbClr val="FFFFFF"/>
              </a:solidFill>
              <a:latin typeface="Arial"/>
              <a:ea typeface="Arial"/>
              <a:cs typeface="Arial"/>
              <a:sym typeface="Arial"/>
            </a:endParaRPr>
          </a:p>
        </p:txBody>
      </p:sp>
      <p:sp>
        <p:nvSpPr>
          <p:cNvPr id="296" name="Google Shape;296;p27"/>
          <p:cNvSpPr txBox="1"/>
          <p:nvPr/>
        </p:nvSpPr>
        <p:spPr>
          <a:xfrm>
            <a:off x="3798475" y="1371825"/>
            <a:ext cx="3018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dk2"/>
                </a:solidFill>
                <a:latin typeface="Roboto"/>
                <a:ea typeface="Roboto"/>
                <a:cs typeface="Roboto"/>
                <a:sym typeface="Roboto"/>
              </a:rPr>
              <a:t>Sin parámetros:</a:t>
            </a:r>
            <a:endParaRPr b="0" i="0" sz="1000" u="none" cap="none" strike="noStrike">
              <a:solidFill>
                <a:schemeClr val="dk2"/>
              </a:solidFill>
              <a:latin typeface="Roboto"/>
              <a:ea typeface="Roboto"/>
              <a:cs typeface="Roboto"/>
              <a:sym typeface="Roboto"/>
            </a:endParaRPr>
          </a:p>
        </p:txBody>
      </p:sp>
      <p:sp>
        <p:nvSpPr>
          <p:cNvPr id="297" name="Google Shape;297;p27"/>
          <p:cNvSpPr txBox="1"/>
          <p:nvPr/>
        </p:nvSpPr>
        <p:spPr>
          <a:xfrm>
            <a:off x="3791767" y="2110454"/>
            <a:ext cx="3018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dk2"/>
                </a:solidFill>
                <a:latin typeface="Roboto"/>
                <a:ea typeface="Roboto"/>
                <a:cs typeface="Roboto"/>
                <a:sym typeface="Roboto"/>
              </a:rPr>
              <a:t>Con parámetros:</a:t>
            </a:r>
            <a:endParaRPr b="0" i="0" sz="1000" u="none" cap="none" strike="noStrike">
              <a:solidFill>
                <a:schemeClr val="dk2"/>
              </a:solidFill>
              <a:latin typeface="Roboto"/>
              <a:ea typeface="Roboto"/>
              <a:cs typeface="Roboto"/>
              <a:sym typeface="Roboto"/>
            </a:endParaRPr>
          </a:p>
        </p:txBody>
      </p:sp>
      <p:sp>
        <p:nvSpPr>
          <p:cNvPr id="298" name="Google Shape;298;p27"/>
          <p:cNvSpPr txBox="1"/>
          <p:nvPr/>
        </p:nvSpPr>
        <p:spPr>
          <a:xfrm>
            <a:off x="3789889" y="2769423"/>
            <a:ext cx="3018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dk2"/>
                </a:solidFill>
                <a:latin typeface="Roboto"/>
                <a:ea typeface="Roboto"/>
                <a:cs typeface="Roboto"/>
                <a:sym typeface="Roboto"/>
              </a:rPr>
              <a:t>Con cuerpo de bloque:</a:t>
            </a:r>
            <a:endParaRPr b="0" i="0" sz="1000" u="none" cap="none" strike="noStrike">
              <a:solidFill>
                <a:schemeClr val="dk2"/>
              </a:solidFill>
              <a:latin typeface="Roboto"/>
              <a:ea typeface="Roboto"/>
              <a:cs typeface="Roboto"/>
              <a:sym typeface="Roboto"/>
            </a:endParaRPr>
          </a:p>
        </p:txBody>
      </p:sp>
      <p:sp>
        <p:nvSpPr>
          <p:cNvPr id="299" name="Google Shape;299;p27"/>
          <p:cNvSpPr txBox="1"/>
          <p:nvPr/>
        </p:nvSpPr>
        <p:spPr>
          <a:xfrm>
            <a:off x="3862200" y="4413650"/>
            <a:ext cx="4502400" cy="554100"/>
          </a:xfrm>
          <a:prstGeom prst="rect">
            <a:avLst/>
          </a:prstGeom>
          <a:solidFill>
            <a:srgbClr val="33333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Arial"/>
                <a:ea typeface="Arial"/>
                <a:cs typeface="Arial"/>
                <a:sym typeface="Arial"/>
              </a:rPr>
              <a:t>const numeros = [1, 2, 3, 4, 5];</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Arial"/>
                <a:ea typeface="Arial"/>
                <a:cs typeface="Arial"/>
                <a:sym typeface="Arial"/>
              </a:rPr>
              <a:t>const cuadrados = numeros.map(n =&gt; n * n);</a:t>
            </a:r>
            <a:endParaRPr b="0" i="0" sz="1200" u="none" cap="none" strike="noStrike">
              <a:solidFill>
                <a:schemeClr val="lt1"/>
              </a:solidFill>
              <a:latin typeface="Arial"/>
              <a:ea typeface="Arial"/>
              <a:cs typeface="Arial"/>
              <a:sym typeface="Arial"/>
            </a:endParaRPr>
          </a:p>
        </p:txBody>
      </p:sp>
      <p:sp>
        <p:nvSpPr>
          <p:cNvPr id="300" name="Google Shape;300;p27"/>
          <p:cNvSpPr txBox="1"/>
          <p:nvPr/>
        </p:nvSpPr>
        <p:spPr>
          <a:xfrm>
            <a:off x="3785989" y="4074948"/>
            <a:ext cx="3018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dk2"/>
                </a:solidFill>
                <a:latin typeface="Roboto"/>
                <a:ea typeface="Roboto"/>
                <a:cs typeface="Roboto"/>
                <a:sym typeface="Roboto"/>
              </a:rPr>
              <a:t>Arrow function como argumento</a:t>
            </a:r>
            <a:endParaRPr b="0" i="0" sz="1000" u="none" cap="none" strike="noStrike">
              <a:solidFill>
                <a:schemeClr val="dk2"/>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IFEE (Immediately Invoked Function Expression)</a:t>
            </a:r>
            <a:endParaRPr/>
          </a:p>
        </p:txBody>
      </p:sp>
      <p:sp>
        <p:nvSpPr>
          <p:cNvPr id="306" name="Google Shape;306;p28"/>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 sz="1600"/>
              <a:t>Las expresiones de función ejecutadas inmediatamente (IIFE por su sigla en inglés) son funciones que se ejecutan tan pronto como se definen.</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127450" y="241475"/>
            <a:ext cx="4444500" cy="2768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TypeScript OOP</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s"/>
              <a:t>Clases</a:t>
            </a:r>
            <a:endParaRPr/>
          </a:p>
          <a:p>
            <a:pPr indent="0" lvl="0" marL="0" rtl="0" algn="l">
              <a:lnSpc>
                <a:spcPct val="100000"/>
              </a:lnSpc>
              <a:spcBef>
                <a:spcPts val="0"/>
              </a:spcBef>
              <a:spcAft>
                <a:spcPts val="0"/>
              </a:spcAft>
              <a:buSzPts val="2800"/>
              <a:buNone/>
            </a:pPr>
            <a:r>
              <a:t/>
            </a:r>
            <a:endParaRPr/>
          </a:p>
        </p:txBody>
      </p:sp>
      <p:sp>
        <p:nvSpPr>
          <p:cNvPr id="312" name="Google Shape;312;p29"/>
          <p:cNvSpPr txBox="1"/>
          <p:nvPr/>
        </p:nvSpPr>
        <p:spPr>
          <a:xfrm>
            <a:off x="4433825" y="241475"/>
            <a:ext cx="4881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TypeScript, al ser un superset de JavaScript, ofrece soporte completo para la programación orientada a objetos, incluyendo clases, interfaces, herencia, polimorfismo, encapsulamiento,</a:t>
            </a:r>
            <a:endParaRPr b="0" i="0" sz="1200" u="none" cap="none" strike="noStrike">
              <a:solidFill>
                <a:srgbClr val="000000"/>
              </a:solidFill>
              <a:latin typeface="Arial"/>
              <a:ea typeface="Arial"/>
              <a:cs typeface="Arial"/>
              <a:sym typeface="Arial"/>
            </a:endParaRPr>
          </a:p>
        </p:txBody>
      </p:sp>
      <p:sp>
        <p:nvSpPr>
          <p:cNvPr id="313" name="Google Shape;313;p29"/>
          <p:cNvSpPr txBox="1"/>
          <p:nvPr/>
        </p:nvSpPr>
        <p:spPr>
          <a:xfrm>
            <a:off x="1549475" y="1757450"/>
            <a:ext cx="7130100" cy="3063000"/>
          </a:xfrm>
          <a:prstGeom prst="rect">
            <a:avLst/>
          </a:prstGeom>
          <a:solidFill>
            <a:srgbClr val="33333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D9D9D9"/>
                </a:solidFill>
                <a:latin typeface="Courier New"/>
                <a:ea typeface="Courier New"/>
                <a:cs typeface="Courier New"/>
                <a:sym typeface="Courier New"/>
              </a:rPr>
              <a:t>class Persona</a:t>
            </a:r>
            <a:r>
              <a:rPr b="0" i="0" lang="es" sz="1100" u="none" cap="none" strike="noStrike">
                <a:solidFill>
                  <a:srgbClr val="D9D9D9"/>
                </a:solidFill>
                <a:latin typeface="Courier New"/>
                <a:ea typeface="Courier New"/>
                <a:cs typeface="Courier New"/>
                <a:sym typeface="Courier New"/>
              </a:rPr>
              <a:t> {</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9D9D9"/>
                </a:solidFill>
                <a:latin typeface="Courier New"/>
                <a:ea typeface="Courier New"/>
                <a:cs typeface="Courier New"/>
                <a:sym typeface="Courier New"/>
              </a:rPr>
              <a:t>  </a:t>
            </a:r>
            <a:r>
              <a:rPr b="1" i="0" lang="es" sz="1100" u="none" cap="none" strike="noStrike">
                <a:solidFill>
                  <a:srgbClr val="D9D9D9"/>
                </a:solidFill>
                <a:latin typeface="Courier New"/>
                <a:ea typeface="Courier New"/>
                <a:cs typeface="Courier New"/>
                <a:sym typeface="Courier New"/>
              </a:rPr>
              <a:t>nombre</a:t>
            </a:r>
            <a:r>
              <a:rPr b="0" i="0" lang="es" sz="1100" u="none" cap="none" strike="noStrike">
                <a:solidFill>
                  <a:srgbClr val="D9D9D9"/>
                </a:solidFill>
                <a:latin typeface="Courier New"/>
                <a:ea typeface="Courier New"/>
                <a:cs typeface="Courier New"/>
                <a:sym typeface="Courier New"/>
              </a:rPr>
              <a:t>: string;</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9D9D9"/>
                </a:solidFill>
                <a:latin typeface="Courier New"/>
                <a:ea typeface="Courier New"/>
                <a:cs typeface="Courier New"/>
                <a:sym typeface="Courier New"/>
              </a:rPr>
              <a:t>  </a:t>
            </a:r>
            <a:r>
              <a:rPr b="1" i="0" lang="es" sz="1100" u="none" cap="none" strike="noStrike">
                <a:solidFill>
                  <a:srgbClr val="D9D9D9"/>
                </a:solidFill>
                <a:latin typeface="Courier New"/>
                <a:ea typeface="Courier New"/>
                <a:cs typeface="Courier New"/>
                <a:sym typeface="Courier New"/>
              </a:rPr>
              <a:t>edad</a:t>
            </a:r>
            <a:r>
              <a:rPr b="0" i="0" lang="es" sz="1100" u="none" cap="none" strike="noStrike">
                <a:solidFill>
                  <a:srgbClr val="D9D9D9"/>
                </a:solidFill>
                <a:latin typeface="Courier New"/>
                <a:ea typeface="Courier New"/>
                <a:cs typeface="Courier New"/>
                <a:sym typeface="Courier New"/>
              </a:rPr>
              <a:t>: number;</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9D9D9"/>
                </a:solidFill>
                <a:latin typeface="Courier New"/>
                <a:ea typeface="Courier New"/>
                <a:cs typeface="Courier New"/>
                <a:sym typeface="Courier New"/>
              </a:rPr>
              <a:t>  </a:t>
            </a:r>
            <a:r>
              <a:rPr b="1" i="0" lang="es" sz="1100" u="none" cap="none" strike="noStrike">
                <a:solidFill>
                  <a:srgbClr val="D9D9D9"/>
                </a:solidFill>
                <a:latin typeface="Courier New"/>
                <a:ea typeface="Courier New"/>
                <a:cs typeface="Courier New"/>
                <a:sym typeface="Courier New"/>
              </a:rPr>
              <a:t>constructor(nombre: string, edad: number)</a:t>
            </a:r>
            <a:r>
              <a:rPr b="0" i="0" lang="es" sz="1100" u="none" cap="none" strike="noStrike">
                <a:solidFill>
                  <a:srgbClr val="D9D9D9"/>
                </a:solidFill>
                <a:latin typeface="Courier New"/>
                <a:ea typeface="Courier New"/>
                <a:cs typeface="Courier New"/>
                <a:sym typeface="Courier New"/>
              </a:rPr>
              <a:t> {</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9D9D9"/>
                </a:solidFill>
                <a:latin typeface="Courier New"/>
                <a:ea typeface="Courier New"/>
                <a:cs typeface="Courier New"/>
                <a:sym typeface="Courier New"/>
              </a:rPr>
              <a:t>    this.nombre = nombre;</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9D9D9"/>
                </a:solidFill>
                <a:latin typeface="Courier New"/>
                <a:ea typeface="Courier New"/>
                <a:cs typeface="Courier New"/>
                <a:sym typeface="Courier New"/>
              </a:rPr>
              <a:t>    this.edad = edad;</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9D9D9"/>
                </a:solidFill>
                <a:latin typeface="Courier New"/>
                <a:ea typeface="Courier New"/>
                <a:cs typeface="Courier New"/>
                <a:sym typeface="Courier New"/>
              </a:rPr>
              <a:t>  }</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9D9D9"/>
                </a:solidFill>
                <a:latin typeface="Courier New"/>
                <a:ea typeface="Courier New"/>
                <a:cs typeface="Courier New"/>
                <a:sym typeface="Courier New"/>
              </a:rPr>
              <a:t>  </a:t>
            </a:r>
            <a:r>
              <a:rPr b="1" i="0" lang="es" sz="1100" u="none" cap="none" strike="noStrike">
                <a:solidFill>
                  <a:srgbClr val="D9D9D9"/>
                </a:solidFill>
                <a:latin typeface="Courier New"/>
                <a:ea typeface="Courier New"/>
                <a:cs typeface="Courier New"/>
                <a:sym typeface="Courier New"/>
              </a:rPr>
              <a:t>presentarse()</a:t>
            </a:r>
            <a:r>
              <a:rPr b="0" i="0" lang="es" sz="1100" u="none" cap="none" strike="noStrike">
                <a:solidFill>
                  <a:srgbClr val="D9D9D9"/>
                </a:solidFill>
                <a:latin typeface="Courier New"/>
                <a:ea typeface="Courier New"/>
                <a:cs typeface="Courier New"/>
                <a:sym typeface="Courier New"/>
              </a:rPr>
              <a:t> {</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9D9D9"/>
                </a:solidFill>
                <a:latin typeface="Courier New"/>
                <a:ea typeface="Courier New"/>
                <a:cs typeface="Courier New"/>
                <a:sym typeface="Courier New"/>
              </a:rPr>
              <a:t>    console.log(`Hola, mi nombre es ${</a:t>
            </a:r>
            <a:r>
              <a:rPr b="1" i="0" lang="es" sz="1100" u="none" cap="none" strike="noStrike">
                <a:solidFill>
                  <a:srgbClr val="D9D9D9"/>
                </a:solidFill>
                <a:latin typeface="Courier New"/>
                <a:ea typeface="Courier New"/>
                <a:cs typeface="Courier New"/>
                <a:sym typeface="Courier New"/>
              </a:rPr>
              <a:t>this.nombre</a:t>
            </a:r>
            <a:r>
              <a:rPr b="0" i="0" lang="es" sz="1100" u="none" cap="none" strike="noStrike">
                <a:solidFill>
                  <a:srgbClr val="D9D9D9"/>
                </a:solidFill>
                <a:latin typeface="Courier New"/>
                <a:ea typeface="Courier New"/>
                <a:cs typeface="Courier New"/>
                <a:sym typeface="Courier New"/>
              </a:rPr>
              <a:t>} y tengo ${</a:t>
            </a:r>
            <a:r>
              <a:rPr b="1" i="0" lang="es" sz="1100" u="none" cap="none" strike="noStrike">
                <a:solidFill>
                  <a:srgbClr val="D9D9D9"/>
                </a:solidFill>
                <a:latin typeface="Courier New"/>
                <a:ea typeface="Courier New"/>
                <a:cs typeface="Courier New"/>
                <a:sym typeface="Courier New"/>
              </a:rPr>
              <a:t>this.edad</a:t>
            </a:r>
            <a:r>
              <a:rPr b="0" i="0" lang="es" sz="1100" u="none" cap="none" strike="noStrike">
                <a:solidFill>
                  <a:srgbClr val="D9D9D9"/>
                </a:solidFill>
                <a:latin typeface="Courier New"/>
                <a:ea typeface="Courier New"/>
                <a:cs typeface="Courier New"/>
                <a:sym typeface="Courier New"/>
              </a:rPr>
              <a:t>} años.`);</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9D9D9"/>
                </a:solidFill>
                <a:latin typeface="Courier New"/>
                <a:ea typeface="Courier New"/>
                <a:cs typeface="Courier New"/>
                <a:sym typeface="Courier New"/>
              </a:rPr>
              <a:t>  }</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9D9D9"/>
                </a:solidFill>
                <a:latin typeface="Courier New"/>
                <a:ea typeface="Courier New"/>
                <a:cs typeface="Courier New"/>
                <a:sym typeface="Courier New"/>
              </a:rPr>
              <a:t>}</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9D9D9"/>
                </a:solidFill>
                <a:latin typeface="Courier New"/>
                <a:ea typeface="Courier New"/>
                <a:cs typeface="Courier New"/>
                <a:sym typeface="Courier New"/>
              </a:rPr>
              <a:t>const persona1 = </a:t>
            </a:r>
            <a:r>
              <a:rPr b="1" i="0" lang="es" sz="1100" u="none" cap="none" strike="noStrike">
                <a:solidFill>
                  <a:srgbClr val="D9D9D9"/>
                </a:solidFill>
                <a:latin typeface="Courier New"/>
                <a:ea typeface="Courier New"/>
                <a:cs typeface="Courier New"/>
                <a:sym typeface="Courier New"/>
              </a:rPr>
              <a:t>new Persona("Alice", 30)</a:t>
            </a:r>
            <a:r>
              <a:rPr b="0" i="0" lang="es" sz="1100" u="none" cap="none" strike="noStrike">
                <a:solidFill>
                  <a:srgbClr val="D9D9D9"/>
                </a:solidFill>
                <a:latin typeface="Courier New"/>
                <a:ea typeface="Courier New"/>
                <a:cs typeface="Courier New"/>
                <a:sym typeface="Courier New"/>
              </a:rPr>
              <a:t>;</a:t>
            </a:r>
            <a:endParaRPr b="0" i="0" sz="1100" u="none" cap="none" strike="noStrike">
              <a:solidFill>
                <a:srgbClr val="D9D9D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9D9D9"/>
                </a:solidFill>
                <a:latin typeface="Courier New"/>
                <a:ea typeface="Courier New"/>
                <a:cs typeface="Courier New"/>
                <a:sym typeface="Courier New"/>
              </a:rPr>
              <a:t>persona1</a:t>
            </a:r>
            <a:r>
              <a:rPr b="1" i="0" lang="es" sz="1100" u="none" cap="none" strike="noStrike">
                <a:solidFill>
                  <a:srgbClr val="D9D9D9"/>
                </a:solidFill>
                <a:latin typeface="Courier New"/>
                <a:ea typeface="Courier New"/>
                <a:cs typeface="Courier New"/>
                <a:sym typeface="Courier New"/>
              </a:rPr>
              <a:t>.presentarse()</a:t>
            </a:r>
            <a:r>
              <a:rPr b="0" i="0" lang="es" sz="1100" u="none" cap="none" strike="noStrike">
                <a:solidFill>
                  <a:srgbClr val="D9D9D9"/>
                </a:solidFill>
                <a:latin typeface="Courier New"/>
                <a:ea typeface="Courier New"/>
                <a:cs typeface="Courier New"/>
                <a:sym typeface="Courier New"/>
              </a:rPr>
              <a:t>; </a:t>
            </a:r>
            <a:r>
              <a:rPr b="0" i="0" lang="es" sz="1100" u="none" cap="none" strike="noStrike">
                <a:solidFill>
                  <a:srgbClr val="B6D7A8"/>
                </a:solidFill>
                <a:latin typeface="Courier New"/>
                <a:ea typeface="Courier New"/>
                <a:cs typeface="Courier New"/>
                <a:sym typeface="Courier New"/>
              </a:rPr>
              <a:t>// Salida: Hola, mi nombre es Alice y tengo 30 años.</a:t>
            </a:r>
            <a:endParaRPr b="0" i="0" sz="1100" u="none" cap="none" strike="noStrike">
              <a:solidFill>
                <a:srgbClr val="B6D7A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B6D7A8"/>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0" y="0"/>
            <a:ext cx="4166400" cy="123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TypeScript POO</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rPr lang="es"/>
              <a:t>Herencia</a:t>
            </a:r>
            <a:endParaRPr/>
          </a:p>
        </p:txBody>
      </p:sp>
      <p:sp>
        <p:nvSpPr>
          <p:cNvPr id="319" name="Google Shape;319;p30"/>
          <p:cNvSpPr txBox="1"/>
          <p:nvPr/>
        </p:nvSpPr>
        <p:spPr>
          <a:xfrm>
            <a:off x="1321425" y="1321425"/>
            <a:ext cx="7754100" cy="3694200"/>
          </a:xfrm>
          <a:prstGeom prst="rect">
            <a:avLst/>
          </a:prstGeom>
          <a:solidFill>
            <a:srgbClr val="33333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chemeClr val="lt1"/>
                </a:solidFill>
                <a:latin typeface="Courier New"/>
                <a:ea typeface="Courier New"/>
                <a:cs typeface="Courier New"/>
                <a:sym typeface="Courier New"/>
              </a:rPr>
              <a:t>class Empleado extends </a:t>
            </a:r>
            <a:r>
              <a:rPr b="1" i="0" lang="es" sz="1200" u="none" cap="none" strike="noStrike">
                <a:solidFill>
                  <a:srgbClr val="FFE599"/>
                </a:solidFill>
                <a:latin typeface="Courier New"/>
                <a:ea typeface="Courier New"/>
                <a:cs typeface="Courier New"/>
                <a:sym typeface="Courier New"/>
              </a:rPr>
              <a:t>Persona</a:t>
            </a:r>
            <a:r>
              <a:rPr b="1" i="0" lang="es" sz="1200" u="none" cap="none" strike="noStrike">
                <a:solidFill>
                  <a:schemeClr val="lt1"/>
                </a:solidFill>
                <a:latin typeface="Courier New"/>
                <a:ea typeface="Courier New"/>
                <a:cs typeface="Courier New"/>
                <a:sym typeface="Courier New"/>
              </a:rPr>
              <a:t> </a:t>
            </a:r>
            <a:r>
              <a:rPr b="0" i="0" lang="es" sz="1200" u="none" cap="none" strike="noStrike">
                <a:solidFill>
                  <a:schemeClr val="lt1"/>
                </a:solidFill>
                <a:latin typeface="Courier New"/>
                <a:ea typeface="Courier New"/>
                <a:cs typeface="Courier New"/>
                <a:sym typeface="Courier New"/>
              </a:rPr>
              <a:t>{</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Courier New"/>
                <a:ea typeface="Courier New"/>
                <a:cs typeface="Courier New"/>
                <a:sym typeface="Courier New"/>
              </a:rPr>
              <a:t>  </a:t>
            </a:r>
            <a:r>
              <a:rPr b="1" i="0" lang="es" sz="1200" u="none" cap="none" strike="noStrike">
                <a:solidFill>
                  <a:schemeClr val="lt1"/>
                </a:solidFill>
                <a:latin typeface="Courier New"/>
                <a:ea typeface="Courier New"/>
                <a:cs typeface="Courier New"/>
                <a:sym typeface="Courier New"/>
              </a:rPr>
              <a:t>puesto</a:t>
            </a:r>
            <a:r>
              <a:rPr b="0" i="0" lang="es" sz="1200" u="none" cap="none" strike="noStrike">
                <a:solidFill>
                  <a:schemeClr val="lt1"/>
                </a:solidFill>
                <a:latin typeface="Courier New"/>
                <a:ea typeface="Courier New"/>
                <a:cs typeface="Courier New"/>
                <a:sym typeface="Courier New"/>
              </a:rPr>
              <a:t>: string;</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Courier New"/>
                <a:ea typeface="Courier New"/>
                <a:cs typeface="Courier New"/>
                <a:sym typeface="Courier New"/>
              </a:rPr>
              <a:t>  </a:t>
            </a:r>
            <a:r>
              <a:rPr b="1" i="0" lang="es" sz="1200" u="none" cap="none" strike="noStrike">
                <a:solidFill>
                  <a:schemeClr val="lt1"/>
                </a:solidFill>
                <a:latin typeface="Courier New"/>
                <a:ea typeface="Courier New"/>
                <a:cs typeface="Courier New"/>
                <a:sym typeface="Courier New"/>
              </a:rPr>
              <a:t>constructor(nombre: string, edad: number, puesto: string)</a:t>
            </a:r>
            <a:r>
              <a:rPr b="0" i="0" lang="es" sz="1200" u="none" cap="none" strike="noStrike">
                <a:solidFill>
                  <a:schemeClr val="lt1"/>
                </a:solidFill>
                <a:latin typeface="Courier New"/>
                <a:ea typeface="Courier New"/>
                <a:cs typeface="Courier New"/>
                <a:sym typeface="Courier New"/>
              </a:rPr>
              <a:t> {</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Courier New"/>
                <a:ea typeface="Courier New"/>
                <a:cs typeface="Courier New"/>
                <a:sym typeface="Courier New"/>
              </a:rPr>
              <a:t>    </a:t>
            </a:r>
            <a:r>
              <a:rPr b="1" i="0" lang="es" sz="1200" u="none" cap="none" strike="noStrike">
                <a:solidFill>
                  <a:srgbClr val="FFD966"/>
                </a:solidFill>
                <a:latin typeface="Courier New"/>
                <a:ea typeface="Courier New"/>
                <a:cs typeface="Courier New"/>
                <a:sym typeface="Courier New"/>
              </a:rPr>
              <a:t>super(nombre, edad);</a:t>
            </a:r>
            <a:r>
              <a:rPr b="0" i="0" lang="es" sz="1200" u="none" cap="none" strike="noStrike">
                <a:solidFill>
                  <a:schemeClr val="lt1"/>
                </a:solidFill>
                <a:latin typeface="Courier New"/>
                <a:ea typeface="Courier New"/>
                <a:cs typeface="Courier New"/>
                <a:sym typeface="Courier New"/>
              </a:rPr>
              <a:t> // Llama al constructor de la clase Persona</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Courier New"/>
                <a:ea typeface="Courier New"/>
                <a:cs typeface="Courier New"/>
                <a:sym typeface="Courier New"/>
              </a:rPr>
              <a:t>    this.puesto = puesto;</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Courier New"/>
                <a:ea typeface="Courier New"/>
                <a:cs typeface="Courier New"/>
                <a:sym typeface="Courier New"/>
              </a:rPr>
              <a:t>  }</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Courier New"/>
                <a:ea typeface="Courier New"/>
                <a:cs typeface="Courier New"/>
                <a:sym typeface="Courier New"/>
              </a:rPr>
              <a:t>  </a:t>
            </a:r>
            <a:r>
              <a:rPr b="1" i="0" lang="es" sz="1200" u="none" cap="none" strike="noStrike">
                <a:solidFill>
                  <a:schemeClr val="lt1"/>
                </a:solidFill>
                <a:latin typeface="Courier New"/>
                <a:ea typeface="Courier New"/>
                <a:cs typeface="Courier New"/>
                <a:sym typeface="Courier New"/>
              </a:rPr>
              <a:t>presentarse</a:t>
            </a:r>
            <a:r>
              <a:rPr b="0" i="0" lang="es" sz="1200" u="none" cap="none" strike="noStrike">
                <a:solidFill>
                  <a:schemeClr val="lt1"/>
                </a:solidFill>
                <a:latin typeface="Courier New"/>
                <a:ea typeface="Courier New"/>
                <a:cs typeface="Courier New"/>
                <a:sym typeface="Courier New"/>
              </a:rPr>
              <a:t>() {</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Courier New"/>
                <a:ea typeface="Courier New"/>
                <a:cs typeface="Courier New"/>
                <a:sym typeface="Courier New"/>
              </a:rPr>
              <a:t>    </a:t>
            </a:r>
            <a:r>
              <a:rPr b="1" i="0" lang="es" sz="1200" u="none" cap="none" strike="noStrike">
                <a:solidFill>
                  <a:srgbClr val="FFE599"/>
                </a:solidFill>
                <a:latin typeface="Courier New"/>
                <a:ea typeface="Courier New"/>
                <a:cs typeface="Courier New"/>
                <a:sym typeface="Courier New"/>
              </a:rPr>
              <a:t>super</a:t>
            </a:r>
            <a:r>
              <a:rPr b="1" i="0" lang="es" sz="1200" u="none" cap="none" strike="noStrike">
                <a:solidFill>
                  <a:schemeClr val="lt1"/>
                </a:solidFill>
                <a:latin typeface="Courier New"/>
                <a:ea typeface="Courier New"/>
                <a:cs typeface="Courier New"/>
                <a:sym typeface="Courier New"/>
              </a:rPr>
              <a:t>.presentarse()</a:t>
            </a:r>
            <a:r>
              <a:rPr b="0" i="0" lang="es" sz="1200" u="none" cap="none" strike="noStrike">
                <a:solidFill>
                  <a:schemeClr val="lt1"/>
                </a:solidFill>
                <a:latin typeface="Courier New"/>
                <a:ea typeface="Courier New"/>
                <a:cs typeface="Courier New"/>
                <a:sym typeface="Courier New"/>
              </a:rPr>
              <a:t>; </a:t>
            </a:r>
            <a:r>
              <a:rPr b="1" i="0" lang="es" sz="1200" u="none" cap="none" strike="noStrike">
                <a:solidFill>
                  <a:srgbClr val="93C47D"/>
                </a:solidFill>
                <a:latin typeface="Courier New"/>
                <a:ea typeface="Courier New"/>
                <a:cs typeface="Courier New"/>
                <a:sym typeface="Courier New"/>
              </a:rPr>
              <a:t>// Llama al método presentarse de la clase Persona</a:t>
            </a:r>
            <a:endParaRPr b="1" i="0" sz="1200" u="none" cap="none" strike="noStrike">
              <a:solidFill>
                <a:srgbClr val="93C47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Courier New"/>
                <a:ea typeface="Courier New"/>
                <a:cs typeface="Courier New"/>
                <a:sym typeface="Courier New"/>
              </a:rPr>
              <a:t>    console.log(`Y trabajo como ${</a:t>
            </a:r>
            <a:r>
              <a:rPr b="1" i="0" lang="es" sz="1200" u="none" cap="none" strike="noStrike">
                <a:solidFill>
                  <a:schemeClr val="lt1"/>
                </a:solidFill>
                <a:latin typeface="Courier New"/>
                <a:ea typeface="Courier New"/>
                <a:cs typeface="Courier New"/>
                <a:sym typeface="Courier New"/>
              </a:rPr>
              <a:t>this.puesto</a:t>
            </a:r>
            <a:r>
              <a:rPr b="0" i="0" lang="es" sz="1200" u="none" cap="none" strike="noStrike">
                <a:solidFill>
                  <a:schemeClr val="lt1"/>
                </a:solidFill>
                <a:latin typeface="Courier New"/>
                <a:ea typeface="Courier New"/>
                <a:cs typeface="Courier New"/>
                <a:sym typeface="Courier New"/>
              </a:rPr>
              <a:t>}.`);</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Courier New"/>
                <a:ea typeface="Courier New"/>
                <a:cs typeface="Courier New"/>
                <a:sym typeface="Courier New"/>
              </a:rPr>
              <a:t>  }</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Courier New"/>
                <a:ea typeface="Courier New"/>
                <a:cs typeface="Courier New"/>
                <a:sym typeface="Courier New"/>
              </a:rPr>
              <a:t>}</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Courier New"/>
                <a:ea typeface="Courier New"/>
                <a:cs typeface="Courier New"/>
                <a:sym typeface="Courier New"/>
              </a:rPr>
              <a:t>const empleado1 = </a:t>
            </a:r>
            <a:r>
              <a:rPr b="1" i="0" lang="es" sz="1200" u="none" cap="none" strike="noStrike">
                <a:solidFill>
                  <a:schemeClr val="lt1"/>
                </a:solidFill>
                <a:latin typeface="Courier New"/>
                <a:ea typeface="Courier New"/>
                <a:cs typeface="Courier New"/>
                <a:sym typeface="Courier New"/>
              </a:rPr>
              <a:t>new Empleado("Bob", 40, "Ingeniero de Software")</a:t>
            </a:r>
            <a:r>
              <a:rPr b="0" i="0" lang="es" sz="1200" u="none" cap="none" strike="noStrike">
                <a:solidFill>
                  <a:schemeClr val="lt1"/>
                </a:solidFill>
                <a:latin typeface="Courier New"/>
                <a:ea typeface="Courier New"/>
                <a:cs typeface="Courier New"/>
                <a:sym typeface="Courier New"/>
              </a:rPr>
              <a:t>;</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Courier New"/>
                <a:ea typeface="Courier New"/>
                <a:cs typeface="Courier New"/>
                <a:sym typeface="Courier New"/>
              </a:rPr>
              <a:t>empleado1</a:t>
            </a:r>
            <a:r>
              <a:rPr b="1" i="0" lang="es" sz="1200" u="none" cap="none" strike="noStrike">
                <a:solidFill>
                  <a:schemeClr val="lt1"/>
                </a:solidFill>
                <a:latin typeface="Courier New"/>
                <a:ea typeface="Courier New"/>
                <a:cs typeface="Courier New"/>
                <a:sym typeface="Courier New"/>
              </a:rPr>
              <a:t>.presentarse()</a:t>
            </a:r>
            <a:r>
              <a:rPr b="0" i="0" lang="es" sz="1200" u="none" cap="none" strike="noStrike">
                <a:solidFill>
                  <a:schemeClr val="lt1"/>
                </a:solidFill>
                <a:latin typeface="Courier New"/>
                <a:ea typeface="Courier New"/>
                <a:cs typeface="Courier New"/>
                <a:sym typeface="Courier New"/>
              </a:rPr>
              <a:t>;</a:t>
            </a:r>
            <a:endParaRPr b="0"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93C47D"/>
                </a:solidFill>
                <a:latin typeface="Courier New"/>
                <a:ea typeface="Courier New"/>
                <a:cs typeface="Courier New"/>
                <a:sym typeface="Courier New"/>
              </a:rPr>
              <a:t>// Salida: Hola, mi nombre es Bob y tengo 40 años.</a:t>
            </a:r>
            <a:endParaRPr b="1" i="0" sz="1200" u="none" cap="none" strike="noStrike">
              <a:solidFill>
                <a:srgbClr val="93C47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93C47D"/>
                </a:solidFill>
                <a:latin typeface="Courier New"/>
                <a:ea typeface="Courier New"/>
                <a:cs typeface="Courier New"/>
                <a:sym typeface="Courier New"/>
              </a:rPr>
              <a:t>//          Y trabajo como Ingeniero de Software.</a:t>
            </a:r>
            <a:endParaRPr b="1" i="0" sz="1200" u="none" cap="none" strike="noStrike">
              <a:solidFill>
                <a:srgbClr val="93C47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urier New"/>
              <a:ea typeface="Courier New"/>
              <a:cs typeface="Courier New"/>
              <a:sym typeface="Courier New"/>
            </a:endParaRPr>
          </a:p>
        </p:txBody>
      </p:sp>
      <p:sp>
        <p:nvSpPr>
          <p:cNvPr id="320" name="Google Shape;320;p30"/>
          <p:cNvSpPr txBox="1"/>
          <p:nvPr/>
        </p:nvSpPr>
        <p:spPr>
          <a:xfrm>
            <a:off x="4474075" y="281725"/>
            <a:ext cx="4527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La herencia te permite definir una clase basándote en otra clase, heredando sus propiedades y métodos, y añadiendo nuevos o modificando algunos de ellos.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POO - Interfaces</a:t>
            </a:r>
            <a:endParaRPr/>
          </a:p>
        </p:txBody>
      </p:sp>
      <p:sp>
        <p:nvSpPr>
          <p:cNvPr id="326" name="Google Shape;326;p31"/>
          <p:cNvSpPr txBox="1"/>
          <p:nvPr/>
        </p:nvSpPr>
        <p:spPr>
          <a:xfrm>
            <a:off x="1475700" y="1466550"/>
            <a:ext cx="7009500" cy="3509400"/>
          </a:xfrm>
          <a:prstGeom prst="rect">
            <a:avLst/>
          </a:prstGeom>
          <a:solidFill>
            <a:srgbClr val="33333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FFFF"/>
                </a:solidFill>
                <a:latin typeface="Arial"/>
                <a:ea typeface="Arial"/>
                <a:cs typeface="Arial"/>
                <a:sym typeface="Arial"/>
              </a:rPr>
              <a:t>interface</a:t>
            </a:r>
            <a:r>
              <a:rPr b="1" i="0" lang="es" sz="1200" u="none" cap="none" strike="noStrike">
                <a:solidFill>
                  <a:srgbClr val="ECECEC"/>
                </a:solidFill>
                <a:latin typeface="Arial"/>
                <a:ea typeface="Arial"/>
                <a:cs typeface="Arial"/>
                <a:sym typeface="Arial"/>
              </a:rPr>
              <a:t> </a:t>
            </a:r>
            <a:r>
              <a:rPr b="1" i="0" lang="es" sz="1200" u="none" cap="none" strike="noStrike">
                <a:solidFill>
                  <a:srgbClr val="FF9900"/>
                </a:solidFill>
                <a:latin typeface="Arial"/>
                <a:ea typeface="Arial"/>
                <a:cs typeface="Arial"/>
                <a:sym typeface="Arial"/>
              </a:rPr>
              <a:t>Conducible</a:t>
            </a:r>
            <a:r>
              <a:rPr b="0" i="0" lang="es" sz="1200" u="none" cap="none" strike="noStrike">
                <a:solidFill>
                  <a:srgbClr val="ECECEC"/>
                </a:solidFill>
                <a:latin typeface="Arial"/>
                <a:ea typeface="Arial"/>
                <a:cs typeface="Arial"/>
                <a:sym typeface="Arial"/>
              </a:rPr>
              <a:t> {</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a:t>
            </a:r>
            <a:r>
              <a:rPr b="1" i="0" lang="es" sz="1200" u="none" cap="none" strike="noStrike">
                <a:solidFill>
                  <a:srgbClr val="ECECEC"/>
                </a:solidFill>
                <a:latin typeface="Arial"/>
                <a:ea typeface="Arial"/>
                <a:cs typeface="Arial"/>
                <a:sym typeface="Arial"/>
              </a:rPr>
              <a:t>encender(): void;</a:t>
            </a:r>
            <a:endParaRPr b="1"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a:t>
            </a:r>
            <a:r>
              <a:rPr b="1" i="0" lang="es" sz="1200" u="none" cap="none" strike="noStrike">
                <a:solidFill>
                  <a:srgbClr val="ECECEC"/>
                </a:solidFill>
                <a:latin typeface="Arial"/>
                <a:ea typeface="Arial"/>
                <a:cs typeface="Arial"/>
                <a:sym typeface="Arial"/>
              </a:rPr>
              <a:t>apagar(): void;</a:t>
            </a:r>
            <a:endParaRPr b="1"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ECECEC"/>
                </a:solidFill>
                <a:latin typeface="Arial"/>
                <a:ea typeface="Arial"/>
                <a:cs typeface="Arial"/>
                <a:sym typeface="Arial"/>
              </a:rPr>
              <a:t>class Coche</a:t>
            </a:r>
            <a:r>
              <a:rPr b="0" i="0" lang="es" sz="1200" u="none" cap="none" strike="noStrike">
                <a:solidFill>
                  <a:srgbClr val="ECECEC"/>
                </a:solidFill>
                <a:latin typeface="Arial"/>
                <a:ea typeface="Arial"/>
                <a:cs typeface="Arial"/>
                <a:sym typeface="Arial"/>
              </a:rPr>
              <a:t> </a:t>
            </a:r>
            <a:r>
              <a:rPr b="1" i="0" lang="es" sz="1200" u="none" cap="none" strike="noStrike">
                <a:solidFill>
                  <a:srgbClr val="00FFFF"/>
                </a:solidFill>
                <a:latin typeface="Arial"/>
                <a:ea typeface="Arial"/>
                <a:cs typeface="Arial"/>
                <a:sym typeface="Arial"/>
              </a:rPr>
              <a:t>implements</a:t>
            </a:r>
            <a:r>
              <a:rPr b="1" i="0" lang="es" sz="1200" u="none" cap="none" strike="noStrike">
                <a:solidFill>
                  <a:srgbClr val="ECECEC"/>
                </a:solidFill>
                <a:latin typeface="Arial"/>
                <a:ea typeface="Arial"/>
                <a:cs typeface="Arial"/>
                <a:sym typeface="Arial"/>
              </a:rPr>
              <a:t> </a:t>
            </a:r>
            <a:r>
              <a:rPr b="1" i="0" lang="es" sz="1200" u="none" cap="none" strike="noStrike">
                <a:solidFill>
                  <a:srgbClr val="FF9900"/>
                </a:solidFill>
                <a:latin typeface="Arial"/>
                <a:ea typeface="Arial"/>
                <a:cs typeface="Arial"/>
                <a:sym typeface="Arial"/>
              </a:rPr>
              <a:t>Conducible</a:t>
            </a:r>
            <a:r>
              <a:rPr b="0" i="0" lang="es" sz="1200" u="none" cap="none" strike="noStrike">
                <a:solidFill>
                  <a:srgbClr val="ECECEC"/>
                </a:solidFill>
                <a:latin typeface="Arial"/>
                <a:ea typeface="Arial"/>
                <a:cs typeface="Arial"/>
                <a:sym typeface="Arial"/>
              </a:rPr>
              <a:t> {</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a:t>
            </a:r>
            <a:r>
              <a:rPr b="1" i="0" lang="es" sz="1200" u="none" cap="none" strike="noStrike">
                <a:solidFill>
                  <a:srgbClr val="ECECEC"/>
                </a:solidFill>
                <a:latin typeface="Arial"/>
                <a:ea typeface="Arial"/>
                <a:cs typeface="Arial"/>
                <a:sym typeface="Arial"/>
              </a:rPr>
              <a:t> encender() </a:t>
            </a:r>
            <a:r>
              <a:rPr b="0" i="0" lang="es" sz="1200" u="none" cap="none" strike="noStrike">
                <a:solidFill>
                  <a:srgbClr val="ECECEC"/>
                </a:solidFill>
                <a:latin typeface="Arial"/>
                <a:ea typeface="Arial"/>
                <a:cs typeface="Arial"/>
                <a:sym typeface="Arial"/>
              </a:rPr>
              <a:t>{</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console.log("El coche está encendido.");</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a:t>
            </a:r>
            <a:r>
              <a:rPr b="1" i="0" lang="es" sz="1200" u="none" cap="none" strike="noStrike">
                <a:solidFill>
                  <a:srgbClr val="ECECEC"/>
                </a:solidFill>
                <a:latin typeface="Arial"/>
                <a:ea typeface="Arial"/>
                <a:cs typeface="Arial"/>
                <a:sym typeface="Arial"/>
              </a:rPr>
              <a:t>apagar() </a:t>
            </a:r>
            <a:r>
              <a:rPr b="0" i="0" lang="es" sz="1200" u="none" cap="none" strike="noStrike">
                <a:solidFill>
                  <a:srgbClr val="ECECEC"/>
                </a:solidFill>
                <a:latin typeface="Arial"/>
                <a:ea typeface="Arial"/>
                <a:cs typeface="Arial"/>
                <a:sym typeface="Arial"/>
              </a:rPr>
              <a:t>{</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console.log("El coche está apagado.");</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const miCoche = </a:t>
            </a:r>
            <a:r>
              <a:rPr b="1" i="0" lang="es" sz="1200" u="none" cap="none" strike="noStrike">
                <a:solidFill>
                  <a:srgbClr val="ECECEC"/>
                </a:solidFill>
                <a:latin typeface="Arial"/>
                <a:ea typeface="Arial"/>
                <a:cs typeface="Arial"/>
                <a:sym typeface="Arial"/>
              </a:rPr>
              <a:t>new Coche()</a:t>
            </a:r>
            <a:r>
              <a:rPr b="0" i="0" lang="es" sz="1200" u="none" cap="none" strike="noStrike">
                <a:solidFill>
                  <a:srgbClr val="ECECEC"/>
                </a:solidFill>
                <a:latin typeface="Arial"/>
                <a:ea typeface="Arial"/>
                <a:cs typeface="Arial"/>
                <a:sym typeface="Arial"/>
              </a:rPr>
              <a:t>;</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miCoche.</a:t>
            </a:r>
            <a:r>
              <a:rPr b="1" i="0" lang="es" sz="1200" u="none" cap="none" strike="noStrike">
                <a:solidFill>
                  <a:srgbClr val="ECECEC"/>
                </a:solidFill>
                <a:latin typeface="Arial"/>
                <a:ea typeface="Arial"/>
                <a:cs typeface="Arial"/>
                <a:sym typeface="Arial"/>
              </a:rPr>
              <a:t>encender()</a:t>
            </a:r>
            <a:r>
              <a:rPr b="0" i="0" lang="es" sz="1200" u="none" cap="none" strike="noStrike">
                <a:solidFill>
                  <a:srgbClr val="ECECEC"/>
                </a:solidFill>
                <a:latin typeface="Arial"/>
                <a:ea typeface="Arial"/>
                <a:cs typeface="Arial"/>
                <a:sym typeface="Arial"/>
              </a:rPr>
              <a:t>;</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miCoche.</a:t>
            </a:r>
            <a:r>
              <a:rPr b="1" i="0" lang="es" sz="1200" u="none" cap="none" strike="noStrike">
                <a:solidFill>
                  <a:srgbClr val="ECECEC"/>
                </a:solidFill>
                <a:latin typeface="Arial"/>
                <a:ea typeface="Arial"/>
                <a:cs typeface="Arial"/>
                <a:sym typeface="Arial"/>
              </a:rPr>
              <a:t>apagar();</a:t>
            </a:r>
            <a:endParaRPr b="1" i="0" sz="1200" u="none" cap="none" strike="noStrike">
              <a:solidFill>
                <a:srgbClr val="ECECEC"/>
              </a:solidFill>
              <a:latin typeface="Arial"/>
              <a:ea typeface="Arial"/>
              <a:cs typeface="Arial"/>
              <a:sym typeface="Arial"/>
            </a:endParaRPr>
          </a:p>
        </p:txBody>
      </p:sp>
      <p:sp>
        <p:nvSpPr>
          <p:cNvPr id="327" name="Google Shape;327;p31"/>
          <p:cNvSpPr txBox="1"/>
          <p:nvPr/>
        </p:nvSpPr>
        <p:spPr>
          <a:xfrm>
            <a:off x="4448675" y="597000"/>
            <a:ext cx="451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Las interfaces en TypeScript definen contratos dentro de tu código y también se utilizan para tipar objetos, asegurando que tengan una forma específica.</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ph type="title"/>
          </p:nvPr>
        </p:nvSpPr>
        <p:spPr>
          <a:xfrm>
            <a:off x="43400" y="0"/>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POO - Encapsulamiento</a:t>
            </a:r>
            <a:endParaRPr/>
          </a:p>
        </p:txBody>
      </p:sp>
      <p:sp>
        <p:nvSpPr>
          <p:cNvPr id="333" name="Google Shape;333;p32"/>
          <p:cNvSpPr txBox="1"/>
          <p:nvPr/>
        </p:nvSpPr>
        <p:spPr>
          <a:xfrm>
            <a:off x="4480775" y="154300"/>
            <a:ext cx="4433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El encapsulamiento es un principio de la programación orientada a objetos que implica restringir el acceso a ciertos componentes de los objetos. TypeScript soporta modificadores de acceso public, private, y protected que te ayudan a implementar el encapsulamiento.</a:t>
            </a:r>
            <a:endParaRPr b="0" i="0" sz="1200" u="none" cap="none" strike="noStrike">
              <a:solidFill>
                <a:srgbClr val="000000"/>
              </a:solidFill>
              <a:latin typeface="Arial"/>
              <a:ea typeface="Arial"/>
              <a:cs typeface="Arial"/>
              <a:sym typeface="Arial"/>
            </a:endParaRPr>
          </a:p>
        </p:txBody>
      </p:sp>
      <p:sp>
        <p:nvSpPr>
          <p:cNvPr id="334" name="Google Shape;334;p32"/>
          <p:cNvSpPr txBox="1"/>
          <p:nvPr/>
        </p:nvSpPr>
        <p:spPr>
          <a:xfrm>
            <a:off x="1086650" y="1348225"/>
            <a:ext cx="7284600" cy="3740400"/>
          </a:xfrm>
          <a:prstGeom prst="rect">
            <a:avLst/>
          </a:prstGeom>
          <a:solidFill>
            <a:srgbClr val="43434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lt1"/>
                </a:solidFill>
                <a:latin typeface="Courier New"/>
                <a:ea typeface="Courier New"/>
                <a:cs typeface="Courier New"/>
                <a:sym typeface="Courier New"/>
              </a:rPr>
              <a:t>class CuentaBancaria </a:t>
            </a:r>
            <a:r>
              <a:rPr b="0" i="0" lang="es" sz="1100" u="none" cap="none" strike="noStrike">
                <a:solidFill>
                  <a:schemeClr val="lt1"/>
                </a:solidFill>
                <a:latin typeface="Courier New"/>
                <a:ea typeface="Courier New"/>
                <a:cs typeface="Courier New"/>
                <a:sym typeface="Courier New"/>
              </a:rPr>
              <a:t>{</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private saldo: number;</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constructor(saldoInicial: number)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this.saldo = saldoInicial;</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a:t>
            </a:r>
            <a:r>
              <a:rPr b="1" i="0" lang="es" sz="1100" u="none" cap="none" strike="noStrike">
                <a:solidFill>
                  <a:schemeClr val="lt1"/>
                </a:solidFill>
                <a:latin typeface="Courier New"/>
                <a:ea typeface="Courier New"/>
                <a:cs typeface="Courier New"/>
                <a:sym typeface="Courier New"/>
              </a:rPr>
              <a:t>public</a:t>
            </a:r>
            <a:r>
              <a:rPr b="0" i="0" lang="es" sz="1100" u="none" cap="none" strike="noStrike">
                <a:solidFill>
                  <a:schemeClr val="lt1"/>
                </a:solidFill>
                <a:latin typeface="Courier New"/>
                <a:ea typeface="Courier New"/>
                <a:cs typeface="Courier New"/>
                <a:sym typeface="Courier New"/>
              </a:rPr>
              <a:t> </a:t>
            </a:r>
            <a:r>
              <a:rPr b="1" i="0" lang="es" sz="1100" u="none" cap="none" strike="noStrike">
                <a:solidFill>
                  <a:schemeClr val="lt1"/>
                </a:solidFill>
                <a:latin typeface="Courier New"/>
                <a:ea typeface="Courier New"/>
                <a:cs typeface="Courier New"/>
                <a:sym typeface="Courier New"/>
              </a:rPr>
              <a:t>depositar</a:t>
            </a:r>
            <a:r>
              <a:rPr b="0" i="0" lang="es" sz="1100" u="none" cap="none" strike="noStrike">
                <a:solidFill>
                  <a:schemeClr val="lt1"/>
                </a:solidFill>
                <a:latin typeface="Courier New"/>
                <a:ea typeface="Courier New"/>
                <a:cs typeface="Courier New"/>
                <a:sym typeface="Courier New"/>
              </a:rPr>
              <a:t>(monto: number): void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this.saldo += monto;</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console.log(`Se depositaron ${monto} unidades. Saldo actual: ${this.saldo}`);</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a:t>
            </a:r>
            <a:r>
              <a:rPr b="1" i="0" lang="es" sz="1100" u="none" cap="none" strike="noStrike">
                <a:solidFill>
                  <a:srgbClr val="FF9900"/>
                </a:solidFill>
                <a:latin typeface="Courier New"/>
                <a:ea typeface="Courier New"/>
                <a:cs typeface="Courier New"/>
                <a:sym typeface="Courier New"/>
              </a:rPr>
              <a:t>private</a:t>
            </a:r>
            <a:r>
              <a:rPr b="0" i="0" lang="es" sz="1100" u="none" cap="none" strike="noStrike">
                <a:solidFill>
                  <a:schemeClr val="lt1"/>
                </a:solidFill>
                <a:latin typeface="Courier New"/>
                <a:ea typeface="Courier New"/>
                <a:cs typeface="Courier New"/>
                <a:sym typeface="Courier New"/>
              </a:rPr>
              <a:t> </a:t>
            </a:r>
            <a:r>
              <a:rPr b="1" i="0" lang="es" sz="1100" u="none" cap="none" strike="noStrike">
                <a:solidFill>
                  <a:srgbClr val="FF9900"/>
                </a:solidFill>
                <a:latin typeface="Courier New"/>
                <a:ea typeface="Courier New"/>
                <a:cs typeface="Courier New"/>
                <a:sym typeface="Courier New"/>
              </a:rPr>
              <a:t>calcularIntereses</a:t>
            </a:r>
            <a:r>
              <a:rPr b="0" i="0" lang="es" sz="1100" u="none" cap="none" strike="noStrike">
                <a:solidFill>
                  <a:schemeClr val="lt1"/>
                </a:solidFill>
                <a:latin typeface="Courier New"/>
                <a:ea typeface="Courier New"/>
                <a:cs typeface="Courier New"/>
                <a:sym typeface="Courier New"/>
              </a:rPr>
              <a:t>()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 Método privado</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const miCuenta = new CuentaBancaria(100);</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lt1"/>
                </a:solidFill>
                <a:latin typeface="Courier New"/>
                <a:ea typeface="Courier New"/>
                <a:cs typeface="Courier New"/>
                <a:sym typeface="Courier New"/>
              </a:rPr>
              <a:t>miCuenta.depositar(50)</a:t>
            </a:r>
            <a:r>
              <a:rPr b="0" i="0" lang="es" sz="1100" u="none" cap="none" strike="noStrike">
                <a:solidFill>
                  <a:schemeClr val="lt1"/>
                </a:solidFill>
                <a:latin typeface="Courier New"/>
                <a:ea typeface="Courier New"/>
                <a:cs typeface="Courier New"/>
                <a:sym typeface="Courier New"/>
              </a:rPr>
              <a:t>; // Funciona porque es publico</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B6D7A8"/>
                </a:solidFill>
                <a:latin typeface="Courier New"/>
                <a:ea typeface="Courier New"/>
                <a:cs typeface="Courier New"/>
                <a:sym typeface="Courier New"/>
              </a:rPr>
              <a:t>/</a:t>
            </a:r>
            <a:r>
              <a:rPr b="1" i="0" lang="es" sz="1100" u="none" cap="none" strike="noStrike">
                <a:solidFill>
                  <a:srgbClr val="B6D7A8"/>
                </a:solidFill>
                <a:latin typeface="Courier New"/>
                <a:ea typeface="Courier New"/>
                <a:cs typeface="Courier New"/>
                <a:sym typeface="Courier New"/>
              </a:rPr>
              <a:t>/ miCuenta.calcularIntereses(); // Error: calcularIntereses es un método privado</a:t>
            </a:r>
            <a:endParaRPr b="1" i="0" sz="1100" u="none" cap="none" strike="noStrike">
              <a:solidFill>
                <a:srgbClr val="B6D7A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bda9428b84_0_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Polimorfismo</a:t>
            </a:r>
            <a:endParaRPr/>
          </a:p>
        </p:txBody>
      </p:sp>
      <p:pic>
        <p:nvPicPr>
          <p:cNvPr id="340" name="Google Shape;340;g2bda9428b84_0_2"/>
          <p:cNvPicPr preferRelativeResize="0"/>
          <p:nvPr/>
        </p:nvPicPr>
        <p:blipFill>
          <a:blip r:embed="rId3">
            <a:alphaModFix/>
          </a:blip>
          <a:stretch>
            <a:fillRect/>
          </a:stretch>
        </p:blipFill>
        <p:spPr>
          <a:xfrm>
            <a:off x="5744632" y="64225"/>
            <a:ext cx="3306536"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bda9428b84_0_4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Moldalidad</a:t>
            </a:r>
            <a:endParaRPr/>
          </a:p>
          <a:p>
            <a:pPr indent="0" lvl="0" marL="0" rtl="0" algn="l">
              <a:spcBef>
                <a:spcPts val="0"/>
              </a:spcBef>
              <a:spcAft>
                <a:spcPts val="0"/>
              </a:spcAft>
              <a:buNone/>
            </a:pPr>
            <a:r>
              <a:t/>
            </a:r>
            <a:endParaRPr/>
          </a:p>
        </p:txBody>
      </p:sp>
      <p:sp>
        <p:nvSpPr>
          <p:cNvPr id="83" name="Google Shape;83;g2bda9428b84_0_4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Teórico:</a:t>
            </a:r>
            <a:endParaRPr b="1"/>
          </a:p>
          <a:p>
            <a:pPr indent="-311150" lvl="0" marL="457200" rtl="0" algn="l">
              <a:spcBef>
                <a:spcPts val="0"/>
              </a:spcBef>
              <a:spcAft>
                <a:spcPts val="0"/>
              </a:spcAft>
              <a:buSzPts val="1300"/>
              <a:buChar char="●"/>
            </a:pPr>
            <a:r>
              <a:rPr lang="es"/>
              <a:t>Definiciones.</a:t>
            </a:r>
            <a:endParaRPr/>
          </a:p>
          <a:p>
            <a:pPr indent="-311150" lvl="0" marL="457200" rtl="0" algn="l">
              <a:spcBef>
                <a:spcPts val="0"/>
              </a:spcBef>
              <a:spcAft>
                <a:spcPts val="0"/>
              </a:spcAft>
              <a:buSzPts val="1300"/>
              <a:buChar char="●"/>
            </a:pPr>
            <a:r>
              <a:rPr lang="es"/>
              <a:t>Aprender sobre atributos de calidad.</a:t>
            </a:r>
            <a:endParaRPr/>
          </a:p>
          <a:p>
            <a:pPr indent="-311150" lvl="0" marL="457200" rtl="0" algn="l">
              <a:spcBef>
                <a:spcPts val="0"/>
              </a:spcBef>
              <a:spcAft>
                <a:spcPts val="0"/>
              </a:spcAft>
              <a:buSzPts val="1300"/>
              <a:buChar char="●"/>
            </a:pPr>
            <a:r>
              <a:rPr lang="es"/>
              <a:t>Resolver problemas a nivel teórico.</a:t>
            </a:r>
            <a:endParaRPr/>
          </a:p>
          <a:p>
            <a:pPr indent="-311150" lvl="0" marL="457200" rtl="0" algn="l">
              <a:spcBef>
                <a:spcPts val="0"/>
              </a:spcBef>
              <a:spcAft>
                <a:spcPts val="0"/>
              </a:spcAft>
              <a:buSzPts val="1300"/>
              <a:buChar char="●"/>
            </a:pPr>
            <a:r>
              <a:rPr lang="es"/>
              <a:t>Muchas discusiones en equipo para aprender!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Tecnología:</a:t>
            </a:r>
            <a:endParaRPr b="1"/>
          </a:p>
          <a:p>
            <a:pPr indent="-311150" lvl="0" marL="457200" rtl="0" algn="l">
              <a:spcBef>
                <a:spcPts val="0"/>
              </a:spcBef>
              <a:spcAft>
                <a:spcPts val="0"/>
              </a:spcAft>
              <a:buSzPts val="1300"/>
              <a:buChar char="●"/>
            </a:pPr>
            <a:r>
              <a:rPr lang="es"/>
              <a:t>Complementar las clases de teórico.</a:t>
            </a:r>
            <a:endParaRPr/>
          </a:p>
          <a:p>
            <a:pPr indent="-311150" lvl="0" marL="457200" rtl="0" algn="l">
              <a:spcBef>
                <a:spcPts val="0"/>
              </a:spcBef>
              <a:spcAft>
                <a:spcPts val="0"/>
              </a:spcAft>
              <a:buSzPts val="1300"/>
              <a:buChar char="●"/>
            </a:pPr>
            <a:r>
              <a:rPr lang="es"/>
              <a:t>Aprender herramientas.</a:t>
            </a:r>
            <a:endParaRPr/>
          </a:p>
          <a:p>
            <a:pPr indent="-311150" lvl="0" marL="457200" rtl="0" algn="l">
              <a:spcBef>
                <a:spcPts val="0"/>
              </a:spcBef>
              <a:spcAft>
                <a:spcPts val="0"/>
              </a:spcAft>
              <a:buSzPts val="1300"/>
              <a:buChar char="●"/>
            </a:pPr>
            <a:r>
              <a:rPr lang="es"/>
              <a:t>Implementar conceptos de teórico con tecnologías.</a:t>
            </a:r>
            <a:endParaRPr/>
          </a:p>
          <a:p>
            <a:pPr indent="-311150" lvl="0" marL="457200" rtl="0" algn="l">
              <a:spcBef>
                <a:spcPts val="0"/>
              </a:spcBef>
              <a:spcAft>
                <a:spcPts val="0"/>
              </a:spcAft>
              <a:buSzPts val="1300"/>
              <a:buChar char="●"/>
            </a:pPr>
            <a:r>
              <a:rPr lang="es"/>
              <a:t>Apoyo a los equipos en sus obligatorios.</a:t>
            </a:r>
            <a:endParaRPr/>
          </a:p>
          <a:p>
            <a:pPr indent="-311150" lvl="0" marL="457200" rtl="0" algn="l">
              <a:spcBef>
                <a:spcPts val="0"/>
              </a:spcBef>
              <a:spcAft>
                <a:spcPts val="0"/>
              </a:spcAft>
              <a:buSzPts val="1300"/>
              <a:buChar char="●"/>
            </a:pPr>
            <a:r>
              <a:rPr lang="es"/>
              <a:t>Acompañarlos a lo largo del curso en el “</a:t>
            </a:r>
            <a:r>
              <a:rPr lang="es"/>
              <a:t>cómo</a:t>
            </a:r>
            <a:r>
              <a:rPr lang="es"/>
              <a:t>” aplicar la tecnología.</a:t>
            </a:r>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3"/>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TypeScript:</a:t>
            </a:r>
            <a:endParaRPr/>
          </a:p>
          <a:p>
            <a:pPr indent="0" lvl="0" marL="0" rtl="0" algn="l">
              <a:lnSpc>
                <a:spcPct val="100000"/>
              </a:lnSpc>
              <a:spcBef>
                <a:spcPts val="0"/>
              </a:spcBef>
              <a:spcAft>
                <a:spcPts val="0"/>
              </a:spcAft>
              <a:buSzPts val="2800"/>
              <a:buNone/>
            </a:pPr>
            <a:r>
              <a:rPr lang="es"/>
              <a:t>Asincronismo</a:t>
            </a:r>
            <a:endParaRPr/>
          </a:p>
        </p:txBody>
      </p:sp>
      <p:sp>
        <p:nvSpPr>
          <p:cNvPr id="346" name="Google Shape;346;p33"/>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s" sz="1600"/>
              <a:t>Callbacks</a:t>
            </a:r>
            <a:endParaRPr sz="1600"/>
          </a:p>
          <a:p>
            <a:pPr indent="-330200" lvl="0" marL="457200" rtl="0" algn="l">
              <a:lnSpc>
                <a:spcPct val="150000"/>
              </a:lnSpc>
              <a:spcBef>
                <a:spcPts val="0"/>
              </a:spcBef>
              <a:spcAft>
                <a:spcPts val="0"/>
              </a:spcAft>
              <a:buSzPts val="1600"/>
              <a:buChar char="●"/>
            </a:pPr>
            <a:r>
              <a:rPr lang="es" sz="1600"/>
              <a:t>Promises</a:t>
            </a:r>
            <a:endParaRPr sz="1600"/>
          </a:p>
          <a:p>
            <a:pPr indent="-330200" lvl="0" marL="457200" rtl="0" algn="l">
              <a:lnSpc>
                <a:spcPct val="150000"/>
              </a:lnSpc>
              <a:spcBef>
                <a:spcPts val="0"/>
              </a:spcBef>
              <a:spcAft>
                <a:spcPts val="0"/>
              </a:spcAft>
              <a:buSzPts val="1600"/>
              <a:buChar char="●"/>
            </a:pPr>
            <a:r>
              <a:rPr lang="es" sz="1600"/>
              <a:t>Async / Await</a:t>
            </a:r>
            <a:endParaRPr sz="1600"/>
          </a:p>
          <a:p>
            <a:pPr indent="-330200" lvl="0" marL="457200" rtl="0" algn="l">
              <a:lnSpc>
                <a:spcPct val="150000"/>
              </a:lnSpc>
              <a:spcBef>
                <a:spcPts val="0"/>
              </a:spcBef>
              <a:spcAft>
                <a:spcPts val="0"/>
              </a:spcAft>
              <a:buSzPts val="1600"/>
              <a:buChar char="●"/>
            </a:pPr>
            <a:r>
              <a:rPr lang="es" sz="1600"/>
              <a:t>Closure</a:t>
            </a:r>
            <a:endParaRPr sz="1600"/>
          </a:p>
          <a:p>
            <a:pPr indent="0" lvl="0" marL="0" rtl="0" algn="l">
              <a:lnSpc>
                <a:spcPct val="150000"/>
              </a:lnSpc>
              <a:spcBef>
                <a:spcPts val="1200"/>
              </a:spcBef>
              <a:spcAft>
                <a:spcPts val="1200"/>
              </a:spcAft>
              <a:buSzPts val="1300"/>
              <a:buNone/>
            </a:pPr>
            <a:r>
              <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4"/>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Asincronismo</a:t>
            </a:r>
            <a:endParaRPr/>
          </a:p>
        </p:txBody>
      </p:sp>
      <p:sp>
        <p:nvSpPr>
          <p:cNvPr id="352" name="Google Shape;352;p34"/>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s" sz="1600"/>
              <a:t>Característica del lenguaje</a:t>
            </a:r>
            <a:endParaRPr sz="1600"/>
          </a:p>
          <a:p>
            <a:pPr indent="-330200" lvl="0" marL="457200" rtl="0" algn="l">
              <a:lnSpc>
                <a:spcPct val="150000"/>
              </a:lnSpc>
              <a:spcBef>
                <a:spcPts val="0"/>
              </a:spcBef>
              <a:spcAft>
                <a:spcPts val="0"/>
              </a:spcAft>
              <a:buSzPts val="1600"/>
              <a:buChar char="●"/>
            </a:pPr>
            <a:r>
              <a:rPr lang="es" sz="1600"/>
              <a:t>Single-thread lenguaje</a:t>
            </a:r>
            <a:endParaRPr sz="1600"/>
          </a:p>
          <a:p>
            <a:pPr indent="-330200" lvl="0" marL="457200" rtl="0" algn="l">
              <a:lnSpc>
                <a:spcPct val="150000"/>
              </a:lnSpc>
              <a:spcBef>
                <a:spcPts val="0"/>
              </a:spcBef>
              <a:spcAft>
                <a:spcPts val="0"/>
              </a:spcAft>
              <a:buSzPts val="1600"/>
              <a:buChar char="●"/>
            </a:pPr>
            <a:r>
              <a:rPr lang="es" sz="1600"/>
              <a:t>Comportamiento asincrónico</a:t>
            </a:r>
            <a:endParaRPr sz="1600"/>
          </a:p>
          <a:p>
            <a:pPr indent="-330200" lvl="1" marL="914400" rtl="0" algn="l">
              <a:lnSpc>
                <a:spcPct val="150000"/>
              </a:lnSpc>
              <a:spcBef>
                <a:spcPts val="0"/>
              </a:spcBef>
              <a:spcAft>
                <a:spcPts val="0"/>
              </a:spcAft>
              <a:buSzPts val="1600"/>
              <a:buChar char="○"/>
            </a:pPr>
            <a:r>
              <a:rPr lang="es" sz="1600"/>
              <a:t>¿Cómo logramos esto?: callbacks, promises, etc.</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5"/>
          <p:cNvSpPr txBox="1"/>
          <p:nvPr>
            <p:ph type="title"/>
          </p:nvPr>
        </p:nvSpPr>
        <p:spPr>
          <a:xfrm>
            <a:off x="351875" y="99500"/>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Primero un breve repaso de conceptos</a:t>
            </a:r>
            <a:endParaRPr/>
          </a:p>
        </p:txBody>
      </p:sp>
      <p:pic>
        <p:nvPicPr>
          <p:cNvPr id="358" name="Google Shape;358;p35"/>
          <p:cNvPicPr preferRelativeResize="0"/>
          <p:nvPr/>
        </p:nvPicPr>
        <p:blipFill rotWithShape="1">
          <a:blip r:embed="rId3">
            <a:alphaModFix/>
          </a:blip>
          <a:srcRect b="0" l="0" r="0" t="0"/>
          <a:stretch/>
        </p:blipFill>
        <p:spPr>
          <a:xfrm>
            <a:off x="1011525" y="804100"/>
            <a:ext cx="6719526" cy="42070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Callbacks</a:t>
            </a:r>
            <a:endParaRPr/>
          </a:p>
        </p:txBody>
      </p:sp>
      <p:sp>
        <p:nvSpPr>
          <p:cNvPr id="364" name="Google Shape;364;p36"/>
          <p:cNvSpPr txBox="1"/>
          <p:nvPr/>
        </p:nvSpPr>
        <p:spPr>
          <a:xfrm>
            <a:off x="4373450" y="485925"/>
            <a:ext cx="45411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1200"/>
              </a:spcAft>
              <a:buClr>
                <a:srgbClr val="000000"/>
              </a:buClr>
              <a:buSzPts val="1200"/>
              <a:buFont typeface="Arial"/>
              <a:buNone/>
            </a:pPr>
            <a:r>
              <a:rPr b="0" i="0" lang="es" sz="1200" u="none" cap="none" strike="noStrike">
                <a:solidFill>
                  <a:schemeClr val="dk2"/>
                </a:solidFill>
                <a:latin typeface="Roboto"/>
                <a:ea typeface="Roboto"/>
                <a:cs typeface="Roboto"/>
                <a:sym typeface="Roboto"/>
              </a:rPr>
              <a:t>Un </a:t>
            </a:r>
            <a:r>
              <a:rPr b="1" i="0" lang="es" sz="1200" u="none" cap="none" strike="noStrike">
                <a:solidFill>
                  <a:schemeClr val="dk2"/>
                </a:solidFill>
                <a:latin typeface="Roboto"/>
                <a:ea typeface="Roboto"/>
                <a:cs typeface="Roboto"/>
                <a:sym typeface="Roboto"/>
              </a:rPr>
              <a:t>callback</a:t>
            </a:r>
            <a:r>
              <a:rPr b="0" i="0" lang="es" sz="1200" u="none" cap="none" strike="noStrike">
                <a:solidFill>
                  <a:schemeClr val="dk2"/>
                </a:solidFill>
                <a:latin typeface="Roboto"/>
                <a:ea typeface="Roboto"/>
                <a:cs typeface="Roboto"/>
                <a:sym typeface="Roboto"/>
              </a:rPr>
              <a:t> es </a:t>
            </a:r>
            <a:r>
              <a:rPr b="1" i="0" lang="es" sz="1200" u="none" cap="none" strike="noStrike">
                <a:solidFill>
                  <a:schemeClr val="dk2"/>
                </a:solidFill>
                <a:latin typeface="Roboto"/>
                <a:ea typeface="Roboto"/>
                <a:cs typeface="Roboto"/>
                <a:sym typeface="Roboto"/>
              </a:rPr>
              <a:t>una función que se pasa como argumento a otra función </a:t>
            </a:r>
            <a:r>
              <a:rPr b="0" i="0" lang="es" sz="1200" u="none" cap="none" strike="noStrike">
                <a:solidFill>
                  <a:schemeClr val="dk2"/>
                </a:solidFill>
                <a:latin typeface="Roboto"/>
                <a:ea typeface="Roboto"/>
                <a:cs typeface="Roboto"/>
                <a:sym typeface="Roboto"/>
              </a:rPr>
              <a:t>y que se </a:t>
            </a:r>
            <a:r>
              <a:rPr b="1" i="0" lang="es" sz="1200" u="none" cap="none" strike="noStrike">
                <a:solidFill>
                  <a:schemeClr val="dk2"/>
                </a:solidFill>
                <a:latin typeface="Roboto"/>
                <a:ea typeface="Roboto"/>
                <a:cs typeface="Roboto"/>
                <a:sym typeface="Roboto"/>
              </a:rPr>
              <a:t>ejecuta después de que se completa una operación</a:t>
            </a:r>
            <a:r>
              <a:rPr b="0" i="0" lang="es" sz="1200" u="none" cap="none" strike="noStrike">
                <a:solidFill>
                  <a:schemeClr val="dk2"/>
                </a:solidFill>
                <a:latin typeface="Roboto"/>
                <a:ea typeface="Roboto"/>
                <a:cs typeface="Roboto"/>
                <a:sym typeface="Roboto"/>
              </a:rPr>
              <a:t>. Los callbacks son muy utilizados para </a:t>
            </a:r>
            <a:r>
              <a:rPr b="1" i="0" lang="es" sz="1200" u="none" cap="none" strike="noStrike">
                <a:solidFill>
                  <a:schemeClr val="dk2"/>
                </a:solidFill>
                <a:latin typeface="Roboto"/>
                <a:ea typeface="Roboto"/>
                <a:cs typeface="Roboto"/>
                <a:sym typeface="Roboto"/>
              </a:rPr>
              <a:t>operaciones asíncronas</a:t>
            </a:r>
            <a:r>
              <a:rPr b="0" i="0" lang="es" sz="1200" u="none" cap="none" strike="noStrike">
                <a:solidFill>
                  <a:schemeClr val="dk2"/>
                </a:solidFill>
                <a:latin typeface="Roboto"/>
                <a:ea typeface="Roboto"/>
                <a:cs typeface="Roboto"/>
                <a:sym typeface="Roboto"/>
              </a:rPr>
              <a:t>, como leer archivos o realizar solicitudes de red.</a:t>
            </a:r>
            <a:endParaRPr b="0" i="0" sz="1400" u="none" cap="none" strike="noStrike">
              <a:solidFill>
                <a:srgbClr val="000000"/>
              </a:solidFill>
              <a:latin typeface="Arial"/>
              <a:ea typeface="Arial"/>
              <a:cs typeface="Arial"/>
              <a:sym typeface="Arial"/>
            </a:endParaRPr>
          </a:p>
        </p:txBody>
      </p:sp>
      <p:sp>
        <p:nvSpPr>
          <p:cNvPr id="365" name="Google Shape;365;p36"/>
          <p:cNvSpPr txBox="1"/>
          <p:nvPr/>
        </p:nvSpPr>
        <p:spPr>
          <a:xfrm>
            <a:off x="603700" y="1998900"/>
            <a:ext cx="8169900" cy="2047200"/>
          </a:xfrm>
          <a:prstGeom prst="rect">
            <a:avLst/>
          </a:prstGeom>
          <a:solidFill>
            <a:srgbClr val="33333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E3E3E3"/>
                </a:solidFill>
                <a:latin typeface="Arial"/>
                <a:ea typeface="Arial"/>
                <a:cs typeface="Arial"/>
                <a:sym typeface="Arial"/>
              </a:rPr>
              <a:t>f</a:t>
            </a:r>
            <a:r>
              <a:rPr b="1" i="0" lang="es" sz="1100" u="none" cap="none" strike="noStrike">
                <a:solidFill>
                  <a:srgbClr val="E3E3E3"/>
                </a:solidFill>
                <a:latin typeface="Arial"/>
                <a:ea typeface="Arial"/>
                <a:cs typeface="Arial"/>
                <a:sym typeface="Arial"/>
              </a:rPr>
              <a:t>unction leerArchivo(nombreArchivo: string, </a:t>
            </a:r>
            <a:r>
              <a:rPr b="1" i="0" lang="es" sz="1100" u="none" cap="none" strike="noStrike">
                <a:solidFill>
                  <a:srgbClr val="FFE599"/>
                </a:solidFill>
                <a:latin typeface="Arial"/>
                <a:ea typeface="Arial"/>
                <a:cs typeface="Arial"/>
                <a:sym typeface="Arial"/>
              </a:rPr>
              <a:t>callback: (contenido: string) =&gt; void)</a:t>
            </a:r>
            <a:r>
              <a:rPr b="1" i="0" lang="es" sz="1100" u="none" cap="none" strike="noStrike">
                <a:solidFill>
                  <a:srgbClr val="E3E3E3"/>
                </a:solidFill>
                <a:latin typeface="Arial"/>
                <a:ea typeface="Arial"/>
                <a:cs typeface="Arial"/>
                <a:sym typeface="Arial"/>
              </a:rPr>
              <a:t> {</a:t>
            </a:r>
            <a:endParaRPr b="1" i="0" sz="1100" u="none" cap="none" strike="noStrike">
              <a:solidFill>
                <a:srgbClr val="E3E3E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E3E3E3"/>
                </a:solidFill>
                <a:latin typeface="Arial"/>
                <a:ea typeface="Arial"/>
                <a:cs typeface="Arial"/>
                <a:sym typeface="Arial"/>
              </a:rPr>
              <a:t>  </a:t>
            </a:r>
            <a:r>
              <a:rPr b="1" i="0" lang="es" sz="1100" u="none" cap="none" strike="noStrike">
                <a:solidFill>
                  <a:srgbClr val="B6D7A8"/>
                </a:solidFill>
                <a:latin typeface="Arial"/>
                <a:ea typeface="Arial"/>
                <a:cs typeface="Arial"/>
                <a:sym typeface="Arial"/>
              </a:rPr>
              <a:t>// Simulamos una operación de lectura de archivo asíncrona con setTimeout</a:t>
            </a:r>
            <a:endParaRPr b="1" i="0" sz="1100" u="none" cap="none" strike="noStrike">
              <a:solidFill>
                <a:srgbClr val="B6D7A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E3E3E3"/>
                </a:solidFill>
                <a:latin typeface="Arial"/>
                <a:ea typeface="Arial"/>
                <a:cs typeface="Arial"/>
                <a:sym typeface="Arial"/>
              </a:rPr>
              <a:t>  setTimeout(() =&gt; {</a:t>
            </a:r>
            <a:endParaRPr b="0" i="0" sz="1100" u="none" cap="none" strike="noStrike">
              <a:solidFill>
                <a:srgbClr val="E3E3E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E3E3E3"/>
                </a:solidFill>
                <a:latin typeface="Arial"/>
                <a:ea typeface="Arial"/>
                <a:cs typeface="Arial"/>
                <a:sym typeface="Arial"/>
              </a:rPr>
              <a:t>    const resultado = `Contenido del archivo ${nombreArchivo}`;</a:t>
            </a:r>
            <a:endParaRPr b="0" i="0" sz="1100" u="none" cap="none" strike="noStrike">
              <a:solidFill>
                <a:srgbClr val="E3E3E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E3E3E3"/>
                </a:solidFill>
                <a:latin typeface="Arial"/>
                <a:ea typeface="Arial"/>
                <a:cs typeface="Arial"/>
                <a:sym typeface="Arial"/>
              </a:rPr>
              <a:t>    </a:t>
            </a:r>
            <a:r>
              <a:rPr b="1" i="0" lang="es" sz="1100" u="none" cap="none" strike="noStrike">
                <a:solidFill>
                  <a:srgbClr val="FFE599"/>
                </a:solidFill>
                <a:latin typeface="Arial"/>
                <a:ea typeface="Arial"/>
                <a:cs typeface="Arial"/>
                <a:sym typeface="Arial"/>
              </a:rPr>
              <a:t>callback(resultado)</a:t>
            </a:r>
            <a:r>
              <a:rPr b="0" i="0" lang="es" sz="1100" u="none" cap="none" strike="noStrike">
                <a:solidFill>
                  <a:srgbClr val="FFE599"/>
                </a:solidFill>
                <a:latin typeface="Arial"/>
                <a:ea typeface="Arial"/>
                <a:cs typeface="Arial"/>
                <a:sym typeface="Arial"/>
              </a:rPr>
              <a:t>;</a:t>
            </a:r>
            <a:r>
              <a:rPr b="0" i="0" lang="es" sz="1100" u="none" cap="none" strike="noStrike">
                <a:solidFill>
                  <a:srgbClr val="E3E3E3"/>
                </a:solidFill>
                <a:latin typeface="Arial"/>
                <a:ea typeface="Arial"/>
                <a:cs typeface="Arial"/>
                <a:sym typeface="Arial"/>
              </a:rPr>
              <a:t> </a:t>
            </a:r>
            <a:r>
              <a:rPr b="1" i="0" lang="es" sz="1100" u="none" cap="none" strike="noStrike">
                <a:solidFill>
                  <a:srgbClr val="B6D7A8"/>
                </a:solidFill>
                <a:latin typeface="Arial"/>
                <a:ea typeface="Arial"/>
                <a:cs typeface="Arial"/>
                <a:sym typeface="Arial"/>
              </a:rPr>
              <a:t>// Ejecutamos el callback con el resultado</a:t>
            </a:r>
            <a:endParaRPr b="1" i="0" sz="1100" u="none" cap="none" strike="noStrike">
              <a:solidFill>
                <a:srgbClr val="B6D7A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E3E3E3"/>
                </a:solidFill>
                <a:latin typeface="Arial"/>
                <a:ea typeface="Arial"/>
                <a:cs typeface="Arial"/>
                <a:sym typeface="Arial"/>
              </a:rPr>
              <a:t>  }, 1000);</a:t>
            </a:r>
            <a:endParaRPr b="0" i="0" sz="1100" u="none" cap="none" strike="noStrike">
              <a:solidFill>
                <a:srgbClr val="E3E3E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E3E3E3"/>
                </a:solidFill>
                <a:latin typeface="Arial"/>
                <a:ea typeface="Arial"/>
                <a:cs typeface="Arial"/>
                <a:sym typeface="Arial"/>
              </a:rPr>
              <a:t>}</a:t>
            </a:r>
            <a:endParaRPr b="0" i="0" sz="1100" u="none" cap="none" strike="noStrike">
              <a:solidFill>
                <a:srgbClr val="E3E3E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E3E3E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E3E3E3"/>
                </a:solidFill>
                <a:latin typeface="Arial"/>
                <a:ea typeface="Arial"/>
                <a:cs typeface="Arial"/>
                <a:sym typeface="Arial"/>
              </a:rPr>
              <a:t>l</a:t>
            </a:r>
            <a:r>
              <a:rPr b="1" i="0" lang="es" sz="1100" u="none" cap="none" strike="noStrike">
                <a:solidFill>
                  <a:srgbClr val="E3E3E3"/>
                </a:solidFill>
                <a:latin typeface="Arial"/>
                <a:ea typeface="Arial"/>
                <a:cs typeface="Arial"/>
                <a:sym typeface="Arial"/>
              </a:rPr>
              <a:t>eerArchivo("miArchivo.txt", </a:t>
            </a:r>
            <a:r>
              <a:rPr b="1" i="0" lang="es" sz="1100" u="none" cap="none" strike="noStrike">
                <a:solidFill>
                  <a:srgbClr val="FFE599"/>
                </a:solidFill>
                <a:latin typeface="Arial"/>
                <a:ea typeface="Arial"/>
                <a:cs typeface="Arial"/>
                <a:sym typeface="Arial"/>
              </a:rPr>
              <a:t>(contenido) =&gt; {</a:t>
            </a:r>
            <a:endParaRPr b="1" i="0" sz="1100" u="none" cap="none" strike="noStrike">
              <a:solidFill>
                <a:srgbClr val="FFE5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E599"/>
                </a:solidFill>
                <a:latin typeface="Arial"/>
                <a:ea typeface="Arial"/>
                <a:cs typeface="Arial"/>
                <a:sym typeface="Arial"/>
              </a:rPr>
              <a:t>  console.log(contenido); </a:t>
            </a:r>
            <a:r>
              <a:rPr b="1" i="0" lang="es" sz="1100" u="none" cap="none" strike="noStrike">
                <a:solidFill>
                  <a:srgbClr val="B6D7A8"/>
                </a:solidFill>
                <a:latin typeface="Arial"/>
                <a:ea typeface="Arial"/>
                <a:cs typeface="Arial"/>
                <a:sym typeface="Arial"/>
              </a:rPr>
              <a:t>// Esto se ejecuta después de leer el archivo</a:t>
            </a:r>
            <a:endParaRPr b="1" i="0" sz="1100" u="none" cap="none" strike="noStrike">
              <a:solidFill>
                <a:srgbClr val="B6D7A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E599"/>
                </a:solidFill>
                <a:latin typeface="Arial"/>
                <a:ea typeface="Arial"/>
                <a:cs typeface="Arial"/>
                <a:sym typeface="Arial"/>
              </a:rPr>
              <a:t>}</a:t>
            </a:r>
            <a:r>
              <a:rPr b="0" i="0" lang="es" sz="1100" u="none" cap="none" strike="noStrike">
                <a:solidFill>
                  <a:srgbClr val="E3E3E3"/>
                </a:solidFill>
                <a:latin typeface="Arial"/>
                <a:ea typeface="Arial"/>
                <a:cs typeface="Arial"/>
                <a:sym typeface="Arial"/>
              </a:rPr>
              <a:t>);</a:t>
            </a:r>
            <a:endParaRPr b="0" i="0" sz="1100" u="none" cap="none" strike="noStrike">
              <a:solidFill>
                <a:srgbClr val="E3E3E3"/>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bda9428b84_0_3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más de  callbacks</a:t>
            </a:r>
            <a:endParaRPr/>
          </a:p>
        </p:txBody>
      </p:sp>
      <p:sp>
        <p:nvSpPr>
          <p:cNvPr id="371" name="Google Shape;371;g2bda9428b84_0_3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100"/>
              <a:t>El método </a:t>
            </a:r>
            <a:r>
              <a:rPr b="1" lang="es" sz="1100"/>
              <a:t>forEach de los arrays en JavaScript y TypeScript es sincrónico por defecto</a:t>
            </a:r>
            <a:r>
              <a:rPr lang="es" sz="1100"/>
              <a: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s" sz="1100"/>
              <a:t>Sin embargo</a:t>
            </a:r>
            <a:r>
              <a:rPr lang="es" sz="1100"/>
              <a:t>, </a:t>
            </a:r>
            <a:r>
              <a:rPr b="1" lang="es" sz="1100"/>
              <a:t>si dentro de la función callback utilizada con forEach se realizan operaciones asíncronas </a:t>
            </a:r>
            <a:r>
              <a:rPr lang="es" sz="1100"/>
              <a:t>(por ejemplo, llamadas a una API, operaciones de lectura/escritura de archivos con Node.js, etc.), </a:t>
            </a:r>
            <a:r>
              <a:rPr b="1" lang="es" sz="1100"/>
              <a:t>estas operaciones no bloquearán la ejecución de las iteraciones subsiguientes del forEach</a:t>
            </a:r>
            <a:r>
              <a:rPr lang="es" sz="1100"/>
              <a:t>. Las operaciones asíncronas se iniciarán en cada iteración, pero el forEach en sí no esperará a que se resuelvan antes de continuar con la siguiente iteración o con el código que sigue después del forEach.</a:t>
            </a:r>
            <a:endParaRPr sz="1100"/>
          </a:p>
        </p:txBody>
      </p:sp>
      <p:pic>
        <p:nvPicPr>
          <p:cNvPr id="372" name="Google Shape;372;g2bda9428b84_0_38"/>
          <p:cNvPicPr preferRelativeResize="0"/>
          <p:nvPr/>
        </p:nvPicPr>
        <p:blipFill>
          <a:blip r:embed="rId3">
            <a:alphaModFix/>
          </a:blip>
          <a:stretch>
            <a:fillRect/>
          </a:stretch>
        </p:blipFill>
        <p:spPr>
          <a:xfrm>
            <a:off x="3639075" y="3226575"/>
            <a:ext cx="5334000" cy="1771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Promises</a:t>
            </a:r>
            <a:endParaRPr/>
          </a:p>
        </p:txBody>
      </p:sp>
      <p:sp>
        <p:nvSpPr>
          <p:cNvPr id="378" name="Google Shape;378;p37"/>
          <p:cNvSpPr txBox="1"/>
          <p:nvPr>
            <p:ph idx="1" type="body"/>
          </p:nvPr>
        </p:nvSpPr>
        <p:spPr>
          <a:xfrm>
            <a:off x="4380175" y="132000"/>
            <a:ext cx="4614900" cy="20709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50000"/>
              </a:lnSpc>
              <a:spcBef>
                <a:spcPts val="0"/>
              </a:spcBef>
              <a:spcAft>
                <a:spcPts val="0"/>
              </a:spcAft>
              <a:buSzPct val="129999"/>
              <a:buNone/>
            </a:pPr>
            <a:r>
              <a:rPr lang="es" sz="1600"/>
              <a:t>Una Promise es un objeto que representa la eventual finalización (o falla) de una operación asíncrona y su valor resultante.</a:t>
            </a:r>
            <a:endParaRPr sz="1600"/>
          </a:p>
          <a:p>
            <a:pPr indent="0" lvl="0" marL="0" rtl="0" algn="l">
              <a:lnSpc>
                <a:spcPct val="150000"/>
              </a:lnSpc>
              <a:spcBef>
                <a:spcPts val="1200"/>
              </a:spcBef>
              <a:spcAft>
                <a:spcPts val="0"/>
              </a:spcAft>
              <a:buSzPct val="129999"/>
              <a:buNone/>
            </a:pPr>
            <a:r>
              <a:rPr lang="es" sz="1600"/>
              <a:t>Estados de una promesa:</a:t>
            </a:r>
            <a:endParaRPr sz="1600"/>
          </a:p>
          <a:p>
            <a:pPr indent="-292100" lvl="0" marL="457200" rtl="0" algn="l">
              <a:lnSpc>
                <a:spcPct val="150000"/>
              </a:lnSpc>
              <a:spcBef>
                <a:spcPts val="1200"/>
              </a:spcBef>
              <a:spcAft>
                <a:spcPts val="0"/>
              </a:spcAft>
              <a:buSzPct val="100000"/>
              <a:buChar char="●"/>
            </a:pPr>
            <a:r>
              <a:rPr lang="es" sz="1600"/>
              <a:t>Pendiente</a:t>
            </a:r>
            <a:endParaRPr sz="1600"/>
          </a:p>
          <a:p>
            <a:pPr indent="-292100" lvl="0" marL="457200" rtl="0" algn="l">
              <a:lnSpc>
                <a:spcPct val="150000"/>
              </a:lnSpc>
              <a:spcBef>
                <a:spcPts val="0"/>
              </a:spcBef>
              <a:spcAft>
                <a:spcPts val="0"/>
              </a:spcAft>
              <a:buSzPct val="100000"/>
              <a:buChar char="●"/>
            </a:pPr>
            <a:r>
              <a:rPr lang="es" sz="1600"/>
              <a:t>Resuelta</a:t>
            </a:r>
            <a:endParaRPr sz="1600"/>
          </a:p>
          <a:p>
            <a:pPr indent="-292100" lvl="0" marL="457200" rtl="0" algn="l">
              <a:lnSpc>
                <a:spcPct val="150000"/>
              </a:lnSpc>
              <a:spcBef>
                <a:spcPts val="0"/>
              </a:spcBef>
              <a:spcAft>
                <a:spcPts val="0"/>
              </a:spcAft>
              <a:buSzPct val="100000"/>
              <a:buChar char="●"/>
            </a:pPr>
            <a:r>
              <a:rPr lang="es" sz="1600"/>
              <a:t>Rechazada</a:t>
            </a:r>
            <a:endParaRPr sz="1600"/>
          </a:p>
          <a:p>
            <a:pPr indent="0" lvl="0" marL="0" rtl="0" algn="l">
              <a:lnSpc>
                <a:spcPct val="150000"/>
              </a:lnSpc>
              <a:spcBef>
                <a:spcPts val="1200"/>
              </a:spcBef>
              <a:spcAft>
                <a:spcPts val="1200"/>
              </a:spcAft>
              <a:buSzPct val="129999"/>
              <a:buNone/>
            </a:pPr>
            <a:r>
              <a:t/>
            </a:r>
            <a:endParaRPr sz="1600"/>
          </a:p>
        </p:txBody>
      </p:sp>
      <p:sp>
        <p:nvSpPr>
          <p:cNvPr id="379" name="Google Shape;379;p37"/>
          <p:cNvSpPr txBox="1"/>
          <p:nvPr/>
        </p:nvSpPr>
        <p:spPr>
          <a:xfrm>
            <a:off x="1905000" y="2005650"/>
            <a:ext cx="5694900" cy="2893800"/>
          </a:xfrm>
          <a:prstGeom prst="rect">
            <a:avLst/>
          </a:prstGeom>
          <a:solidFill>
            <a:srgbClr val="33333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function </a:t>
            </a:r>
            <a:r>
              <a:rPr b="1" i="0" lang="es" sz="1100" u="none" cap="none" strike="noStrike">
                <a:solidFill>
                  <a:schemeClr val="lt1"/>
                </a:solidFill>
                <a:latin typeface="Courier New"/>
                <a:ea typeface="Courier New"/>
                <a:cs typeface="Courier New"/>
                <a:sym typeface="Courier New"/>
              </a:rPr>
              <a:t>leerArchivo</a:t>
            </a:r>
            <a:r>
              <a:rPr b="0" i="0" lang="es" sz="1100" u="none" cap="none" strike="noStrike">
                <a:solidFill>
                  <a:schemeClr val="lt1"/>
                </a:solidFill>
                <a:latin typeface="Courier New"/>
                <a:ea typeface="Courier New"/>
                <a:cs typeface="Courier New"/>
                <a:sym typeface="Courier New"/>
              </a:rPr>
              <a:t>(nombreArchivo: string): </a:t>
            </a:r>
            <a:r>
              <a:rPr b="1" i="0" lang="es" sz="1100" u="none" cap="none" strike="noStrike">
                <a:solidFill>
                  <a:srgbClr val="FFFF00"/>
                </a:solidFill>
                <a:latin typeface="Courier New"/>
                <a:ea typeface="Courier New"/>
                <a:cs typeface="Courier New"/>
                <a:sym typeface="Courier New"/>
              </a:rPr>
              <a:t>Promise&lt;string&gt;</a:t>
            </a:r>
            <a:r>
              <a:rPr b="0" i="0" lang="es" sz="1100" u="none" cap="none" strike="noStrike">
                <a:solidFill>
                  <a:schemeClr val="lt1"/>
                </a:solidFill>
                <a:latin typeface="Courier New"/>
                <a:ea typeface="Courier New"/>
                <a:cs typeface="Courier New"/>
                <a:sym typeface="Courier New"/>
              </a:rPr>
              <a:t>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return new </a:t>
            </a:r>
            <a:r>
              <a:rPr b="1" i="0" lang="es" sz="1100" u="none" cap="none" strike="noStrike">
                <a:solidFill>
                  <a:schemeClr val="lt1"/>
                </a:solidFill>
                <a:latin typeface="Courier New"/>
                <a:ea typeface="Courier New"/>
                <a:cs typeface="Courier New"/>
                <a:sym typeface="Courier New"/>
              </a:rPr>
              <a:t>Promise</a:t>
            </a:r>
            <a:r>
              <a:rPr b="0" i="0" lang="es" sz="1100" u="none" cap="none" strike="noStrike">
                <a:solidFill>
                  <a:schemeClr val="lt1"/>
                </a:solidFill>
                <a:latin typeface="Courier New"/>
                <a:ea typeface="Courier New"/>
                <a:cs typeface="Courier New"/>
                <a:sym typeface="Courier New"/>
              </a:rPr>
              <a:t>((</a:t>
            </a:r>
            <a:r>
              <a:rPr b="1" i="0" lang="es" sz="1100" u="none" cap="none" strike="noStrike">
                <a:solidFill>
                  <a:srgbClr val="00FF00"/>
                </a:solidFill>
                <a:latin typeface="Courier New"/>
                <a:ea typeface="Courier New"/>
                <a:cs typeface="Courier New"/>
                <a:sym typeface="Courier New"/>
              </a:rPr>
              <a:t>resolve</a:t>
            </a:r>
            <a:r>
              <a:rPr b="0" i="0" lang="es" sz="1100" u="none" cap="none" strike="noStrike">
                <a:solidFill>
                  <a:schemeClr val="lt1"/>
                </a:solidFill>
                <a:latin typeface="Courier New"/>
                <a:ea typeface="Courier New"/>
                <a:cs typeface="Courier New"/>
                <a:sym typeface="Courier New"/>
              </a:rPr>
              <a:t>, </a:t>
            </a:r>
            <a:r>
              <a:rPr b="1" i="0" lang="es" sz="1100" u="none" cap="none" strike="noStrike">
                <a:solidFill>
                  <a:srgbClr val="FF0000"/>
                </a:solidFill>
                <a:latin typeface="Courier New"/>
                <a:ea typeface="Courier New"/>
                <a:cs typeface="Courier New"/>
                <a:sym typeface="Courier New"/>
              </a:rPr>
              <a:t>reject</a:t>
            </a:r>
            <a:r>
              <a:rPr b="0" i="0" lang="es" sz="1100" u="none" cap="none" strike="noStrike">
                <a:solidFill>
                  <a:schemeClr val="lt1"/>
                </a:solidFill>
                <a:latin typeface="Courier New"/>
                <a:ea typeface="Courier New"/>
                <a:cs typeface="Courier New"/>
                <a:sym typeface="Courier New"/>
              </a:rPr>
              <a:t>) =&gt;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setTimeout(() =&gt;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if (nombreArchivo)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a:t>
            </a:r>
            <a:r>
              <a:rPr b="1" i="0" lang="es" sz="1100" u="none" cap="none" strike="noStrike">
                <a:solidFill>
                  <a:srgbClr val="00FF00"/>
                </a:solidFill>
                <a:latin typeface="Courier New"/>
                <a:ea typeface="Courier New"/>
                <a:cs typeface="Courier New"/>
                <a:sym typeface="Courier New"/>
              </a:rPr>
              <a:t>resolve</a:t>
            </a:r>
            <a:r>
              <a:rPr b="0" i="0" lang="es" sz="1100" u="none" cap="none" strike="noStrike">
                <a:solidFill>
                  <a:schemeClr val="lt1"/>
                </a:solidFill>
                <a:latin typeface="Courier New"/>
                <a:ea typeface="Courier New"/>
                <a:cs typeface="Courier New"/>
                <a:sym typeface="Courier New"/>
              </a:rPr>
              <a:t>(`Contenido del archivo ${nombreArchivo}`);</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 else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a:t>
            </a:r>
            <a:r>
              <a:rPr b="1" i="0" lang="es" sz="1100" u="none" cap="none" strike="noStrike">
                <a:solidFill>
                  <a:srgbClr val="FF0000"/>
                </a:solidFill>
                <a:latin typeface="Courier New"/>
                <a:ea typeface="Courier New"/>
                <a:cs typeface="Courier New"/>
                <a:sym typeface="Courier New"/>
              </a:rPr>
              <a:t>reject</a:t>
            </a:r>
            <a:r>
              <a:rPr b="0" i="0" lang="es" sz="1100" u="none" cap="none" strike="noStrike">
                <a:solidFill>
                  <a:schemeClr val="lt1"/>
                </a:solidFill>
                <a:latin typeface="Courier New"/>
                <a:ea typeface="Courier New"/>
                <a:cs typeface="Courier New"/>
                <a:sym typeface="Courier New"/>
              </a:rPr>
              <a:t>("Error: Nombre de archivo no proporcionado");</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 1000);</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lt1"/>
                </a:solidFill>
                <a:latin typeface="Courier New"/>
                <a:ea typeface="Courier New"/>
                <a:cs typeface="Courier New"/>
                <a:sym typeface="Courier New"/>
              </a:rPr>
              <a:t>leerArchivo</a:t>
            </a:r>
            <a:r>
              <a:rPr b="0" i="0" lang="es" sz="1100" u="none" cap="none" strike="noStrike">
                <a:solidFill>
                  <a:schemeClr val="lt1"/>
                </a:solidFill>
                <a:latin typeface="Courier New"/>
                <a:ea typeface="Courier New"/>
                <a:cs typeface="Courier New"/>
                <a:sym typeface="Courier New"/>
              </a:rPr>
              <a:t>("miArchivo.txt")</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a:t>
            </a:r>
            <a:r>
              <a:rPr b="1" i="0" lang="es" sz="1100" u="none" cap="none" strike="noStrike">
                <a:solidFill>
                  <a:srgbClr val="FFFF00"/>
                </a:solidFill>
                <a:latin typeface="Courier New"/>
                <a:ea typeface="Courier New"/>
                <a:cs typeface="Courier New"/>
                <a:sym typeface="Courier New"/>
              </a:rPr>
              <a:t>then</a:t>
            </a:r>
            <a:r>
              <a:rPr b="0" i="0" lang="es" sz="1100" u="none" cap="none" strike="noStrike">
                <a:solidFill>
                  <a:schemeClr val="lt1"/>
                </a:solidFill>
                <a:latin typeface="Courier New"/>
                <a:ea typeface="Courier New"/>
                <a:cs typeface="Courier New"/>
                <a:sym typeface="Courier New"/>
              </a:rPr>
              <a:t>(</a:t>
            </a:r>
            <a:r>
              <a:rPr b="1" i="0" lang="es" sz="1100" u="none" cap="none" strike="noStrike">
                <a:solidFill>
                  <a:srgbClr val="00FF00"/>
                </a:solidFill>
                <a:latin typeface="Courier New"/>
                <a:ea typeface="Courier New"/>
                <a:cs typeface="Courier New"/>
                <a:sym typeface="Courier New"/>
              </a:rPr>
              <a:t>contenido =&gt; console.log(contenido)</a:t>
            </a:r>
            <a:r>
              <a:rPr b="0" i="0" lang="es" sz="1100" u="none" cap="none" strike="noStrike">
                <a:solidFill>
                  <a:schemeClr val="lt1"/>
                </a:solidFill>
                <a:latin typeface="Courier New"/>
                <a:ea typeface="Courier New"/>
                <a:cs typeface="Courier New"/>
                <a:sym typeface="Courier New"/>
              </a:rPr>
              <a:t>) // Maneja el éxito</a:t>
            </a:r>
            <a:endParaRPr b="0" i="0" sz="11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lt1"/>
                </a:solidFill>
                <a:latin typeface="Courier New"/>
                <a:ea typeface="Courier New"/>
                <a:cs typeface="Courier New"/>
                <a:sym typeface="Courier New"/>
              </a:rPr>
              <a:t>  .</a:t>
            </a:r>
            <a:r>
              <a:rPr b="1" i="0" lang="es" sz="1100" u="none" cap="none" strike="noStrike">
                <a:solidFill>
                  <a:srgbClr val="FFFF00"/>
                </a:solidFill>
                <a:latin typeface="Courier New"/>
                <a:ea typeface="Courier New"/>
                <a:cs typeface="Courier New"/>
                <a:sym typeface="Courier New"/>
              </a:rPr>
              <a:t>catch</a:t>
            </a:r>
            <a:r>
              <a:rPr b="0" i="0" lang="es" sz="1100" u="none" cap="none" strike="noStrike">
                <a:solidFill>
                  <a:schemeClr val="lt1"/>
                </a:solidFill>
                <a:latin typeface="Courier New"/>
                <a:ea typeface="Courier New"/>
                <a:cs typeface="Courier New"/>
                <a:sym typeface="Courier New"/>
              </a:rPr>
              <a:t>(</a:t>
            </a:r>
            <a:r>
              <a:rPr b="1" i="0" lang="es" sz="1100" u="none" cap="none" strike="noStrike">
                <a:solidFill>
                  <a:srgbClr val="FF0000"/>
                </a:solidFill>
                <a:latin typeface="Courier New"/>
                <a:ea typeface="Courier New"/>
                <a:cs typeface="Courier New"/>
                <a:sym typeface="Courier New"/>
              </a:rPr>
              <a:t>error =&gt; console.error(error)</a:t>
            </a:r>
            <a:r>
              <a:rPr b="0" i="0" lang="es" sz="1100" u="none" cap="none" strike="noStrike">
                <a:solidFill>
                  <a:schemeClr val="lt1"/>
                </a:solidFill>
                <a:latin typeface="Courier New"/>
                <a:ea typeface="Courier New"/>
                <a:cs typeface="Courier New"/>
                <a:sym typeface="Courier New"/>
              </a:rPr>
              <a:t>); // Maneja el error</a:t>
            </a:r>
            <a:endParaRPr b="0" i="0" sz="11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Async/Await</a:t>
            </a:r>
            <a:endParaRPr/>
          </a:p>
        </p:txBody>
      </p:sp>
      <p:sp>
        <p:nvSpPr>
          <p:cNvPr id="385" name="Google Shape;385;p38"/>
          <p:cNvSpPr txBox="1"/>
          <p:nvPr>
            <p:ph idx="1" type="body"/>
          </p:nvPr>
        </p:nvSpPr>
        <p:spPr>
          <a:xfrm>
            <a:off x="4644675" y="500925"/>
            <a:ext cx="4166400" cy="17529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1200"/>
              </a:spcAft>
              <a:buSzPts val="1300"/>
              <a:buNone/>
            </a:pPr>
            <a:r>
              <a:rPr b="1" lang="es"/>
              <a:t>async</a:t>
            </a:r>
            <a:r>
              <a:rPr lang="es"/>
              <a:t> y </a:t>
            </a:r>
            <a:r>
              <a:rPr b="1" lang="es"/>
              <a:t>await</a:t>
            </a:r>
            <a:r>
              <a:rPr lang="es"/>
              <a:t> son extensiones de las promesas que </a:t>
            </a:r>
            <a:r>
              <a:rPr b="1" lang="es"/>
              <a:t>permiten escribir código asíncrono de manera que parezca síncrono</a:t>
            </a:r>
            <a:r>
              <a:rPr lang="es"/>
              <a:t> y sea más </a:t>
            </a:r>
            <a:r>
              <a:rPr b="1" lang="es"/>
              <a:t>fácil de leer y mantener</a:t>
            </a:r>
            <a:r>
              <a:rPr lang="es"/>
              <a:t>.</a:t>
            </a:r>
            <a:endParaRPr sz="1800"/>
          </a:p>
        </p:txBody>
      </p:sp>
      <p:sp>
        <p:nvSpPr>
          <p:cNvPr id="386" name="Google Shape;386;p38"/>
          <p:cNvSpPr txBox="1"/>
          <p:nvPr/>
        </p:nvSpPr>
        <p:spPr>
          <a:xfrm>
            <a:off x="690900" y="1958675"/>
            <a:ext cx="7875000" cy="2586000"/>
          </a:xfrm>
          <a:prstGeom prst="rect">
            <a:avLst/>
          </a:prstGeom>
          <a:solidFill>
            <a:srgbClr val="33333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FFD966"/>
                </a:solidFill>
                <a:latin typeface="Arial"/>
                <a:ea typeface="Arial"/>
                <a:cs typeface="Arial"/>
                <a:sym typeface="Arial"/>
              </a:rPr>
              <a:t>async</a:t>
            </a:r>
            <a:r>
              <a:rPr b="1" i="0" lang="es" sz="1200" u="none" cap="none" strike="noStrike">
                <a:solidFill>
                  <a:srgbClr val="ECECEC"/>
                </a:solidFill>
                <a:latin typeface="Arial"/>
                <a:ea typeface="Arial"/>
                <a:cs typeface="Arial"/>
                <a:sym typeface="Arial"/>
              </a:rPr>
              <a:t> function obtenerContenidoArchivo(nombreArchivo: string) {</a:t>
            </a:r>
            <a:endParaRPr b="1"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a:t>
            </a:r>
            <a:r>
              <a:rPr b="1" i="0" lang="es" sz="1200" u="none" cap="none" strike="noStrike">
                <a:solidFill>
                  <a:srgbClr val="ECECEC"/>
                </a:solidFill>
                <a:latin typeface="Arial"/>
                <a:ea typeface="Arial"/>
                <a:cs typeface="Arial"/>
                <a:sym typeface="Arial"/>
              </a:rPr>
              <a:t> try {</a:t>
            </a:r>
            <a:endParaRPr b="1"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const contenido = </a:t>
            </a:r>
            <a:r>
              <a:rPr b="1" i="0" lang="es" sz="1200" u="none" cap="none" strike="noStrike">
                <a:solidFill>
                  <a:srgbClr val="FF9900"/>
                </a:solidFill>
                <a:latin typeface="Arial"/>
                <a:ea typeface="Arial"/>
                <a:cs typeface="Arial"/>
                <a:sym typeface="Arial"/>
              </a:rPr>
              <a:t>await</a:t>
            </a:r>
            <a:r>
              <a:rPr b="0" i="0" lang="es" sz="1200" u="none" cap="none" strike="noStrike">
                <a:solidFill>
                  <a:srgbClr val="ECECEC"/>
                </a:solidFill>
                <a:latin typeface="Arial"/>
                <a:ea typeface="Arial"/>
                <a:cs typeface="Arial"/>
                <a:sym typeface="Arial"/>
              </a:rPr>
              <a:t> </a:t>
            </a:r>
            <a:r>
              <a:rPr b="1" i="0" lang="es" sz="1200" u="none" cap="none" strike="noStrike">
                <a:solidFill>
                  <a:srgbClr val="ECECEC"/>
                </a:solidFill>
                <a:latin typeface="Arial"/>
                <a:ea typeface="Arial"/>
                <a:cs typeface="Arial"/>
                <a:sym typeface="Arial"/>
              </a:rPr>
              <a:t>leerArchivo(nombreArchivo)</a:t>
            </a:r>
            <a:r>
              <a:rPr b="0" i="0" lang="es" sz="1200" u="none" cap="none" strike="noStrike">
                <a:solidFill>
                  <a:srgbClr val="ECECEC"/>
                </a:solidFill>
                <a:latin typeface="Arial"/>
                <a:ea typeface="Arial"/>
                <a:cs typeface="Arial"/>
                <a:sym typeface="Arial"/>
              </a:rPr>
              <a:t>;</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console.log(contenido);</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a:t>
            </a:r>
            <a:r>
              <a:rPr b="1" i="0" lang="es" sz="1200" u="none" cap="none" strike="noStrike">
                <a:solidFill>
                  <a:srgbClr val="ECECEC"/>
                </a:solidFill>
                <a:latin typeface="Arial"/>
                <a:ea typeface="Arial"/>
                <a:cs typeface="Arial"/>
                <a:sym typeface="Arial"/>
              </a:rPr>
              <a:t> } catch (error) {</a:t>
            </a:r>
            <a:endParaRPr b="1"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console.error(error);</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  }</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ECECEC"/>
                </a:solidFill>
                <a:latin typeface="Arial"/>
                <a:ea typeface="Arial"/>
                <a:cs typeface="Arial"/>
                <a:sym typeface="Arial"/>
              </a:rPr>
              <a:t>}</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ECEC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ECECEC"/>
                </a:solidFill>
                <a:latin typeface="Arial"/>
                <a:ea typeface="Arial"/>
                <a:cs typeface="Arial"/>
                <a:sym typeface="Arial"/>
              </a:rPr>
              <a:t>obtenerContenidoArchivo("miArchivo.txt");</a:t>
            </a:r>
            <a:r>
              <a:rPr b="0" i="0" lang="es" sz="1200" u="none" cap="none" strike="noStrike">
                <a:solidFill>
                  <a:srgbClr val="ECECEC"/>
                </a:solidFill>
                <a:latin typeface="Arial"/>
                <a:ea typeface="Arial"/>
                <a:cs typeface="Arial"/>
                <a:sym typeface="Arial"/>
              </a:rPr>
              <a:t> </a:t>
            </a:r>
            <a:r>
              <a:rPr b="1" i="0" lang="es" sz="1200" u="none" cap="none" strike="noStrike">
                <a:solidFill>
                  <a:srgbClr val="93C47D"/>
                </a:solidFill>
                <a:latin typeface="Arial"/>
                <a:ea typeface="Arial"/>
                <a:cs typeface="Arial"/>
                <a:sym typeface="Arial"/>
              </a:rPr>
              <a:t>// Llama a la función asíncrona</a:t>
            </a:r>
            <a:endParaRPr b="1" i="0" sz="1200" u="none" cap="none" strike="noStrike">
              <a:solidFill>
                <a:srgbClr val="93C4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93C47D"/>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Closures</a:t>
            </a:r>
            <a:endParaRPr/>
          </a:p>
        </p:txBody>
      </p:sp>
      <p:sp>
        <p:nvSpPr>
          <p:cNvPr id="392" name="Google Shape;392;p3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s" sz="1600"/>
              <a:t>Puede resultar c</a:t>
            </a:r>
            <a:r>
              <a:rPr lang="es" sz="1600"/>
              <a:t>onfuso porque su uso es “invisible” a golpe de vista.</a:t>
            </a:r>
            <a:endParaRPr sz="1600"/>
          </a:p>
          <a:p>
            <a:pPr indent="-330200" lvl="0" marL="457200" rtl="0" algn="l">
              <a:lnSpc>
                <a:spcPct val="150000"/>
              </a:lnSpc>
              <a:spcBef>
                <a:spcPts val="0"/>
              </a:spcBef>
              <a:spcAft>
                <a:spcPts val="0"/>
              </a:spcAft>
              <a:buSzPts val="1600"/>
              <a:buChar char="●"/>
            </a:pPr>
            <a:r>
              <a:rPr lang="es" sz="1600"/>
              <a:t>Identificar cuándo lo estamos usando</a:t>
            </a:r>
            <a:endParaRPr sz="1600"/>
          </a:p>
          <a:p>
            <a:pPr indent="-330200" lvl="0" marL="457200" rtl="0" algn="l">
              <a:lnSpc>
                <a:spcPct val="150000"/>
              </a:lnSpc>
              <a:spcBef>
                <a:spcPts val="0"/>
              </a:spcBef>
              <a:spcAft>
                <a:spcPts val="0"/>
              </a:spcAft>
              <a:buSzPts val="1600"/>
              <a:buChar char="●"/>
            </a:pPr>
            <a:r>
              <a:rPr lang="es" sz="1600"/>
              <a:t>¿Por qué es importante tenerlas en mente?</a:t>
            </a:r>
            <a:endParaRPr sz="1600"/>
          </a:p>
          <a:p>
            <a:pPr indent="0" lvl="0" marL="0" rtl="0" algn="l">
              <a:lnSpc>
                <a:spcPct val="115000"/>
              </a:lnSpc>
              <a:spcBef>
                <a:spcPts val="1200"/>
              </a:spcBef>
              <a:spcAft>
                <a:spcPts val="1200"/>
              </a:spcAft>
              <a:buSzPts val="1300"/>
              <a:buNone/>
            </a:pPr>
            <a:r>
              <a:rPr lang="es" sz="1400"/>
              <a:t>Los </a:t>
            </a:r>
            <a:r>
              <a:rPr b="1" lang="es" sz="1400"/>
              <a:t>closures, o clausuras, son funciones que hacen referencia a variables independientes</a:t>
            </a:r>
            <a:r>
              <a:rPr lang="es" sz="1400"/>
              <a:t>. En otras palabras, </a:t>
            </a:r>
            <a:r>
              <a:rPr b="1" lang="es" sz="1400"/>
              <a:t>la función definida en el closure "recuerda" el entorno en el que fue creada</a:t>
            </a:r>
            <a:r>
              <a:rPr lang="es" sz="1400"/>
              <a:t>. En TypeScript, al igual que en JavaScript, los closures son una característica poderosa que </a:t>
            </a:r>
            <a:r>
              <a:rPr b="1" lang="es" sz="1400"/>
              <a:t>te permite proteger variables, crear funciones privadas</a:t>
            </a:r>
            <a:r>
              <a:rPr lang="es" sz="1400"/>
              <a:t>, y más</a:t>
            </a:r>
            <a:endParaRPr sz="1400"/>
          </a:p>
        </p:txBody>
      </p:sp>
      <p:pic>
        <p:nvPicPr>
          <p:cNvPr id="393" name="Google Shape;393;p39"/>
          <p:cNvPicPr preferRelativeResize="0"/>
          <p:nvPr/>
        </p:nvPicPr>
        <p:blipFill>
          <a:blip r:embed="rId3">
            <a:alphaModFix/>
          </a:blip>
          <a:stretch>
            <a:fillRect/>
          </a:stretch>
        </p:blipFill>
        <p:spPr>
          <a:xfrm>
            <a:off x="184500" y="1709150"/>
            <a:ext cx="3873875" cy="236211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Closures</a:t>
            </a:r>
            <a:endParaRPr/>
          </a:p>
        </p:txBody>
      </p:sp>
      <p:sp>
        <p:nvSpPr>
          <p:cNvPr id="399" name="Google Shape;399;p40"/>
          <p:cNvSpPr txBox="1"/>
          <p:nvPr/>
        </p:nvSpPr>
        <p:spPr>
          <a:xfrm>
            <a:off x="776825" y="3660800"/>
            <a:ext cx="74259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es" sz="1200">
                <a:solidFill>
                  <a:schemeClr val="dk2"/>
                </a:solidFill>
                <a:highlight>
                  <a:srgbClr val="FFFFFF"/>
                </a:highlight>
                <a:latin typeface="Roboto"/>
                <a:ea typeface="Roboto"/>
                <a:cs typeface="Roboto"/>
                <a:sym typeface="Roboto"/>
              </a:rPr>
              <a:t>Este ejemplo muestra cómo puedes usar un closure para crear una f</a:t>
            </a:r>
            <a:r>
              <a:rPr b="1" lang="es" sz="1200">
                <a:solidFill>
                  <a:schemeClr val="dk2"/>
                </a:solidFill>
                <a:highlight>
                  <a:srgbClr val="FFFFFF"/>
                </a:highlight>
                <a:latin typeface="Roboto"/>
                <a:ea typeface="Roboto"/>
                <a:cs typeface="Roboto"/>
                <a:sym typeface="Roboto"/>
              </a:rPr>
              <a:t>unción que mantiene su propio estado privado </a:t>
            </a:r>
            <a:r>
              <a:rPr lang="es" sz="1200">
                <a:solidFill>
                  <a:schemeClr val="dk2"/>
                </a:solidFill>
                <a:highlight>
                  <a:srgbClr val="FFFFFF"/>
                </a:highlight>
                <a:latin typeface="Roboto"/>
                <a:ea typeface="Roboto"/>
                <a:cs typeface="Roboto"/>
                <a:sym typeface="Roboto"/>
              </a:rPr>
              <a:t>- en este caso, un contador.</a:t>
            </a:r>
            <a:endParaRPr sz="1200">
              <a:solidFill>
                <a:schemeClr val="dk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200">
              <a:solidFill>
                <a:schemeClr val="dk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lang="es" sz="1200">
                <a:solidFill>
                  <a:schemeClr val="dk2"/>
                </a:solidFill>
                <a:highlight>
                  <a:srgbClr val="FFFFFF"/>
                </a:highlight>
                <a:latin typeface="Roboto"/>
                <a:ea typeface="Roboto"/>
                <a:cs typeface="Roboto"/>
                <a:sym typeface="Roboto"/>
              </a:rPr>
              <a:t>Cada vez que llamas a </a:t>
            </a:r>
            <a:r>
              <a:rPr b="1" lang="es" sz="1200">
                <a:solidFill>
                  <a:schemeClr val="dk2"/>
                </a:solidFill>
                <a:highlight>
                  <a:srgbClr val="FFFFFF"/>
                </a:highlight>
                <a:latin typeface="Roboto"/>
                <a:ea typeface="Roboto"/>
                <a:cs typeface="Roboto"/>
                <a:sym typeface="Roboto"/>
              </a:rPr>
              <a:t>miContador</a:t>
            </a:r>
            <a:r>
              <a:rPr lang="es" sz="1200">
                <a:solidFill>
                  <a:schemeClr val="dk2"/>
                </a:solidFill>
                <a:highlight>
                  <a:srgbClr val="FFFFFF"/>
                </a:highlight>
                <a:latin typeface="Roboto"/>
                <a:ea typeface="Roboto"/>
                <a:cs typeface="Roboto"/>
                <a:sym typeface="Roboto"/>
              </a:rPr>
              <a:t>, accede a la variable contador que fue definida en el closure, </a:t>
            </a:r>
            <a:r>
              <a:rPr b="1" lang="es" sz="1200">
                <a:solidFill>
                  <a:schemeClr val="dk2"/>
                </a:solidFill>
                <a:highlight>
                  <a:srgbClr val="FFFFFF"/>
                </a:highlight>
                <a:latin typeface="Roboto"/>
                <a:ea typeface="Roboto"/>
                <a:cs typeface="Roboto"/>
                <a:sym typeface="Roboto"/>
              </a:rPr>
              <a:t>modificándola y retornando su nuevo valor</a:t>
            </a:r>
            <a:r>
              <a:rPr lang="es" sz="1200">
                <a:solidFill>
                  <a:schemeClr val="dk2"/>
                </a:solidFill>
                <a:highlight>
                  <a:srgbClr val="FFFFFF"/>
                </a:highlight>
                <a:latin typeface="Roboto"/>
                <a:ea typeface="Roboto"/>
                <a:cs typeface="Roboto"/>
                <a:sym typeface="Roboto"/>
              </a:rPr>
              <a:t>.</a:t>
            </a:r>
            <a:endParaRPr sz="1200">
              <a:solidFill>
                <a:schemeClr val="dk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200">
              <a:solidFill>
                <a:schemeClr val="dk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dk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dk2"/>
              </a:solidFill>
              <a:highlight>
                <a:srgbClr val="FFFFFF"/>
              </a:highlight>
              <a:latin typeface="Roboto"/>
              <a:ea typeface="Roboto"/>
              <a:cs typeface="Roboto"/>
              <a:sym typeface="Roboto"/>
            </a:endParaRPr>
          </a:p>
        </p:txBody>
      </p:sp>
      <p:pic>
        <p:nvPicPr>
          <p:cNvPr id="400" name="Google Shape;400;p40"/>
          <p:cNvPicPr preferRelativeResize="0"/>
          <p:nvPr/>
        </p:nvPicPr>
        <p:blipFill>
          <a:blip r:embed="rId3">
            <a:alphaModFix/>
          </a:blip>
          <a:stretch>
            <a:fillRect/>
          </a:stretch>
        </p:blipFill>
        <p:spPr>
          <a:xfrm>
            <a:off x="2231675" y="225350"/>
            <a:ext cx="6278100" cy="314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bda9428b84_0_5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Hoja de Ruta</a:t>
            </a:r>
            <a:endParaRPr/>
          </a:p>
        </p:txBody>
      </p:sp>
      <p:sp>
        <p:nvSpPr>
          <p:cNvPr id="89" name="Google Shape;89;g2bda9428b84_0_5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s"/>
              <a:t>Introducción: JS + TypeScript</a:t>
            </a:r>
            <a:endParaRPr/>
          </a:p>
          <a:p>
            <a:pPr indent="-311150" lvl="0" marL="457200" rtl="0" algn="l">
              <a:spcBef>
                <a:spcPts val="0"/>
              </a:spcBef>
              <a:spcAft>
                <a:spcPts val="0"/>
              </a:spcAft>
              <a:buSzPts val="1300"/>
              <a:buChar char="●"/>
            </a:pPr>
            <a:r>
              <a:rPr lang="es"/>
              <a:t>Node.js</a:t>
            </a:r>
            <a:endParaRPr/>
          </a:p>
          <a:p>
            <a:pPr indent="-311150" lvl="0" marL="457200" rtl="0" algn="l">
              <a:spcBef>
                <a:spcPts val="0"/>
              </a:spcBef>
              <a:spcAft>
                <a:spcPts val="0"/>
              </a:spcAft>
              <a:buSzPts val="1300"/>
              <a:buChar char="●"/>
            </a:pPr>
            <a:r>
              <a:rPr lang="es"/>
              <a:t>Redis como Caché y como KVS.</a:t>
            </a:r>
            <a:endParaRPr/>
          </a:p>
          <a:p>
            <a:pPr indent="-311150" lvl="0" marL="457200" rtl="0" algn="l">
              <a:spcBef>
                <a:spcPts val="0"/>
              </a:spcBef>
              <a:spcAft>
                <a:spcPts val="0"/>
              </a:spcAft>
              <a:buSzPts val="1300"/>
              <a:buChar char="●"/>
            </a:pPr>
            <a:r>
              <a:rPr lang="es"/>
              <a:t>Queues ( Bull, Arenas &amp; P&amp;F)</a:t>
            </a:r>
            <a:endParaRPr/>
          </a:p>
          <a:p>
            <a:pPr indent="0" lvl="0" marL="457200" rtl="0" algn="l">
              <a:spcBef>
                <a:spcPts val="0"/>
              </a:spcBef>
              <a:spcAft>
                <a:spcPts val="0"/>
              </a:spcAft>
              <a:buNone/>
            </a:pPr>
            <a:r>
              <a:t/>
            </a:r>
            <a:endParaRPr/>
          </a:p>
          <a:p>
            <a:pPr indent="-311150" lvl="0" marL="457200" rtl="0" algn="l">
              <a:spcBef>
                <a:spcPts val="0"/>
              </a:spcBef>
              <a:spcAft>
                <a:spcPts val="0"/>
              </a:spcAft>
              <a:buClr>
                <a:srgbClr val="FF0000"/>
              </a:buClr>
              <a:buSzPts val="1300"/>
              <a:buChar char="●"/>
            </a:pPr>
            <a:r>
              <a:rPr b="1" lang="es">
                <a:solidFill>
                  <a:srgbClr val="FF0000"/>
                </a:solidFill>
                <a:highlight>
                  <a:schemeClr val="lt1"/>
                </a:highlight>
              </a:rPr>
              <a:t>10/04/2024</a:t>
            </a:r>
            <a:endParaRPr b="1">
              <a:solidFill>
                <a:srgbClr val="FF0000"/>
              </a:solidFill>
              <a:highlight>
                <a:schemeClr val="lt1"/>
              </a:highlight>
            </a:endParaRPr>
          </a:p>
          <a:p>
            <a:pPr indent="0" lvl="0" marL="457200" rtl="0" algn="l">
              <a:spcBef>
                <a:spcPts val="0"/>
              </a:spcBef>
              <a:spcAft>
                <a:spcPts val="0"/>
              </a:spcAft>
              <a:buNone/>
            </a:pPr>
            <a:r>
              <a:rPr b="1" lang="es">
                <a:highlight>
                  <a:schemeClr val="lt1"/>
                </a:highlight>
              </a:rPr>
              <a:t>Ejercicio de aplicación (Pipes &amp; Filter)</a:t>
            </a:r>
            <a:endParaRPr b="1">
              <a:highlight>
                <a:schemeClr val="lt1"/>
              </a:highlight>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s"/>
              <a:t>Lectura de Obligatorio</a:t>
            </a:r>
            <a:endParaRPr/>
          </a:p>
          <a:p>
            <a:pPr indent="-311150" lvl="0" marL="457200" rtl="0" algn="l">
              <a:spcBef>
                <a:spcPts val="0"/>
              </a:spcBef>
              <a:spcAft>
                <a:spcPts val="0"/>
              </a:spcAft>
              <a:buSzPts val="1300"/>
              <a:buChar char="●"/>
            </a:pPr>
            <a:r>
              <a:rPr lang="es"/>
              <a:t>Introducción a Mongo y MySQL</a:t>
            </a:r>
            <a:endParaRPr/>
          </a:p>
          <a:p>
            <a:pPr indent="-311150" lvl="0" marL="457200" rtl="0" algn="l">
              <a:spcBef>
                <a:spcPts val="0"/>
              </a:spcBef>
              <a:spcAft>
                <a:spcPts val="0"/>
              </a:spcAft>
              <a:buSzPts val="1300"/>
              <a:buChar char="●"/>
            </a:pPr>
            <a:r>
              <a:rPr lang="es"/>
              <a:t>Graphql, PM2, Elasticsearch y kibana</a:t>
            </a:r>
            <a:endParaRPr/>
          </a:p>
          <a:p>
            <a:pPr indent="0" lvl="0" marL="457200" rtl="0" algn="l">
              <a:spcBef>
                <a:spcPts val="0"/>
              </a:spcBef>
              <a:spcAft>
                <a:spcPts val="0"/>
              </a:spcAft>
              <a:buNone/>
            </a:pPr>
            <a:r>
              <a:t/>
            </a:r>
            <a:endParaRPr/>
          </a:p>
          <a:p>
            <a:pPr indent="-311150" lvl="0" marL="457200" rtl="0" algn="l">
              <a:spcBef>
                <a:spcPts val="0"/>
              </a:spcBef>
              <a:spcAft>
                <a:spcPts val="0"/>
              </a:spcAft>
              <a:buClr>
                <a:srgbClr val="FF0000"/>
              </a:buClr>
              <a:buSzPts val="1300"/>
              <a:buChar char="●"/>
            </a:pPr>
            <a:r>
              <a:rPr b="1" lang="es">
                <a:solidFill>
                  <a:srgbClr val="FF0000"/>
                </a:solidFill>
                <a:highlight>
                  <a:schemeClr val="lt1"/>
                </a:highlight>
              </a:rPr>
              <a:t>22/05/2024</a:t>
            </a:r>
            <a:endParaRPr/>
          </a:p>
          <a:p>
            <a:pPr indent="0" lvl="0" marL="457200" rtl="0" algn="l">
              <a:spcBef>
                <a:spcPts val="0"/>
              </a:spcBef>
              <a:spcAft>
                <a:spcPts val="0"/>
              </a:spcAft>
              <a:buNone/>
            </a:pPr>
            <a:r>
              <a:rPr b="1" lang="es">
                <a:highlight>
                  <a:schemeClr val="lt1"/>
                </a:highlight>
              </a:rPr>
              <a:t>Ejercicio de aplicación (Pub Sub o CQRS)</a:t>
            </a:r>
            <a:endParaRPr b="1">
              <a:highlight>
                <a:schemeClr val="lt1"/>
              </a:highlight>
            </a:endParaRPr>
          </a:p>
          <a:p>
            <a:pPr indent="0" lvl="0" marL="457200" rtl="0" algn="l">
              <a:spcBef>
                <a:spcPts val="0"/>
              </a:spcBef>
              <a:spcAft>
                <a:spcPts val="0"/>
              </a:spcAft>
              <a:buNone/>
            </a:pPr>
            <a:r>
              <a:t/>
            </a:r>
            <a:endParaRPr b="1"/>
          </a:p>
          <a:p>
            <a:pPr indent="-311150" lvl="0" marL="457200" rtl="0" algn="l">
              <a:spcBef>
                <a:spcPts val="0"/>
              </a:spcBef>
              <a:spcAft>
                <a:spcPts val="0"/>
              </a:spcAft>
              <a:buSzPts val="1300"/>
              <a:buChar char="●"/>
            </a:pPr>
            <a:r>
              <a:rPr lang="es"/>
              <a:t>JWT, OAuth</a:t>
            </a:r>
            <a:endParaRPr/>
          </a:p>
          <a:p>
            <a:pPr indent="-311150" lvl="0" marL="457200" rtl="0" algn="l">
              <a:spcBef>
                <a:spcPts val="0"/>
              </a:spcBef>
              <a:spcAft>
                <a:spcPts val="0"/>
              </a:spcAft>
              <a:buSzPts val="1300"/>
              <a:buChar char="●"/>
            </a:pPr>
            <a:r>
              <a:rPr lang="es"/>
              <a:t>Consultas </a:t>
            </a:r>
            <a:r>
              <a:rPr lang="es"/>
              <a:t>obligatorio</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b="1" lang="es">
                <a:solidFill>
                  <a:srgbClr val="FF0000"/>
                </a:solidFill>
              </a:rPr>
              <a:t>20</a:t>
            </a:r>
            <a:r>
              <a:rPr b="1" lang="es">
                <a:solidFill>
                  <a:srgbClr val="FF0000"/>
                </a:solidFill>
              </a:rPr>
              <a:t>/06/2024</a:t>
            </a:r>
            <a:r>
              <a:rPr b="1" lang="es"/>
              <a:t> Entrega obligatorio</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2bda9428b84_0_56"/>
          <p:cNvPicPr preferRelativeResize="0"/>
          <p:nvPr/>
        </p:nvPicPr>
        <p:blipFill>
          <a:blip r:embed="rId3">
            <a:alphaModFix/>
          </a:blip>
          <a:stretch>
            <a:fillRect/>
          </a:stretch>
        </p:blipFill>
        <p:spPr>
          <a:xfrm>
            <a:off x="608500" y="113325"/>
            <a:ext cx="7239550" cy="491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Temas del día</a:t>
            </a:r>
            <a:endParaRPr/>
          </a:p>
        </p:txBody>
      </p:sp>
      <p:sp>
        <p:nvSpPr>
          <p:cNvPr id="100" name="Google Shape;100;p4"/>
          <p:cNvSpPr txBox="1"/>
          <p:nvPr>
            <p:ph idx="1" type="body"/>
          </p:nvPr>
        </p:nvSpPr>
        <p:spPr>
          <a:xfrm>
            <a:off x="4644675" y="272325"/>
            <a:ext cx="4166400" cy="4098600"/>
          </a:xfrm>
          <a:prstGeom prst="rect">
            <a:avLst/>
          </a:prstGeom>
          <a:noFill/>
          <a:ln>
            <a:noFill/>
          </a:ln>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s" sz="1600"/>
              <a:t>JavaScript/Typescript</a:t>
            </a:r>
            <a:endParaRPr sz="1600"/>
          </a:p>
          <a:p>
            <a:pPr indent="-330200" lvl="1" marL="914400" rtl="0" algn="l">
              <a:lnSpc>
                <a:spcPct val="150000"/>
              </a:lnSpc>
              <a:spcBef>
                <a:spcPts val="0"/>
              </a:spcBef>
              <a:spcAft>
                <a:spcPts val="0"/>
              </a:spcAft>
              <a:buSzPts val="1600"/>
              <a:buChar char="○"/>
            </a:pPr>
            <a:r>
              <a:rPr lang="es" sz="1600"/>
              <a:t>Introducción</a:t>
            </a:r>
            <a:endParaRPr sz="1600"/>
          </a:p>
          <a:p>
            <a:pPr indent="-330200" lvl="1" marL="914400" rtl="0" algn="l">
              <a:lnSpc>
                <a:spcPct val="150000"/>
              </a:lnSpc>
              <a:spcBef>
                <a:spcPts val="0"/>
              </a:spcBef>
              <a:spcAft>
                <a:spcPts val="0"/>
              </a:spcAft>
              <a:buSzPts val="1600"/>
              <a:buChar char="○"/>
            </a:pPr>
            <a:r>
              <a:rPr lang="es" sz="1600"/>
              <a:t>Funciones</a:t>
            </a:r>
            <a:endParaRPr sz="1600"/>
          </a:p>
          <a:p>
            <a:pPr indent="-330200" lvl="1" marL="914400" rtl="0" algn="l">
              <a:lnSpc>
                <a:spcPct val="150000"/>
              </a:lnSpc>
              <a:spcBef>
                <a:spcPts val="0"/>
              </a:spcBef>
              <a:spcAft>
                <a:spcPts val="0"/>
              </a:spcAft>
              <a:buSzPts val="1600"/>
              <a:buChar char="○"/>
            </a:pPr>
            <a:r>
              <a:rPr lang="es" sz="1600"/>
              <a:t>OOP</a:t>
            </a:r>
            <a:endParaRPr sz="1600"/>
          </a:p>
          <a:p>
            <a:pPr indent="-330200" lvl="1" marL="914400" rtl="0" algn="l">
              <a:lnSpc>
                <a:spcPct val="150000"/>
              </a:lnSpc>
              <a:spcBef>
                <a:spcPts val="0"/>
              </a:spcBef>
              <a:spcAft>
                <a:spcPts val="0"/>
              </a:spcAft>
              <a:buSzPts val="1600"/>
              <a:buChar char="○"/>
            </a:pPr>
            <a:r>
              <a:rPr lang="es" sz="1600"/>
              <a:t>Asincronismo</a:t>
            </a:r>
            <a:endParaRPr sz="1600"/>
          </a:p>
          <a:p>
            <a:pPr indent="-330200" lvl="0" marL="457200" rtl="0" algn="l">
              <a:lnSpc>
                <a:spcPct val="150000"/>
              </a:lnSpc>
              <a:spcBef>
                <a:spcPts val="0"/>
              </a:spcBef>
              <a:spcAft>
                <a:spcPts val="0"/>
              </a:spcAft>
              <a:buSzPts val="1600"/>
              <a:buChar char="●"/>
            </a:pPr>
            <a:r>
              <a:rPr lang="es" sz="1600"/>
              <a:t>NodeJS</a:t>
            </a:r>
            <a:endParaRPr sz="1600"/>
          </a:p>
          <a:p>
            <a:pPr indent="0" lvl="0" marL="457200" rtl="0" algn="l">
              <a:lnSpc>
                <a:spcPct val="150000"/>
              </a:lnSpc>
              <a:spcBef>
                <a:spcPts val="0"/>
              </a:spcBef>
              <a:spcAft>
                <a:spcPts val="0"/>
              </a:spcAft>
              <a:buNone/>
            </a:pPr>
            <a:r>
              <a:t/>
            </a:r>
            <a:endParaRPr sz="1600"/>
          </a:p>
          <a:p>
            <a:pPr indent="0" lvl="0" marL="0" rtl="0" algn="l">
              <a:lnSpc>
                <a:spcPct val="150000"/>
              </a:lnSpc>
              <a:spcBef>
                <a:spcPts val="1200"/>
              </a:spcBef>
              <a:spcAft>
                <a:spcPts val="0"/>
              </a:spcAft>
              <a:buSzPts val="1300"/>
              <a:buNone/>
            </a:pPr>
            <a:r>
              <a:t/>
            </a:r>
            <a:endParaRPr sz="1600"/>
          </a:p>
          <a:p>
            <a:pPr indent="0" lvl="0" marL="0" rtl="0" algn="l">
              <a:lnSpc>
                <a:spcPct val="150000"/>
              </a:lnSpc>
              <a:spcBef>
                <a:spcPts val="1200"/>
              </a:spcBef>
              <a:spcAft>
                <a:spcPts val="1200"/>
              </a:spcAft>
              <a:buSzPts val="1300"/>
              <a:buNone/>
            </a:pPr>
            <a:r>
              <a:t/>
            </a:r>
            <a:endParaRPr sz="1600"/>
          </a:p>
        </p:txBody>
      </p:sp>
      <p:pic>
        <p:nvPicPr>
          <p:cNvPr id="101" name="Google Shape;101;p4"/>
          <p:cNvPicPr preferRelativeResize="0"/>
          <p:nvPr/>
        </p:nvPicPr>
        <p:blipFill rotWithShape="1">
          <a:blip r:embed="rId3">
            <a:alphaModFix/>
          </a:blip>
          <a:srcRect b="0" l="0" r="0" t="0"/>
          <a:stretch/>
        </p:blipFill>
        <p:spPr>
          <a:xfrm>
            <a:off x="5177841" y="3247500"/>
            <a:ext cx="836008" cy="820382"/>
          </a:xfrm>
          <a:prstGeom prst="rect">
            <a:avLst/>
          </a:prstGeom>
          <a:noFill/>
          <a:ln>
            <a:noFill/>
          </a:ln>
        </p:spPr>
      </p:pic>
      <p:pic>
        <p:nvPicPr>
          <p:cNvPr id="102" name="Google Shape;102;p4"/>
          <p:cNvPicPr preferRelativeResize="0"/>
          <p:nvPr/>
        </p:nvPicPr>
        <p:blipFill rotWithShape="1">
          <a:blip r:embed="rId4">
            <a:alphaModFix/>
          </a:blip>
          <a:srcRect b="0" l="0" r="0" t="0"/>
          <a:stretch/>
        </p:blipFill>
        <p:spPr>
          <a:xfrm>
            <a:off x="4925250" y="4142930"/>
            <a:ext cx="1341204" cy="820383"/>
          </a:xfrm>
          <a:prstGeom prst="rect">
            <a:avLst/>
          </a:prstGeom>
          <a:noFill/>
          <a:ln>
            <a:noFill/>
          </a:ln>
        </p:spPr>
      </p:pic>
      <p:pic>
        <p:nvPicPr>
          <p:cNvPr id="103" name="Google Shape;103;p4"/>
          <p:cNvPicPr preferRelativeResize="0"/>
          <p:nvPr/>
        </p:nvPicPr>
        <p:blipFill rotWithShape="1">
          <a:blip r:embed="rId5">
            <a:alphaModFix/>
          </a:blip>
          <a:srcRect b="0" l="0" r="0" t="0"/>
          <a:stretch/>
        </p:blipFill>
        <p:spPr>
          <a:xfrm>
            <a:off x="7095250" y="3247500"/>
            <a:ext cx="1715825" cy="171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Introducción a Javascript</a:t>
            </a:r>
            <a:endParaRPr/>
          </a:p>
        </p:txBody>
      </p:sp>
      <p:sp>
        <p:nvSpPr>
          <p:cNvPr id="109" name="Google Shape;109;p5"/>
          <p:cNvSpPr txBox="1"/>
          <p:nvPr>
            <p:ph idx="1" type="body"/>
          </p:nvPr>
        </p:nvSpPr>
        <p:spPr>
          <a:xfrm>
            <a:off x="4644675" y="196125"/>
            <a:ext cx="4166400" cy="40986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b="1" lang="es" sz="1200"/>
              <a:t>¿Qué es JavaScript?</a:t>
            </a:r>
            <a:endParaRPr b="1" sz="1200"/>
          </a:p>
          <a:p>
            <a:pPr indent="-304800" lvl="1" marL="914400" rtl="0" algn="l">
              <a:lnSpc>
                <a:spcPct val="115000"/>
              </a:lnSpc>
              <a:spcBef>
                <a:spcPts val="0"/>
              </a:spcBef>
              <a:spcAft>
                <a:spcPts val="0"/>
              </a:spcAft>
              <a:buSzPts val="1200"/>
              <a:buChar char="○"/>
            </a:pPr>
            <a:r>
              <a:rPr lang="es" sz="1200"/>
              <a:t>Primera vez en 1995</a:t>
            </a:r>
            <a:endParaRPr sz="1200"/>
          </a:p>
          <a:p>
            <a:pPr indent="-304800" lvl="1" marL="914400" rtl="0" algn="l">
              <a:lnSpc>
                <a:spcPct val="115000"/>
              </a:lnSpc>
              <a:spcBef>
                <a:spcPts val="0"/>
              </a:spcBef>
              <a:spcAft>
                <a:spcPts val="0"/>
              </a:spcAft>
              <a:buSzPts val="1200"/>
              <a:buChar char="○"/>
            </a:pPr>
            <a:r>
              <a:rPr lang="es" sz="1200"/>
              <a:t>Evolución</a:t>
            </a:r>
            <a:endParaRPr sz="1200"/>
          </a:p>
          <a:p>
            <a:pPr indent="-304800" lvl="0" marL="457200" rtl="0" algn="l">
              <a:lnSpc>
                <a:spcPct val="115000"/>
              </a:lnSpc>
              <a:spcBef>
                <a:spcPts val="0"/>
              </a:spcBef>
              <a:spcAft>
                <a:spcPts val="0"/>
              </a:spcAft>
              <a:buSzPts val="1200"/>
              <a:buChar char="●"/>
            </a:pPr>
            <a:r>
              <a:rPr b="1" lang="es" sz="1200"/>
              <a:t>¿Qué es TypeScript?</a:t>
            </a:r>
            <a:endParaRPr b="1" sz="1200"/>
          </a:p>
          <a:p>
            <a:pPr indent="-304800" lvl="1" marL="914400" rtl="0" algn="l">
              <a:lnSpc>
                <a:spcPct val="115000"/>
              </a:lnSpc>
              <a:spcBef>
                <a:spcPts val="0"/>
              </a:spcBef>
              <a:spcAft>
                <a:spcPts val="0"/>
              </a:spcAft>
              <a:buSzPts val="1200"/>
              <a:buChar char="○"/>
            </a:pPr>
            <a:r>
              <a:rPr lang="es" sz="1200"/>
              <a:t>Creado en 2012</a:t>
            </a:r>
            <a:endParaRPr sz="1200"/>
          </a:p>
          <a:p>
            <a:pPr indent="-304800" lvl="1" marL="914400" rtl="0" algn="l">
              <a:lnSpc>
                <a:spcPct val="115000"/>
              </a:lnSpc>
              <a:spcBef>
                <a:spcPts val="0"/>
              </a:spcBef>
              <a:spcAft>
                <a:spcPts val="0"/>
              </a:spcAft>
              <a:buSzPts val="1200"/>
              <a:buChar char="○"/>
            </a:pPr>
            <a:r>
              <a:rPr lang="es" sz="1200"/>
              <a:t>Mantenido por Microsoft</a:t>
            </a:r>
            <a:endParaRPr sz="1200"/>
          </a:p>
          <a:p>
            <a:pPr indent="-304800" lvl="1" marL="914400" rtl="0" algn="l">
              <a:lnSpc>
                <a:spcPct val="115000"/>
              </a:lnSpc>
              <a:spcBef>
                <a:spcPts val="0"/>
              </a:spcBef>
              <a:spcAft>
                <a:spcPts val="0"/>
              </a:spcAft>
              <a:buSzPts val="1200"/>
              <a:buChar char="○"/>
            </a:pPr>
            <a:r>
              <a:rPr lang="es" sz="1200"/>
              <a:t>Superset de Javascript</a:t>
            </a:r>
            <a:endParaRPr sz="1200"/>
          </a:p>
          <a:p>
            <a:pPr indent="-304800" lvl="1" marL="914400" rtl="0" algn="l">
              <a:lnSpc>
                <a:spcPct val="115000"/>
              </a:lnSpc>
              <a:spcBef>
                <a:spcPts val="0"/>
              </a:spcBef>
              <a:spcAft>
                <a:spcPts val="0"/>
              </a:spcAft>
              <a:buSzPts val="1200"/>
              <a:buChar char="○"/>
            </a:pPr>
            <a:r>
              <a:rPr lang="es" sz="1200"/>
              <a:t>Interpretado (o compilado JIT)</a:t>
            </a:r>
            <a:endParaRPr sz="1200"/>
          </a:p>
          <a:p>
            <a:pPr indent="-304800" lvl="1" marL="914400" rtl="0" algn="l">
              <a:lnSpc>
                <a:spcPct val="115000"/>
              </a:lnSpc>
              <a:spcBef>
                <a:spcPts val="0"/>
              </a:spcBef>
              <a:spcAft>
                <a:spcPts val="0"/>
              </a:spcAft>
              <a:buSzPts val="1200"/>
              <a:buChar char="○"/>
            </a:pPr>
            <a:r>
              <a:rPr lang="es" sz="1200"/>
              <a:t>De un solo hilo</a:t>
            </a:r>
            <a:endParaRPr sz="1200"/>
          </a:p>
          <a:p>
            <a:pPr indent="-304800" lvl="1" marL="914400" rtl="0" algn="l">
              <a:lnSpc>
                <a:spcPct val="115000"/>
              </a:lnSpc>
              <a:spcBef>
                <a:spcPts val="0"/>
              </a:spcBef>
              <a:spcAft>
                <a:spcPts val="0"/>
              </a:spcAft>
              <a:buSzPts val="1200"/>
              <a:buChar char="○"/>
            </a:pPr>
            <a:r>
              <a:rPr lang="es" sz="1200"/>
              <a:t>JS Débilmente tipado y TS añade tipado estático lo cual evita errores y lo hace más robusto.</a:t>
            </a:r>
            <a:endParaRPr sz="1200"/>
          </a:p>
          <a:p>
            <a:pPr indent="0" lvl="0" marL="914400" rtl="0" algn="l">
              <a:lnSpc>
                <a:spcPct val="115000"/>
              </a:lnSpc>
              <a:spcBef>
                <a:spcPts val="1200"/>
              </a:spcBef>
              <a:spcAft>
                <a:spcPts val="0"/>
              </a:spcAft>
              <a:buSzPts val="1300"/>
              <a:buNone/>
            </a:pPr>
            <a:r>
              <a:t/>
            </a:r>
            <a:endParaRPr sz="1200"/>
          </a:p>
          <a:p>
            <a:pPr indent="-304800" lvl="0" marL="457200" rtl="0" algn="l">
              <a:lnSpc>
                <a:spcPct val="115000"/>
              </a:lnSpc>
              <a:spcBef>
                <a:spcPts val="1200"/>
              </a:spcBef>
              <a:spcAft>
                <a:spcPts val="0"/>
              </a:spcAft>
              <a:buSzPts val="1200"/>
              <a:buChar char="●"/>
            </a:pPr>
            <a:r>
              <a:rPr b="1" lang="es" sz="1200"/>
              <a:t>ECMAScript</a:t>
            </a:r>
            <a:endParaRPr b="1" sz="1200"/>
          </a:p>
          <a:p>
            <a:pPr indent="0" lvl="0" marL="0" rtl="0" algn="l">
              <a:lnSpc>
                <a:spcPct val="115000"/>
              </a:lnSpc>
              <a:spcBef>
                <a:spcPts val="1200"/>
              </a:spcBef>
              <a:spcAft>
                <a:spcPts val="1200"/>
              </a:spcAft>
              <a:buSzPts val="1300"/>
              <a:buNone/>
            </a:pPr>
            <a:r>
              <a:t/>
            </a:r>
            <a:endParaRPr sz="1600"/>
          </a:p>
        </p:txBody>
      </p:sp>
      <p:pic>
        <p:nvPicPr>
          <p:cNvPr id="110" name="Google Shape;110;p5"/>
          <p:cNvPicPr preferRelativeResize="0"/>
          <p:nvPr/>
        </p:nvPicPr>
        <p:blipFill rotWithShape="1">
          <a:blip r:embed="rId3">
            <a:alphaModFix/>
          </a:blip>
          <a:srcRect b="0" l="0" r="0" t="0"/>
          <a:stretch/>
        </p:blipFill>
        <p:spPr>
          <a:xfrm>
            <a:off x="5116950" y="3978325"/>
            <a:ext cx="1144300" cy="1122900"/>
          </a:xfrm>
          <a:prstGeom prst="rect">
            <a:avLst/>
          </a:prstGeom>
          <a:noFill/>
          <a:ln>
            <a:noFill/>
          </a:ln>
        </p:spPr>
      </p:pic>
      <p:pic>
        <p:nvPicPr>
          <p:cNvPr id="111" name="Google Shape;111;p5"/>
          <p:cNvPicPr preferRelativeResize="0"/>
          <p:nvPr/>
        </p:nvPicPr>
        <p:blipFill rotWithShape="1">
          <a:blip r:embed="rId4">
            <a:alphaModFix/>
          </a:blip>
          <a:srcRect b="0" l="0" r="0" t="0"/>
          <a:stretch/>
        </p:blipFill>
        <p:spPr>
          <a:xfrm>
            <a:off x="2519525" y="3978328"/>
            <a:ext cx="1330864" cy="1122900"/>
          </a:xfrm>
          <a:prstGeom prst="rect">
            <a:avLst/>
          </a:prstGeom>
          <a:noFill/>
          <a:ln>
            <a:noFill/>
          </a:ln>
        </p:spPr>
      </p:pic>
      <p:pic>
        <p:nvPicPr>
          <p:cNvPr id="112" name="Google Shape;112;p5"/>
          <p:cNvPicPr preferRelativeResize="0"/>
          <p:nvPr/>
        </p:nvPicPr>
        <p:blipFill rotWithShape="1">
          <a:blip r:embed="rId5">
            <a:alphaModFix/>
          </a:blip>
          <a:srcRect b="0" l="0" r="0" t="0"/>
          <a:stretch/>
        </p:blipFill>
        <p:spPr>
          <a:xfrm>
            <a:off x="7869725" y="3920825"/>
            <a:ext cx="1195075" cy="119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sz="2400"/>
              <a:t>ECMA Script</a:t>
            </a:r>
            <a:endParaRPr sz="2400"/>
          </a:p>
          <a:p>
            <a:pPr indent="0" lvl="0" marL="0" rtl="0" algn="l">
              <a:lnSpc>
                <a:spcPct val="100000"/>
              </a:lnSpc>
              <a:spcBef>
                <a:spcPts val="0"/>
              </a:spcBef>
              <a:spcAft>
                <a:spcPts val="0"/>
              </a:spcAft>
              <a:buSzPts val="2800"/>
              <a:buNone/>
            </a:pPr>
            <a:r>
              <a:t/>
            </a:r>
            <a:endParaRPr sz="2400"/>
          </a:p>
          <a:p>
            <a:pPr indent="0" lvl="0" marL="0" rtl="0" algn="l">
              <a:lnSpc>
                <a:spcPct val="100000"/>
              </a:lnSpc>
              <a:spcBef>
                <a:spcPts val="0"/>
              </a:spcBef>
              <a:spcAft>
                <a:spcPts val="0"/>
              </a:spcAft>
              <a:buSzPts val="2800"/>
              <a:buNone/>
            </a:pPr>
            <a:r>
              <a:rPr lang="es" sz="2400"/>
              <a:t>JavaScript</a:t>
            </a:r>
            <a:endParaRPr sz="2400"/>
          </a:p>
          <a:p>
            <a:pPr indent="0" lvl="0" marL="0" rtl="0" algn="l">
              <a:lnSpc>
                <a:spcPct val="100000"/>
              </a:lnSpc>
              <a:spcBef>
                <a:spcPts val="0"/>
              </a:spcBef>
              <a:spcAft>
                <a:spcPts val="0"/>
              </a:spcAft>
              <a:buSzPts val="2800"/>
              <a:buNone/>
            </a:pPr>
            <a:r>
              <a:t/>
            </a:r>
            <a:endParaRPr sz="2400"/>
          </a:p>
          <a:p>
            <a:pPr indent="0" lvl="0" marL="0" rtl="0" algn="l">
              <a:lnSpc>
                <a:spcPct val="100000"/>
              </a:lnSpc>
              <a:spcBef>
                <a:spcPts val="0"/>
              </a:spcBef>
              <a:spcAft>
                <a:spcPts val="0"/>
              </a:spcAft>
              <a:buSzPts val="2800"/>
              <a:buNone/>
            </a:pPr>
            <a:r>
              <a:rPr lang="es" sz="2400"/>
              <a:t>TypeScript</a:t>
            </a:r>
            <a:endParaRPr sz="2400"/>
          </a:p>
        </p:txBody>
      </p:sp>
      <p:sp>
        <p:nvSpPr>
          <p:cNvPr id="118" name="Google Shape;118;p6"/>
          <p:cNvSpPr txBox="1"/>
          <p:nvPr>
            <p:ph idx="1" type="body"/>
          </p:nvPr>
        </p:nvSpPr>
        <p:spPr>
          <a:xfrm>
            <a:off x="4508200" y="436700"/>
            <a:ext cx="4166400" cy="4098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300"/>
              <a:buNone/>
            </a:pPr>
            <a:r>
              <a:rPr b="1" lang="es" sz="1010">
                <a:solidFill>
                  <a:srgbClr val="000000"/>
                </a:solidFill>
              </a:rPr>
              <a:t>ECMAScript</a:t>
            </a:r>
            <a:r>
              <a:rPr lang="es" sz="1010"/>
              <a:t> es la especificación estándar sobre la que se basa JavaScript. Es un estándar de script creado para garantizar la interoperabilidad de las páginas web en diferentes navegadores web. Este estándar es mantenido por ECMA International a través del comité técnico TC39.</a:t>
            </a:r>
            <a:endParaRPr sz="1010"/>
          </a:p>
          <a:p>
            <a:pPr indent="0" lvl="0" marL="0" rtl="0" algn="l">
              <a:lnSpc>
                <a:spcPct val="95000"/>
              </a:lnSpc>
              <a:spcBef>
                <a:spcPts val="1200"/>
              </a:spcBef>
              <a:spcAft>
                <a:spcPts val="0"/>
              </a:spcAft>
              <a:buSzPts val="1300"/>
              <a:buNone/>
            </a:pPr>
            <a:r>
              <a:rPr b="1" lang="es" sz="1010">
                <a:solidFill>
                  <a:srgbClr val="000000"/>
                </a:solidFill>
              </a:rPr>
              <a:t>JavaScript</a:t>
            </a:r>
            <a:r>
              <a:rPr lang="es" sz="1010"/>
              <a:t> es un lenguaje de programación que sigue la especificación ECMAScript, pero también incluye características adicionales (como objetos del DOM para interactuar con páginas web) que no están definidas en la especificación ECMAScript.</a:t>
            </a:r>
            <a:endParaRPr sz="1010"/>
          </a:p>
          <a:p>
            <a:pPr indent="0" lvl="0" marL="0" rtl="0" algn="l">
              <a:lnSpc>
                <a:spcPct val="95000"/>
              </a:lnSpc>
              <a:spcBef>
                <a:spcPts val="1200"/>
              </a:spcBef>
              <a:spcAft>
                <a:spcPts val="0"/>
              </a:spcAft>
              <a:buSzPts val="1300"/>
              <a:buNone/>
            </a:pPr>
            <a:r>
              <a:rPr b="1" lang="es" sz="1010">
                <a:solidFill>
                  <a:srgbClr val="000000"/>
                </a:solidFill>
              </a:rPr>
              <a:t>TypeScript</a:t>
            </a:r>
            <a:r>
              <a:rPr lang="es" sz="1010"/>
              <a:t> es un superset de JavaScript, lo que significa que todo el código JavaScript es válido en TypeScript. La principal adición de TypeScript sobre JavaScript es el sistema de tipos estáticos opcional.</a:t>
            </a:r>
            <a:endParaRPr sz="1010"/>
          </a:p>
          <a:p>
            <a:pPr indent="0" lvl="0" marL="0" rtl="0" algn="l">
              <a:lnSpc>
                <a:spcPct val="95000"/>
              </a:lnSpc>
              <a:spcBef>
                <a:spcPts val="1200"/>
              </a:spcBef>
              <a:spcAft>
                <a:spcPts val="0"/>
              </a:spcAft>
              <a:buSzPts val="1300"/>
              <a:buNone/>
            </a:pPr>
            <a:r>
              <a:rPr lang="es" sz="1010"/>
              <a:t>TypeScript permite a los desarrolladores escribir código utilizando características avanzadas de JavaScript y algunas que están más allá de la especificación ECMAScript, como tipos de datos estáticos, interfaces, etc. Este código luego se compila (o "transpila") a JavaScript puro, asegurando que pueda ejecutarse en cualquier entorno que ejecute JavaScript.</a:t>
            </a:r>
            <a:endParaRPr sz="1010"/>
          </a:p>
          <a:p>
            <a:pPr indent="0" lvl="0" marL="0" rtl="0" algn="l">
              <a:lnSpc>
                <a:spcPct val="95000"/>
              </a:lnSpc>
              <a:spcBef>
                <a:spcPts val="1200"/>
              </a:spcBef>
              <a:spcAft>
                <a:spcPts val="0"/>
              </a:spcAft>
              <a:buSzPts val="1300"/>
              <a:buNone/>
            </a:pPr>
            <a:r>
              <a:t/>
            </a:r>
            <a:endParaRPr sz="1010"/>
          </a:p>
          <a:p>
            <a:pPr indent="0" lvl="0" marL="0" rtl="0" algn="l">
              <a:lnSpc>
                <a:spcPct val="95000"/>
              </a:lnSpc>
              <a:spcBef>
                <a:spcPts val="1200"/>
              </a:spcBef>
              <a:spcAft>
                <a:spcPts val="0"/>
              </a:spcAft>
              <a:buSzPts val="1300"/>
              <a:buNone/>
            </a:pPr>
            <a:r>
              <a:rPr lang="es" sz="1010"/>
              <a:t>En resumen, ECMAScript es la especificación, JavaScript es la implementación más conocida de esa especificación, y TypeScript es una extensión de JavaScript que agrega tipado estático y otras características para facilitar el desarrollo de aplicaciones a gran escala.</a:t>
            </a:r>
            <a:endParaRPr sz="1010"/>
          </a:p>
          <a:p>
            <a:pPr indent="0" lvl="0" marL="0" rtl="0" algn="l">
              <a:lnSpc>
                <a:spcPct val="95000"/>
              </a:lnSpc>
              <a:spcBef>
                <a:spcPts val="1200"/>
              </a:spcBef>
              <a:spcAft>
                <a:spcPts val="1200"/>
              </a:spcAft>
              <a:buSzPts val="1300"/>
              <a:buNone/>
            </a:pPr>
            <a:r>
              <a:t/>
            </a:r>
            <a:endParaRPr sz="910"/>
          </a:p>
        </p:txBody>
      </p:sp>
      <p:pic>
        <p:nvPicPr>
          <p:cNvPr id="119" name="Google Shape;119;p6"/>
          <p:cNvPicPr preferRelativeResize="0"/>
          <p:nvPr/>
        </p:nvPicPr>
        <p:blipFill rotWithShape="1">
          <a:blip r:embed="rId3">
            <a:alphaModFix/>
          </a:blip>
          <a:srcRect b="0" l="0" r="0" t="0"/>
          <a:stretch/>
        </p:blipFill>
        <p:spPr>
          <a:xfrm>
            <a:off x="254025" y="4038126"/>
            <a:ext cx="1089325" cy="919126"/>
          </a:xfrm>
          <a:prstGeom prst="rect">
            <a:avLst/>
          </a:prstGeom>
          <a:noFill/>
          <a:ln>
            <a:noFill/>
          </a:ln>
        </p:spPr>
      </p:pic>
      <p:pic>
        <p:nvPicPr>
          <p:cNvPr id="120" name="Google Shape;120;p6"/>
          <p:cNvPicPr preferRelativeResize="0"/>
          <p:nvPr/>
        </p:nvPicPr>
        <p:blipFill rotWithShape="1">
          <a:blip r:embed="rId4">
            <a:alphaModFix/>
          </a:blip>
          <a:srcRect b="0" l="0" r="0" t="0"/>
          <a:stretch/>
        </p:blipFill>
        <p:spPr>
          <a:xfrm>
            <a:off x="1678350" y="4020163"/>
            <a:ext cx="973250" cy="955048"/>
          </a:xfrm>
          <a:prstGeom prst="rect">
            <a:avLst/>
          </a:prstGeom>
          <a:noFill/>
          <a:ln>
            <a:noFill/>
          </a:ln>
        </p:spPr>
      </p:pic>
      <p:pic>
        <p:nvPicPr>
          <p:cNvPr id="121" name="Google Shape;121;p6"/>
          <p:cNvPicPr preferRelativeResize="0"/>
          <p:nvPr/>
        </p:nvPicPr>
        <p:blipFill rotWithShape="1">
          <a:blip r:embed="rId5">
            <a:alphaModFix/>
          </a:blip>
          <a:srcRect b="0" l="0" r="0" t="0"/>
          <a:stretch/>
        </p:blipFill>
        <p:spPr>
          <a:xfrm>
            <a:off x="3044975" y="4011063"/>
            <a:ext cx="973250" cy="97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