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1" r:id="rId5"/>
  </p:sldMasterIdLst>
  <p:notesMasterIdLst>
    <p:notesMasterId r:id="rId52"/>
  </p:notesMasterIdLst>
  <p:handoutMasterIdLst>
    <p:handoutMasterId r:id="rId53"/>
  </p:handoutMasterIdLst>
  <p:sldIdLst>
    <p:sldId id="796" r:id="rId6"/>
    <p:sldId id="799" r:id="rId7"/>
    <p:sldId id="800" r:id="rId8"/>
    <p:sldId id="801" r:id="rId9"/>
    <p:sldId id="802" r:id="rId10"/>
    <p:sldId id="825" r:id="rId11"/>
    <p:sldId id="826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811" r:id="rId20"/>
    <p:sldId id="812" r:id="rId21"/>
    <p:sldId id="813" r:id="rId22"/>
    <p:sldId id="810" r:id="rId23"/>
    <p:sldId id="815" r:id="rId24"/>
    <p:sldId id="817" r:id="rId25"/>
    <p:sldId id="818" r:id="rId26"/>
    <p:sldId id="819" r:id="rId27"/>
    <p:sldId id="816" r:id="rId28"/>
    <p:sldId id="820" r:id="rId29"/>
    <p:sldId id="823" r:id="rId30"/>
    <p:sldId id="821" r:id="rId31"/>
    <p:sldId id="824" r:id="rId32"/>
    <p:sldId id="844" r:id="rId33"/>
    <p:sldId id="827" r:id="rId34"/>
    <p:sldId id="828" r:id="rId35"/>
    <p:sldId id="829" r:id="rId36"/>
    <p:sldId id="830" r:id="rId37"/>
    <p:sldId id="831" r:id="rId38"/>
    <p:sldId id="832" r:id="rId39"/>
    <p:sldId id="833" r:id="rId40"/>
    <p:sldId id="834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2" r:id="rId49"/>
    <p:sldId id="843" r:id="rId50"/>
    <p:sldId id="755" r:id="rId51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B3B3B3"/>
    <a:srgbClr val="6E6E6E"/>
    <a:srgbClr val="4A4A4A"/>
    <a:srgbClr val="0C34BD"/>
    <a:srgbClr val="5D1682"/>
    <a:srgbClr val="008564"/>
    <a:srgbClr val="4D4D4D"/>
    <a:srgbClr val="454545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9" autoAdjust="0"/>
    <p:restoredTop sz="89888" autoAdjust="0"/>
  </p:normalViewPr>
  <p:slideViewPr>
    <p:cSldViewPr snapToGrid="0">
      <p:cViewPr varScale="1">
        <p:scale>
          <a:sx n="123" d="100"/>
          <a:sy n="123" d="100"/>
        </p:scale>
        <p:origin x="352" y="184"/>
      </p:cViewPr>
      <p:guideLst>
        <p:guide orient="horz" pos="1457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028"/>
    </p:cViewPr>
  </p:sorterViewPr>
  <p:notesViewPr>
    <p:cSldViewPr snapToGrid="0">
      <p:cViewPr varScale="1">
        <p:scale>
          <a:sx n="55" d="100"/>
          <a:sy n="55" d="100"/>
        </p:scale>
        <p:origin x="1963" y="1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9/18/20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ＭＳ Ｐゴシック" pitchFamily="-1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ＭＳ Ｐゴシック" pitchFamily="-1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9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13176-8C5C-4004-85D4-C7A28D056F26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6DD8A-7C42-4515-A5AA-65DA8E4F5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D4001-E98B-48CF-AC08-7426B9D30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683"/>
          <a:stretch/>
        </p:blipFill>
        <p:spPr>
          <a:xfrm>
            <a:off x="173574" y="3601486"/>
            <a:ext cx="3903125" cy="17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BB2B89-A188-424D-BC1A-0F1E6AAFB2F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54000">
                <a:schemeClr val="tx2"/>
              </a:gs>
              <a:gs pos="100000">
                <a:schemeClr val="tx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30B93-2066-4756-9A64-95D6D6D93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2" y="0"/>
            <a:ext cx="10930318" cy="6172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FCF0D0C-244C-43F2-84C6-B0E4681A11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531" y="3033529"/>
            <a:ext cx="2020682" cy="700079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81661" y="5353031"/>
            <a:ext cx="952612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4405220"/>
            <a:ext cx="7939668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5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5405DD-F5A5-4FE4-88AC-C1AE189CE3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4F920-3A08-4ADA-95E0-21F6AAF8AE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7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9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2237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8CF8-E6F1-4C71-A0F0-EB56510727F2}"/>
              </a:ext>
            </a:extLst>
          </p:cNvPr>
          <p:cNvSpPr/>
          <p:nvPr userDrawn="1"/>
        </p:nvSpPr>
        <p:spPr>
          <a:xfrm>
            <a:off x="9809100" y="5689770"/>
            <a:ext cx="1104707" cy="34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62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0" y="0"/>
            <a:ext cx="3583949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4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B5CD8-8200-472A-A765-CBE2ACCE6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CC569-B8CF-4294-AB88-83138C399EDB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0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5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4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90C21-834D-3143-97BE-F2D32E21B842}"/>
              </a:ext>
            </a:extLst>
          </p:cNvPr>
          <p:cNvSpPr txBox="1"/>
          <p:nvPr userDrawn="1"/>
        </p:nvSpPr>
        <p:spPr>
          <a:xfrm>
            <a:off x="10528010" y="5714759"/>
            <a:ext cx="18473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77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tx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1259A-1B30-4E47-B89E-C80BC6F2E056}"/>
              </a:ext>
            </a:extLst>
          </p:cNvPr>
          <p:cNvSpPr/>
          <p:nvPr userDrawn="1"/>
        </p:nvSpPr>
        <p:spPr>
          <a:xfrm>
            <a:off x="9875381" y="5731291"/>
            <a:ext cx="954741" cy="31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-1" y="0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5BD929-A8EA-441E-BCD3-9FDC7506B6A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EE499-964B-417C-A9AA-AE2DFBD1F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r="4401"/>
          <a:stretch/>
        </p:blipFill>
        <p:spPr>
          <a:xfrm>
            <a:off x="10112358" y="5756266"/>
            <a:ext cx="634419" cy="2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896" r:id="rId2"/>
    <p:sldLayoutId id="2147483981" r:id="rId3"/>
    <p:sldLayoutId id="2147483971" r:id="rId4"/>
    <p:sldLayoutId id="2147483988" r:id="rId5"/>
    <p:sldLayoutId id="2147483969" r:id="rId6"/>
    <p:sldLayoutId id="2147483989" r:id="rId7"/>
    <p:sldLayoutId id="2147483919" r:id="rId8"/>
    <p:sldLayoutId id="2147483990" r:id="rId9"/>
    <p:sldLayoutId id="2147483954" r:id="rId10"/>
    <p:sldLayoutId id="2147483984" r:id="rId11"/>
    <p:sldLayoutId id="2147483898" r:id="rId12"/>
    <p:sldLayoutId id="2147483926" r:id="rId13"/>
    <p:sldLayoutId id="2147483899" r:id="rId14"/>
    <p:sldLayoutId id="214748390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tx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7B02C-053E-42E3-850D-108DC97669A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181677" y="5803490"/>
            <a:ext cx="529828" cy="1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476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Multi-GPU programming for CUDA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C7D9-4A6D-1D48-A6A9-F11FE8E8F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1. Transfer data to GPU device(s)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F19D0-EE0D-F646-A370-4974BB77F2FE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B1B8C7-6B28-AE4D-B141-94C1A83F64C0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0CBB49-60FC-7E46-A087-0C3308B3A061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81404-3699-7F4D-887C-0E76AD8B163A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2. Perform computation on GPU device(s)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92179F-C06C-654F-8409-057419021012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9377D-3E54-C441-989D-3333EB134480}"/>
              </a:ext>
            </a:extLst>
          </p:cNvPr>
          <p:cNvSpPr/>
          <p:nvPr/>
        </p:nvSpPr>
        <p:spPr>
          <a:xfrm>
            <a:off x="4015511" y="4588022"/>
            <a:ext cx="3087368" cy="3659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C743D8-491F-2747-A6B5-534FE760A16E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4695AA-2B84-C041-8A8C-DAD982CA54D8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97C502-B7C6-EF4C-AF42-9E16539D8EB2}"/>
              </a:ext>
            </a:extLst>
          </p:cNvPr>
          <p:cNvSpPr txBox="1"/>
          <p:nvPr/>
        </p:nvSpPr>
        <p:spPr>
          <a:xfrm>
            <a:off x="4765445" y="463805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compute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C99814-5FC7-264C-A3C2-8F40160AED85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3. Transfer data back to the host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2FD19-AD88-A249-82A3-41E5B8774FB9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3E3769-B953-3B4B-B792-496F8DD82560}"/>
              </a:ext>
            </a:extLst>
          </p:cNvPr>
          <p:cNvSpPr/>
          <p:nvPr/>
        </p:nvSpPr>
        <p:spPr>
          <a:xfrm>
            <a:off x="4015511" y="4588022"/>
            <a:ext cx="3087368" cy="3659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814E0-4909-454B-8F44-1030F73EB764}"/>
              </a:ext>
            </a:extLst>
          </p:cNvPr>
          <p:cNvSpPr/>
          <p:nvPr/>
        </p:nvSpPr>
        <p:spPr>
          <a:xfrm>
            <a:off x="7153679" y="5003514"/>
            <a:ext cx="280669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CC3C2-FA47-6642-9881-377DBFD81807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989E90-B14B-E740-9C89-1C74D5A85821}"/>
              </a:ext>
            </a:extLst>
          </p:cNvPr>
          <p:cNvSpPr txBox="1"/>
          <p:nvPr/>
        </p:nvSpPr>
        <p:spPr>
          <a:xfrm>
            <a:off x="7725178" y="50433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E2638-95BC-404A-9A1E-09C188E8B858}"/>
              </a:ext>
            </a:extLst>
          </p:cNvPr>
          <p:cNvSpPr txBox="1"/>
          <p:nvPr/>
        </p:nvSpPr>
        <p:spPr>
          <a:xfrm>
            <a:off x="4765445" y="463805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compute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CD883A-B38F-114F-A4E3-C1D3C33C5D21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9155C-40B6-174E-9823-5A41CC593981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Total runtime is the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E91A1-EA78-5940-BD12-3874BDDA0749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FF58E-1C7B-7A47-9604-AA5F80DD2BB9}"/>
              </a:ext>
            </a:extLst>
          </p:cNvPr>
          <p:cNvSpPr/>
          <p:nvPr/>
        </p:nvSpPr>
        <p:spPr>
          <a:xfrm>
            <a:off x="4015511" y="4588022"/>
            <a:ext cx="3087368" cy="3659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C1EFF-5EF1-724A-A1DF-B999D90AC416}"/>
              </a:ext>
            </a:extLst>
          </p:cNvPr>
          <p:cNvSpPr/>
          <p:nvPr/>
        </p:nvSpPr>
        <p:spPr>
          <a:xfrm>
            <a:off x="7153679" y="5003514"/>
            <a:ext cx="280669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98702A-E88C-F747-8FF2-A31A5C3DA136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ECC3B-52EA-1442-ABE6-72FE3AC56C90}"/>
              </a:ext>
            </a:extLst>
          </p:cNvPr>
          <p:cNvCxnSpPr>
            <a:cxnSpLocks/>
          </p:cNvCxnSpPr>
          <p:nvPr/>
        </p:nvCxnSpPr>
        <p:spPr>
          <a:xfrm flipH="1">
            <a:off x="801508" y="5695955"/>
            <a:ext cx="9256879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0372F4-14E3-9447-9201-0BF424913A09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ED5BC-69BF-6044-A3B8-1B87073BF911}"/>
              </a:ext>
            </a:extLst>
          </p:cNvPr>
          <p:cNvSpPr txBox="1"/>
          <p:nvPr/>
        </p:nvSpPr>
        <p:spPr>
          <a:xfrm>
            <a:off x="7725178" y="50433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BABC65-6DAB-1443-9F33-8B4696EE5D7D}"/>
              </a:ext>
            </a:extLst>
          </p:cNvPr>
          <p:cNvSpPr txBox="1"/>
          <p:nvPr/>
        </p:nvSpPr>
        <p:spPr>
          <a:xfrm>
            <a:off x="4765445" y="463805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compute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1AA94B-596B-394E-B3E8-6576AE9919CE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memory transfer and compute…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78FAC0-D527-1A4F-8601-7D9295DF0A63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memory transfer and compute…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A78E0B-E859-6747-B35C-9E879A5E7CEA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A01FF-6CFE-F247-96F8-32F9A7EE30E2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DF53E5-077F-BD4A-AC81-17645B83B971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memory transfer and compute…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A78E0B-E859-6747-B35C-9E879A5E7CEA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A01FF-6CFE-F247-96F8-32F9A7EE30E2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81EF6-E4F6-4F42-89F2-5EB802F4CC1F}"/>
              </a:ext>
            </a:extLst>
          </p:cNvPr>
          <p:cNvSpPr/>
          <p:nvPr/>
        </p:nvSpPr>
        <p:spPr>
          <a:xfrm>
            <a:off x="1145311" y="4588022"/>
            <a:ext cx="3087368" cy="3659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E3095-D693-A740-9501-6C3BDA1EB722}"/>
              </a:ext>
            </a:extLst>
          </p:cNvPr>
          <p:cNvSpPr txBox="1"/>
          <p:nvPr/>
        </p:nvSpPr>
        <p:spPr>
          <a:xfrm>
            <a:off x="1857145" y="463805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compute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7F7D68-0C8E-8349-9EB6-57A24B49B155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3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memory transfer and compute…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A78E0B-E859-6747-B35C-9E879A5E7CEA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A01FF-6CFE-F247-96F8-32F9A7EE30E2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81EF6-E4F6-4F42-89F2-5EB802F4CC1F}"/>
              </a:ext>
            </a:extLst>
          </p:cNvPr>
          <p:cNvSpPr/>
          <p:nvPr/>
        </p:nvSpPr>
        <p:spPr>
          <a:xfrm>
            <a:off x="1145311" y="4588022"/>
            <a:ext cx="3087368" cy="3659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E3095-D693-A740-9501-6C3BDA1EB722}"/>
              </a:ext>
            </a:extLst>
          </p:cNvPr>
          <p:cNvSpPr txBox="1"/>
          <p:nvPr/>
        </p:nvSpPr>
        <p:spPr>
          <a:xfrm>
            <a:off x="1857145" y="463805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compute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A177C-B9B9-A145-9031-02E6AFAF79EE}"/>
              </a:ext>
            </a:extLst>
          </p:cNvPr>
          <p:cNvSpPr/>
          <p:nvPr/>
        </p:nvSpPr>
        <p:spPr>
          <a:xfrm>
            <a:off x="1832379" y="5003514"/>
            <a:ext cx="280669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16ABD-F7B0-C943-874B-16BD6083292A}"/>
              </a:ext>
            </a:extLst>
          </p:cNvPr>
          <p:cNvSpPr txBox="1"/>
          <p:nvPr/>
        </p:nvSpPr>
        <p:spPr>
          <a:xfrm>
            <a:off x="2403878" y="50433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116FBB-42A9-2146-8570-2D2D8B5567BA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…total application time will be less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82C53-0D0E-4E46-9770-88CE7D803B4E}"/>
              </a:ext>
            </a:extLst>
          </p:cNvPr>
          <p:cNvSpPr/>
          <p:nvPr/>
        </p:nvSpPr>
        <p:spPr>
          <a:xfrm>
            <a:off x="904010" y="4152614"/>
            <a:ext cx="308736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F2A453-11C0-B74F-99A4-2A26F571147E}"/>
              </a:ext>
            </a:extLst>
          </p:cNvPr>
          <p:cNvSpPr/>
          <p:nvPr/>
        </p:nvSpPr>
        <p:spPr>
          <a:xfrm>
            <a:off x="1145311" y="4588022"/>
            <a:ext cx="3087368" cy="3659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E6E5DF-77A1-5145-877C-6DD5C1451A7B}"/>
              </a:ext>
            </a:extLst>
          </p:cNvPr>
          <p:cNvSpPr/>
          <p:nvPr/>
        </p:nvSpPr>
        <p:spPr>
          <a:xfrm>
            <a:off x="1832379" y="5003514"/>
            <a:ext cx="2806698" cy="3659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A01AFA-5E1A-2C43-9A1E-82458D6AC279}"/>
              </a:ext>
            </a:extLst>
          </p:cNvPr>
          <p:cNvCxnSpPr>
            <a:cxnSpLocks/>
          </p:cNvCxnSpPr>
          <p:nvPr/>
        </p:nvCxnSpPr>
        <p:spPr>
          <a:xfrm flipH="1">
            <a:off x="801509" y="5695955"/>
            <a:ext cx="3837568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6ABDBA-DEE4-FF49-9C8E-53A6D2541AE1}"/>
              </a:ext>
            </a:extLst>
          </p:cNvPr>
          <p:cNvSpPr txBox="1"/>
          <p:nvPr/>
        </p:nvSpPr>
        <p:spPr>
          <a:xfrm>
            <a:off x="1625600" y="41924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B6FE4-67E2-4B4A-B474-02C064C6F701}"/>
              </a:ext>
            </a:extLst>
          </p:cNvPr>
          <p:cNvSpPr txBox="1"/>
          <p:nvPr/>
        </p:nvSpPr>
        <p:spPr>
          <a:xfrm>
            <a:off x="2403878" y="504339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728D4-F591-BF4B-8F73-0829E4CC51FB}"/>
              </a:ext>
            </a:extLst>
          </p:cNvPr>
          <p:cNvSpPr txBox="1"/>
          <p:nvPr/>
        </p:nvSpPr>
        <p:spPr>
          <a:xfrm>
            <a:off x="1857145" y="4638053"/>
            <a:ext cx="16637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compute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68D69D-496B-0D42-B985-5B2740EFE4DE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computation on multiple devices…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6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computation on multiple devices…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40C9F4-23D2-884D-BAA7-2CD0BFC4E3DB}"/>
              </a:ext>
            </a:extLst>
          </p:cNvPr>
          <p:cNvGrpSpPr/>
          <p:nvPr/>
        </p:nvGrpSpPr>
        <p:grpSpPr>
          <a:xfrm>
            <a:off x="838503" y="3261785"/>
            <a:ext cx="3087368" cy="365991"/>
            <a:chOff x="904010" y="4152614"/>
            <a:chExt cx="3087368" cy="3659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D8E7E3-799F-6944-B4C6-4C3C627A089A}"/>
                </a:ext>
              </a:extLst>
            </p:cNvPr>
            <p:cNvSpPr/>
            <p:nvPr/>
          </p:nvSpPr>
          <p:spPr>
            <a:xfrm>
              <a:off x="904010" y="4152614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FEFF47-76D2-F542-A610-2D3962005EAC}"/>
                </a:ext>
              </a:extLst>
            </p:cNvPr>
            <p:cNvSpPr txBox="1"/>
            <p:nvPr/>
          </p:nvSpPr>
          <p:spPr>
            <a:xfrm>
              <a:off x="1625600" y="4192493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9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computation on multiple devices…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40C9F4-23D2-884D-BAA7-2CD0BFC4E3DB}"/>
              </a:ext>
            </a:extLst>
          </p:cNvPr>
          <p:cNvGrpSpPr/>
          <p:nvPr/>
        </p:nvGrpSpPr>
        <p:grpSpPr>
          <a:xfrm>
            <a:off x="838503" y="3261785"/>
            <a:ext cx="3087368" cy="365991"/>
            <a:chOff x="904010" y="4152614"/>
            <a:chExt cx="3087368" cy="3659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D8E7E3-799F-6944-B4C6-4C3C627A089A}"/>
                </a:ext>
              </a:extLst>
            </p:cNvPr>
            <p:cNvSpPr/>
            <p:nvPr/>
          </p:nvSpPr>
          <p:spPr>
            <a:xfrm>
              <a:off x="904010" y="4152614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FEFF47-76D2-F542-A610-2D3962005EAC}"/>
                </a:ext>
              </a:extLst>
            </p:cNvPr>
            <p:cNvSpPr txBox="1"/>
            <p:nvPr/>
          </p:nvSpPr>
          <p:spPr>
            <a:xfrm>
              <a:off x="1625600" y="4192493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copy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866FD7-D099-C84A-82F1-58B18A6DAFF8}"/>
              </a:ext>
            </a:extLst>
          </p:cNvPr>
          <p:cNvGrpSpPr/>
          <p:nvPr/>
        </p:nvGrpSpPr>
        <p:grpSpPr>
          <a:xfrm>
            <a:off x="3739591" y="3714077"/>
            <a:ext cx="1319856" cy="1197070"/>
            <a:chOff x="4805908" y="2718955"/>
            <a:chExt cx="1319856" cy="11970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BA8E27-111A-6149-B984-3AEA1B6E28A4}"/>
                </a:ext>
              </a:extLst>
            </p:cNvPr>
            <p:cNvGrpSpPr/>
            <p:nvPr/>
          </p:nvGrpSpPr>
          <p:grpSpPr>
            <a:xfrm>
              <a:off x="4806343" y="2718955"/>
              <a:ext cx="1319421" cy="365991"/>
              <a:chOff x="3685503" y="4588022"/>
              <a:chExt cx="2337434" cy="36599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9DD595-2A25-414A-8A28-BBB539BD1C1D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B5067F-D301-224C-BBB6-CD941008DE54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B25057-0778-9546-B079-E16455370E29}"/>
                </a:ext>
              </a:extLst>
            </p:cNvPr>
            <p:cNvGrpSpPr/>
            <p:nvPr/>
          </p:nvGrpSpPr>
          <p:grpSpPr>
            <a:xfrm>
              <a:off x="4806343" y="3141999"/>
              <a:ext cx="1319421" cy="365991"/>
              <a:chOff x="3685503" y="4588022"/>
              <a:chExt cx="2337434" cy="36599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4CEAE-A022-6F48-A12F-98886D5C163D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7B9C2D-19C9-474C-892C-E06423C4EEE7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080902-31CB-964B-BEC1-367B6BC82890}"/>
                </a:ext>
              </a:extLst>
            </p:cNvPr>
            <p:cNvGrpSpPr/>
            <p:nvPr/>
          </p:nvGrpSpPr>
          <p:grpSpPr>
            <a:xfrm>
              <a:off x="4805908" y="3550034"/>
              <a:ext cx="1319421" cy="365991"/>
              <a:chOff x="3685503" y="4588022"/>
              <a:chExt cx="2337434" cy="3659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E848AB-D19A-7949-B0B6-E681FD39F09A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94B60D-921B-4740-824E-6D0C95D15705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1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can overlap computation on multiple devices…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40C9F4-23D2-884D-BAA7-2CD0BFC4E3DB}"/>
              </a:ext>
            </a:extLst>
          </p:cNvPr>
          <p:cNvGrpSpPr/>
          <p:nvPr/>
        </p:nvGrpSpPr>
        <p:grpSpPr>
          <a:xfrm>
            <a:off x="838503" y="3261785"/>
            <a:ext cx="3087368" cy="365991"/>
            <a:chOff x="904010" y="4152614"/>
            <a:chExt cx="3087368" cy="3659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D8E7E3-799F-6944-B4C6-4C3C627A089A}"/>
                </a:ext>
              </a:extLst>
            </p:cNvPr>
            <p:cNvSpPr/>
            <p:nvPr/>
          </p:nvSpPr>
          <p:spPr>
            <a:xfrm>
              <a:off x="904010" y="4152614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FEFF47-76D2-F542-A610-2D3962005EAC}"/>
                </a:ext>
              </a:extLst>
            </p:cNvPr>
            <p:cNvSpPr txBox="1"/>
            <p:nvPr/>
          </p:nvSpPr>
          <p:spPr>
            <a:xfrm>
              <a:off x="1625600" y="4192493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copy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866FD7-D099-C84A-82F1-58B18A6DAFF8}"/>
              </a:ext>
            </a:extLst>
          </p:cNvPr>
          <p:cNvGrpSpPr/>
          <p:nvPr/>
        </p:nvGrpSpPr>
        <p:grpSpPr>
          <a:xfrm>
            <a:off x="3739591" y="3714077"/>
            <a:ext cx="1319856" cy="1197070"/>
            <a:chOff x="4805908" y="2718955"/>
            <a:chExt cx="1319856" cy="11970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BA8E27-111A-6149-B984-3AEA1B6E28A4}"/>
                </a:ext>
              </a:extLst>
            </p:cNvPr>
            <p:cNvGrpSpPr/>
            <p:nvPr/>
          </p:nvGrpSpPr>
          <p:grpSpPr>
            <a:xfrm>
              <a:off x="4806343" y="2718955"/>
              <a:ext cx="1319421" cy="365991"/>
              <a:chOff x="3685503" y="4588022"/>
              <a:chExt cx="2337434" cy="36599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9DD595-2A25-414A-8A28-BBB539BD1C1D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B5067F-D301-224C-BBB6-CD941008DE54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B25057-0778-9546-B079-E16455370E29}"/>
                </a:ext>
              </a:extLst>
            </p:cNvPr>
            <p:cNvGrpSpPr/>
            <p:nvPr/>
          </p:nvGrpSpPr>
          <p:grpSpPr>
            <a:xfrm>
              <a:off x="4806343" y="3141999"/>
              <a:ext cx="1319421" cy="365991"/>
              <a:chOff x="3685503" y="4588022"/>
              <a:chExt cx="2337434" cy="36599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4CEAE-A022-6F48-A12F-98886D5C163D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7B9C2D-19C9-474C-892C-E06423C4EEE7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080902-31CB-964B-BEC1-367B6BC82890}"/>
                </a:ext>
              </a:extLst>
            </p:cNvPr>
            <p:cNvGrpSpPr/>
            <p:nvPr/>
          </p:nvGrpSpPr>
          <p:grpSpPr>
            <a:xfrm>
              <a:off x="4805908" y="3550034"/>
              <a:ext cx="1319421" cy="365991"/>
              <a:chOff x="3685503" y="4588022"/>
              <a:chExt cx="2337434" cy="3659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E848AB-D19A-7949-B0B6-E681FD39F09A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94B60D-921B-4740-824E-6D0C95D15705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20DE2A-CA7F-204D-8620-E02FF26D5A8C}"/>
              </a:ext>
            </a:extLst>
          </p:cNvPr>
          <p:cNvGrpSpPr/>
          <p:nvPr/>
        </p:nvGrpSpPr>
        <p:grpSpPr>
          <a:xfrm>
            <a:off x="4876845" y="4978206"/>
            <a:ext cx="2806698" cy="365991"/>
            <a:chOff x="7153679" y="5003514"/>
            <a:chExt cx="2806698" cy="3659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25999A-DEA2-E945-B453-ACCD7EE67B27}"/>
                </a:ext>
              </a:extLst>
            </p:cNvPr>
            <p:cNvSpPr/>
            <p:nvPr/>
          </p:nvSpPr>
          <p:spPr>
            <a:xfrm>
              <a:off x="7153679" y="5003514"/>
              <a:ext cx="280669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910C7D-8623-6145-B6D5-ED7FE5EE4611}"/>
                </a:ext>
              </a:extLst>
            </p:cNvPr>
            <p:cNvSpPr txBox="1"/>
            <p:nvPr/>
          </p:nvSpPr>
          <p:spPr>
            <a:xfrm>
              <a:off x="7725178" y="5043393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96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…total application time will also be less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64337-3101-D744-AFB5-07050302A41F}"/>
              </a:ext>
            </a:extLst>
          </p:cNvPr>
          <p:cNvGrpSpPr/>
          <p:nvPr/>
        </p:nvGrpSpPr>
        <p:grpSpPr>
          <a:xfrm>
            <a:off x="838503" y="3261785"/>
            <a:ext cx="3087368" cy="365991"/>
            <a:chOff x="904010" y="4152614"/>
            <a:chExt cx="3087368" cy="365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2078CC-48BB-3B4E-A004-AB4A8D32DD47}"/>
                </a:ext>
              </a:extLst>
            </p:cNvPr>
            <p:cNvSpPr/>
            <p:nvPr/>
          </p:nvSpPr>
          <p:spPr>
            <a:xfrm>
              <a:off x="904010" y="4152614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625C79-E7B7-5945-BE5B-3FA768076671}"/>
                </a:ext>
              </a:extLst>
            </p:cNvPr>
            <p:cNvSpPr txBox="1"/>
            <p:nvPr/>
          </p:nvSpPr>
          <p:spPr>
            <a:xfrm>
              <a:off x="1625600" y="4192493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copy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81C311-5CDF-AA48-869C-4ACF3BA77070}"/>
              </a:ext>
            </a:extLst>
          </p:cNvPr>
          <p:cNvGrpSpPr/>
          <p:nvPr/>
        </p:nvGrpSpPr>
        <p:grpSpPr>
          <a:xfrm>
            <a:off x="4876845" y="4978206"/>
            <a:ext cx="2806698" cy="365991"/>
            <a:chOff x="7153679" y="5003514"/>
            <a:chExt cx="2806698" cy="3659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E44D7E-901C-AC43-8A97-BFEDC63FB621}"/>
                </a:ext>
              </a:extLst>
            </p:cNvPr>
            <p:cNvSpPr/>
            <p:nvPr/>
          </p:nvSpPr>
          <p:spPr>
            <a:xfrm>
              <a:off x="7153679" y="5003514"/>
              <a:ext cx="280669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58E307-ABDF-B141-B226-0B81681A0B5F}"/>
                </a:ext>
              </a:extLst>
            </p:cNvPr>
            <p:cNvSpPr txBox="1"/>
            <p:nvPr/>
          </p:nvSpPr>
          <p:spPr>
            <a:xfrm>
              <a:off x="7725178" y="5043393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copy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1C79F-E68C-3F49-ABF6-95EEE2266A80}"/>
              </a:ext>
            </a:extLst>
          </p:cNvPr>
          <p:cNvGrpSpPr/>
          <p:nvPr/>
        </p:nvGrpSpPr>
        <p:grpSpPr>
          <a:xfrm>
            <a:off x="3739591" y="3714077"/>
            <a:ext cx="1319856" cy="1197070"/>
            <a:chOff x="4805908" y="2718955"/>
            <a:chExt cx="1319856" cy="119707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3E7249-7CAC-794A-B4AE-5B06F81D0185}"/>
                </a:ext>
              </a:extLst>
            </p:cNvPr>
            <p:cNvGrpSpPr/>
            <p:nvPr/>
          </p:nvGrpSpPr>
          <p:grpSpPr>
            <a:xfrm>
              <a:off x="4806343" y="2718955"/>
              <a:ext cx="1319421" cy="365991"/>
              <a:chOff x="3685503" y="4588022"/>
              <a:chExt cx="2337434" cy="36599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1C52E2-0DEB-EE40-8BE8-7B545F4D4E8E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990A9-5E3A-F345-953B-25B29235B766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EDEC47-2FCC-D643-B5C5-A047CE003003}"/>
                </a:ext>
              </a:extLst>
            </p:cNvPr>
            <p:cNvGrpSpPr/>
            <p:nvPr/>
          </p:nvGrpSpPr>
          <p:grpSpPr>
            <a:xfrm>
              <a:off x="4806343" y="3141999"/>
              <a:ext cx="1319421" cy="365991"/>
              <a:chOff x="3685503" y="4588022"/>
              <a:chExt cx="2337434" cy="3659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CA2CF1-BCAF-6447-A291-4BFB727A568D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0154E6-3893-094F-B1C2-B2A92852A85C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2CC22D-D290-CF40-8594-87BDB39DDE5D}"/>
                </a:ext>
              </a:extLst>
            </p:cNvPr>
            <p:cNvGrpSpPr/>
            <p:nvPr/>
          </p:nvGrpSpPr>
          <p:grpSpPr>
            <a:xfrm>
              <a:off x="4805908" y="3550034"/>
              <a:ext cx="1319421" cy="365991"/>
              <a:chOff x="3685503" y="4588022"/>
              <a:chExt cx="2337434" cy="36599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261EFF-0528-C346-9A94-4E30418267DC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01D56D-6A5F-ED4B-9130-30523C9F6E62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54B25-A827-E147-9FC2-7B5429289F8A}"/>
              </a:ext>
            </a:extLst>
          </p:cNvPr>
          <p:cNvCxnSpPr>
            <a:cxnSpLocks/>
          </p:cNvCxnSpPr>
          <p:nvPr/>
        </p:nvCxnSpPr>
        <p:spPr>
          <a:xfrm flipH="1">
            <a:off x="801509" y="5695955"/>
            <a:ext cx="688203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Combining the 2 strategies…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…overlapping compute on multiple devices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3E7249-7CAC-794A-B4AE-5B06F81D0185}"/>
              </a:ext>
            </a:extLst>
          </p:cNvPr>
          <p:cNvGrpSpPr/>
          <p:nvPr/>
        </p:nvGrpSpPr>
        <p:grpSpPr>
          <a:xfrm>
            <a:off x="1020099" y="1712332"/>
            <a:ext cx="1319421" cy="365991"/>
            <a:chOff x="3685503" y="4588022"/>
            <a:chExt cx="2337434" cy="3659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1C52E2-0DEB-EE40-8BE8-7B545F4D4E8E}"/>
                </a:ext>
              </a:extLst>
            </p:cNvPr>
            <p:cNvSpPr/>
            <p:nvPr/>
          </p:nvSpPr>
          <p:spPr>
            <a:xfrm>
              <a:off x="4015510" y="4588022"/>
              <a:ext cx="168470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4990A9-5E3A-F345-953B-25B29235B766}"/>
                </a:ext>
              </a:extLst>
            </p:cNvPr>
            <p:cNvSpPr txBox="1"/>
            <p:nvPr/>
          </p:nvSpPr>
          <p:spPr>
            <a:xfrm>
              <a:off x="3685503" y="4613037"/>
              <a:ext cx="2337434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3EF1D0-30FE-ED4E-83AB-6D8DB63B4CFD}"/>
              </a:ext>
            </a:extLst>
          </p:cNvPr>
          <p:cNvGrpSpPr/>
          <p:nvPr/>
        </p:nvGrpSpPr>
        <p:grpSpPr>
          <a:xfrm>
            <a:off x="1020099" y="3128985"/>
            <a:ext cx="1319421" cy="365991"/>
            <a:chOff x="3685503" y="4588022"/>
            <a:chExt cx="2337434" cy="36599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34CD32-B027-D14E-898C-95940B150EB2}"/>
                </a:ext>
              </a:extLst>
            </p:cNvPr>
            <p:cNvSpPr/>
            <p:nvPr/>
          </p:nvSpPr>
          <p:spPr>
            <a:xfrm>
              <a:off x="4015510" y="4588022"/>
              <a:ext cx="168470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87CA27-4324-554B-95ED-B56914EAAE75}"/>
                </a:ext>
              </a:extLst>
            </p:cNvPr>
            <p:cNvSpPr txBox="1"/>
            <p:nvPr/>
          </p:nvSpPr>
          <p:spPr>
            <a:xfrm>
              <a:off x="3685503" y="4613037"/>
              <a:ext cx="2337434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94C5E1-B2F9-1C41-A5CB-D66A97DFEA54}"/>
              </a:ext>
            </a:extLst>
          </p:cNvPr>
          <p:cNvGrpSpPr/>
          <p:nvPr/>
        </p:nvGrpSpPr>
        <p:grpSpPr>
          <a:xfrm>
            <a:off x="1020098" y="4571038"/>
            <a:ext cx="1319421" cy="365991"/>
            <a:chOff x="3685503" y="4588022"/>
            <a:chExt cx="2337434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BD1435-A591-C941-A5B2-5B2F9694A345}"/>
                </a:ext>
              </a:extLst>
            </p:cNvPr>
            <p:cNvSpPr/>
            <p:nvPr/>
          </p:nvSpPr>
          <p:spPr>
            <a:xfrm>
              <a:off x="4015510" y="4588022"/>
              <a:ext cx="168470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C7D104D-B4CD-774F-B938-7B5DBB1D6EE8}"/>
                </a:ext>
              </a:extLst>
            </p:cNvPr>
            <p:cNvSpPr txBox="1"/>
            <p:nvPr/>
          </p:nvSpPr>
          <p:spPr>
            <a:xfrm>
              <a:off x="3685503" y="4613037"/>
              <a:ext cx="2337434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11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copy with each device’s compute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49BA71-BD04-D842-918B-42E70AD6B978}"/>
              </a:ext>
            </a:extLst>
          </p:cNvPr>
          <p:cNvGrpSpPr/>
          <p:nvPr/>
        </p:nvGrpSpPr>
        <p:grpSpPr>
          <a:xfrm>
            <a:off x="980893" y="1281731"/>
            <a:ext cx="1447496" cy="1216891"/>
            <a:chOff x="838503" y="3261785"/>
            <a:chExt cx="1447496" cy="12168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864337-3101-D744-AFB5-07050302A41F}"/>
                </a:ext>
              </a:extLst>
            </p:cNvPr>
            <p:cNvGrpSpPr/>
            <p:nvPr/>
          </p:nvGrpSpPr>
          <p:grpSpPr>
            <a:xfrm>
              <a:off x="838503" y="3261785"/>
              <a:ext cx="1104596" cy="365991"/>
              <a:chOff x="904010" y="4152614"/>
              <a:chExt cx="3087368" cy="3659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2078CC-48BB-3B4E-A004-AB4A8D32DD47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25C79-E7B7-5945-BE5B-3FA768076671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3E7249-7CAC-794A-B4AE-5B06F81D0185}"/>
                </a:ext>
              </a:extLst>
            </p:cNvPr>
            <p:cNvGrpSpPr/>
            <p:nvPr/>
          </p:nvGrpSpPr>
          <p:grpSpPr>
            <a:xfrm>
              <a:off x="877709" y="3692386"/>
              <a:ext cx="1319421" cy="365991"/>
              <a:chOff x="3685503" y="4588022"/>
              <a:chExt cx="2337434" cy="36599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1C52E2-0DEB-EE40-8BE8-7B545F4D4E8E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990A9-5E3A-F345-953B-25B29235B766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12501-BC2D-7A44-9283-C8B391ABBEF9}"/>
                </a:ext>
              </a:extLst>
            </p:cNvPr>
            <p:cNvGrpSpPr/>
            <p:nvPr/>
          </p:nvGrpSpPr>
          <p:grpSpPr>
            <a:xfrm>
              <a:off x="1181403" y="4112685"/>
              <a:ext cx="1104596" cy="365991"/>
              <a:chOff x="904010" y="4152614"/>
              <a:chExt cx="3087368" cy="36599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BC09E2-ECDB-B746-A745-852558DCD037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37B47C-7401-1E44-B74F-9EDE3B2969EB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1D96C2-28F0-FB43-8C4F-5CE9E9487AE2}"/>
              </a:ext>
            </a:extLst>
          </p:cNvPr>
          <p:cNvGrpSpPr/>
          <p:nvPr/>
        </p:nvGrpSpPr>
        <p:grpSpPr>
          <a:xfrm>
            <a:off x="980893" y="2698384"/>
            <a:ext cx="1447496" cy="1216891"/>
            <a:chOff x="838503" y="3261785"/>
            <a:chExt cx="1447496" cy="12168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8F80B17-35C5-374D-8440-AC360E7C363B}"/>
                </a:ext>
              </a:extLst>
            </p:cNvPr>
            <p:cNvGrpSpPr/>
            <p:nvPr/>
          </p:nvGrpSpPr>
          <p:grpSpPr>
            <a:xfrm>
              <a:off x="838503" y="3261785"/>
              <a:ext cx="1104596" cy="365991"/>
              <a:chOff x="904010" y="4152614"/>
              <a:chExt cx="3087368" cy="36599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E658901-3987-6240-BFE6-B1B609D54612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74EC11-F1E1-6646-ABE2-D5E1467E24C0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33EF1D0-30FE-ED4E-83AB-6D8DB63B4CFD}"/>
                </a:ext>
              </a:extLst>
            </p:cNvPr>
            <p:cNvGrpSpPr/>
            <p:nvPr/>
          </p:nvGrpSpPr>
          <p:grpSpPr>
            <a:xfrm>
              <a:off x="877709" y="3692386"/>
              <a:ext cx="1319421" cy="365991"/>
              <a:chOff x="3685503" y="4588022"/>
              <a:chExt cx="2337434" cy="36599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334CD32-B027-D14E-898C-95940B150EB2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87CA27-4324-554B-95ED-B56914EAAE75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D3C203F-11BC-5246-AE7B-3AEA0DA40DA6}"/>
                </a:ext>
              </a:extLst>
            </p:cNvPr>
            <p:cNvGrpSpPr/>
            <p:nvPr/>
          </p:nvGrpSpPr>
          <p:grpSpPr>
            <a:xfrm>
              <a:off x="1181403" y="4112685"/>
              <a:ext cx="1104596" cy="365991"/>
              <a:chOff x="904010" y="4152614"/>
              <a:chExt cx="3087368" cy="36599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AD68C92-D26C-D149-8954-BD7117F3EE9D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A8542F-6C0F-5C40-BCE6-18CBF51990E6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87492-D1D5-8045-9EEA-4C76722902EA}"/>
              </a:ext>
            </a:extLst>
          </p:cNvPr>
          <p:cNvGrpSpPr/>
          <p:nvPr/>
        </p:nvGrpSpPr>
        <p:grpSpPr>
          <a:xfrm>
            <a:off x="980893" y="4150354"/>
            <a:ext cx="1447496" cy="1216891"/>
            <a:chOff x="838503" y="3261785"/>
            <a:chExt cx="1447496" cy="12168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FD8241-D7C7-0B4C-8E70-C1F9D1DEC947}"/>
                </a:ext>
              </a:extLst>
            </p:cNvPr>
            <p:cNvGrpSpPr/>
            <p:nvPr/>
          </p:nvGrpSpPr>
          <p:grpSpPr>
            <a:xfrm>
              <a:off x="838503" y="3261785"/>
              <a:ext cx="1104596" cy="365991"/>
              <a:chOff x="904010" y="4152614"/>
              <a:chExt cx="3087368" cy="36599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3389DF-231D-3549-B81A-2C229871CB9C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6EBEA2-3435-6E44-8D9B-1FE3DC69C887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F94C5E1-B2F9-1C41-A5CB-D66A97DFEA54}"/>
                </a:ext>
              </a:extLst>
            </p:cNvPr>
            <p:cNvGrpSpPr/>
            <p:nvPr/>
          </p:nvGrpSpPr>
          <p:grpSpPr>
            <a:xfrm>
              <a:off x="877709" y="3692386"/>
              <a:ext cx="1319421" cy="365991"/>
              <a:chOff x="3685503" y="4588022"/>
              <a:chExt cx="2337434" cy="36599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BD1435-A591-C941-A5B2-5B2F9694A345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7D104D-B4CD-774F-B938-7B5DBB1D6EE8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B2CC678-597C-4A44-9A6F-24433DED05C8}"/>
                </a:ext>
              </a:extLst>
            </p:cNvPr>
            <p:cNvGrpSpPr/>
            <p:nvPr/>
          </p:nvGrpSpPr>
          <p:grpSpPr>
            <a:xfrm>
              <a:off x="1181403" y="4112685"/>
              <a:ext cx="1104596" cy="365991"/>
              <a:chOff x="904010" y="4152614"/>
              <a:chExt cx="3087368" cy="36599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27BE6A-D0F2-A34D-9631-91F618E113B6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2A5771-D54C-BC47-B66E-C27659CFB060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1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5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…total application time will be even less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FBDD5-D008-CE4E-9795-B502CDD2E968}"/>
              </a:ext>
            </a:extLst>
          </p:cNvPr>
          <p:cNvCxnSpPr>
            <a:cxnSpLocks/>
          </p:cNvCxnSpPr>
          <p:nvPr/>
        </p:nvCxnSpPr>
        <p:spPr>
          <a:xfrm>
            <a:off x="654627" y="1130300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47538-AFAF-7B4F-8684-9DF256834D5F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54B25-A827-E147-9FC2-7B5429289F8A}"/>
              </a:ext>
            </a:extLst>
          </p:cNvPr>
          <p:cNvCxnSpPr>
            <a:cxnSpLocks/>
          </p:cNvCxnSpPr>
          <p:nvPr/>
        </p:nvCxnSpPr>
        <p:spPr>
          <a:xfrm flipH="1">
            <a:off x="801509" y="5695955"/>
            <a:ext cx="1715749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49BA71-BD04-D842-918B-42E70AD6B978}"/>
              </a:ext>
            </a:extLst>
          </p:cNvPr>
          <p:cNvGrpSpPr/>
          <p:nvPr/>
        </p:nvGrpSpPr>
        <p:grpSpPr>
          <a:xfrm>
            <a:off x="980893" y="1281731"/>
            <a:ext cx="1447496" cy="1216891"/>
            <a:chOff x="838503" y="3261785"/>
            <a:chExt cx="1447496" cy="12168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864337-3101-D744-AFB5-07050302A41F}"/>
                </a:ext>
              </a:extLst>
            </p:cNvPr>
            <p:cNvGrpSpPr/>
            <p:nvPr/>
          </p:nvGrpSpPr>
          <p:grpSpPr>
            <a:xfrm>
              <a:off x="838503" y="3261785"/>
              <a:ext cx="1104596" cy="365991"/>
              <a:chOff x="904010" y="4152614"/>
              <a:chExt cx="3087368" cy="3659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2078CC-48BB-3B4E-A004-AB4A8D32DD47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25C79-E7B7-5945-BE5B-3FA768076671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3E7249-7CAC-794A-B4AE-5B06F81D0185}"/>
                </a:ext>
              </a:extLst>
            </p:cNvPr>
            <p:cNvGrpSpPr/>
            <p:nvPr/>
          </p:nvGrpSpPr>
          <p:grpSpPr>
            <a:xfrm>
              <a:off x="877709" y="3692386"/>
              <a:ext cx="1319421" cy="365991"/>
              <a:chOff x="3685503" y="4588022"/>
              <a:chExt cx="2337434" cy="36599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1C52E2-0DEB-EE40-8BE8-7B545F4D4E8E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990A9-5E3A-F345-953B-25B29235B766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12501-BC2D-7A44-9283-C8B391ABBEF9}"/>
                </a:ext>
              </a:extLst>
            </p:cNvPr>
            <p:cNvGrpSpPr/>
            <p:nvPr/>
          </p:nvGrpSpPr>
          <p:grpSpPr>
            <a:xfrm>
              <a:off x="1181403" y="4112685"/>
              <a:ext cx="1104596" cy="365991"/>
              <a:chOff x="904010" y="4152614"/>
              <a:chExt cx="3087368" cy="36599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BC09E2-ECDB-B746-A745-852558DCD037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37B47C-7401-1E44-B74F-9EDE3B2969EB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1D96C2-28F0-FB43-8C4F-5CE9E9487AE2}"/>
              </a:ext>
            </a:extLst>
          </p:cNvPr>
          <p:cNvGrpSpPr/>
          <p:nvPr/>
        </p:nvGrpSpPr>
        <p:grpSpPr>
          <a:xfrm>
            <a:off x="980893" y="2698384"/>
            <a:ext cx="1447496" cy="1216891"/>
            <a:chOff x="838503" y="3261785"/>
            <a:chExt cx="1447496" cy="12168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8F80B17-35C5-374D-8440-AC360E7C363B}"/>
                </a:ext>
              </a:extLst>
            </p:cNvPr>
            <p:cNvGrpSpPr/>
            <p:nvPr/>
          </p:nvGrpSpPr>
          <p:grpSpPr>
            <a:xfrm>
              <a:off x="838503" y="3261785"/>
              <a:ext cx="1104596" cy="365991"/>
              <a:chOff x="904010" y="4152614"/>
              <a:chExt cx="3087368" cy="36599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E658901-3987-6240-BFE6-B1B609D54612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74EC11-F1E1-6646-ABE2-D5E1467E24C0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33EF1D0-30FE-ED4E-83AB-6D8DB63B4CFD}"/>
                </a:ext>
              </a:extLst>
            </p:cNvPr>
            <p:cNvGrpSpPr/>
            <p:nvPr/>
          </p:nvGrpSpPr>
          <p:grpSpPr>
            <a:xfrm>
              <a:off x="877709" y="3692386"/>
              <a:ext cx="1319421" cy="365991"/>
              <a:chOff x="3685503" y="4588022"/>
              <a:chExt cx="2337434" cy="36599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334CD32-B027-D14E-898C-95940B150EB2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87CA27-4324-554B-95ED-B56914EAAE75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D3C203F-11BC-5246-AE7B-3AEA0DA40DA6}"/>
                </a:ext>
              </a:extLst>
            </p:cNvPr>
            <p:cNvGrpSpPr/>
            <p:nvPr/>
          </p:nvGrpSpPr>
          <p:grpSpPr>
            <a:xfrm>
              <a:off x="1181403" y="4112685"/>
              <a:ext cx="1104596" cy="365991"/>
              <a:chOff x="904010" y="4152614"/>
              <a:chExt cx="3087368" cy="36599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AD68C92-D26C-D149-8954-BD7117F3EE9D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A8542F-6C0F-5C40-BCE6-18CBF51990E6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87492-D1D5-8045-9EEA-4C76722902EA}"/>
              </a:ext>
            </a:extLst>
          </p:cNvPr>
          <p:cNvGrpSpPr/>
          <p:nvPr/>
        </p:nvGrpSpPr>
        <p:grpSpPr>
          <a:xfrm>
            <a:off x="980893" y="4150354"/>
            <a:ext cx="1447496" cy="1216891"/>
            <a:chOff x="838503" y="3261785"/>
            <a:chExt cx="1447496" cy="12168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FD8241-D7C7-0B4C-8E70-C1F9D1DEC947}"/>
                </a:ext>
              </a:extLst>
            </p:cNvPr>
            <p:cNvGrpSpPr/>
            <p:nvPr/>
          </p:nvGrpSpPr>
          <p:grpSpPr>
            <a:xfrm>
              <a:off x="838503" y="3261785"/>
              <a:ext cx="1104596" cy="365991"/>
              <a:chOff x="904010" y="4152614"/>
              <a:chExt cx="3087368" cy="36599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3389DF-231D-3549-B81A-2C229871CB9C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6EBEA2-3435-6E44-8D9B-1FE3DC69C887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F94C5E1-B2F9-1C41-A5CB-D66A97DFEA54}"/>
                </a:ext>
              </a:extLst>
            </p:cNvPr>
            <p:cNvGrpSpPr/>
            <p:nvPr/>
          </p:nvGrpSpPr>
          <p:grpSpPr>
            <a:xfrm>
              <a:off x="877709" y="3692386"/>
              <a:ext cx="1319421" cy="365991"/>
              <a:chOff x="3685503" y="4588022"/>
              <a:chExt cx="2337434" cy="36599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BD1435-A591-C941-A5B2-5B2F9694A345}"/>
                  </a:ext>
                </a:extLst>
              </p:cNvPr>
              <p:cNvSpPr/>
              <p:nvPr/>
            </p:nvSpPr>
            <p:spPr>
              <a:xfrm>
                <a:off x="4015510" y="4588022"/>
                <a:ext cx="1684708" cy="36599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7D104D-B4CD-774F-B938-7B5DBB1D6EE8}"/>
                  </a:ext>
                </a:extLst>
              </p:cNvPr>
              <p:cNvSpPr txBox="1"/>
              <p:nvPr/>
            </p:nvSpPr>
            <p:spPr>
              <a:xfrm>
                <a:off x="3685503" y="4613037"/>
                <a:ext cx="2337434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compute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B2CC678-597C-4A44-9A6F-24433DED05C8}"/>
                </a:ext>
              </a:extLst>
            </p:cNvPr>
            <p:cNvGrpSpPr/>
            <p:nvPr/>
          </p:nvGrpSpPr>
          <p:grpSpPr>
            <a:xfrm>
              <a:off x="1181403" y="4112685"/>
              <a:ext cx="1104596" cy="365991"/>
              <a:chOff x="904010" y="4152614"/>
              <a:chExt cx="3087368" cy="36599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27BE6A-D0F2-A34D-9631-91F618E113B6}"/>
                  </a:ext>
                </a:extLst>
              </p:cNvPr>
              <p:cNvSpPr/>
              <p:nvPr/>
            </p:nvSpPr>
            <p:spPr>
              <a:xfrm>
                <a:off x="904010" y="4152614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2A5771-D54C-BC47-B66E-C27659CFB060}"/>
                  </a:ext>
                </a:extLst>
              </p:cNvPr>
              <p:cNvSpPr txBox="1"/>
              <p:nvPr/>
            </p:nvSpPr>
            <p:spPr>
              <a:xfrm>
                <a:off x="1625600" y="4192493"/>
                <a:ext cx="1663700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72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performance for Single-Node CUDA C/C++ applications by exploiting, and then combining, 2 concurrency strategies offered to CUDA programmers:</a:t>
            </a:r>
          </a:p>
          <a:p>
            <a:r>
              <a:rPr lang="en-US" dirty="0"/>
              <a:t>1) Overlapping memory transfers to and from the GPU with computations on the GPU</a:t>
            </a:r>
          </a:p>
          <a:p>
            <a:r>
              <a:rPr lang="en-US" dirty="0"/>
              <a:t>2) Performing computations concurrently on more than one GPU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</p:spTree>
    <p:extLst>
      <p:ext uri="{BB962C8B-B14F-4D97-AF65-F5344CB8AC3E}">
        <p14:creationId xmlns:p14="http://schemas.microsoft.com/office/powerpoint/2010/main" val="40844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  <a:p>
            <a:r>
              <a:rPr lang="en-US" dirty="0"/>
              <a:t>Concurrency Strategies</a:t>
            </a:r>
          </a:p>
          <a:p>
            <a:r>
              <a:rPr lang="en-US" dirty="0"/>
              <a:t>Workshop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2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</p:txBody>
      </p:sp>
    </p:spTree>
    <p:extLst>
      <p:ext uri="{BB962C8B-B14F-4D97-AF65-F5344CB8AC3E}">
        <p14:creationId xmlns:p14="http://schemas.microsoft.com/office/powerpoint/2010/main" val="6443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  <a:p>
            <a:pPr defTabSz="914400"/>
            <a:r>
              <a:rPr lang="en-US" kern="0" dirty="0"/>
              <a:t>Multiple GPUs</a:t>
            </a:r>
          </a:p>
        </p:txBody>
      </p:sp>
    </p:spTree>
    <p:extLst>
      <p:ext uri="{BB962C8B-B14F-4D97-AF65-F5344CB8AC3E}">
        <p14:creationId xmlns:p14="http://schemas.microsoft.com/office/powerpoint/2010/main" val="11838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</p:spTree>
    <p:extLst>
      <p:ext uri="{BB962C8B-B14F-4D97-AF65-F5344CB8AC3E}">
        <p14:creationId xmlns:p14="http://schemas.microsoft.com/office/powerpoint/2010/main" val="34091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  <a:p>
            <a:pPr defTabSz="914400"/>
            <a:r>
              <a:rPr lang="en-US" kern="0" dirty="0"/>
              <a:t>Multiple GPUs</a:t>
            </a:r>
          </a:p>
          <a:p>
            <a:pPr defTabSz="914400"/>
            <a:r>
              <a:rPr lang="en-US" kern="0" dirty="0"/>
              <a:t>Considerations for Multiple GPUs</a:t>
            </a:r>
          </a:p>
        </p:txBody>
      </p:sp>
    </p:spTree>
    <p:extLst>
      <p:ext uri="{BB962C8B-B14F-4D97-AF65-F5344CB8AC3E}">
        <p14:creationId xmlns:p14="http://schemas.microsoft.com/office/powerpoint/2010/main" val="23950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  <a:p>
            <a:pPr defTabSz="914400"/>
            <a:r>
              <a:rPr lang="en-US" kern="0" dirty="0"/>
              <a:t>Multiple GPUs</a:t>
            </a:r>
          </a:p>
          <a:p>
            <a:pPr defTabSz="914400"/>
            <a:r>
              <a:rPr lang="en-US" kern="0" dirty="0"/>
              <a:t>Considerations for Multiple GPUs</a:t>
            </a:r>
          </a:p>
          <a:p>
            <a:pPr defTabSz="914400"/>
            <a:r>
              <a:rPr lang="en-US" kern="0" dirty="0"/>
              <a:t>Exercise: Multiple GPUs</a:t>
            </a:r>
          </a:p>
        </p:txBody>
      </p:sp>
    </p:spTree>
    <p:extLst>
      <p:ext uri="{BB962C8B-B14F-4D97-AF65-F5344CB8AC3E}">
        <p14:creationId xmlns:p14="http://schemas.microsoft.com/office/powerpoint/2010/main" val="17208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  <a:p>
            <a:pPr defTabSz="914400"/>
            <a:r>
              <a:rPr lang="en-US" kern="0" dirty="0"/>
              <a:t>Multiple GPUs</a:t>
            </a:r>
          </a:p>
          <a:p>
            <a:pPr defTabSz="914400"/>
            <a:r>
              <a:rPr lang="en-US" kern="0" dirty="0"/>
              <a:t>Considerations for Multiple GPUs</a:t>
            </a:r>
          </a:p>
          <a:p>
            <a:pPr defTabSz="914400"/>
            <a:r>
              <a:rPr lang="en-US" kern="0" dirty="0"/>
              <a:t>Exercise: Multiple GPUs</a:t>
            </a:r>
          </a:p>
          <a:p>
            <a:pPr defTabSz="914400"/>
            <a:r>
              <a:rPr lang="en-US" kern="0" dirty="0"/>
              <a:t>Exercise: Multiple GPUs with Copy/Compute Overlap</a:t>
            </a:r>
          </a:p>
        </p:txBody>
      </p:sp>
    </p:spTree>
    <p:extLst>
      <p:ext uri="{BB962C8B-B14F-4D97-AF65-F5344CB8AC3E}">
        <p14:creationId xmlns:p14="http://schemas.microsoft.com/office/powerpoint/2010/main" val="19476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  <a:p>
            <a:pPr defTabSz="914400"/>
            <a:r>
              <a:rPr lang="en-US" kern="0" dirty="0"/>
              <a:t>Multiple GPUs</a:t>
            </a:r>
          </a:p>
          <a:p>
            <a:pPr defTabSz="914400"/>
            <a:r>
              <a:rPr lang="en-US" kern="0" dirty="0"/>
              <a:t>Considerations for Multiple GPUs</a:t>
            </a:r>
          </a:p>
          <a:p>
            <a:pPr defTabSz="914400"/>
            <a:r>
              <a:rPr lang="en-US" kern="0" dirty="0"/>
              <a:t>Exercise: Multiple GPUs</a:t>
            </a:r>
          </a:p>
          <a:p>
            <a:pPr defTabSz="914400"/>
            <a:r>
              <a:rPr lang="en-US" kern="0" dirty="0"/>
              <a:t>Exercise: Multiple GPUs with Copy/Compute Overlap</a:t>
            </a:r>
          </a:p>
          <a:p>
            <a:pPr defTabSz="914400"/>
            <a:r>
              <a:rPr lang="en-US" kern="0" dirty="0"/>
              <a:t>Course Survey</a:t>
            </a:r>
          </a:p>
        </p:txBody>
      </p:sp>
    </p:spTree>
    <p:extLst>
      <p:ext uri="{BB962C8B-B14F-4D97-AF65-F5344CB8AC3E}">
        <p14:creationId xmlns:p14="http://schemas.microsoft.com/office/powerpoint/2010/main" val="2185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  <a:p>
            <a:pPr defTabSz="914400"/>
            <a:r>
              <a:rPr lang="en-US" kern="0" dirty="0"/>
              <a:t>Multiple GPUs</a:t>
            </a:r>
          </a:p>
          <a:p>
            <a:pPr defTabSz="914400"/>
            <a:r>
              <a:rPr lang="en-US" kern="0" dirty="0"/>
              <a:t>Considerations for Multiple GPUs</a:t>
            </a:r>
          </a:p>
          <a:p>
            <a:pPr defTabSz="914400"/>
            <a:r>
              <a:rPr lang="en-US" kern="0" dirty="0"/>
              <a:t>Exercise: Multiple GPUs</a:t>
            </a:r>
          </a:p>
          <a:p>
            <a:pPr defTabSz="914400"/>
            <a:r>
              <a:rPr lang="en-US" kern="0" dirty="0"/>
              <a:t>Exercise: Multiple GPUs with Copy/Compute Overlap</a:t>
            </a:r>
          </a:p>
          <a:p>
            <a:pPr defTabSz="914400"/>
            <a:r>
              <a:rPr lang="en-US" kern="0" dirty="0"/>
              <a:t>Course Survey</a:t>
            </a:r>
          </a:p>
          <a:p>
            <a:pPr defTabSz="914400"/>
            <a:r>
              <a:rPr lang="en-US" kern="0" dirty="0"/>
              <a:t>Course Assessment</a:t>
            </a:r>
          </a:p>
        </p:txBody>
      </p:sp>
    </p:spTree>
    <p:extLst>
      <p:ext uri="{BB962C8B-B14F-4D97-AF65-F5344CB8AC3E}">
        <p14:creationId xmlns:p14="http://schemas.microsoft.com/office/powerpoint/2010/main" val="20109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2064" y="2103035"/>
            <a:ext cx="4555236" cy="3693758"/>
          </a:xfrm>
        </p:spPr>
        <p:txBody>
          <a:bodyPr/>
          <a:lstStyle/>
          <a:p>
            <a:r>
              <a:rPr lang="en-US" dirty="0"/>
              <a:t>Introduction (this section)</a:t>
            </a:r>
          </a:p>
          <a:p>
            <a:r>
              <a:rPr lang="en-US" dirty="0"/>
              <a:t>Using JupyterLab</a:t>
            </a:r>
          </a:p>
          <a:p>
            <a:r>
              <a:rPr lang="en-US" dirty="0"/>
              <a:t>Cipher Application Overview</a:t>
            </a:r>
          </a:p>
          <a:p>
            <a:r>
              <a:rPr lang="en-US" dirty="0"/>
              <a:t>Nsight Systems Setup</a:t>
            </a:r>
          </a:p>
          <a:p>
            <a:r>
              <a:rPr lang="en-US" dirty="0"/>
              <a:t>CUDA Streams</a:t>
            </a:r>
          </a:p>
          <a:p>
            <a:r>
              <a:rPr lang="en-US" dirty="0"/>
              <a:t>Kernel Launches in Non-Default Streams</a:t>
            </a:r>
          </a:p>
          <a:p>
            <a:r>
              <a:rPr lang="en-US" dirty="0"/>
              <a:t>Memory Copies in Non-Default Streams</a:t>
            </a:r>
          </a:p>
          <a:p>
            <a:r>
              <a:rPr lang="en-US" dirty="0"/>
              <a:t>Considerations for Copy/Compute Overlap</a:t>
            </a: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B84100-BD65-D049-B70F-5F32D78D0068}"/>
              </a:ext>
            </a:extLst>
          </p:cNvPr>
          <p:cNvSpPr txBox="1">
            <a:spLocks/>
          </p:cNvSpPr>
          <p:nvPr/>
        </p:nvSpPr>
        <p:spPr bwMode="auto">
          <a:xfrm>
            <a:off x="5312664" y="2103035"/>
            <a:ext cx="5148072" cy="36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Exercise: Copy/Compute Overlap</a:t>
            </a:r>
          </a:p>
          <a:p>
            <a:pPr defTabSz="914400"/>
            <a:r>
              <a:rPr lang="en-US" kern="0" dirty="0"/>
              <a:t>Multiple GPUs</a:t>
            </a:r>
          </a:p>
          <a:p>
            <a:pPr defTabSz="914400"/>
            <a:r>
              <a:rPr lang="en-US" kern="0" dirty="0"/>
              <a:t>Considerations for Multiple GPUs</a:t>
            </a:r>
          </a:p>
          <a:p>
            <a:pPr defTabSz="914400"/>
            <a:r>
              <a:rPr lang="en-US" kern="0" dirty="0"/>
              <a:t>Exercise: Multiple GPUs</a:t>
            </a:r>
          </a:p>
          <a:p>
            <a:pPr defTabSz="914400"/>
            <a:r>
              <a:rPr lang="en-US" kern="0" dirty="0"/>
              <a:t>Exercise: Multiple GPUs with Copy/Compute Overlap</a:t>
            </a:r>
          </a:p>
          <a:p>
            <a:pPr defTabSz="914400"/>
            <a:r>
              <a:rPr lang="en-US" kern="0" dirty="0"/>
              <a:t>Course Survey</a:t>
            </a:r>
          </a:p>
          <a:p>
            <a:pPr defTabSz="914400"/>
            <a:r>
              <a:rPr lang="en-US" kern="0" dirty="0"/>
              <a:t>Course Assessment</a:t>
            </a:r>
          </a:p>
          <a:p>
            <a:pPr defTabSz="914400"/>
            <a:r>
              <a:rPr lang="en-US" kern="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7604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performance for Single-Node CUDA C/C++ applications by exploiting, and then combining, 2 concurrency strategies offered to CUDA programmers.</a:t>
            </a:r>
          </a:p>
        </p:txBody>
      </p:sp>
    </p:spTree>
    <p:extLst>
      <p:ext uri="{BB962C8B-B14F-4D97-AF65-F5344CB8AC3E}">
        <p14:creationId xmlns:p14="http://schemas.microsoft.com/office/powerpoint/2010/main" val="24784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performance for Single-Node CUDA C/C++ applications by exploiting, and then combining, 2 concurrency strategies offered to CUDA programmers:</a:t>
            </a:r>
          </a:p>
          <a:p>
            <a:r>
              <a:rPr lang="en-US" dirty="0"/>
              <a:t>1) Overlapping memory transfers to and from the GPU with computations on the GPU</a:t>
            </a:r>
          </a:p>
        </p:txBody>
      </p:sp>
    </p:spTree>
    <p:extLst>
      <p:ext uri="{BB962C8B-B14F-4D97-AF65-F5344CB8AC3E}">
        <p14:creationId xmlns:p14="http://schemas.microsoft.com/office/powerpoint/2010/main" val="34917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performance for Single-Node CUDA C/C++ applications by exploiting, and then combining, 2 concurrency strategies offered to CUDA programmers:</a:t>
            </a:r>
          </a:p>
          <a:p>
            <a:r>
              <a:rPr lang="en-US" dirty="0"/>
              <a:t>1) Overlapping memory transfers to and from the GPU with computations on the GPU</a:t>
            </a:r>
          </a:p>
          <a:p>
            <a:r>
              <a:rPr lang="en-US" dirty="0"/>
              <a:t>2) Performing computations concurrently on more than one GPU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strategies</a:t>
            </a:r>
          </a:p>
        </p:txBody>
      </p:sp>
    </p:spTree>
    <p:extLst>
      <p:ext uri="{BB962C8B-B14F-4D97-AF65-F5344CB8AC3E}">
        <p14:creationId xmlns:p14="http://schemas.microsoft.com/office/powerpoint/2010/main" val="29920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6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GPU programming is usually a 3-step process</a:t>
            </a:r>
          </a:p>
        </p:txBody>
      </p:sp>
    </p:spTree>
    <p:extLst>
      <p:ext uri="{BB962C8B-B14F-4D97-AF65-F5344CB8AC3E}">
        <p14:creationId xmlns:p14="http://schemas.microsoft.com/office/powerpoint/2010/main" val="39734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83102</TotalTime>
  <Words>962</Words>
  <Application>Microsoft Macintosh PowerPoint</Application>
  <PresentationFormat>Custom</PresentationFormat>
  <Paragraphs>249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Century Gothic</vt:lpstr>
      <vt:lpstr>Trebuchet MS</vt:lpstr>
      <vt:lpstr>Wingdings</vt:lpstr>
      <vt:lpstr>Title &amp; Bullet</vt:lpstr>
      <vt:lpstr>1_Title &amp; Bullet</vt:lpstr>
      <vt:lpstr>Multi-GPU programming for CUDA C++</vt:lpstr>
      <vt:lpstr>Introduction</vt:lpstr>
      <vt:lpstr>Introduction</vt:lpstr>
      <vt:lpstr>Main objectives</vt:lpstr>
      <vt:lpstr>Main objectives</vt:lpstr>
      <vt:lpstr>Main objectives</vt:lpstr>
      <vt:lpstr>Main objectives</vt:lpstr>
      <vt:lpstr>Concurrency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objectives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Workshop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Josh Wyatt</cp:lastModifiedBy>
  <cp:revision>3547</cp:revision>
  <dcterms:created xsi:type="dcterms:W3CDTF">2008-01-24T03:11:41Z</dcterms:created>
  <dcterms:modified xsi:type="dcterms:W3CDTF">2020-09-18T21:46:37Z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