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sldIdLst>
    <p:sldId id="754" r:id="rId2"/>
    <p:sldId id="1056" r:id="rId3"/>
    <p:sldId id="1063" r:id="rId4"/>
    <p:sldId id="818" r:id="rId5"/>
    <p:sldId id="1065" r:id="rId6"/>
    <p:sldId id="1066" r:id="rId7"/>
    <p:sldId id="1067" r:id="rId8"/>
    <p:sldId id="1068" r:id="rId9"/>
    <p:sldId id="1070" r:id="rId10"/>
    <p:sldId id="1069" r:id="rId11"/>
    <p:sldId id="1075" r:id="rId12"/>
    <p:sldId id="755" r:id="rId13"/>
  </p:sldIdLst>
  <p:sldSz cx="9144000" cy="5143500" type="screen16x9"/>
  <p:notesSz cx="6858000" cy="1095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E1C5D-3826-8E4A-BE1D-52E9C06E3C57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23BB0-9676-BA4D-A5CD-F3C23010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191416"/>
            <a:ext cx="9144000" cy="4952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FFCD0-CFA5-4BC7-BCE6-3E92554098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283" y="2206875"/>
            <a:ext cx="1679940" cy="588626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34042" y="1489248"/>
            <a:ext cx="7250588" cy="30008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FontTx/>
              <a:buNone/>
              <a:defRPr sz="15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01385" y="699405"/>
            <a:ext cx="7282783" cy="81904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833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4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81" y="4460526"/>
            <a:ext cx="6554838" cy="307777"/>
          </a:xfrm>
        </p:spPr>
        <p:txBody>
          <a:bodyPr anchor="b"/>
          <a:lstStyle>
            <a:lvl1pPr algn="l">
              <a:defRPr sz="16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26" y="4285105"/>
            <a:ext cx="6288548" cy="86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72641-7874-43A2-B962-3ECD2E50BF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C60738-E7B0-43C1-9119-216D2DE9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13FF3-1B39-4AA7-BB6E-7F5034E78A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38D8577-1225-4B52-9348-8E3F33E45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4307895"/>
            <a:ext cx="8313420" cy="446276"/>
          </a:xfrm>
        </p:spPr>
        <p:txBody>
          <a:bodyPr anchor="ctr"/>
          <a:lstStyle>
            <a:lvl1pPr algn="l"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FC787-6D2D-4D63-AD20-8C0D2C2181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2731D-58BB-48F6-A34B-649B1C37C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CF5E6-4F92-46E0-8DC2-6209504040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ABDF-4D75-49CA-83AC-B3309B79A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186C6-9892-4B49-86F3-D3AE543013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2F76-2157-4482-88C8-AE386F9B730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591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5198" y="852884"/>
            <a:ext cx="7626964" cy="397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idx="1"/>
          </p:nvPr>
        </p:nvSpPr>
        <p:spPr>
          <a:xfrm>
            <a:off x="1164466" y="1373746"/>
            <a:ext cx="7626964" cy="3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F182D70-8AED-4620-8C47-8CD34348D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44">
          <p15:clr>
            <a:srgbClr val="FBAE40"/>
          </p15:clr>
        </p15:guide>
        <p15:guide id="2" pos="8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42954" lvl="2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04924" lvl="4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85909" lvl="5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6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 preserve="1">
  <p:cSld name="1_Title, Subtitle, and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0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60"/>
          <p:cNvSpPr txBox="1">
            <a:spLocks noGrp="1"/>
          </p:cNvSpPr>
          <p:nvPr>
            <p:ph type="body" idx="1"/>
          </p:nvPr>
        </p:nvSpPr>
        <p:spPr>
          <a:xfrm>
            <a:off x="430625" y="1752531"/>
            <a:ext cx="8290560" cy="30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None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78"/>
              <a:buFont typeface="Trebuchet MS"/>
              <a:buNone/>
              <a:defRPr sz="1333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222"/>
              <a:buFont typeface="Noto Sans Symbols"/>
              <a:buChar char="▪"/>
              <a:defRPr sz="1667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2" name="Google Shape;272;p60"/>
          <p:cNvSpPr txBox="1">
            <a:spLocks noGrp="1"/>
          </p:cNvSpPr>
          <p:nvPr>
            <p:ph type="body" idx="2"/>
          </p:nvPr>
        </p:nvSpPr>
        <p:spPr>
          <a:xfrm>
            <a:off x="415290" y="986112"/>
            <a:ext cx="8313420" cy="43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19049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190492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3F6DB65-8914-F84B-8020-EDFC59CA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94401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 preserve="1">
  <p:cSld name="1_Title, Subtitle, and Two Conte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9"/>
          <p:cNvSpPr txBox="1">
            <a:spLocks noGrp="1"/>
          </p:cNvSpPr>
          <p:nvPr>
            <p:ph type="title"/>
          </p:nvPr>
        </p:nvSpPr>
        <p:spPr>
          <a:xfrm>
            <a:off x="415290" y="545294"/>
            <a:ext cx="8313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body" idx="1"/>
          </p:nvPr>
        </p:nvSpPr>
        <p:spPr>
          <a:xfrm>
            <a:off x="415291" y="1759719"/>
            <a:ext cx="4120886" cy="307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33161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30806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Char char="•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29632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7" name="Google Shape;267;p59"/>
          <p:cNvSpPr txBox="1">
            <a:spLocks noGrp="1"/>
          </p:cNvSpPr>
          <p:nvPr>
            <p:ph type="body" idx="2"/>
          </p:nvPr>
        </p:nvSpPr>
        <p:spPr>
          <a:xfrm>
            <a:off x="4607826" y="1759719"/>
            <a:ext cx="4120885" cy="307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33161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308069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Char char="•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296321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29632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8" name="Google Shape;268;p59"/>
          <p:cNvSpPr txBox="1">
            <a:spLocks noGrp="1"/>
          </p:cNvSpPr>
          <p:nvPr>
            <p:ph type="body" idx="3"/>
          </p:nvPr>
        </p:nvSpPr>
        <p:spPr>
          <a:xfrm>
            <a:off x="415290" y="983808"/>
            <a:ext cx="8313420" cy="43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19049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190492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1BE0A9-E9D5-8443-96D1-FBC72C6A0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2"/>
          <p:cNvSpPr txBox="1"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7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9pPr>
          </a:lstStyle>
          <a:p>
            <a:endParaRPr/>
          </a:p>
        </p:txBody>
      </p:sp>
      <p:sp>
        <p:nvSpPr>
          <p:cNvPr id="320" name="Google Shape;320;p7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- NO LOGO &amp; PAGE NUMBER" preserve="1">
  <p:cSld name="1_Title, Subtitle, and Content - NO LOGO &amp; PAGE NUMBER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3" tIns="34271" rIns="68563" bIns="3427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83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83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60" cy="307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22"/>
              <a:buFont typeface="Trebuchet MS"/>
              <a:buNone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296321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222"/>
              <a:buFont typeface="Noto Sans Symbols"/>
              <a:buChar char="▪"/>
              <a:defRPr sz="1667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2" name="Google Shape;392;p83"/>
          <p:cNvSpPr txBox="1">
            <a:spLocks noGrp="1"/>
          </p:cNvSpPr>
          <p:nvPr>
            <p:ph type="body" idx="2"/>
          </p:nvPr>
        </p:nvSpPr>
        <p:spPr>
          <a:xfrm>
            <a:off x="415290" y="986112"/>
            <a:ext cx="8313420" cy="43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marR="0" lvl="0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rebuchet MS"/>
              <a:buNone/>
              <a:defRPr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61970" marR="0" lvl="1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2954" marR="0" lvl="2" indent="-19049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3939" marR="0" lvl="3" indent="-19049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904924" marR="0" lvl="4" indent="-190492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lt2"/>
              </a:buClr>
              <a:buSzPts val="3111"/>
              <a:buFont typeface="Trebuchet MS"/>
              <a:buNone/>
              <a:defRPr sz="2333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909" marR="0" lvl="5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666893" marR="0" lvl="6" indent="-308069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047878" marR="0" lvl="7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428863" marR="0" lvl="8" indent="-308068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2"/>
              </a:buClr>
              <a:buSzPts val="2222"/>
              <a:buFont typeface="Trebuchet MS"/>
              <a:buChar char="»"/>
              <a:defRPr sz="1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00B1C5-A9BF-DC41-978D-F29005BE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5CEBF-9338-476B-8052-A0C77DB3EF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 flipV="1">
            <a:off x="0" y="191416"/>
            <a:ext cx="9144000" cy="4952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649158-47CE-48EE-8573-A982767AD70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5E20E-9E0B-4DBA-ADE0-F4952632A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4" y="3252014"/>
            <a:ext cx="2694048" cy="943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3ACD0-451D-4ABB-8870-656D424348FF}"/>
              </a:ext>
            </a:extLst>
          </p:cNvPr>
          <p:cNvSpPr txBox="1"/>
          <p:nvPr userDrawn="1"/>
        </p:nvSpPr>
        <p:spPr>
          <a:xfrm>
            <a:off x="401368" y="4418098"/>
            <a:ext cx="2122504" cy="3232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67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41324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5" y="1752530"/>
            <a:ext cx="8290560" cy="3099104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B225B5C-2DA2-4AA1-B0A4-96B127C5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802257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5" y="1752530"/>
            <a:ext cx="8290560" cy="3099104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74774" y="4818098"/>
            <a:ext cx="2302388" cy="20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3809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7" b="1" i="0" kern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1111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752529"/>
            <a:ext cx="8290560" cy="3078132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8FFFF-A12D-4210-9755-24CCC24BAD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6439415-2676-4258-AA0B-A765D756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27939"/>
            <a:ext cx="4935098" cy="51552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752529"/>
            <a:ext cx="4921528" cy="3078132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67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6111"/>
            <a:ext cx="4935098" cy="437886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5A0F7-D7A3-4874-8020-4251CD73A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27B3777-ECE2-4CD9-8EB9-D027E7F3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66997-1EDA-446A-BBAF-484F35426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238F2B1-9E31-47F8-8439-42D7561F8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64AE4-97B7-4C45-A0D0-BEE3BA17B7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6E4A-4011-49A2-955F-F689C05DC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E1DF3-9BB4-4DC8-8A61-394EC1805CC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87F1F-4ACA-4D48-ACDC-152646CBD13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2325529"/>
            <a:ext cx="8313420" cy="492443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45294"/>
            <a:ext cx="8313420" cy="49244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290" y="1759718"/>
            <a:ext cx="4120886" cy="3077934"/>
          </a:xfrm>
        </p:spPr>
        <p:txBody>
          <a:bodyPr/>
          <a:lstStyle>
            <a:lvl1pPr marL="193138" indent="-193138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69" indent="-193138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386" indent="-138901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8962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00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825" y="1759718"/>
            <a:ext cx="4120885" cy="3077934"/>
          </a:xfrm>
        </p:spPr>
        <p:txBody>
          <a:bodyPr/>
          <a:lstStyle>
            <a:lvl1pPr marL="193138" indent="-193138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69" indent="-193138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386" indent="-138901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8962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00" indent="-190492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983807"/>
            <a:ext cx="8313420" cy="43788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01AE-AF55-4412-8601-822B5E1BA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6453" y="544610"/>
            <a:ext cx="831109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169" y="1668640"/>
            <a:ext cx="8290776" cy="325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9214B-99AB-46ED-9864-662329C3618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348" y="4821183"/>
            <a:ext cx="483907" cy="1719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6599F-6C22-4B8E-92B7-1D5AAA88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9867" y="4786546"/>
            <a:ext cx="20571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1EEACBE-03EC-4E7A-962F-F75CCA5C4C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86F46-DDFB-47A5-ABE4-5424C4B1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9" y="4767792"/>
            <a:ext cx="308504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60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333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476231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167" b="0">
          <a:solidFill>
            <a:schemeClr val="bg1"/>
          </a:solidFill>
          <a:latin typeface="Trebuchet MS" pitchFamily="34" charset="0"/>
        </a:defRPr>
      </a:lvl2pPr>
      <a:lvl3pPr marL="907485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167" b="0">
          <a:solidFill>
            <a:schemeClr val="bg1"/>
          </a:solidFill>
          <a:latin typeface="Trebuchet MS" pitchFamily="34" charset="0"/>
        </a:defRPr>
      </a:lvl3pPr>
      <a:lvl4pPr marL="1478962" indent="-190492" algn="l" rtl="0" fontAlgn="base">
        <a:spcBef>
          <a:spcPct val="20000"/>
        </a:spcBef>
        <a:spcAft>
          <a:spcPct val="0"/>
        </a:spcAft>
        <a:buChar char="–"/>
        <a:defRPr sz="1667">
          <a:solidFill>
            <a:schemeClr val="bg1"/>
          </a:solidFill>
          <a:latin typeface="+mn-lt"/>
        </a:defRPr>
      </a:lvl4pPr>
      <a:lvl5pPr marL="1764700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5pPr>
      <a:lvl6pPr marL="2145685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6pPr>
      <a:lvl7pPr marL="25266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7pPr>
      <a:lvl8pPr marL="2907655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8pPr>
      <a:lvl9pPr marL="3288639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3DFF3EB7-4E25-48A1-8EBC-637BE0F0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5" y="1102015"/>
            <a:ext cx="8739340" cy="982855"/>
          </a:xfrm>
        </p:spPr>
        <p:txBody>
          <a:bodyPr/>
          <a:lstStyle/>
          <a:p>
            <a:r>
              <a:rPr lang="en-GB" sz="4000" dirty="0"/>
              <a:t>Data Parallelism: How to Train Deep Learning Models on Multiple GPUs</a:t>
            </a:r>
            <a:br>
              <a:rPr lang="en-US" sz="3200" dirty="0"/>
            </a:br>
            <a:r>
              <a:rPr lang="en-US" sz="1800" dirty="0"/>
              <a:t>Lab 2, part 1: introduction to Distributed data parallel (DDP)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2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EC47-1D94-47DD-9BEC-4AF89A13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4318-8BCE-4C29-A5AE-459BA26E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34119"/>
            <a:ext cx="8290560" cy="309910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train_sampler = torch.utils.data.distributed.DistributedSampler(train_set, num_replicas=world_size, rank=global_rank)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spc="-5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train_loader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torch.utils.data.DataLoader(train_set, batch_size=args.batch_size, sampler=train_sampler)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F20C4-F4F6-4D4E-A03A-D02C6CD05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3288-FCCB-4E14-847E-061F9289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EC47-1D94-47DD-9BEC-4AF89A13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I/o on only on one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4318-8BCE-4C29-A5AE-459BA26E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634119"/>
            <a:ext cx="8954103" cy="309910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download = True if local_rank == 0 else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if local_rank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	train_set = torchvision.datasets.FashionMNIST("./data", download=download)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spc="-5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spc="-5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if global_rank == 0: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spc="-5" dirty="0">
                <a:latin typeface="Courier New"/>
                <a:cs typeface="Courier New"/>
              </a:rPr>
              <a:t>	print("Epoch = {:2d}: Validation Loss = {:5.3f}, 	Validation Accuracy = {:5.3f}".format(epoch+1, v_loss, 	val_accuracy[-1]))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F20C4-F4F6-4D4E-A03A-D02C6CD05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3288-FCCB-4E14-847E-061F9289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01D3DFE-F401-4C32-8E01-8034BB2DA6EE}"/>
              </a:ext>
            </a:extLst>
          </p:cNvPr>
          <p:cNvSpPr/>
          <p:nvPr/>
        </p:nvSpPr>
        <p:spPr>
          <a:xfrm>
            <a:off x="714391" y="1314145"/>
            <a:ext cx="3156407" cy="2753125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67" b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6" name="Picture 2" descr="Image result for alec radford optimization">
            <a:extLst>
              <a:ext uri="{FF2B5EF4-FFF2-40B4-BE49-F238E27FC236}">
                <a16:creationId xmlns:a16="http://schemas.microsoft.com/office/drawing/2014/main" id="{748CCFC0-948A-4796-B5A9-3CDCE7795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1323" y="3630532"/>
            <a:ext cx="1198178" cy="11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0C307424-4ADF-4A70-8FE4-9D863EDA67AF}"/>
              </a:ext>
            </a:extLst>
          </p:cNvPr>
          <p:cNvSpPr/>
          <p:nvPr/>
        </p:nvSpPr>
        <p:spPr>
          <a:xfrm>
            <a:off x="3684843" y="1440851"/>
            <a:ext cx="1832610" cy="3575096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67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51022"/>
            <a:ext cx="8313420" cy="492443"/>
          </a:xfrm>
        </p:spPr>
        <p:txBody>
          <a:bodyPr/>
          <a:lstStyle/>
          <a:p>
            <a:r>
              <a:rPr lang="en-US" sz="3600" dirty="0"/>
              <a:t>Training a Neural Network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15290" y="938365"/>
            <a:ext cx="8313420" cy="437886"/>
          </a:xfrm>
        </p:spPr>
        <p:txBody>
          <a:bodyPr/>
          <a:lstStyle/>
          <a:p>
            <a:r>
              <a:rPr lang="en-GB" sz="2400" dirty="0"/>
              <a:t>M</a:t>
            </a:r>
            <a:r>
              <a:rPr lang="en-US" sz="2400" dirty="0"/>
              <a:t>ultiple GPUs</a:t>
            </a: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323A58C7-CA59-47DA-8B31-B1A88D2E0BE4}"/>
              </a:ext>
            </a:extLst>
          </p:cNvPr>
          <p:cNvSpPr/>
          <p:nvPr/>
        </p:nvSpPr>
        <p:spPr>
          <a:xfrm>
            <a:off x="1483274" y="4876304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B82AA9-CD0E-49C6-B27A-B70805ACD3FF}"/>
              </a:ext>
            </a:extLst>
          </p:cNvPr>
          <p:cNvGrpSpPr/>
          <p:nvPr/>
        </p:nvGrpSpPr>
        <p:grpSpPr>
          <a:xfrm>
            <a:off x="631085" y="4154675"/>
            <a:ext cx="3239713" cy="535331"/>
            <a:chOff x="757302" y="4985610"/>
            <a:chExt cx="3887655" cy="64239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DE746A-A129-499C-9EB9-468A479A40F7}"/>
                </a:ext>
              </a:extLst>
            </p:cNvPr>
            <p:cNvSpPr/>
            <p:nvPr/>
          </p:nvSpPr>
          <p:spPr>
            <a:xfrm>
              <a:off x="837341" y="4985610"/>
              <a:ext cx="3807616" cy="642397"/>
            </a:xfrm>
            <a:prstGeom prst="rect">
              <a:avLst/>
            </a:prstGeom>
            <a:solidFill>
              <a:srgbClr val="76B90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167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F6975A-16AC-4440-8563-5035C15C747D}"/>
                </a:ext>
              </a:extLst>
            </p:cNvPr>
            <p:cNvSpPr txBox="1"/>
            <p:nvPr/>
          </p:nvSpPr>
          <p:spPr>
            <a:xfrm>
              <a:off x="757302" y="4991078"/>
              <a:ext cx="825830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CPU/GPU</a:t>
              </a:r>
              <a:endParaRPr lang="en-US" sz="917" baseline="-250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68" name="Flowchart: Magnetic Disk 67">
            <a:extLst>
              <a:ext uri="{FF2B5EF4-FFF2-40B4-BE49-F238E27FC236}">
                <a16:creationId xmlns:a16="http://schemas.microsoft.com/office/drawing/2014/main" id="{99597B33-451B-4C6B-A877-220363884E2E}"/>
              </a:ext>
            </a:extLst>
          </p:cNvPr>
          <p:cNvSpPr/>
          <p:nvPr/>
        </p:nvSpPr>
        <p:spPr>
          <a:xfrm>
            <a:off x="1875019" y="4350632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EE55DB-6FAD-40F8-A133-A72682163CA8}"/>
              </a:ext>
            </a:extLst>
          </p:cNvPr>
          <p:cNvGrpSpPr/>
          <p:nvPr/>
        </p:nvGrpSpPr>
        <p:grpSpPr>
          <a:xfrm>
            <a:off x="1117401" y="4346889"/>
            <a:ext cx="320222" cy="220388"/>
            <a:chOff x="5254171" y="3796121"/>
            <a:chExt cx="384266" cy="264465"/>
          </a:xfrm>
        </p:grpSpPr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D0CD3292-1EB4-4C18-9B17-FF793444B816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70" name="Arrow: Curved Right 69">
              <a:extLst>
                <a:ext uri="{FF2B5EF4-FFF2-40B4-BE49-F238E27FC236}">
                  <a16:creationId xmlns:a16="http://schemas.microsoft.com/office/drawing/2014/main" id="{912B84E7-AB9D-4952-8C82-E671F2B2BE42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28" name="Arrow: Up 27">
            <a:extLst>
              <a:ext uri="{FF2B5EF4-FFF2-40B4-BE49-F238E27FC236}">
                <a16:creationId xmlns:a16="http://schemas.microsoft.com/office/drawing/2014/main" id="{CFC1545F-D724-4ABF-83DD-3DA87E84BE04}"/>
              </a:ext>
            </a:extLst>
          </p:cNvPr>
          <p:cNvSpPr/>
          <p:nvPr/>
        </p:nvSpPr>
        <p:spPr>
          <a:xfrm>
            <a:off x="1526031" y="3993615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047A25EB-23D3-43C0-8525-199B7F07CC7B}"/>
              </a:ext>
            </a:extLst>
          </p:cNvPr>
          <p:cNvSpPr/>
          <p:nvPr/>
        </p:nvSpPr>
        <p:spPr>
          <a:xfrm>
            <a:off x="1532572" y="4550137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45366E-CA93-4F8B-B647-66415F6D21B7}"/>
              </a:ext>
            </a:extLst>
          </p:cNvPr>
          <p:cNvCxnSpPr>
            <a:cxnSpLocks/>
            <a:stCxn id="77" idx="1"/>
            <a:endCxn id="74" idx="3"/>
          </p:cNvCxnSpPr>
          <p:nvPr/>
        </p:nvCxnSpPr>
        <p:spPr>
          <a:xfrm flipH="1" flipV="1">
            <a:off x="1971519" y="1446546"/>
            <a:ext cx="638766" cy="269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8AF094-D654-47CE-AE7F-CE0251FD68B1}"/>
                  </a:ext>
                </a:extLst>
              </p:cNvPr>
              <p:cNvSpPr txBox="1"/>
              <p:nvPr/>
            </p:nvSpPr>
            <p:spPr>
              <a:xfrm>
                <a:off x="2610285" y="1322253"/>
                <a:ext cx="651714" cy="25398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8AF094-D654-47CE-AE7F-CE0251FD6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85" y="1322253"/>
                <a:ext cx="651714" cy="253980"/>
              </a:xfrm>
              <a:prstGeom prst="rect">
                <a:avLst/>
              </a:prstGeom>
              <a:blipFill>
                <a:blip r:embed="rId4"/>
                <a:stretch>
                  <a:fillRect t="-4762" b="-714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747BA3FF-9DB6-4385-93E7-4E495C8226B2}"/>
              </a:ext>
            </a:extLst>
          </p:cNvPr>
          <p:cNvGrpSpPr/>
          <p:nvPr/>
        </p:nvGrpSpPr>
        <p:grpSpPr>
          <a:xfrm>
            <a:off x="2776030" y="4338645"/>
            <a:ext cx="320222" cy="220388"/>
            <a:chOff x="5254171" y="3796121"/>
            <a:chExt cx="384266" cy="264465"/>
          </a:xfrm>
        </p:grpSpPr>
        <p:sp>
          <p:nvSpPr>
            <p:cNvPr id="91" name="Arrow: Curved Right 90">
              <a:extLst>
                <a:ext uri="{FF2B5EF4-FFF2-40B4-BE49-F238E27FC236}">
                  <a16:creationId xmlns:a16="http://schemas.microsoft.com/office/drawing/2014/main" id="{6730AD34-F607-4FC6-9198-F2AF635B63FD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93" name="Arrow: Curved Right 92">
              <a:extLst>
                <a:ext uri="{FF2B5EF4-FFF2-40B4-BE49-F238E27FC236}">
                  <a16:creationId xmlns:a16="http://schemas.microsoft.com/office/drawing/2014/main" id="{C19C338C-6743-47EE-B8CB-88C715D60C86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768CB1E-AD9D-4AE9-8511-DBE8707EE121}"/>
              </a:ext>
            </a:extLst>
          </p:cNvPr>
          <p:cNvSpPr/>
          <p:nvPr/>
        </p:nvSpPr>
        <p:spPr>
          <a:xfrm>
            <a:off x="5312781" y="1314145"/>
            <a:ext cx="3156407" cy="2699002"/>
          </a:xfrm>
          <a:prstGeom prst="rect">
            <a:avLst/>
          </a:prstGeom>
          <a:solidFill>
            <a:srgbClr val="76B9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67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9F30F8-E7CB-4F38-94BC-6DBD9BAD528F}"/>
              </a:ext>
            </a:extLst>
          </p:cNvPr>
          <p:cNvSpPr txBox="1"/>
          <p:nvPr/>
        </p:nvSpPr>
        <p:spPr>
          <a:xfrm>
            <a:off x="5142304" y="1309821"/>
            <a:ext cx="651714" cy="2193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917">
                <a:solidFill>
                  <a:schemeClr val="tx2">
                    <a:lumMod val="50000"/>
                  </a:schemeClr>
                </a:solidFill>
              </a:rPr>
              <a:t>GPU</a:t>
            </a:r>
            <a:endParaRPr lang="en-US" sz="917" baseline="-250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6745E3F-D5F8-4AE9-982C-F7D152BD7878}"/>
              </a:ext>
            </a:extLst>
          </p:cNvPr>
          <p:cNvCxnSpPr>
            <a:cxnSpLocks/>
            <a:stCxn id="133" idx="3"/>
            <a:endCxn id="131" idx="1"/>
          </p:cNvCxnSpPr>
          <p:nvPr/>
        </p:nvCxnSpPr>
        <p:spPr>
          <a:xfrm>
            <a:off x="6419311" y="1440851"/>
            <a:ext cx="845034" cy="104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Magnetic Disk 95">
            <a:extLst>
              <a:ext uri="{FF2B5EF4-FFF2-40B4-BE49-F238E27FC236}">
                <a16:creationId xmlns:a16="http://schemas.microsoft.com/office/drawing/2014/main" id="{64E8750D-65B9-42C2-8DD2-282D4796BED1}"/>
              </a:ext>
            </a:extLst>
          </p:cNvPr>
          <p:cNvSpPr/>
          <p:nvPr/>
        </p:nvSpPr>
        <p:spPr>
          <a:xfrm>
            <a:off x="7443149" y="4872274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478CF4-4DFD-44C3-9151-282870249A31}"/>
                  </a:ext>
                </a:extLst>
              </p:cNvPr>
              <p:cNvSpPr txBox="1"/>
              <p:nvPr/>
            </p:nvSpPr>
            <p:spPr>
              <a:xfrm>
                <a:off x="6601314" y="3179785"/>
                <a:ext cx="651714" cy="21614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17" i="1" baseline="-2500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/>
                      </m:sSup>
                    </m:oMath>
                  </m:oMathPara>
                </a14:m>
                <a:endParaRPr lang="en-US" sz="917" baseline="-250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478CF4-4DFD-44C3-9151-28287024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14" y="3179785"/>
                <a:ext cx="651714" cy="216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06868092-A4AA-4FDA-804E-19E635DA2F1D}"/>
              </a:ext>
            </a:extLst>
          </p:cNvPr>
          <p:cNvSpPr/>
          <p:nvPr/>
        </p:nvSpPr>
        <p:spPr>
          <a:xfrm>
            <a:off x="7834894" y="4346602"/>
            <a:ext cx="292228" cy="23661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C659EFD-B959-432D-8795-0FC6C5B7BC23}"/>
              </a:ext>
            </a:extLst>
          </p:cNvPr>
          <p:cNvGrpSpPr/>
          <p:nvPr/>
        </p:nvGrpSpPr>
        <p:grpSpPr>
          <a:xfrm>
            <a:off x="7077276" y="4342859"/>
            <a:ext cx="320222" cy="220388"/>
            <a:chOff x="5254171" y="3796121"/>
            <a:chExt cx="384266" cy="264465"/>
          </a:xfrm>
        </p:grpSpPr>
        <p:sp>
          <p:nvSpPr>
            <p:cNvPr id="127" name="Arrow: Curved Right 126">
              <a:extLst>
                <a:ext uri="{FF2B5EF4-FFF2-40B4-BE49-F238E27FC236}">
                  <a16:creationId xmlns:a16="http://schemas.microsoft.com/office/drawing/2014/main" id="{7D11AD28-DFF7-42EB-81D5-E8CB1B46FB72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28" name="Arrow: Curved Right 127">
              <a:extLst>
                <a:ext uri="{FF2B5EF4-FFF2-40B4-BE49-F238E27FC236}">
                  <a16:creationId xmlns:a16="http://schemas.microsoft.com/office/drawing/2014/main" id="{ACEBBD4F-5355-40C6-AAAE-93DF72BC75BF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29" name="Arrow: Up 128">
            <a:extLst>
              <a:ext uri="{FF2B5EF4-FFF2-40B4-BE49-F238E27FC236}">
                <a16:creationId xmlns:a16="http://schemas.microsoft.com/office/drawing/2014/main" id="{55B637D3-7F49-4B1B-845F-15C76E38ADEE}"/>
              </a:ext>
            </a:extLst>
          </p:cNvPr>
          <p:cNvSpPr/>
          <p:nvPr/>
        </p:nvSpPr>
        <p:spPr>
          <a:xfrm>
            <a:off x="7485906" y="3989585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0" name="Arrow: Up 129">
            <a:extLst>
              <a:ext uri="{FF2B5EF4-FFF2-40B4-BE49-F238E27FC236}">
                <a16:creationId xmlns:a16="http://schemas.microsoft.com/office/drawing/2014/main" id="{76FA1F77-5B03-4F6A-A878-98F86F05685D}"/>
              </a:ext>
            </a:extLst>
          </p:cNvPr>
          <p:cNvSpPr/>
          <p:nvPr/>
        </p:nvSpPr>
        <p:spPr>
          <a:xfrm>
            <a:off x="7492447" y="4546107"/>
            <a:ext cx="208937" cy="259953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67ADA3-E5E6-48F0-B6E2-37352B947AD5}"/>
                  </a:ext>
                </a:extLst>
              </p:cNvPr>
              <p:cNvSpPr txBox="1"/>
              <p:nvPr/>
            </p:nvSpPr>
            <p:spPr>
              <a:xfrm>
                <a:off x="5767597" y="1313861"/>
                <a:ext cx="651714" cy="25398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67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167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67ADA3-E5E6-48F0-B6E2-37352B947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97" y="1313861"/>
                <a:ext cx="651714" cy="253980"/>
              </a:xfrm>
              <a:prstGeom prst="rect">
                <a:avLst/>
              </a:prstGeom>
              <a:blipFill>
                <a:blip r:embed="rId6"/>
                <a:stretch>
                  <a:fillRect t="-4878" b="-975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C450ACD-7228-4FA0-8539-AAD4A3C4FEE0}"/>
              </a:ext>
            </a:extLst>
          </p:cNvPr>
          <p:cNvGrpSpPr/>
          <p:nvPr/>
        </p:nvGrpSpPr>
        <p:grpSpPr>
          <a:xfrm>
            <a:off x="5933342" y="4343516"/>
            <a:ext cx="320222" cy="220388"/>
            <a:chOff x="5254171" y="3796121"/>
            <a:chExt cx="384266" cy="264465"/>
          </a:xfrm>
        </p:grpSpPr>
        <p:sp>
          <p:nvSpPr>
            <p:cNvPr id="140" name="Arrow: Curved Right 139">
              <a:extLst>
                <a:ext uri="{FF2B5EF4-FFF2-40B4-BE49-F238E27FC236}">
                  <a16:creationId xmlns:a16="http://schemas.microsoft.com/office/drawing/2014/main" id="{7F1B5767-B20C-439E-AC3A-75B0596A59C0}"/>
                </a:ext>
              </a:extLst>
            </p:cNvPr>
            <p:cNvSpPr/>
            <p:nvPr/>
          </p:nvSpPr>
          <p:spPr>
            <a:xfrm>
              <a:off x="5254171" y="3815904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41" name="Arrow: Curved Right 140">
              <a:extLst>
                <a:ext uri="{FF2B5EF4-FFF2-40B4-BE49-F238E27FC236}">
                  <a16:creationId xmlns:a16="http://schemas.microsoft.com/office/drawing/2014/main" id="{09339AE1-E591-4B3C-BF2A-B1ECAD16B910}"/>
                </a:ext>
              </a:extLst>
            </p:cNvPr>
            <p:cNvSpPr/>
            <p:nvPr/>
          </p:nvSpPr>
          <p:spPr>
            <a:xfrm flipH="1" flipV="1">
              <a:off x="5467065" y="3796121"/>
              <a:ext cx="171372" cy="244682"/>
            </a:xfrm>
            <a:prstGeom prst="curved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722DBE-3051-4B4F-9BE8-BFC780AAD94B}"/>
              </a:ext>
            </a:extLst>
          </p:cNvPr>
          <p:cNvGrpSpPr/>
          <p:nvPr/>
        </p:nvGrpSpPr>
        <p:grpSpPr>
          <a:xfrm>
            <a:off x="5256340" y="4100553"/>
            <a:ext cx="3212848" cy="535331"/>
            <a:chOff x="6307608" y="4920663"/>
            <a:chExt cx="3855417" cy="64239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90A6DE2-8EAE-43F5-B624-866928F7DD74}"/>
                </a:ext>
              </a:extLst>
            </p:cNvPr>
            <p:cNvSpPr/>
            <p:nvPr/>
          </p:nvSpPr>
          <p:spPr>
            <a:xfrm>
              <a:off x="6355409" y="4920663"/>
              <a:ext cx="3807616" cy="642397"/>
            </a:xfrm>
            <a:prstGeom prst="rect">
              <a:avLst/>
            </a:prstGeom>
            <a:solidFill>
              <a:srgbClr val="76B900">
                <a:alpha val="1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167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37F07D-40B9-4B86-A37A-FB28799A6331}"/>
                </a:ext>
              </a:extLst>
            </p:cNvPr>
            <p:cNvSpPr txBox="1"/>
            <p:nvPr/>
          </p:nvSpPr>
          <p:spPr>
            <a:xfrm>
              <a:off x="6307608" y="4922950"/>
              <a:ext cx="812401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CPU/GPU</a:t>
              </a:r>
              <a:endParaRPr lang="en-US" sz="917" baseline="-250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8279D24-A2EF-4718-9DD9-2A6C0223868A}"/>
              </a:ext>
            </a:extLst>
          </p:cNvPr>
          <p:cNvSpPr txBox="1"/>
          <p:nvPr/>
        </p:nvSpPr>
        <p:spPr>
          <a:xfrm>
            <a:off x="3639371" y="1437542"/>
            <a:ext cx="705698" cy="2193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917">
                <a:solidFill>
                  <a:schemeClr val="tx2">
                    <a:lumMod val="50000"/>
                  </a:schemeClr>
                </a:solidFill>
              </a:rPr>
              <a:t>CPU/GPU</a:t>
            </a:r>
            <a:endParaRPr lang="en-US" sz="917" baseline="-2500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E27B5FA-1214-4DEB-89A3-DC3A2144153C}"/>
                  </a:ext>
                </a:extLst>
              </p:cNvPr>
              <p:cNvSpPr txBox="1"/>
              <p:nvPr/>
            </p:nvSpPr>
            <p:spPr>
              <a:xfrm>
                <a:off x="2161802" y="2374332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E27B5FA-1214-4DEB-89A3-DC3A2144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802" y="2374332"/>
                <a:ext cx="1548679" cy="502638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E6B5A7-9AE7-4F8E-BB09-233353C1B332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936142" y="2134891"/>
            <a:ext cx="0" cy="23944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D1C3CE-3352-4C10-AF46-6D2BA84AA4E0}"/>
              </a:ext>
            </a:extLst>
          </p:cNvPr>
          <p:cNvCxnSpPr>
            <a:cxnSpLocks/>
          </p:cNvCxnSpPr>
          <p:nvPr/>
        </p:nvCxnSpPr>
        <p:spPr>
          <a:xfrm flipV="1">
            <a:off x="2927595" y="2850240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62E3DE-7720-4F3E-B707-0A8DF9226347}"/>
                  </a:ext>
                </a:extLst>
              </p:cNvPr>
              <p:cNvSpPr txBox="1"/>
              <p:nvPr/>
            </p:nvSpPr>
            <p:spPr>
              <a:xfrm>
                <a:off x="2217920" y="3235635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62E3DE-7720-4F3E-B707-0A8DF92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20" y="3235635"/>
                <a:ext cx="1548679" cy="502638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191EA8-B6B0-4B8D-9F7B-C3037F8D2C25}"/>
              </a:ext>
            </a:extLst>
          </p:cNvPr>
          <p:cNvCxnSpPr>
            <a:cxnSpLocks/>
          </p:cNvCxnSpPr>
          <p:nvPr/>
        </p:nvCxnSpPr>
        <p:spPr>
          <a:xfrm flipV="1">
            <a:off x="2915883" y="3662226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B4BFCBB-7F53-43C6-A4E2-9A826FF3DC82}"/>
                  </a:ext>
                </a:extLst>
              </p:cNvPr>
              <p:cNvSpPr txBox="1"/>
              <p:nvPr/>
            </p:nvSpPr>
            <p:spPr>
              <a:xfrm>
                <a:off x="5319115" y="2379203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B4BFCBB-7F53-43C6-A4E2-9A826FF3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15" y="2379203"/>
                <a:ext cx="1548679" cy="502638"/>
              </a:xfrm>
              <a:prstGeom prst="rect">
                <a:avLst/>
              </a:prstGeom>
              <a:blipFill>
                <a:blip r:embed="rId9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2BAD30-D3DC-4BEC-A770-0353414FF1E7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6093454" y="2139761"/>
            <a:ext cx="1" cy="23944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859B34-DFE6-4A04-A9A8-320126E1EAC4}"/>
              </a:ext>
            </a:extLst>
          </p:cNvPr>
          <p:cNvCxnSpPr>
            <a:cxnSpLocks/>
          </p:cNvCxnSpPr>
          <p:nvPr/>
        </p:nvCxnSpPr>
        <p:spPr>
          <a:xfrm flipV="1">
            <a:off x="6084908" y="2855111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E53C0E4-2192-4E76-AA8A-3204245317DD}"/>
                  </a:ext>
                </a:extLst>
              </p:cNvPr>
              <p:cNvSpPr txBox="1"/>
              <p:nvPr/>
            </p:nvSpPr>
            <p:spPr>
              <a:xfrm>
                <a:off x="5375232" y="3240506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E53C0E4-2192-4E76-AA8A-32042453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32" y="3240506"/>
                <a:ext cx="1548679" cy="502638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E241CA5-BCA9-428D-9660-A20076C81749}"/>
              </a:ext>
            </a:extLst>
          </p:cNvPr>
          <p:cNvCxnSpPr>
            <a:cxnSpLocks/>
          </p:cNvCxnSpPr>
          <p:nvPr/>
        </p:nvCxnSpPr>
        <p:spPr>
          <a:xfrm flipV="1">
            <a:off x="6073195" y="3667097"/>
            <a:ext cx="8546" cy="3677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C677DC9-9BBB-4634-8C79-E7973A0686B6}"/>
              </a:ext>
            </a:extLst>
          </p:cNvPr>
          <p:cNvGrpSpPr/>
          <p:nvPr/>
        </p:nvGrpSpPr>
        <p:grpSpPr>
          <a:xfrm>
            <a:off x="3684844" y="2533219"/>
            <a:ext cx="1696883" cy="220388"/>
            <a:chOff x="4414019" y="2761599"/>
            <a:chExt cx="2036259" cy="264465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B9800BB-34D7-4693-8F17-735AA351D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2577" y="2820162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06BB92F-2535-47FA-9D71-C406FBD66D9C}"/>
                </a:ext>
              </a:extLst>
            </p:cNvPr>
            <p:cNvGrpSpPr/>
            <p:nvPr/>
          </p:nvGrpSpPr>
          <p:grpSpPr>
            <a:xfrm>
              <a:off x="5257008" y="2761599"/>
              <a:ext cx="384266" cy="264465"/>
              <a:chOff x="5254171" y="3796121"/>
              <a:chExt cx="384266" cy="264465"/>
            </a:xfrm>
          </p:grpSpPr>
          <p:sp>
            <p:nvSpPr>
              <p:cNvPr id="147" name="Arrow: Curved Right 146">
                <a:extLst>
                  <a:ext uri="{FF2B5EF4-FFF2-40B4-BE49-F238E27FC236}">
                    <a16:creationId xmlns:a16="http://schemas.microsoft.com/office/drawing/2014/main" id="{BD7AE1E8-505B-49E8-BED1-2D3051B814E6}"/>
                  </a:ext>
                </a:extLst>
              </p:cNvPr>
              <p:cNvSpPr/>
              <p:nvPr/>
            </p:nvSpPr>
            <p:spPr>
              <a:xfrm>
                <a:off x="5254171" y="3815904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Arrow: Curved Right 147">
                <a:extLst>
                  <a:ext uri="{FF2B5EF4-FFF2-40B4-BE49-F238E27FC236}">
                    <a16:creationId xmlns:a16="http://schemas.microsoft.com/office/drawing/2014/main" id="{8D477801-AC73-4705-9008-B4E2E8BF4004}"/>
                  </a:ext>
                </a:extLst>
              </p:cNvPr>
              <p:cNvSpPr/>
              <p:nvPr/>
            </p:nvSpPr>
            <p:spPr>
              <a:xfrm flipH="1" flipV="1">
                <a:off x="5467065" y="3796121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0AB1F8A-C8A2-48DD-AD80-26AD9B2D24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019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2B6AC88-855D-4FD0-B384-81377CCAC882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77" y="2825670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77E7362-0D4C-4D88-9D0E-A1E972AD1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347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4185E0F-26A0-48CC-84DF-AFB1FD47B572}"/>
              </a:ext>
            </a:extLst>
          </p:cNvPr>
          <p:cNvGrpSpPr/>
          <p:nvPr/>
        </p:nvGrpSpPr>
        <p:grpSpPr>
          <a:xfrm>
            <a:off x="3681438" y="3393557"/>
            <a:ext cx="1696883" cy="220388"/>
            <a:chOff x="4414019" y="2761599"/>
            <a:chExt cx="2036259" cy="264465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2383565-B6A2-4F79-ABAB-16558C5D7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2577" y="2820162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F0F692C-CD83-4EB7-BD9D-9C6A2842494D}"/>
                </a:ext>
              </a:extLst>
            </p:cNvPr>
            <p:cNvGrpSpPr/>
            <p:nvPr/>
          </p:nvGrpSpPr>
          <p:grpSpPr>
            <a:xfrm>
              <a:off x="5257008" y="2761599"/>
              <a:ext cx="384266" cy="264465"/>
              <a:chOff x="5254171" y="3796121"/>
              <a:chExt cx="384266" cy="264465"/>
            </a:xfrm>
          </p:grpSpPr>
          <p:sp>
            <p:nvSpPr>
              <p:cNvPr id="164" name="Arrow: Curved Right 163">
                <a:extLst>
                  <a:ext uri="{FF2B5EF4-FFF2-40B4-BE49-F238E27FC236}">
                    <a16:creationId xmlns:a16="http://schemas.microsoft.com/office/drawing/2014/main" id="{6B88D91F-2557-4954-90D9-AF2AAF8EDA6A}"/>
                  </a:ext>
                </a:extLst>
              </p:cNvPr>
              <p:cNvSpPr/>
              <p:nvPr/>
            </p:nvSpPr>
            <p:spPr>
              <a:xfrm>
                <a:off x="5254171" y="3815904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Arrow: Curved Right 164">
                <a:extLst>
                  <a:ext uri="{FF2B5EF4-FFF2-40B4-BE49-F238E27FC236}">
                    <a16:creationId xmlns:a16="http://schemas.microsoft.com/office/drawing/2014/main" id="{608C0869-FDE6-49BA-AEF8-65DACFF282B9}"/>
                  </a:ext>
                </a:extLst>
              </p:cNvPr>
              <p:cNvSpPr/>
              <p:nvPr/>
            </p:nvSpPr>
            <p:spPr>
              <a:xfrm flipH="1" flipV="1">
                <a:off x="5467065" y="3796121"/>
                <a:ext cx="171372" cy="244682"/>
              </a:xfrm>
              <a:prstGeom prst="curved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A0A13AB-018C-4D74-9159-F57839B261BB}"/>
                </a:ext>
              </a:extLst>
            </p:cNvPr>
            <p:cNvCxnSpPr>
              <a:cxnSpLocks/>
            </p:cNvCxnSpPr>
            <p:nvPr/>
          </p:nvCxnSpPr>
          <p:spPr>
            <a:xfrm>
              <a:off x="4414019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224DABB-B40E-496D-B689-2B841768EAED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77" y="2825670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E11335C-2FEC-46AA-B964-3A8E8364E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347" y="2957874"/>
              <a:ext cx="732931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2D6869F-DA50-4E0F-B3FC-DC499BFE6578}"/>
                  </a:ext>
                </a:extLst>
              </p:cNvPr>
              <p:cNvSpPr txBox="1"/>
              <p:nvPr/>
            </p:nvSpPr>
            <p:spPr>
              <a:xfrm>
                <a:off x="2171097" y="1672817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2D6869F-DA50-4E0F-B3FC-DC499BFE6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97" y="1672817"/>
                <a:ext cx="1548679" cy="502638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A1F74BB-DA03-42D5-BE1E-B773E41CE4CA}"/>
                  </a:ext>
                </a:extLst>
              </p:cNvPr>
              <p:cNvSpPr txBox="1"/>
              <p:nvPr/>
            </p:nvSpPr>
            <p:spPr>
              <a:xfrm>
                <a:off x="5407621" y="1654233"/>
                <a:ext cx="1548679" cy="50263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sz="1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1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67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A1F74BB-DA03-42D5-BE1E-B773E41CE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21" y="1654233"/>
                <a:ext cx="1548679" cy="502638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767C3E3-0B84-4770-A2BA-85ADEC086DDF}"/>
              </a:ext>
            </a:extLst>
          </p:cNvPr>
          <p:cNvCxnSpPr>
            <a:cxnSpLocks/>
          </p:cNvCxnSpPr>
          <p:nvPr/>
        </p:nvCxnSpPr>
        <p:spPr>
          <a:xfrm flipV="1">
            <a:off x="2925189" y="1577738"/>
            <a:ext cx="6679" cy="25333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DECBA4B-C968-417A-B639-D26F2FB0B466}"/>
              </a:ext>
            </a:extLst>
          </p:cNvPr>
          <p:cNvCxnSpPr>
            <a:cxnSpLocks/>
          </p:cNvCxnSpPr>
          <p:nvPr/>
        </p:nvCxnSpPr>
        <p:spPr>
          <a:xfrm flipV="1">
            <a:off x="6095945" y="1543593"/>
            <a:ext cx="6679" cy="25333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A5EBA0-3250-44BF-B5B3-AA87CDD628F3}"/>
              </a:ext>
            </a:extLst>
          </p:cNvPr>
          <p:cNvGrpSpPr/>
          <p:nvPr/>
        </p:nvGrpSpPr>
        <p:grpSpPr>
          <a:xfrm>
            <a:off x="6777087" y="1314908"/>
            <a:ext cx="1828557" cy="2565057"/>
            <a:chOff x="8132504" y="1577890"/>
            <a:chExt cx="2194268" cy="307806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61D0B8F-6B49-4799-8530-A75A4D417147}"/>
                </a:ext>
              </a:extLst>
            </p:cNvPr>
            <p:cNvSpPr/>
            <p:nvPr/>
          </p:nvSpPr>
          <p:spPr>
            <a:xfrm>
              <a:off x="8132504" y="4274401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B4755F-21B5-4854-BC66-D10AEE465B09}"/>
                </a:ext>
              </a:extLst>
            </p:cNvPr>
            <p:cNvSpPr/>
            <p:nvPr/>
          </p:nvSpPr>
          <p:spPr>
            <a:xfrm>
              <a:off x="8909466" y="4274400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226AF78-663E-4C01-B934-0DE8670E9E6A}"/>
                </a:ext>
              </a:extLst>
            </p:cNvPr>
            <p:cNvSpPr/>
            <p:nvPr/>
          </p:nvSpPr>
          <p:spPr>
            <a:xfrm>
              <a:off x="9686429" y="4274400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CDAD3D9-74F6-4858-B4F6-2118811418AD}"/>
                </a:ext>
              </a:extLst>
            </p:cNvPr>
            <p:cNvCxnSpPr>
              <a:cxnSpLocks/>
              <a:stCxn id="106" idx="3"/>
              <a:endCxn id="97" idx="0"/>
            </p:cNvCxnSpPr>
            <p:nvPr/>
          </p:nvCxnSpPr>
          <p:spPr>
            <a:xfrm flipH="1">
              <a:off x="8323283" y="3516588"/>
              <a:ext cx="260990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4AE9124-3EDD-45B9-AFCA-ABFFCA87B23C}"/>
                </a:ext>
              </a:extLst>
            </p:cNvPr>
            <p:cNvSpPr/>
            <p:nvPr/>
          </p:nvSpPr>
          <p:spPr>
            <a:xfrm>
              <a:off x="8895615" y="2329446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AEF0F8B-DE45-4D9C-A886-23CD7E34CC46}"/>
                </a:ext>
              </a:extLst>
            </p:cNvPr>
            <p:cNvSpPr/>
            <p:nvPr/>
          </p:nvSpPr>
          <p:spPr>
            <a:xfrm>
              <a:off x="8528395" y="3190909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9910066-55D7-44EA-BDA5-495B0B407462}"/>
                </a:ext>
              </a:extLst>
            </p:cNvPr>
            <p:cNvSpPr/>
            <p:nvPr/>
          </p:nvSpPr>
          <p:spPr>
            <a:xfrm>
              <a:off x="9305356" y="3190908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873CFD4-CD7B-4963-96F2-26BA4BEB74E5}"/>
                </a:ext>
              </a:extLst>
            </p:cNvPr>
            <p:cNvCxnSpPr>
              <a:cxnSpLocks/>
              <a:stCxn id="108" idx="3"/>
              <a:endCxn id="97" idx="0"/>
            </p:cNvCxnSpPr>
            <p:nvPr/>
          </p:nvCxnSpPr>
          <p:spPr>
            <a:xfrm flipH="1">
              <a:off x="8323283" y="3516587"/>
              <a:ext cx="1037952" cy="75781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505C713-C6C1-4F01-9040-781B8483A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4435" y="3572465"/>
              <a:ext cx="367367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1F86A7C-00EF-4D92-87BC-E205F9CA5D2B}"/>
                </a:ext>
              </a:extLst>
            </p:cNvPr>
            <p:cNvCxnSpPr>
              <a:cxnSpLocks/>
              <a:stCxn id="106" idx="4"/>
            </p:cNvCxnSpPr>
            <p:nvPr/>
          </p:nvCxnSpPr>
          <p:spPr>
            <a:xfrm>
              <a:off x="8719173" y="3572466"/>
              <a:ext cx="367221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E7A3360-2CF5-44F2-B701-9744DFB93F30}"/>
                </a:ext>
              </a:extLst>
            </p:cNvPr>
            <p:cNvCxnSpPr>
              <a:cxnSpLocks/>
              <a:stCxn id="105" idx="3"/>
              <a:endCxn id="106" idx="0"/>
            </p:cNvCxnSpPr>
            <p:nvPr/>
          </p:nvCxnSpPr>
          <p:spPr>
            <a:xfrm flipH="1">
              <a:off x="8719173" y="2655124"/>
              <a:ext cx="232319" cy="53578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DE81027-986C-4E12-BA1A-BA365853E0B2}"/>
                </a:ext>
              </a:extLst>
            </p:cNvPr>
            <p:cNvCxnSpPr>
              <a:cxnSpLocks/>
              <a:stCxn id="105" idx="5"/>
              <a:endCxn id="108" idx="0"/>
            </p:cNvCxnSpPr>
            <p:nvPr/>
          </p:nvCxnSpPr>
          <p:spPr>
            <a:xfrm>
              <a:off x="9221294" y="2655124"/>
              <a:ext cx="274841" cy="5357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C0C09A6-A12A-4882-9BB2-10B47EA612ED}"/>
                </a:ext>
              </a:extLst>
            </p:cNvPr>
            <p:cNvCxnSpPr>
              <a:cxnSpLocks/>
              <a:stCxn id="108" idx="5"/>
            </p:cNvCxnSpPr>
            <p:nvPr/>
          </p:nvCxnSpPr>
          <p:spPr>
            <a:xfrm>
              <a:off x="9631035" y="3516587"/>
              <a:ext cx="246172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D33034B-A957-47DD-AEEB-609E6B6CFCE7}"/>
                </a:ext>
              </a:extLst>
            </p:cNvPr>
            <p:cNvCxnSpPr>
              <a:cxnSpLocks/>
              <a:stCxn id="106" idx="5"/>
            </p:cNvCxnSpPr>
            <p:nvPr/>
          </p:nvCxnSpPr>
          <p:spPr>
            <a:xfrm>
              <a:off x="8854074" y="3516588"/>
              <a:ext cx="1023133" cy="7578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6A3F81C-3B1D-4874-9896-4DB653F8C726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9086394" y="1912335"/>
              <a:ext cx="0" cy="41711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F66FD9B-CC6C-4C74-B06B-0DE72B2F7CAC}"/>
                </a:ext>
              </a:extLst>
            </p:cNvPr>
            <p:cNvSpPr txBox="1"/>
            <p:nvPr/>
          </p:nvSpPr>
          <p:spPr>
            <a:xfrm>
              <a:off x="9745808" y="4074478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[1]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77F6FF2-17EA-4E17-BD1D-939D509F8BBD}"/>
                    </a:ext>
                  </a:extLst>
                </p:cNvPr>
                <p:cNvSpPr txBox="1"/>
                <p:nvPr/>
              </p:nvSpPr>
              <p:spPr>
                <a:xfrm>
                  <a:off x="8717213" y="1577890"/>
                  <a:ext cx="782057" cy="30477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167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77F6FF2-17EA-4E17-BD1D-939D509F8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213" y="1577890"/>
                  <a:ext cx="782057" cy="304776"/>
                </a:xfrm>
                <a:prstGeom prst="rect">
                  <a:avLst/>
                </a:prstGeom>
                <a:blipFill>
                  <a:blip r:embed="rId12"/>
                  <a:stretch>
                    <a:fillRect t="-4878" b="-2439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EC8E4DC-E956-4F85-A5F8-F0AE7FD28DD9}"/>
                </a:ext>
              </a:extLst>
            </p:cNvPr>
            <p:cNvSpPr txBox="1"/>
            <p:nvPr/>
          </p:nvSpPr>
          <p:spPr>
            <a:xfrm>
              <a:off x="9368779" y="2977942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[2]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5C4DE37-6FAA-48FA-8861-4AEBFF02CD66}"/>
                </a:ext>
              </a:extLst>
            </p:cNvPr>
            <p:cNvSpPr txBox="1"/>
            <p:nvPr/>
          </p:nvSpPr>
          <p:spPr>
            <a:xfrm>
              <a:off x="8993275" y="2147793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[3]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B42CD2-B6AE-4CA7-93BC-46275572F2CB}"/>
              </a:ext>
            </a:extLst>
          </p:cNvPr>
          <p:cNvGrpSpPr/>
          <p:nvPr/>
        </p:nvGrpSpPr>
        <p:grpSpPr>
          <a:xfrm>
            <a:off x="529536" y="1300237"/>
            <a:ext cx="1900578" cy="2583758"/>
            <a:chOff x="635443" y="1560284"/>
            <a:chExt cx="2280693" cy="31005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F90562-56D8-4279-80B4-53359CA14040}"/>
                </a:ext>
              </a:extLst>
            </p:cNvPr>
            <p:cNvSpPr/>
            <p:nvPr/>
          </p:nvSpPr>
          <p:spPr>
            <a:xfrm>
              <a:off x="980654" y="4279237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1A430A-786D-457F-A635-977691C24743}"/>
                </a:ext>
              </a:extLst>
            </p:cNvPr>
            <p:cNvSpPr/>
            <p:nvPr/>
          </p:nvSpPr>
          <p:spPr>
            <a:xfrm>
              <a:off x="1757616" y="4279236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335E46-09A9-43F8-8196-33E4B8A36EEF}"/>
                </a:ext>
              </a:extLst>
            </p:cNvPr>
            <p:cNvSpPr/>
            <p:nvPr/>
          </p:nvSpPr>
          <p:spPr>
            <a:xfrm>
              <a:off x="2534579" y="4279236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851BF43-F14A-4FFB-8348-ECCFF9951ACA}"/>
                </a:ext>
              </a:extLst>
            </p:cNvPr>
            <p:cNvCxnSpPr>
              <a:cxnSpLocks/>
              <a:stCxn id="83" idx="3"/>
              <a:endCxn id="14" idx="0"/>
            </p:cNvCxnSpPr>
            <p:nvPr/>
          </p:nvCxnSpPr>
          <p:spPr>
            <a:xfrm flipH="1">
              <a:off x="1171433" y="3521424"/>
              <a:ext cx="260990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36B77A0-339C-4CE7-8C51-E8D1527F983F}"/>
                </a:ext>
              </a:extLst>
            </p:cNvPr>
            <p:cNvSpPr/>
            <p:nvPr/>
          </p:nvSpPr>
          <p:spPr>
            <a:xfrm>
              <a:off x="1743765" y="2334282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C112F5-E0E4-49D9-86AE-F12A1B6FC233}"/>
                </a:ext>
              </a:extLst>
            </p:cNvPr>
            <p:cNvSpPr/>
            <p:nvPr/>
          </p:nvSpPr>
          <p:spPr>
            <a:xfrm>
              <a:off x="1376545" y="3195745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C6A25CC-E5AC-4F30-9C18-2A7245DC6DB0}"/>
                </a:ext>
              </a:extLst>
            </p:cNvPr>
            <p:cNvSpPr/>
            <p:nvPr/>
          </p:nvSpPr>
          <p:spPr>
            <a:xfrm>
              <a:off x="2153506" y="3195744"/>
              <a:ext cx="381557" cy="38155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302C2D-C6A7-42A2-97FE-DF9742B78565}"/>
                </a:ext>
              </a:extLst>
            </p:cNvPr>
            <p:cNvCxnSpPr>
              <a:cxnSpLocks/>
              <a:stCxn id="84" idx="3"/>
              <a:endCxn id="14" idx="0"/>
            </p:cNvCxnSpPr>
            <p:nvPr/>
          </p:nvCxnSpPr>
          <p:spPr>
            <a:xfrm flipH="1">
              <a:off x="1171433" y="3521423"/>
              <a:ext cx="1037952" cy="75781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DB4516-5DF3-4932-9AE4-8B542617D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585" y="3577301"/>
              <a:ext cx="367367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24D2FC2-2EC0-4636-B9B4-90BEAA54053F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1567323" y="3577302"/>
              <a:ext cx="367221" cy="70193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982BCBE-8F61-40C6-99FD-1CD23EDDFCCF}"/>
                </a:ext>
              </a:extLst>
            </p:cNvPr>
            <p:cNvCxnSpPr>
              <a:cxnSpLocks/>
              <a:stCxn id="82" idx="3"/>
              <a:endCxn id="83" idx="0"/>
            </p:cNvCxnSpPr>
            <p:nvPr/>
          </p:nvCxnSpPr>
          <p:spPr>
            <a:xfrm flipH="1">
              <a:off x="1567323" y="2659960"/>
              <a:ext cx="232319" cy="53578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61E7948-C8C1-45E8-94A5-C1A739F2717F}"/>
                </a:ext>
              </a:extLst>
            </p:cNvPr>
            <p:cNvCxnSpPr>
              <a:cxnSpLocks/>
              <a:stCxn id="82" idx="5"/>
              <a:endCxn id="84" idx="0"/>
            </p:cNvCxnSpPr>
            <p:nvPr/>
          </p:nvCxnSpPr>
          <p:spPr>
            <a:xfrm>
              <a:off x="2069444" y="2659960"/>
              <a:ext cx="274841" cy="5357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CBA82D9-A1F3-4B1B-9A65-1BA813BE6243}"/>
                </a:ext>
              </a:extLst>
            </p:cNvPr>
            <p:cNvCxnSpPr>
              <a:cxnSpLocks/>
              <a:stCxn id="84" idx="5"/>
            </p:cNvCxnSpPr>
            <p:nvPr/>
          </p:nvCxnSpPr>
          <p:spPr>
            <a:xfrm>
              <a:off x="2479185" y="3521423"/>
              <a:ext cx="246172" cy="7578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D99E0C3-4684-4AF2-AF9A-4A53760F9AE3}"/>
                    </a:ext>
                  </a:extLst>
                </p:cNvPr>
                <p:cNvSpPr txBox="1"/>
                <p:nvPr/>
              </p:nvSpPr>
              <p:spPr>
                <a:xfrm>
                  <a:off x="769727" y="3820578"/>
                  <a:ext cx="782057" cy="25937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17" i="1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/>
                          <m:sup/>
                        </m:sSup>
                      </m:oMath>
                    </m:oMathPara>
                  </a14:m>
                  <a:endParaRPr lang="en-US" sz="917" baseline="-250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D99E0C3-4684-4AF2-AF9A-4A53760F9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27" y="3820578"/>
                  <a:ext cx="782057" cy="2593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74A83B-616C-4BAA-BE35-058A37DECAE6}"/>
                </a:ext>
              </a:extLst>
            </p:cNvPr>
            <p:cNvCxnSpPr>
              <a:cxnSpLocks/>
              <a:stCxn id="83" idx="5"/>
            </p:cNvCxnSpPr>
            <p:nvPr/>
          </p:nvCxnSpPr>
          <p:spPr>
            <a:xfrm>
              <a:off x="1702224" y="3521424"/>
              <a:ext cx="1023133" cy="75781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8B017C-69DE-4DD3-A5D8-BAB4880888E9}"/>
                </a:ext>
              </a:extLst>
            </p:cNvPr>
            <p:cNvSpPr txBox="1"/>
            <p:nvPr/>
          </p:nvSpPr>
          <p:spPr>
            <a:xfrm>
              <a:off x="635443" y="1560284"/>
              <a:ext cx="782057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GPU</a:t>
              </a:r>
              <a:endParaRPr lang="en-US" sz="917" baseline="-25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7F9A3D-65AC-4ADB-BB9D-2D1317C26FF6}"/>
                </a:ext>
              </a:extLst>
            </p:cNvPr>
            <p:cNvSpPr txBox="1"/>
            <p:nvPr/>
          </p:nvSpPr>
          <p:spPr>
            <a:xfrm>
              <a:off x="766862" y="4093274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[1]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269FB3-0746-4EC1-B5B7-C1EEFCE2E65E}"/>
                    </a:ext>
                  </a:extLst>
                </p:cNvPr>
                <p:cNvSpPr txBox="1"/>
                <p:nvPr/>
              </p:nvSpPr>
              <p:spPr>
                <a:xfrm>
                  <a:off x="1583766" y="1583467"/>
                  <a:ext cx="782057" cy="30477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167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167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269FB3-0746-4EC1-B5B7-C1EEFCE2E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66" y="1583467"/>
                  <a:ext cx="782057" cy="304776"/>
                </a:xfrm>
                <a:prstGeom prst="rect">
                  <a:avLst/>
                </a:prstGeom>
                <a:blipFill>
                  <a:blip r:embed="rId14"/>
                  <a:stretch>
                    <a:fillRect t="-2381" b="-2381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8E1325-DC8F-4B6D-9D01-1E370F134E82}"/>
                </a:ext>
              </a:extLst>
            </p:cNvPr>
            <p:cNvSpPr txBox="1"/>
            <p:nvPr/>
          </p:nvSpPr>
          <p:spPr>
            <a:xfrm>
              <a:off x="1159962" y="2998988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[2]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55146C-F1CF-40D5-969E-572F8AFB04B5}"/>
                </a:ext>
              </a:extLst>
            </p:cNvPr>
            <p:cNvSpPr txBox="1"/>
            <p:nvPr/>
          </p:nvSpPr>
          <p:spPr>
            <a:xfrm>
              <a:off x="1463694" y="2158560"/>
              <a:ext cx="580964" cy="26322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17">
                  <a:solidFill>
                    <a:schemeClr val="tx2">
                      <a:lumMod val="50000"/>
                    </a:schemeClr>
                  </a:solidFill>
                </a:rPr>
                <a:t>W</a:t>
              </a:r>
              <a:r>
                <a:rPr lang="en-GB" sz="917" baseline="30000">
                  <a:solidFill>
                    <a:schemeClr val="tx2">
                      <a:lumMod val="50000"/>
                    </a:schemeClr>
                  </a:solidFill>
                </a:rPr>
                <a:t>[3]</a:t>
              </a:r>
              <a:endParaRPr lang="en-US" sz="917" baseline="300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233BFDA-1CFA-467F-8CEF-29EFF5FDBC8A}"/>
                </a:ext>
              </a:extLst>
            </p:cNvPr>
            <p:cNvCxnSpPr>
              <a:cxnSpLocks/>
            </p:cNvCxnSpPr>
            <p:nvPr/>
          </p:nvCxnSpPr>
          <p:spPr>
            <a:xfrm>
              <a:off x="1934652" y="1913663"/>
              <a:ext cx="0" cy="41711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E29FA52-CB30-408E-A411-99A6F7994DFD}"/>
              </a:ext>
            </a:extLst>
          </p:cNvPr>
          <p:cNvCxnSpPr>
            <a:cxnSpLocks/>
          </p:cNvCxnSpPr>
          <p:nvPr/>
        </p:nvCxnSpPr>
        <p:spPr>
          <a:xfrm flipH="1">
            <a:off x="3713570" y="187804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BC9EA32A-D621-44C9-9D50-5A2066BE8653}"/>
              </a:ext>
            </a:extLst>
          </p:cNvPr>
          <p:cNvSpPr/>
          <p:nvPr/>
        </p:nvSpPr>
        <p:spPr>
          <a:xfrm>
            <a:off x="4383928" y="1845729"/>
            <a:ext cx="142810" cy="203902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68" name="Arrow: Curved Right 167">
            <a:extLst>
              <a:ext uri="{FF2B5EF4-FFF2-40B4-BE49-F238E27FC236}">
                <a16:creationId xmlns:a16="http://schemas.microsoft.com/office/drawing/2014/main" id="{CE272EBA-80D3-40D2-8DCD-20C6B188F29B}"/>
              </a:ext>
            </a:extLst>
          </p:cNvPr>
          <p:cNvSpPr/>
          <p:nvPr/>
        </p:nvSpPr>
        <p:spPr>
          <a:xfrm flipH="1" flipV="1">
            <a:off x="4561340" y="1829243"/>
            <a:ext cx="142810" cy="203902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E413F1-38BC-4616-BF5C-E37A136D47D3}"/>
              </a:ext>
            </a:extLst>
          </p:cNvPr>
          <p:cNvCxnSpPr>
            <a:cxnSpLocks/>
          </p:cNvCxnSpPr>
          <p:nvPr/>
        </p:nvCxnSpPr>
        <p:spPr>
          <a:xfrm>
            <a:off x="3681438" y="199280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5F75940-2140-45A8-B966-F2121D881549}"/>
              </a:ext>
            </a:extLst>
          </p:cNvPr>
          <p:cNvCxnSpPr>
            <a:cxnSpLocks/>
          </p:cNvCxnSpPr>
          <p:nvPr/>
        </p:nvCxnSpPr>
        <p:spPr>
          <a:xfrm>
            <a:off x="4746403" y="188263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102232-E76A-4F1C-88DF-2CABD22AA3A9}"/>
              </a:ext>
            </a:extLst>
          </p:cNvPr>
          <p:cNvCxnSpPr>
            <a:cxnSpLocks/>
          </p:cNvCxnSpPr>
          <p:nvPr/>
        </p:nvCxnSpPr>
        <p:spPr>
          <a:xfrm flipH="1">
            <a:off x="4767545" y="1992806"/>
            <a:ext cx="61077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50" grpId="0" animBg="1"/>
      <p:bldP spid="40" grpId="0" animBg="1"/>
      <p:bldP spid="68" grpId="0" animBg="1"/>
      <p:bldP spid="28" grpId="0" animBg="1"/>
      <p:bldP spid="73" grpId="0" animBg="1"/>
      <p:bldP spid="77" grpId="0"/>
      <p:bldP spid="102" grpId="0" animBg="1"/>
      <p:bldP spid="120" grpId="0"/>
      <p:bldP spid="96" grpId="0" animBg="1"/>
      <p:bldP spid="125" grpId="0" animBg="1"/>
      <p:bldP spid="129" grpId="0" animBg="1"/>
      <p:bldP spid="130" grpId="0" animBg="1"/>
      <p:bldP spid="133" grpId="0"/>
      <p:bldP spid="151" grpId="0"/>
      <p:bldP spid="80" grpId="0"/>
      <p:bldP spid="88" grpId="0"/>
      <p:bldP spid="135" grpId="0"/>
      <p:bldP spid="138" grpId="0"/>
      <p:bldP spid="114" grpId="0"/>
      <p:bldP spid="116" grpId="0"/>
      <p:bldP spid="167" grpId="0" animBg="1"/>
      <p:bldP spid="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lcome to PyTorch Tutorials — PyTorch Tutorials 1.12.1+cu102 documentation">
            <a:extLst>
              <a:ext uri="{FF2B5EF4-FFF2-40B4-BE49-F238E27FC236}">
                <a16:creationId xmlns:a16="http://schemas.microsoft.com/office/drawing/2014/main" id="{5F6C274E-0E0D-EDB7-EF9D-31821988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29" y="1656252"/>
            <a:ext cx="2733392" cy="27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CF145-84E4-47B0-A2BE-65945AA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Meet DDP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F01F-E952-4C0C-8CBF-8AA5CF1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90" y="2024473"/>
            <a:ext cx="6156549" cy="213291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9095" algn="l"/>
                <a:tab pos="379730" algn="l"/>
              </a:tabLst>
            </a:pPr>
            <a:r>
              <a:rPr lang="en-US" sz="2400" spc="-20" dirty="0">
                <a:latin typeface="+mn-lt"/>
                <a:cs typeface="Arial"/>
              </a:rPr>
              <a:t>Library </a:t>
            </a:r>
            <a:r>
              <a:rPr lang="en-US" sz="2400" spc="10" dirty="0">
                <a:latin typeface="+mn-lt"/>
                <a:cs typeface="Arial"/>
              </a:rPr>
              <a:t>for </a:t>
            </a:r>
            <a:r>
              <a:rPr lang="en-US" sz="2400" spc="5" dirty="0">
                <a:latin typeface="+mn-lt"/>
                <a:cs typeface="Arial"/>
              </a:rPr>
              <a:t>distributed </a:t>
            </a:r>
            <a:r>
              <a:rPr lang="en-US" sz="2400" spc="20" dirty="0">
                <a:latin typeface="+mn-lt"/>
                <a:cs typeface="Arial"/>
              </a:rPr>
              <a:t>DL</a:t>
            </a:r>
            <a:endParaRPr lang="en-US" sz="2400" dirty="0">
              <a:latin typeface="+mn-lt"/>
              <a:cs typeface="Arial"/>
            </a:endParaRPr>
          </a:p>
          <a:p>
            <a:pPr marL="12700" marR="103505">
              <a:lnSpc>
                <a:spcPct val="114599"/>
              </a:lnSpc>
              <a:tabLst>
                <a:tab pos="379095" algn="l"/>
                <a:tab pos="379730" algn="l"/>
              </a:tabLst>
            </a:pPr>
            <a:r>
              <a:rPr lang="en-US" sz="2400" spc="-25" dirty="0">
                <a:latin typeface="+mn-lt"/>
                <a:cs typeface="Arial"/>
              </a:rPr>
              <a:t>Prepackaged into and optimized for </a:t>
            </a:r>
            <a:r>
              <a:rPr lang="en-US" sz="2400" spc="-25" dirty="0" err="1">
                <a:latin typeface="+mn-lt"/>
                <a:cs typeface="Arial"/>
              </a:rPr>
              <a:t>PyTorch</a:t>
            </a:r>
            <a:r>
              <a:rPr lang="en-US" sz="2400" spc="-25" dirty="0">
                <a:latin typeface="+mn-lt"/>
                <a:cs typeface="Arial"/>
              </a:rPr>
              <a:t>, an increasingly popular platform among ML engineers and researchers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1CED-79EE-4761-B887-7E9F3F951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0D22B-29BE-445D-BAF3-C63EF6F96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62E9-ABF0-4EC5-B85D-80BF0B42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Distributed Data parallel (DDP)</a:t>
            </a:r>
          </a:p>
        </p:txBody>
      </p:sp>
    </p:spTree>
    <p:extLst>
      <p:ext uri="{BB962C8B-B14F-4D97-AF65-F5344CB8AC3E}">
        <p14:creationId xmlns:p14="http://schemas.microsoft.com/office/powerpoint/2010/main" val="34782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482E-ECD9-488C-AA5B-3DF0AFDB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Initialize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A0B3-95C0-4216-B22A-B0E2B8256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752530"/>
            <a:ext cx="8313420" cy="309910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600" b="1" spc="-5" dirty="0">
                <a:latin typeface="Courier New"/>
                <a:cs typeface="Courier New"/>
              </a:rPr>
              <a:t>def setup(global_rank, world_size):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600" b="1" spc="-5" dirty="0">
                <a:latin typeface="Courier New"/>
                <a:cs typeface="Courier New"/>
              </a:rPr>
              <a:t>	dist.init_process_group(backend="nccl", rank=global_rank, 	world_size=world_size)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b="1" spc="-5" dirty="0">
              <a:latin typeface="Courier New"/>
              <a:cs typeface="Courier New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27536-F8B4-47CD-B94E-0386F4E41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BD30-610F-4F8E-89AE-9A1404AE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A5DA-7C5C-4825-B1B2-3EC36E09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Pin gpu to be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1E8A-BCC4-40EC-A2B7-416D4FA8A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202F-1B77-4289-98BB-854B3DBC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7C4AE18-734A-4554-80A5-53A1B4BB1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290" y="1812728"/>
            <a:ext cx="8313420" cy="64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457" rIns="0" bIns="17457" numCol="1" anchor="ctr" anchorCtr="0" compatLnSpc="1">
            <a:prstTxWarp prst="textNoShape">
              <a:avLst/>
            </a:prstTxWarp>
            <a:spAutoFit/>
          </a:bodyPr>
          <a:lstStyle/>
          <a:p>
            <a:pPr marL="12700" marR="0" lvl="0" defTabSz="914400" eaLnBrk="0" latinLnBrk="0" hangingPunct="0">
              <a:lnSpc>
                <a:spcPct val="100000"/>
              </a:lnSpc>
              <a:spcBef>
                <a:spcPts val="100"/>
              </a:spcBef>
              <a:tabLst/>
            </a:pPr>
            <a:r>
              <a:rPr lang="en-US" altLang="en-US" sz="1600" b="1" spc="-5" dirty="0">
                <a:latin typeface="Courier New"/>
                <a:cs typeface="Courier New"/>
              </a:rPr>
              <a:t>device = torch.device("cuda:" + str(local_rank))</a:t>
            </a:r>
          </a:p>
          <a:p>
            <a:pPr marL="12700" marR="0" lvl="0" defTabSz="914400" eaLnBrk="0" latinLnBrk="0" hangingPunct="0">
              <a:lnSpc>
                <a:spcPct val="100000"/>
              </a:lnSpc>
              <a:spcBef>
                <a:spcPts val="100"/>
              </a:spcBef>
              <a:tabLst/>
            </a:pPr>
            <a:r>
              <a:rPr lang="en-US" altLang="en-US" sz="1600" b="1" spc="-5" dirty="0">
                <a:latin typeface="Courier New"/>
                <a:cs typeface="Courier New"/>
              </a:rPr>
              <a:t>model = Net().to(device)</a:t>
            </a:r>
          </a:p>
        </p:txBody>
      </p:sp>
    </p:spTree>
    <p:extLst>
      <p:ext uri="{BB962C8B-B14F-4D97-AF65-F5344CB8AC3E}">
        <p14:creationId xmlns:p14="http://schemas.microsoft.com/office/powerpoint/2010/main" val="31336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2582-0C82-46D1-A0D3-F328F99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Encapsulate model with DDP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ECF8-CA51-4A5D-B45E-059AA31E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800" b="1" spc="-5" dirty="0">
                <a:latin typeface="Courier New"/>
                <a:cs typeface="Courier New"/>
              </a:rPr>
              <a:t>model = nn.parallel.DistributedDataParallel(model, device_ids=[local_rank])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11986-E2BF-40F8-97F2-5651E3D4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0B58-9376-4D4E-810E-49BFC376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58ED-B543-4BC4-94D4-1C3E1ECD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Synchronize initial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327E-7602-40D2-9BA7-1E3546FE0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1E59-8C1C-423C-B7CC-BE595061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37F110-9806-DC3F-9F56-96B10DC5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10" dirty="0">
                <a:latin typeface="+mn-lt"/>
                <a:cs typeface="Arial"/>
              </a:rPr>
              <a:t>Handled internally by DDP across processes and nodes!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9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62B1-C349-43F5-8455-EB337FB1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20EA-9DFA-46F1-865E-470ABC6B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752530"/>
            <a:ext cx="4559288" cy="309910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79095" algn="l"/>
                <a:tab pos="379730" algn="l"/>
              </a:tabLst>
            </a:pPr>
            <a:r>
              <a:rPr lang="en-US" sz="2400" spc="-20" dirty="0">
                <a:latin typeface="+mn-lt"/>
                <a:cs typeface="Arial"/>
              </a:rPr>
              <a:t>Shuffle </a:t>
            </a:r>
            <a:r>
              <a:rPr lang="en-US" sz="2400" spc="10" dirty="0">
                <a:latin typeface="+mn-lt"/>
                <a:cs typeface="Arial"/>
              </a:rPr>
              <a:t>the</a:t>
            </a:r>
            <a:r>
              <a:rPr lang="en-US" sz="2400" spc="-65" dirty="0">
                <a:latin typeface="+mn-lt"/>
                <a:cs typeface="Arial"/>
              </a:rPr>
              <a:t> </a:t>
            </a:r>
            <a:r>
              <a:rPr lang="en-US" sz="2400" spc="-10" dirty="0">
                <a:latin typeface="+mn-lt"/>
                <a:cs typeface="Arial"/>
              </a:rPr>
              <a:t>dataset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-15" dirty="0">
                <a:latin typeface="+mn-lt"/>
                <a:cs typeface="Arial"/>
              </a:rPr>
              <a:t>Partition </a:t>
            </a:r>
            <a:r>
              <a:rPr lang="en-US" sz="2400" spc="-5" dirty="0">
                <a:latin typeface="+mn-lt"/>
                <a:cs typeface="Arial"/>
              </a:rPr>
              <a:t>records </a:t>
            </a:r>
            <a:r>
              <a:rPr lang="en-US" sz="2400" spc="-10" dirty="0">
                <a:latin typeface="+mn-lt"/>
                <a:cs typeface="Arial"/>
              </a:rPr>
              <a:t>among</a:t>
            </a:r>
            <a:r>
              <a:rPr lang="en-US" sz="2400" spc="-105" dirty="0">
                <a:latin typeface="+mn-lt"/>
                <a:cs typeface="Arial"/>
              </a:rPr>
              <a:t> </a:t>
            </a:r>
            <a:r>
              <a:rPr lang="en-US" sz="2400" dirty="0">
                <a:latin typeface="+mn-lt"/>
                <a:cs typeface="Arial"/>
              </a:rPr>
              <a:t>workers</a:t>
            </a: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-30" dirty="0">
                <a:latin typeface="+mn-lt"/>
                <a:cs typeface="Arial"/>
              </a:rPr>
              <a:t>Train </a:t>
            </a:r>
            <a:r>
              <a:rPr lang="en-US" sz="2400" spc="5" dirty="0">
                <a:latin typeface="+mn-lt"/>
                <a:cs typeface="Arial"/>
              </a:rPr>
              <a:t>by </a:t>
            </a:r>
            <a:r>
              <a:rPr lang="en-US" sz="2400" spc="-5" dirty="0">
                <a:latin typeface="+mn-lt"/>
                <a:cs typeface="Arial"/>
              </a:rPr>
              <a:t>sequentially </a:t>
            </a:r>
            <a:r>
              <a:rPr lang="en-US" sz="2400" dirty="0">
                <a:latin typeface="+mn-lt"/>
                <a:cs typeface="Arial"/>
              </a:rPr>
              <a:t>reading </a:t>
            </a:r>
            <a:r>
              <a:rPr lang="en-US" sz="2400" spc="10" dirty="0">
                <a:latin typeface="+mn-lt"/>
                <a:cs typeface="Arial"/>
              </a:rPr>
              <a:t>the</a:t>
            </a:r>
            <a:r>
              <a:rPr lang="en-US" sz="2400" spc="-185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partition</a:t>
            </a:r>
            <a:endParaRPr lang="en-US" sz="24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79095" algn="l"/>
                <a:tab pos="379730" algn="l"/>
              </a:tabLst>
            </a:pPr>
            <a:r>
              <a:rPr lang="en-US" sz="2400" spc="5" dirty="0">
                <a:latin typeface="+mn-lt"/>
                <a:cs typeface="Arial"/>
              </a:rPr>
              <a:t>After </a:t>
            </a:r>
            <a:r>
              <a:rPr lang="en-US" sz="2400" spc="10" dirty="0">
                <a:latin typeface="+mn-lt"/>
                <a:cs typeface="Arial"/>
              </a:rPr>
              <a:t>epoch </a:t>
            </a:r>
            <a:r>
              <a:rPr lang="en-US" sz="2400" spc="-30" dirty="0">
                <a:latin typeface="+mn-lt"/>
                <a:cs typeface="Arial"/>
              </a:rPr>
              <a:t>is </a:t>
            </a:r>
            <a:r>
              <a:rPr lang="en-US" sz="2400" spc="-5" dirty="0">
                <a:latin typeface="+mn-lt"/>
                <a:cs typeface="Arial"/>
              </a:rPr>
              <a:t>done, reshuffle </a:t>
            </a:r>
            <a:r>
              <a:rPr lang="en-US" sz="2400" spc="-10" dirty="0">
                <a:latin typeface="+mn-lt"/>
                <a:cs typeface="Arial"/>
              </a:rPr>
              <a:t>and </a:t>
            </a:r>
            <a:r>
              <a:rPr lang="en-US" sz="2400" spc="5" dirty="0">
                <a:latin typeface="+mn-lt"/>
                <a:cs typeface="Arial"/>
              </a:rPr>
              <a:t>partition</a:t>
            </a:r>
            <a:r>
              <a:rPr lang="en-US" sz="2400" spc="-285" dirty="0">
                <a:latin typeface="+mn-lt"/>
                <a:cs typeface="Arial"/>
              </a:rPr>
              <a:t> </a:t>
            </a:r>
            <a:r>
              <a:rPr lang="en-US" sz="2400" spc="-20" dirty="0">
                <a:latin typeface="+mn-lt"/>
                <a:cs typeface="Arial"/>
              </a:rPr>
              <a:t>again</a:t>
            </a:r>
            <a:endParaRPr lang="en-US" sz="2400" dirty="0">
              <a:latin typeface="+mn-lt"/>
              <a:cs typeface="Arial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3006A-13D6-412E-90B4-44CB2923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EEACBE-03EC-4E7A-962F-F75CCA5C4C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CD0C1DD-B28E-4C80-93F8-A11CF9952B06}"/>
              </a:ext>
            </a:extLst>
          </p:cNvPr>
          <p:cNvSpPr/>
          <p:nvPr/>
        </p:nvSpPr>
        <p:spPr>
          <a:xfrm>
            <a:off x="3978687" y="1150779"/>
            <a:ext cx="4661912" cy="2135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2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Words>451</Words>
  <Application>Microsoft Macintosh PowerPoint</Application>
  <PresentationFormat>On-screen Show (16:9)</PresentationFormat>
  <Paragraphs>71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Noto Sans Symbols</vt:lpstr>
      <vt:lpstr>Trebuchet MS</vt:lpstr>
      <vt:lpstr>Wingdings</vt:lpstr>
      <vt:lpstr>Title &amp; Bullet</vt:lpstr>
      <vt:lpstr>Data Parallelism: How to Train Deep Learning Models on Multiple GPUs Lab 2, part 1: introduction to Distributed data parallel (DDP)</vt:lpstr>
      <vt:lpstr>Training a Neural Network</vt:lpstr>
      <vt:lpstr>Meet DDP</vt:lpstr>
      <vt:lpstr>Using Distributed Data parallel (DDP)</vt:lpstr>
      <vt:lpstr>Initialize the process</vt:lpstr>
      <vt:lpstr>Pin gpu to be used</vt:lpstr>
      <vt:lpstr>Encapsulate model with DDP</vt:lpstr>
      <vt:lpstr>Synchronize initial state</vt:lpstr>
      <vt:lpstr>Data partitioning</vt:lpstr>
      <vt:lpstr>DATA Partitioning</vt:lpstr>
      <vt:lpstr>I/o on only on one worker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MGPU DLI: Introduction to Horovod</dc:title>
  <dc:creator>Max Katz</dc:creator>
  <cp:lastModifiedBy>Josh Wyatt</cp:lastModifiedBy>
  <cp:revision>42</cp:revision>
  <dcterms:created xsi:type="dcterms:W3CDTF">2019-10-18T19:07:56Z</dcterms:created>
  <dcterms:modified xsi:type="dcterms:W3CDTF">2022-10-21T21:58:11Z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2019-10-18T00:00:00Z</vt:filetime>
  </property>
  <property fmtid="{D5CDD505-2E9C-101B-9397-08002B2CF9AE}" pid="4" name="MSIP_Label_6b558183-044c-4105-8d9c-cea02a2a3d86_Enabled">
    <vt:lpwstr>True</vt:lpwstr>
  </property>
  <property fmtid="{D5CDD505-2E9C-101B-9397-08002B2CF9AE}" pid="5" name="MSIP_Label_6b558183-044c-4105-8d9c-cea02a2a3d86_SiteId">
    <vt:lpwstr>43083d15-7273-40c1-b7db-39efd9ccc17a</vt:lpwstr>
  </property>
  <property fmtid="{D5CDD505-2E9C-101B-9397-08002B2CF9AE}" pid="6" name="MSIP_Label_6b558183-044c-4105-8d9c-cea02a2a3d86_Owner">
    <vt:lpwstr>mkatz@nvidia.com</vt:lpwstr>
  </property>
  <property fmtid="{D5CDD505-2E9C-101B-9397-08002B2CF9AE}" pid="7" name="MSIP_Label_6b558183-044c-4105-8d9c-cea02a2a3d86_SetDate">
    <vt:lpwstr>2019-10-28T19:06:26.1587080Z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ActionId">
    <vt:lpwstr>f97c79a4-535b-4530-84a6-1d8afa9e5285</vt:lpwstr>
  </property>
  <property fmtid="{D5CDD505-2E9C-101B-9397-08002B2CF9AE}" pid="11" name="MSIP_Label_6b558183-044c-4105-8d9c-cea02a2a3d86_Extended_MSFT_Method">
    <vt:lpwstr>Automatic</vt:lpwstr>
  </property>
  <property fmtid="{D5CDD505-2E9C-101B-9397-08002B2CF9AE}" pid="12" name="Sensitivity">
    <vt:lpwstr>Unrestricted</vt:lpwstr>
  </property>
</Properties>
</file>