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  <p:sldMasterId id="2147483982" r:id="rId5"/>
    <p:sldMasterId id="2147483996" r:id="rId6"/>
  </p:sldMasterIdLst>
  <p:notesMasterIdLst>
    <p:notesMasterId r:id="rId16"/>
  </p:notesMasterIdLst>
  <p:handoutMasterIdLst>
    <p:handoutMasterId r:id="rId17"/>
  </p:handoutMasterIdLst>
  <p:sldIdLst>
    <p:sldId id="754" r:id="rId7"/>
    <p:sldId id="842" r:id="rId8"/>
    <p:sldId id="756" r:id="rId9"/>
    <p:sldId id="841" r:id="rId10"/>
    <p:sldId id="844" r:id="rId11"/>
    <p:sldId id="829" r:id="rId12"/>
    <p:sldId id="843" r:id="rId13"/>
    <p:sldId id="840" r:id="rId14"/>
    <p:sldId id="755" r:id="rId15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yd Case" initials="LC" lastIdx="17" clrIdx="0">
    <p:extLst>
      <p:ext uri="{19B8F6BF-5375-455C-9EA6-DF929625EA0E}">
        <p15:presenceInfo xmlns:p15="http://schemas.microsoft.com/office/powerpoint/2012/main" userId="Loyd Ca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BE"/>
    <a:srgbClr val="76B900"/>
    <a:srgbClr val="99FF66"/>
    <a:srgbClr val="E26D32"/>
    <a:srgbClr val="5A5A5A"/>
    <a:srgbClr val="4E7A00"/>
    <a:srgbClr val="F2F2F2"/>
    <a:srgbClr val="868686"/>
    <a:srgbClr val="0071C5"/>
    <a:srgbClr val="9A4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D1A7E-E836-7B1C-7BD2-ADCD38019295}" v="58" dt="2020-03-06T20:58:00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34" d="100"/>
          <a:sy n="134" d="100"/>
        </p:scale>
        <p:origin x="776" y="192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Ellsworth" userId="S::aellsworth@nvidia.com::444b7a66-6931-46d0-a608-56acbc983d01" providerId="AD" clId="Web-{EE8D1A7E-E836-7B1C-7BD2-ADCD38019295}"/>
    <pc:docChg chg="addSld modSld sldOrd addMainMaster">
      <pc:chgData name="Adam Ellsworth" userId="S::aellsworth@nvidia.com::444b7a66-6931-46d0-a608-56acbc983d01" providerId="AD" clId="Web-{EE8D1A7E-E836-7B1C-7BD2-ADCD38019295}" dt="2020-03-06T20:58:00.821" v="57"/>
      <pc:docMkLst>
        <pc:docMk/>
      </pc:docMkLst>
      <pc:sldChg chg="modSp add ord">
        <pc:chgData name="Adam Ellsworth" userId="S::aellsworth@nvidia.com::444b7a66-6931-46d0-a608-56acbc983d01" providerId="AD" clId="Web-{EE8D1A7E-E836-7B1C-7BD2-ADCD38019295}" dt="2020-03-06T20:57:57.899" v="46" actId="20577"/>
        <pc:sldMkLst>
          <pc:docMk/>
          <pc:sldMk cId="497809260" sldId="845"/>
        </pc:sldMkLst>
        <pc:spChg chg="mod">
          <ac:chgData name="Adam Ellsworth" userId="S::aellsworth@nvidia.com::444b7a66-6931-46d0-a608-56acbc983d01" providerId="AD" clId="Web-{EE8D1A7E-E836-7B1C-7BD2-ADCD38019295}" dt="2020-03-06T20:57:57.899" v="46" actId="20577"/>
          <ac:spMkLst>
            <pc:docMk/>
            <pc:sldMk cId="497809260" sldId="845"/>
            <ac:spMk id="3" creationId="{284658B6-837A-2245-B6BD-F3474A18C40A}"/>
          </ac:spMkLst>
        </pc:spChg>
      </pc:sldChg>
      <pc:sldChg chg="add">
        <pc:chgData name="Adam Ellsworth" userId="S::aellsworth@nvidia.com::444b7a66-6931-46d0-a608-56acbc983d01" providerId="AD" clId="Web-{EE8D1A7E-E836-7B1C-7BD2-ADCD38019295}" dt="2020-03-06T20:57:59.383" v="47"/>
        <pc:sldMkLst>
          <pc:docMk/>
          <pc:sldMk cId="1795995501" sldId="846"/>
        </pc:sldMkLst>
      </pc:sldChg>
      <pc:sldChg chg="add">
        <pc:chgData name="Adam Ellsworth" userId="S::aellsworth@nvidia.com::444b7a66-6931-46d0-a608-56acbc983d01" providerId="AD" clId="Web-{EE8D1A7E-E836-7B1C-7BD2-ADCD38019295}" dt="2020-03-06T20:57:59.509" v="48"/>
        <pc:sldMkLst>
          <pc:docMk/>
          <pc:sldMk cId="1252778059" sldId="847"/>
        </pc:sldMkLst>
      </pc:sldChg>
      <pc:sldChg chg="add">
        <pc:chgData name="Adam Ellsworth" userId="S::aellsworth@nvidia.com::444b7a66-6931-46d0-a608-56acbc983d01" providerId="AD" clId="Web-{EE8D1A7E-E836-7B1C-7BD2-ADCD38019295}" dt="2020-03-06T20:57:59.602" v="49"/>
        <pc:sldMkLst>
          <pc:docMk/>
          <pc:sldMk cId="3278473345" sldId="848"/>
        </pc:sldMkLst>
      </pc:sldChg>
      <pc:sldChg chg="add">
        <pc:chgData name="Adam Ellsworth" userId="S::aellsworth@nvidia.com::444b7a66-6931-46d0-a608-56acbc983d01" providerId="AD" clId="Web-{EE8D1A7E-E836-7B1C-7BD2-ADCD38019295}" dt="2020-03-06T20:57:59.696" v="50"/>
        <pc:sldMkLst>
          <pc:docMk/>
          <pc:sldMk cId="3771783991" sldId="849"/>
        </pc:sldMkLst>
      </pc:sldChg>
      <pc:sldChg chg="add">
        <pc:chgData name="Adam Ellsworth" userId="S::aellsworth@nvidia.com::444b7a66-6931-46d0-a608-56acbc983d01" providerId="AD" clId="Web-{EE8D1A7E-E836-7B1C-7BD2-ADCD38019295}" dt="2020-03-06T20:57:59.774" v="51"/>
        <pc:sldMkLst>
          <pc:docMk/>
          <pc:sldMk cId="2349309674" sldId="850"/>
        </pc:sldMkLst>
      </pc:sldChg>
      <pc:sldChg chg="add">
        <pc:chgData name="Adam Ellsworth" userId="S::aellsworth@nvidia.com::444b7a66-6931-46d0-a608-56acbc983d01" providerId="AD" clId="Web-{EE8D1A7E-E836-7B1C-7BD2-ADCD38019295}" dt="2020-03-06T20:57:59.930" v="52"/>
        <pc:sldMkLst>
          <pc:docMk/>
          <pc:sldMk cId="1519550541" sldId="851"/>
        </pc:sldMkLst>
      </pc:sldChg>
      <pc:sldChg chg="add">
        <pc:chgData name="Adam Ellsworth" userId="S::aellsworth@nvidia.com::444b7a66-6931-46d0-a608-56acbc983d01" providerId="AD" clId="Web-{EE8D1A7E-E836-7B1C-7BD2-ADCD38019295}" dt="2020-03-06T20:58:00.180" v="53"/>
        <pc:sldMkLst>
          <pc:docMk/>
          <pc:sldMk cId="3164732423" sldId="852"/>
        </pc:sldMkLst>
      </pc:sldChg>
      <pc:sldChg chg="add">
        <pc:chgData name="Adam Ellsworth" userId="S::aellsworth@nvidia.com::444b7a66-6931-46d0-a608-56acbc983d01" providerId="AD" clId="Web-{EE8D1A7E-E836-7B1C-7BD2-ADCD38019295}" dt="2020-03-06T20:58:00.290" v="54"/>
        <pc:sldMkLst>
          <pc:docMk/>
          <pc:sldMk cId="150604668" sldId="853"/>
        </pc:sldMkLst>
      </pc:sldChg>
      <pc:sldChg chg="add">
        <pc:chgData name="Adam Ellsworth" userId="S::aellsworth@nvidia.com::444b7a66-6931-46d0-a608-56acbc983d01" providerId="AD" clId="Web-{EE8D1A7E-E836-7B1C-7BD2-ADCD38019295}" dt="2020-03-06T20:58:00.446" v="55"/>
        <pc:sldMkLst>
          <pc:docMk/>
          <pc:sldMk cId="594994921" sldId="854"/>
        </pc:sldMkLst>
      </pc:sldChg>
      <pc:sldChg chg="add">
        <pc:chgData name="Adam Ellsworth" userId="S::aellsworth@nvidia.com::444b7a66-6931-46d0-a608-56acbc983d01" providerId="AD" clId="Web-{EE8D1A7E-E836-7B1C-7BD2-ADCD38019295}" dt="2020-03-06T20:58:00.571" v="56"/>
        <pc:sldMkLst>
          <pc:docMk/>
          <pc:sldMk cId="1685245415" sldId="855"/>
        </pc:sldMkLst>
      </pc:sldChg>
      <pc:sldChg chg="add">
        <pc:chgData name="Adam Ellsworth" userId="S::aellsworth@nvidia.com::444b7a66-6931-46d0-a608-56acbc983d01" providerId="AD" clId="Web-{EE8D1A7E-E836-7B1C-7BD2-ADCD38019295}" dt="2020-03-06T20:58:00.821" v="57"/>
        <pc:sldMkLst>
          <pc:docMk/>
          <pc:sldMk cId="241984461" sldId="856"/>
        </pc:sldMkLst>
      </pc:sldChg>
      <pc:sldMasterChg chg="add addSldLayout">
        <pc:chgData name="Adam Ellsworth" userId="S::aellsworth@nvidia.com::444b7a66-6931-46d0-a608-56acbc983d01" providerId="AD" clId="Web-{EE8D1A7E-E836-7B1C-7BD2-ADCD38019295}" dt="2020-03-06T20:57:59.383" v="47"/>
        <pc:sldMasterMkLst>
          <pc:docMk/>
          <pc:sldMasterMk cId="1725690729" sldId="2147483996"/>
        </pc:sldMasterMkLst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1043030392" sldId="2147483997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4254789369" sldId="2147483998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2293701681" sldId="2147483999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3691920571" sldId="2147484000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992211102" sldId="2147484001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3303666195" sldId="2147484002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3956630866" sldId="2147484003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3175110544" sldId="2147484004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2080971011" sldId="2147484005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4000358069" sldId="2147484006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709882844" sldId="2147484007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980743246" sldId="2147484008"/>
          </pc:sldLayoutMkLst>
        </pc:sldLayoutChg>
        <pc:sldLayoutChg chg="add">
          <pc:chgData name="Adam Ellsworth" userId="S::aellsworth@nvidia.com::444b7a66-6931-46d0-a608-56acbc983d01" providerId="AD" clId="Web-{EE8D1A7E-E836-7B1C-7BD2-ADCD38019295}" dt="2020-03-06T20:57:59.383" v="47"/>
          <pc:sldLayoutMkLst>
            <pc:docMk/>
            <pc:sldMasterMk cId="1725690729" sldId="2147483996"/>
            <pc:sldLayoutMk cId="3089919433" sldId="214748400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7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Its not obvious that we should? Why don’t we converge to poor minima's all the time? The understanding of this problem is still very limited.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0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53" b="-229"/>
          <a:stretch/>
        </p:blipFill>
        <p:spPr>
          <a:xfrm flipV="1">
            <a:off x="0" y="229699"/>
            <a:ext cx="10972800" cy="5942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FFCD0-CFA5-4BC7-BCE6-3E92554098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740" y="2648250"/>
            <a:ext cx="2015928" cy="706351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bg2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839286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3CF5E6-4F92-46E0-8DC2-62095040401C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9ABDF-4D75-49CA-83AC-B3309B79A6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19" t="22933" r="58849" b="-4267"/>
          <a:stretch/>
        </p:blipFill>
        <p:spPr>
          <a:xfrm flipV="1">
            <a:off x="0" y="0"/>
            <a:ext cx="10972800" cy="617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E186C6-9892-4B49-86F3-D3AE54301309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92F76-2157-4482-88C8-AE386F9B730D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bg1">
                  <a:alpha val="58000"/>
                </a:schemeClr>
              </a:gs>
              <a:gs pos="58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839286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259" y="2527241"/>
            <a:ext cx="1626671" cy="3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46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414384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9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9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5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53" b="-229"/>
          <a:stretch/>
        </p:blipFill>
        <p:spPr>
          <a:xfrm flipV="1">
            <a:off x="0" y="229699"/>
            <a:ext cx="10972800" cy="5942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5E20E-9E0B-4DBA-ADE0-F4952632A5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37" y="3902417"/>
            <a:ext cx="3232858" cy="11327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3ACD0-451D-4ABB-8870-656D424348FF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</p:spTree>
    <p:extLst>
      <p:ext uri="{BB962C8B-B14F-4D97-AF65-F5344CB8AC3E}">
        <p14:creationId xmlns:p14="http://schemas.microsoft.com/office/powerpoint/2010/main" val="42547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72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6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9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4"/>
            <a:ext cx="9976104" cy="52546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454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8938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101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8974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4161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771" t="26753" r="64277" b="-168"/>
          <a:stretch/>
        </p:blipFill>
        <p:spPr>
          <a:xfrm flipV="1">
            <a:off x="0" y="229699"/>
            <a:ext cx="10972800" cy="5942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FFCD0-CFA5-4BC7-BCE6-3E92554098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740" y="2648250"/>
            <a:ext cx="2015928" cy="706351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bg2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839286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771" t="26753" r="64277" b="-168"/>
          <a:stretch/>
        </p:blipFill>
        <p:spPr>
          <a:xfrm flipV="1">
            <a:off x="0" y="229699"/>
            <a:ext cx="10972800" cy="5942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5E20E-9E0B-4DBA-ADE0-F4952632A5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337" y="3902417"/>
            <a:ext cx="3232858" cy="11327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3ACD0-451D-4ABB-8870-656D424348FF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</p:spTree>
    <p:extLst>
      <p:ext uri="{BB962C8B-B14F-4D97-AF65-F5344CB8AC3E}">
        <p14:creationId xmlns:p14="http://schemas.microsoft.com/office/powerpoint/2010/main" val="42547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2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64AE4-97B7-4C45-A0D0-BEE3BA17B70F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46E4A-4011-49A2-955F-F689C05DCB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5219" t="22933" r="58849" b="-4267"/>
          <a:stretch/>
        </p:blipFill>
        <p:spPr>
          <a:xfrm flipV="1">
            <a:off x="0" y="0"/>
            <a:ext cx="10972800" cy="617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DE1DF3-9BB4-4DC8-8A61-394EC1805CC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87F1F-4ACA-4D48-ACDC-152646CBD13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3CF5E6-4F92-46E0-8DC2-62095040401C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9ABDF-4D75-49CA-83AC-B3309B79A6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5219" t="22933" r="58849" b="-4267"/>
          <a:stretch/>
        </p:blipFill>
        <p:spPr>
          <a:xfrm flipV="1">
            <a:off x="0" y="0"/>
            <a:ext cx="10972800" cy="617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E186C6-9892-4B49-86F3-D3AE54301309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92F76-2157-4482-88C8-AE386F9B730D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2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64AE4-97B7-4C45-A0D0-BEE3BA17B70F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46E4A-4011-49A2-955F-F689C05DCB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19" t="22933" r="58849" b="-4267"/>
          <a:stretch/>
        </p:blipFill>
        <p:spPr>
          <a:xfrm flipV="1">
            <a:off x="0" y="0"/>
            <a:ext cx="10972800" cy="6172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DE1DF3-9BB4-4DC8-8A61-394EC1805CC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87F1F-4ACA-4D48-ACDC-152646CBD13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9214B-99AB-46ED-9864-662329C3618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0818" y="5785419"/>
            <a:ext cx="580688" cy="2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896" r:id="rId3"/>
    <p:sldLayoutId id="2147483971" r:id="rId4"/>
    <p:sldLayoutId id="2147483917" r:id="rId5"/>
    <p:sldLayoutId id="2147483969" r:id="rId6"/>
    <p:sldLayoutId id="2147483919" r:id="rId7"/>
    <p:sldLayoutId id="2147483954" r:id="rId8"/>
    <p:sldLayoutId id="2147483897" r:id="rId9"/>
    <p:sldLayoutId id="2147483898" r:id="rId10"/>
    <p:sldLayoutId id="2147483926" r:id="rId11"/>
    <p:sldLayoutId id="2147483899" r:id="rId12"/>
    <p:sldLayoutId id="214748390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62254" y="5831286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1050" cap="none" baseline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050" cap="none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53706" y="5866413"/>
            <a:ext cx="583502" cy="107781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4538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9214B-99AB-46ED-9864-662329C3618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130818" y="5785419"/>
            <a:ext cx="580688" cy="2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2.0991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rxiv.org/abs/1712.0991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2.09913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81662" y="1508269"/>
            <a:ext cx="8739340" cy="982855"/>
          </a:xfrm>
        </p:spPr>
        <p:txBody>
          <a:bodyPr/>
          <a:lstStyle/>
          <a:p>
            <a:r>
              <a:rPr lang="en-US" dirty="0"/>
              <a:t>Data Parallelism: How to Train Deep Learning Models on Multiple GPUs</a:t>
            </a:r>
            <a:br>
              <a:rPr lang="en-US" dirty="0"/>
            </a:br>
            <a:r>
              <a:rPr lang="en-US" sz="2400" dirty="0"/>
              <a:t>lab 1, part 2: More realistic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Neural Networks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6750" y="2103036"/>
            <a:ext cx="9948672" cy="23603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How do they differ from our trivial example?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701B739-D9CD-4B0D-8243-E97D62089EDB}"/>
              </a:ext>
            </a:extLst>
          </p:cNvPr>
          <p:cNvSpPr txBox="1">
            <a:spLocks/>
          </p:cNvSpPr>
          <p:nvPr/>
        </p:nvSpPr>
        <p:spPr bwMode="auto">
          <a:xfrm>
            <a:off x="3013868" y="3283221"/>
            <a:ext cx="494506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ctr" defTabSz="914400"/>
            <a:r>
              <a:rPr lang="en-US" sz="3200" kern="0"/>
              <a:t>Not significantly!</a:t>
            </a:r>
          </a:p>
        </p:txBody>
      </p:sp>
    </p:spTree>
    <p:extLst>
      <p:ext uri="{BB962C8B-B14F-4D97-AF65-F5344CB8AC3E}">
        <p14:creationId xmlns:p14="http://schemas.microsoft.com/office/powerpoint/2010/main" val="21965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Neural Networks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6750" y="2103036"/>
            <a:ext cx="9948672" cy="23603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How do they differ from our trivial example?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4D4B3-312C-4AC2-85C5-CE859E2E1277}"/>
              </a:ext>
            </a:extLst>
          </p:cNvPr>
          <p:cNvSpPr/>
          <p:nvPr/>
        </p:nvSpPr>
        <p:spPr>
          <a:xfrm>
            <a:off x="1172410" y="2130974"/>
            <a:ext cx="2239656" cy="2301196"/>
          </a:xfrm>
          <a:prstGeom prst="rect">
            <a:avLst/>
          </a:prstGeom>
          <a:solidFill>
            <a:srgbClr val="76B9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b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5230C4-ABC9-49EA-85D6-51884F30D985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150515" y="3091461"/>
            <a:ext cx="0" cy="64201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15DDC2C-F060-46F8-A3E0-C2E2511623E4}"/>
              </a:ext>
            </a:extLst>
          </p:cNvPr>
          <p:cNvSpPr/>
          <p:nvPr/>
        </p:nvSpPr>
        <p:spPr>
          <a:xfrm>
            <a:off x="2008792" y="2808015"/>
            <a:ext cx="283446" cy="28344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y</a:t>
            </a:r>
            <a:endParaRPr lang="en-US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87FD5B-9CC2-4C12-A853-A3F31988EBD1}"/>
              </a:ext>
            </a:extLst>
          </p:cNvPr>
          <p:cNvSpPr/>
          <p:nvPr/>
        </p:nvSpPr>
        <p:spPr>
          <a:xfrm>
            <a:off x="2008792" y="3733479"/>
            <a:ext cx="283446" cy="28344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x</a:t>
            </a:r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91993-D82D-4E3F-BDEA-8C506978370B}"/>
              </a:ext>
            </a:extLst>
          </p:cNvPr>
          <p:cNvSpPr txBox="1"/>
          <p:nvPr/>
        </p:nvSpPr>
        <p:spPr>
          <a:xfrm>
            <a:off x="1945196" y="3290129"/>
            <a:ext cx="580964" cy="2446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>
                <a:solidFill>
                  <a:schemeClr val="tx2">
                    <a:lumMod val="50000"/>
                  </a:schemeClr>
                </a:solidFill>
              </a:rPr>
              <a:t>w</a:t>
            </a:r>
            <a:endParaRPr lang="en-US" sz="11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54F35B-3229-401E-832E-4046765742B4}"/>
              </a:ext>
            </a:extLst>
          </p:cNvPr>
          <p:cNvSpPr/>
          <p:nvPr/>
        </p:nvSpPr>
        <p:spPr>
          <a:xfrm>
            <a:off x="2497557" y="3726246"/>
            <a:ext cx="283446" cy="28344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1</a:t>
            </a:r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140DF-2495-481A-9334-EE944FB03806}"/>
              </a:ext>
            </a:extLst>
          </p:cNvPr>
          <p:cNvSpPr txBox="1"/>
          <p:nvPr/>
        </p:nvSpPr>
        <p:spPr>
          <a:xfrm>
            <a:off x="2335890" y="3309511"/>
            <a:ext cx="580964" cy="2446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100">
                <a:solidFill>
                  <a:schemeClr val="tx2">
                    <a:lumMod val="50000"/>
                  </a:schemeClr>
                </a:solidFill>
              </a:rPr>
              <a:t>b</a:t>
            </a:r>
            <a:endParaRPr lang="en-US" sz="1100" baseline="-250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72DE33-18BD-428C-992F-11B9C6C08C2A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2250728" y="3049951"/>
            <a:ext cx="388552" cy="67629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DB19D5-6F7E-4690-9E74-5CEB9222FFB6}"/>
              </a:ext>
            </a:extLst>
          </p:cNvPr>
          <p:cNvSpPr txBox="1"/>
          <p:nvPr/>
        </p:nvSpPr>
        <p:spPr>
          <a:xfrm>
            <a:off x="1784514" y="2431301"/>
            <a:ext cx="932427" cy="2446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>
                <a:solidFill>
                  <a:schemeClr val="tx2">
                    <a:lumMod val="50000"/>
                  </a:schemeClr>
                </a:solidFill>
              </a:rPr>
              <a:t>y = </a:t>
            </a:r>
            <a:r>
              <a:rPr lang="en-GB" sz="1100" dirty="0" err="1">
                <a:solidFill>
                  <a:schemeClr val="tx2">
                    <a:lumMod val="50000"/>
                  </a:schemeClr>
                </a:solidFill>
              </a:rPr>
              <a:t>w·x</a:t>
            </a:r>
            <a:r>
              <a:rPr lang="en-GB" sz="1100" dirty="0">
                <a:solidFill>
                  <a:schemeClr val="tx2">
                    <a:lumMod val="50000"/>
                  </a:schemeClr>
                </a:solidFill>
              </a:rPr>
              <a:t> + b</a:t>
            </a:r>
            <a:endParaRPr lang="en-US" sz="11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D5B185-EBCC-47A0-9042-7931AD84AD1A}"/>
              </a:ext>
            </a:extLst>
          </p:cNvPr>
          <p:cNvSpPr/>
          <p:nvPr/>
        </p:nvSpPr>
        <p:spPr>
          <a:xfrm>
            <a:off x="7156044" y="2103036"/>
            <a:ext cx="2239656" cy="2301196"/>
          </a:xfrm>
          <a:prstGeom prst="rect">
            <a:avLst/>
          </a:prstGeom>
          <a:solidFill>
            <a:srgbClr val="76B9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b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4B5EA6-5A79-46ED-A7A3-605DDD265264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134149" y="3063523"/>
            <a:ext cx="0" cy="64201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DE54C7-C905-4C3F-AAB1-61E6D12F559D}"/>
              </a:ext>
            </a:extLst>
          </p:cNvPr>
          <p:cNvSpPr/>
          <p:nvPr/>
        </p:nvSpPr>
        <p:spPr>
          <a:xfrm>
            <a:off x="7992426" y="2780077"/>
            <a:ext cx="283446" cy="28344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y</a:t>
            </a:r>
            <a:endParaRPr lang="en-US" sz="1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1A6F32-9FD2-4BD3-A67E-A6F1F05CCCA5}"/>
              </a:ext>
            </a:extLst>
          </p:cNvPr>
          <p:cNvSpPr/>
          <p:nvPr/>
        </p:nvSpPr>
        <p:spPr>
          <a:xfrm>
            <a:off x="7992426" y="3705541"/>
            <a:ext cx="283446" cy="28344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x</a:t>
            </a:r>
            <a:endParaRPr 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30F00-F8FC-4DD6-86E2-9D7F221C3BBD}"/>
              </a:ext>
            </a:extLst>
          </p:cNvPr>
          <p:cNvSpPr txBox="1"/>
          <p:nvPr/>
        </p:nvSpPr>
        <p:spPr>
          <a:xfrm>
            <a:off x="7928830" y="3262191"/>
            <a:ext cx="580964" cy="2446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>
                <a:solidFill>
                  <a:schemeClr val="tx2">
                    <a:lumMod val="50000"/>
                  </a:schemeClr>
                </a:solidFill>
              </a:rPr>
              <a:t>w</a:t>
            </a:r>
            <a:endParaRPr lang="en-US" sz="11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047C4C-CB18-4E70-8EEC-EDD795C7E543}"/>
              </a:ext>
            </a:extLst>
          </p:cNvPr>
          <p:cNvSpPr/>
          <p:nvPr/>
        </p:nvSpPr>
        <p:spPr>
          <a:xfrm>
            <a:off x="8481191" y="3698308"/>
            <a:ext cx="283446" cy="28344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1</a:t>
            </a:r>
            <a:endParaRPr 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D1CFA0-C61A-49AA-B3BC-C4FE88037D1A}"/>
              </a:ext>
            </a:extLst>
          </p:cNvPr>
          <p:cNvSpPr txBox="1"/>
          <p:nvPr/>
        </p:nvSpPr>
        <p:spPr>
          <a:xfrm>
            <a:off x="8319524" y="3281573"/>
            <a:ext cx="580964" cy="2446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100">
                <a:solidFill>
                  <a:schemeClr val="tx2">
                    <a:lumMod val="50000"/>
                  </a:schemeClr>
                </a:solidFill>
              </a:rPr>
              <a:t>b</a:t>
            </a:r>
            <a:endParaRPr lang="en-US" sz="1100" baseline="-250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38ECB3-A690-4AFD-A0C8-5995AC106669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8234362" y="3022013"/>
            <a:ext cx="388552" cy="67629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370BEE-9D13-4546-AC58-E388CF815B03}"/>
              </a:ext>
            </a:extLst>
          </p:cNvPr>
          <p:cNvSpPr txBox="1"/>
          <p:nvPr/>
        </p:nvSpPr>
        <p:spPr>
          <a:xfrm>
            <a:off x="7768148" y="2403363"/>
            <a:ext cx="1132340" cy="2446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>
                <a:solidFill>
                  <a:schemeClr val="tx2">
                    <a:lumMod val="50000"/>
                  </a:schemeClr>
                </a:solidFill>
              </a:rPr>
              <a:t>y = f(</a:t>
            </a:r>
            <a:r>
              <a:rPr lang="en-GB" sz="1100" dirty="0" err="1">
                <a:solidFill>
                  <a:schemeClr val="tx2">
                    <a:lumMod val="50000"/>
                  </a:schemeClr>
                </a:solidFill>
              </a:rPr>
              <a:t>w·x</a:t>
            </a:r>
            <a:r>
              <a:rPr lang="en-GB" sz="1100" dirty="0">
                <a:solidFill>
                  <a:schemeClr val="tx2">
                    <a:lumMod val="50000"/>
                  </a:schemeClr>
                </a:solidFill>
              </a:rPr>
              <a:t> + b)</a:t>
            </a:r>
            <a:endParaRPr lang="en-US" sz="11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0A3C322-F04C-4F78-A221-6660CA51EE17}"/>
              </a:ext>
            </a:extLst>
          </p:cNvPr>
          <p:cNvSpPr/>
          <p:nvPr/>
        </p:nvSpPr>
        <p:spPr>
          <a:xfrm>
            <a:off x="4948844" y="2381608"/>
            <a:ext cx="681805" cy="30338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701B739-D9CD-4B0D-8243-E97D62089EDB}"/>
              </a:ext>
            </a:extLst>
          </p:cNvPr>
          <p:cNvSpPr txBox="1">
            <a:spLocks/>
          </p:cNvSpPr>
          <p:nvPr/>
        </p:nvSpPr>
        <p:spPr bwMode="auto">
          <a:xfrm>
            <a:off x="2811524" y="2066155"/>
            <a:ext cx="494506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ctr" defTabSz="914400"/>
            <a:r>
              <a:rPr lang="en-US" sz="1600" kern="0"/>
              <a:t>Nonlinearity </a:t>
            </a:r>
          </a:p>
        </p:txBody>
      </p:sp>
      <p:pic>
        <p:nvPicPr>
          <p:cNvPr id="2050" name="Picture 2" descr="Image result for neural networks nonlinearities">
            <a:extLst>
              <a:ext uri="{FF2B5EF4-FFF2-40B4-BE49-F238E27FC236}">
                <a16:creationId xmlns:a16="http://schemas.microsoft.com/office/drawing/2014/main" id="{35CCC9E0-E406-4774-AAA7-1F50B3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2542" y="2728895"/>
            <a:ext cx="3793502" cy="284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4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Neural Networks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6750" y="2103036"/>
            <a:ext cx="9948672" cy="23603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/>
          <a:p>
            <a:r>
              <a:rPr lang="en-US"/>
              <a:t>How do they differ from our trivial example?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701B739-D9CD-4B0D-8243-E97D62089EDB}"/>
              </a:ext>
            </a:extLst>
          </p:cNvPr>
          <p:cNvSpPr txBox="1">
            <a:spLocks/>
          </p:cNvSpPr>
          <p:nvPr/>
        </p:nvSpPr>
        <p:spPr bwMode="auto">
          <a:xfrm>
            <a:off x="2812644" y="1865314"/>
            <a:ext cx="494506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ctr" defTabSz="914400"/>
            <a:r>
              <a:rPr lang="en-US" sz="1600" kern="0"/>
              <a:t>More complex interconnection and many more parameters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218B91B-87D6-4492-A114-4B0E968248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354" y="2710702"/>
            <a:ext cx="3476539" cy="17552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32BE92D-AD75-4D54-96EB-00DFDBF8F9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7090" y="2559476"/>
            <a:ext cx="3378620" cy="2298170"/>
          </a:xfrm>
          <a:prstGeom prst="rect">
            <a:avLst/>
          </a:prstGeom>
        </p:spPr>
      </p:pic>
      <p:pic>
        <p:nvPicPr>
          <p:cNvPr id="3074" name="Picture 2" descr="Image result for multi task neural network">
            <a:extLst>
              <a:ext uri="{FF2B5EF4-FFF2-40B4-BE49-F238E27FC236}">
                <a16:creationId xmlns:a16="http://schemas.microsoft.com/office/drawing/2014/main" id="{B2C3E5E0-F33E-4D64-AC6B-640FF112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9412" y="2559476"/>
            <a:ext cx="3409988" cy="21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A3A4D4B-4F47-471E-BE9F-35DDF957012F}"/>
              </a:ext>
            </a:extLst>
          </p:cNvPr>
          <p:cNvSpPr/>
          <p:nvPr/>
        </p:nvSpPr>
        <p:spPr>
          <a:xfrm>
            <a:off x="-13394" y="5669860"/>
            <a:ext cx="10772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t>Kaiser, L., Gomez, A. N., </a:t>
            </a:r>
            <a:r>
              <a:rPr lang="en-US" sz="900" err="1">
                <a:solidFill>
                  <a:schemeClr val="bg1"/>
                </a:solidFill>
                <a:latin typeface="Arial" panose="020B0604020202020204" pitchFamily="34" charset="0"/>
              </a:rPr>
              <a:t>Shazeer</a:t>
            </a:r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t>, N., Vaswani, A., Parmar, N., Jones, L., &amp; </a:t>
            </a:r>
            <a:r>
              <a:rPr lang="en-US" sz="900" err="1">
                <a:solidFill>
                  <a:schemeClr val="bg1"/>
                </a:solidFill>
                <a:latin typeface="Arial" panose="020B0604020202020204" pitchFamily="34" charset="0"/>
              </a:rPr>
              <a:t>Uszkoreit</a:t>
            </a:r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t>, J. (2017). One model to learn them all. </a:t>
            </a:r>
            <a:r>
              <a:rPr lang="en-US" sz="900" i="1" err="1">
                <a:solidFill>
                  <a:schemeClr val="bg1"/>
                </a:solidFill>
                <a:latin typeface="Arial" panose="020B0604020202020204" pitchFamily="34" charset="0"/>
              </a:rPr>
              <a:t>arXiv</a:t>
            </a:r>
            <a:r>
              <a:rPr lang="en-US" sz="900" i="1">
                <a:solidFill>
                  <a:schemeClr val="bg1"/>
                </a:solidFill>
                <a:latin typeface="Arial" panose="020B0604020202020204" pitchFamily="34" charset="0"/>
              </a:rPr>
              <a:t> preprint arXiv:1706.05137</a:t>
            </a:r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900" err="1">
                <a:solidFill>
                  <a:schemeClr val="bg1"/>
                </a:solidFill>
              </a:rPr>
              <a:t>Iandola</a:t>
            </a:r>
            <a:r>
              <a:rPr lang="en-US" sz="900">
                <a:solidFill>
                  <a:schemeClr val="bg1"/>
                </a:solidFill>
              </a:rPr>
              <a:t>, F., </a:t>
            </a:r>
            <a:r>
              <a:rPr lang="en-US" sz="900" err="1">
                <a:solidFill>
                  <a:schemeClr val="bg1"/>
                </a:solidFill>
              </a:rPr>
              <a:t>Moskewicz</a:t>
            </a:r>
            <a:r>
              <a:rPr lang="en-US" sz="900">
                <a:solidFill>
                  <a:schemeClr val="bg1"/>
                </a:solidFill>
              </a:rPr>
              <a:t>, M., </a:t>
            </a:r>
            <a:r>
              <a:rPr lang="en-US" sz="900" err="1">
                <a:solidFill>
                  <a:schemeClr val="bg1"/>
                </a:solidFill>
              </a:rPr>
              <a:t>Karayev</a:t>
            </a:r>
            <a:r>
              <a:rPr lang="en-US" sz="900">
                <a:solidFill>
                  <a:schemeClr val="bg1"/>
                </a:solidFill>
              </a:rPr>
              <a:t>, S., </a:t>
            </a:r>
            <a:r>
              <a:rPr lang="en-US" sz="900" err="1">
                <a:solidFill>
                  <a:schemeClr val="bg1"/>
                </a:solidFill>
              </a:rPr>
              <a:t>Girshick</a:t>
            </a:r>
            <a:r>
              <a:rPr lang="en-US" sz="900">
                <a:solidFill>
                  <a:schemeClr val="bg1"/>
                </a:solidFill>
              </a:rPr>
              <a:t>, R., Darrell, T., &amp; </a:t>
            </a:r>
            <a:r>
              <a:rPr lang="en-US" sz="900" err="1">
                <a:solidFill>
                  <a:schemeClr val="bg1"/>
                </a:solidFill>
              </a:rPr>
              <a:t>Keutzer</a:t>
            </a:r>
            <a:r>
              <a:rPr lang="en-US" sz="900">
                <a:solidFill>
                  <a:schemeClr val="bg1"/>
                </a:solidFill>
              </a:rPr>
              <a:t>, K. (2014). </a:t>
            </a:r>
            <a:r>
              <a:rPr lang="en-US" sz="900" err="1">
                <a:solidFill>
                  <a:schemeClr val="bg1"/>
                </a:solidFill>
              </a:rPr>
              <a:t>Densenet</a:t>
            </a:r>
            <a:r>
              <a:rPr lang="en-US" sz="900">
                <a:solidFill>
                  <a:schemeClr val="bg1"/>
                </a:solidFill>
              </a:rPr>
              <a:t>: Implementing efficient convnet descriptor pyramids. </a:t>
            </a:r>
            <a:r>
              <a:rPr lang="en-US" sz="900" err="1">
                <a:solidFill>
                  <a:schemeClr val="bg1"/>
                </a:solidFill>
              </a:rPr>
              <a:t>arXiv</a:t>
            </a:r>
            <a:r>
              <a:rPr lang="en-US" sz="900">
                <a:solidFill>
                  <a:schemeClr val="bg1"/>
                </a:solidFill>
              </a:rPr>
              <a:t> preprint arXiv:1404.1869.</a:t>
            </a:r>
          </a:p>
          <a:p>
            <a:r>
              <a:rPr lang="en-US" sz="900" err="1">
                <a:solidFill>
                  <a:schemeClr val="bg1"/>
                </a:solidFill>
              </a:rPr>
              <a:t>Shazeer</a:t>
            </a:r>
            <a:r>
              <a:rPr lang="en-US" sz="900">
                <a:solidFill>
                  <a:schemeClr val="bg1"/>
                </a:solidFill>
              </a:rPr>
              <a:t>, N., </a:t>
            </a:r>
            <a:r>
              <a:rPr lang="en-US" sz="900" err="1">
                <a:solidFill>
                  <a:schemeClr val="bg1"/>
                </a:solidFill>
              </a:rPr>
              <a:t>Mirhoseini</a:t>
            </a:r>
            <a:r>
              <a:rPr lang="en-US" sz="900">
                <a:solidFill>
                  <a:schemeClr val="bg1"/>
                </a:solidFill>
              </a:rPr>
              <a:t>, A., </a:t>
            </a:r>
            <a:r>
              <a:rPr lang="en-US" sz="900" err="1">
                <a:solidFill>
                  <a:schemeClr val="bg1"/>
                </a:solidFill>
              </a:rPr>
              <a:t>Maziarz</a:t>
            </a:r>
            <a:r>
              <a:rPr lang="en-US" sz="900">
                <a:solidFill>
                  <a:schemeClr val="bg1"/>
                </a:solidFill>
              </a:rPr>
              <a:t>, K., Davis, A., Le, Q., Hinton, G., &amp; Dean, J. (2017). Outrageously large neural networks: The sparsely-gated mixture-of-experts layer. </a:t>
            </a:r>
            <a:r>
              <a:rPr lang="en-US" sz="900" i="1" err="1">
                <a:solidFill>
                  <a:schemeClr val="bg1"/>
                </a:solidFill>
              </a:rPr>
              <a:t>arXiv</a:t>
            </a:r>
            <a:r>
              <a:rPr lang="en-US" sz="900" i="1">
                <a:solidFill>
                  <a:schemeClr val="bg1"/>
                </a:solidFill>
              </a:rPr>
              <a:t> preprint arXiv:1701.06538</a:t>
            </a:r>
            <a:r>
              <a:rPr lang="en-US" sz="900">
                <a:solidFill>
                  <a:schemeClr val="bg1"/>
                </a:solidFill>
              </a:rPr>
              <a:t>.</a:t>
            </a:r>
          </a:p>
          <a:p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Non-convex </a:t>
            </a:r>
            <a:r>
              <a:rPr lang="en-US" dirty="0" err="1"/>
              <a:t>LOss</a:t>
            </a:r>
            <a:r>
              <a:rPr lang="en-US" dirty="0"/>
              <a:t> functions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Those differences make the optimization problem much more difficult</a:t>
            </a:r>
          </a:p>
        </p:txBody>
      </p:sp>
      <p:pic>
        <p:nvPicPr>
          <p:cNvPr id="12" name="Content Placeholder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0CD26D-6A4A-4631-AC13-2939D06D4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4465" y="2375549"/>
            <a:ext cx="3571875" cy="2857500"/>
          </a:xfrm>
        </p:spPr>
      </p:pic>
      <p:pic>
        <p:nvPicPr>
          <p:cNvPr id="14" name="Picture 1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A9A86F1-17F3-4A4F-BD0B-529F413E5D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082" y="2520195"/>
            <a:ext cx="4742519" cy="256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Non-convex loss functions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Those differences make the optimization problem much more difficult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BFEBE-4CEF-4F0A-9140-3DAB8C71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534" y="2165170"/>
            <a:ext cx="4592108" cy="35659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9634A6-221A-43F4-A112-2E2C59173648}"/>
              </a:ext>
            </a:extLst>
          </p:cNvPr>
          <p:cNvSpPr/>
          <p:nvPr/>
        </p:nvSpPr>
        <p:spPr>
          <a:xfrm>
            <a:off x="136727" y="5672673"/>
            <a:ext cx="5392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+mn-lt"/>
              </a:rPr>
              <a:t>Li, H., Xu, Z., Taylor, G., &amp; Goldstein, T. (2017). Visualizing the Loss Landscape of Neural Nets.</a:t>
            </a:r>
            <a:r>
              <a:rPr lang="en-US" sz="12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en-US" sz="1200" i="1" dirty="0">
                <a:solidFill>
                  <a:srgbClr val="222222"/>
                </a:solidFill>
                <a:latin typeface="+mn-lt"/>
                <a:hlinkClick r:id="rId3"/>
              </a:rPr>
              <a:t>arXiv:1712.09913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.</a:t>
            </a:r>
            <a:endParaRPr lang="en-US" sz="1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3E34F-5A7C-4655-9976-1EBC8D98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" y="2376514"/>
            <a:ext cx="4457700" cy="3143250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ED07072-7DD9-44A8-9AC1-D6A047EA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348" y="1742709"/>
            <a:ext cx="4945063" cy="525463"/>
          </a:xfrm>
        </p:spPr>
        <p:txBody>
          <a:bodyPr/>
          <a:lstStyle/>
          <a:p>
            <a:pPr algn="ctr"/>
            <a:r>
              <a:rPr lang="en-US" sz="1600" dirty="0"/>
              <a:t>Linear model loss function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ED7E9B-0E6D-4918-8352-F904DFE45D1B}"/>
              </a:ext>
            </a:extLst>
          </p:cNvPr>
          <p:cNvSpPr txBox="1">
            <a:spLocks/>
          </p:cNvSpPr>
          <p:nvPr/>
        </p:nvSpPr>
        <p:spPr>
          <a:xfrm>
            <a:off x="5529390" y="1761941"/>
            <a:ext cx="4945062" cy="46121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ctr" defTabSz="914400"/>
            <a:r>
              <a:rPr lang="en-GB" sz="1600" kern="0" dirty="0"/>
              <a:t>ResNet-56 loss function projection to 3D – no skip connections </a:t>
            </a:r>
          </a:p>
        </p:txBody>
      </p:sp>
    </p:spTree>
    <p:extLst>
      <p:ext uri="{BB962C8B-B14F-4D97-AF65-F5344CB8AC3E}">
        <p14:creationId xmlns:p14="http://schemas.microsoft.com/office/powerpoint/2010/main" val="395342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Non-convex loss functions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Those differences make the optimization problem much more difficult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BFEBE-4CEF-4F0A-9140-3DAB8C71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534" y="2165170"/>
            <a:ext cx="4592108" cy="3565939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ED07072-7DD9-44A8-9AC1-D6A047EA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3232055"/>
            <a:ext cx="4945063" cy="1096432"/>
          </a:xfrm>
        </p:spPr>
        <p:txBody>
          <a:bodyPr/>
          <a:lstStyle/>
          <a:p>
            <a:pPr algn="ctr"/>
            <a:r>
              <a:rPr lang="en-US" sz="2400"/>
              <a:t>Why do we succeed in finding good local minima?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ED7E9B-0E6D-4918-8352-F904DFE45D1B}"/>
              </a:ext>
            </a:extLst>
          </p:cNvPr>
          <p:cNvSpPr txBox="1">
            <a:spLocks/>
          </p:cNvSpPr>
          <p:nvPr/>
        </p:nvSpPr>
        <p:spPr>
          <a:xfrm>
            <a:off x="5529390" y="1761941"/>
            <a:ext cx="4945062" cy="46121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algn="ctr" defTabSz="914400"/>
            <a:r>
              <a:rPr lang="en-GB" sz="1600" kern="0" dirty="0"/>
              <a:t>ResNet-56 loss function projection to 3D – no skip connections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DF734-0C88-4004-9330-614A3A0019BE}"/>
              </a:ext>
            </a:extLst>
          </p:cNvPr>
          <p:cNvSpPr/>
          <p:nvPr/>
        </p:nvSpPr>
        <p:spPr>
          <a:xfrm>
            <a:off x="136727" y="5672673"/>
            <a:ext cx="5392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+mn-lt"/>
              </a:rPr>
              <a:t>Li, H., Xu, Z., Taylor, G., &amp; Goldstein, T. (2017). Visualizing the Loss Landscape of Neural Nets.</a:t>
            </a:r>
            <a:r>
              <a:rPr lang="en-US" sz="12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en-US" sz="1200" i="1" dirty="0">
                <a:solidFill>
                  <a:srgbClr val="222222"/>
                </a:solidFill>
                <a:latin typeface="+mn-lt"/>
                <a:hlinkClick r:id="rId4"/>
              </a:rPr>
              <a:t>arXiv:1712.09913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.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51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Non-convex loss functions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Recent advances such as residual connections simplify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A07B5-61AA-4C3A-9353-74C40CC5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92" y="2216054"/>
            <a:ext cx="6686550" cy="308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1E8E5B-9F9E-4962-8297-410B7E138A1C}"/>
              </a:ext>
            </a:extLst>
          </p:cNvPr>
          <p:cNvSpPr/>
          <p:nvPr/>
        </p:nvSpPr>
        <p:spPr>
          <a:xfrm>
            <a:off x="136727" y="5672673"/>
            <a:ext cx="5392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+mn-lt"/>
              </a:rPr>
              <a:t>Li, H., Xu, Z., Taylor, G., &amp; Goldstein, T. (2017). Visualizing the Loss Landscape of Neural Nets.</a:t>
            </a:r>
            <a:r>
              <a:rPr lang="en-US" sz="12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en-US" sz="1200" i="1" dirty="0">
                <a:solidFill>
                  <a:srgbClr val="222222"/>
                </a:solidFill>
                <a:latin typeface="+mn-lt"/>
                <a:hlinkClick r:id="rId3"/>
              </a:rPr>
              <a:t>arXiv:1712.09913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.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13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6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EA82F4F-F3EA-4E98-BEE2-3C70B6315C21}">
  <ds:schemaRefs>
    <ds:schemaRef ds:uri="http://purl.org/dc/elements/1.1/"/>
    <ds:schemaRef ds:uri="http://purl.org/dc/terms/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ternal/2005/internalDocumentation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441</Words>
  <Application>Microsoft Macintosh PowerPoint</Application>
  <PresentationFormat>Custom</PresentationFormat>
  <Paragraphs>44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Trebuchet MS</vt:lpstr>
      <vt:lpstr>Wingdings</vt:lpstr>
      <vt:lpstr>Title &amp; Bullet</vt:lpstr>
      <vt:lpstr>1_Title &amp; Bullet</vt:lpstr>
      <vt:lpstr>Title &amp; Bullet</vt:lpstr>
      <vt:lpstr>Data Parallelism: How to Train Deep Learning Models on Multiple GPUs lab 1, part 2: More realistic networks</vt:lpstr>
      <vt:lpstr>modern Neural Networks</vt:lpstr>
      <vt:lpstr>modern Neural Networks</vt:lpstr>
      <vt:lpstr>modern Neural Networks</vt:lpstr>
      <vt:lpstr>Non-convex LOss functions</vt:lpstr>
      <vt:lpstr>Non-convex loss functions</vt:lpstr>
      <vt:lpstr>Non-convex loss functions</vt:lpstr>
      <vt:lpstr>Non-convex loss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NVIDIA MGPU DLI: More Realistic Networks</dc:title>
  <dc:creator>Loyd Case</dc:creator>
  <cp:lastModifiedBy>Josh Wyatt</cp:lastModifiedBy>
  <cp:revision>11</cp:revision>
  <dcterms:modified xsi:type="dcterms:W3CDTF">2022-10-13T21:11:46Z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Owner">
    <vt:lpwstr>adamg@nvidia.com</vt:lpwstr>
  </property>
  <property fmtid="{D5CDD505-2E9C-101B-9397-08002B2CF9AE}" pid="6" name="MSIP_Label_6b558183-044c-4105-8d9c-cea02a2a3d86_SetDate">
    <vt:lpwstr>2019-02-06T11:53:47.6763757Z</vt:lpwstr>
  </property>
  <property fmtid="{D5CDD505-2E9C-101B-9397-08002B2CF9AE}" pid="7" name="MSIP_Label_6b558183-044c-4105-8d9c-cea02a2a3d86_Name">
    <vt:lpwstr>Unrestricted</vt:lpwstr>
  </property>
  <property fmtid="{D5CDD505-2E9C-101B-9397-08002B2CF9AE}" pid="8" name="MSIP_Label_6b558183-044c-4105-8d9c-cea02a2a3d86_Application">
    <vt:lpwstr>Microsoft Azure Information Protection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