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53"/>
  </p:notesMasterIdLst>
  <p:handoutMasterIdLst>
    <p:handoutMasterId r:id="rId54"/>
  </p:handoutMasterIdLst>
  <p:sldIdLst>
    <p:sldId id="328" r:id="rId2"/>
    <p:sldId id="329" r:id="rId3"/>
    <p:sldId id="330" r:id="rId4"/>
    <p:sldId id="332" r:id="rId5"/>
    <p:sldId id="326" r:id="rId6"/>
    <p:sldId id="334" r:id="rId7"/>
    <p:sldId id="331" r:id="rId8"/>
    <p:sldId id="335" r:id="rId9"/>
    <p:sldId id="336" r:id="rId10"/>
    <p:sldId id="337" r:id="rId11"/>
    <p:sldId id="338" r:id="rId12"/>
    <p:sldId id="339" r:id="rId13"/>
    <p:sldId id="341" r:id="rId14"/>
    <p:sldId id="340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352" r:id="rId26"/>
    <p:sldId id="353" r:id="rId27"/>
    <p:sldId id="354" r:id="rId28"/>
    <p:sldId id="355" r:id="rId29"/>
    <p:sldId id="356" r:id="rId30"/>
    <p:sldId id="357" r:id="rId31"/>
    <p:sldId id="358" r:id="rId32"/>
    <p:sldId id="359" r:id="rId33"/>
    <p:sldId id="360" r:id="rId34"/>
    <p:sldId id="361" r:id="rId35"/>
    <p:sldId id="362" r:id="rId36"/>
    <p:sldId id="333" r:id="rId37"/>
    <p:sldId id="363" r:id="rId38"/>
    <p:sldId id="366" r:id="rId39"/>
    <p:sldId id="367" r:id="rId40"/>
    <p:sldId id="368" r:id="rId41"/>
    <p:sldId id="369" r:id="rId42"/>
    <p:sldId id="365" r:id="rId43"/>
    <p:sldId id="370" r:id="rId44"/>
    <p:sldId id="371" r:id="rId45"/>
    <p:sldId id="372" r:id="rId46"/>
    <p:sldId id="373" r:id="rId47"/>
    <p:sldId id="374" r:id="rId48"/>
    <p:sldId id="375" r:id="rId49"/>
    <p:sldId id="376" r:id="rId50"/>
    <p:sldId id="377" r:id="rId51"/>
    <p:sldId id="258" r:id="rId5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A4FF258-C28D-4BAD-AC26-B73986F7DE87}">
          <p14:sldIdLst>
            <p14:sldId id="328"/>
            <p14:sldId id="329"/>
            <p14:sldId id="330"/>
            <p14:sldId id="332"/>
            <p14:sldId id="326"/>
            <p14:sldId id="334"/>
            <p14:sldId id="331"/>
            <p14:sldId id="335"/>
            <p14:sldId id="336"/>
            <p14:sldId id="337"/>
            <p14:sldId id="338"/>
            <p14:sldId id="339"/>
            <p14:sldId id="341"/>
            <p14:sldId id="340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33"/>
            <p14:sldId id="363"/>
            <p14:sldId id="366"/>
            <p14:sldId id="367"/>
            <p14:sldId id="368"/>
            <p14:sldId id="369"/>
            <p14:sldId id="365"/>
            <p14:sldId id="370"/>
          </p14:sldIdLst>
        </p14:section>
        <p14:section name="제목 없는 구역" id="{23D436C7-80EE-4522-BDC6-CD4DC5BD0578}">
          <p14:sldIdLst>
            <p14:sldId id="371"/>
            <p14:sldId id="372"/>
            <p14:sldId id="373"/>
            <p14:sldId id="374"/>
            <p14:sldId id="375"/>
            <p14:sldId id="376"/>
            <p14:sldId id="377"/>
            <p14:sldId id="258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46D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90899" autoAdjust="0"/>
  </p:normalViewPr>
  <p:slideViewPr>
    <p:cSldViewPr>
      <p:cViewPr>
        <p:scale>
          <a:sx n="100" d="100"/>
          <a:sy n="100" d="100"/>
        </p:scale>
        <p:origin x="-1368" y="-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2016-08-18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2016-08-18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169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01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>
            <a:spLocks noChangeArrowheads="1"/>
          </p:cNvSpPr>
          <p:nvPr userDrawn="1"/>
        </p:nvSpPr>
        <p:spPr bwMode="auto">
          <a:xfrm>
            <a:off x="612453" y="981075"/>
            <a:ext cx="7991475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컴퓨팅 사고력을 키우는 </a:t>
            </a:r>
            <a:r>
              <a:rPr lang="en-US" altLang="ko-KR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SW </a:t>
            </a:r>
            <a:r>
              <a:rPr lang="ko-KR" altLang="en-US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교육 </a:t>
            </a:r>
            <a:r>
              <a:rPr lang="en-US" altLang="ko-KR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sz="1600" b="1" dirty="0" err="1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파이썬</a:t>
            </a:r>
            <a:endParaRPr lang="en-US" altLang="ko-KR" sz="1600" b="1" dirty="0" smtClean="0">
              <a:solidFill>
                <a:srgbClr val="1F497D">
                  <a:lumMod val="60000"/>
                  <a:lumOff val="40000"/>
                </a:srgb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TextBox 7"/>
          <p:cNvSpPr txBox="1"/>
          <p:nvPr userDrawn="1"/>
        </p:nvSpPr>
        <p:spPr>
          <a:xfrm>
            <a:off x="612453" y="1700213"/>
            <a:ext cx="7655247" cy="1649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</a:endParaRPr>
          </a:p>
          <a:p>
            <a:pPr>
              <a:defRPr/>
            </a:pP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[</a:t>
            </a:r>
            <a:r>
              <a:rPr lang="ko-KR" altLang="en-US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강의교안 이용 안내</a:t>
            </a: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]</a:t>
            </a:r>
          </a:p>
          <a:p>
            <a:pPr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 smtClean="0">
                <a:solidFill>
                  <a:prstClr val="black"/>
                </a:solidFill>
              </a:rPr>
              <a:t>본 강의교안의 저작권은 </a:t>
            </a:r>
            <a:r>
              <a:rPr lang="ko-KR" altLang="en-US" sz="1400" b="1" spc="-100" dirty="0" smtClean="0">
                <a:solidFill>
                  <a:prstClr val="black"/>
                </a:solidFill>
              </a:rPr>
              <a:t>우재남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과 </a:t>
            </a:r>
            <a:r>
              <a:rPr lang="ko-KR" altLang="en-US" sz="1400" b="1" spc="-100" dirty="0" err="1" smtClean="0">
                <a:solidFill>
                  <a:prstClr val="black"/>
                </a:solidFill>
              </a:rPr>
              <a:t>한빛아카데미</a:t>
            </a:r>
            <a:r>
              <a:rPr lang="ko-KR" altLang="en-US" sz="1400" b="1" spc="-100" dirty="0" smtClean="0">
                <a:solidFill>
                  <a:prstClr val="black"/>
                </a:solidFill>
              </a:rPr>
              <a:t>㈜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에 있습니다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.</a:t>
            </a: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 smtClean="0">
                <a:solidFill>
                  <a:prstClr val="black"/>
                </a:solidFill>
              </a:rPr>
              <a:t>이 자료는 강의 보조자료로 제공되는 것으로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, 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학생들에게 배포되어서는 안 됩니다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. </a:t>
            </a:r>
            <a:endParaRPr lang="ko-KR" altLang="en-US" sz="1400" spc="-1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>
              <a:solidFill>
                <a:prstClr val="black"/>
              </a:solidFill>
            </a:endParaRPr>
          </a:p>
        </p:txBody>
      </p:sp>
      <p:sp>
        <p:nvSpPr>
          <p:cNvPr id="8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9A5F3A"/>
              </a:solidFill>
            </a:endParaRPr>
          </a:p>
        </p:txBody>
      </p:sp>
      <p:pic>
        <p:nvPicPr>
          <p:cNvPr id="9" name="Picture 2" descr="C:\Documents and Settings\hanb\바탕 화면\한빛아카데미.bmp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2727" y="5928484"/>
            <a:ext cx="1591200" cy="247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66240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4" cy="6866316"/>
            <a:chOff x="250985" y="267478"/>
            <a:chExt cx="9148832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481346" y="267478"/>
              <a:ext cx="5918471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6535" y="3474005"/>
            <a:ext cx="2745118" cy="2565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45705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en-US" sz="3200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3000" dirty="0">
              <a:solidFill>
                <a:srgbClr val="005E5C"/>
              </a:solidFill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/51</a:t>
            </a:r>
            <a:endParaRPr lang="en-US" altLang="ko-KR" sz="12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870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9144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9144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smtClean="0"/>
              <a:t>절제목</a:t>
            </a:r>
            <a:endParaRPr lang="en-US" altLang="ko-KR" noProof="0" dirty="0" smtClean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41530" y="3121454"/>
            <a:ext cx="900000" cy="1094347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1192935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/51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2016-08-18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695" r:id="rId2"/>
    <p:sldLayoutId id="2147483712" r:id="rId3"/>
    <p:sldLayoutId id="2147483696" r:id="rId4"/>
    <p:sldLayoutId id="2147483692" r:id="rId5"/>
    <p:sldLayoutId id="2147483681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928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리스트에 </a:t>
            </a:r>
            <a:r>
              <a:rPr lang="ko-KR" altLang="en-US" spc="-150" dirty="0" smtClean="0"/>
              <a:t>대해 알아봅시다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리스트 생성 방법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리스트를 </a:t>
            </a:r>
            <a:r>
              <a:rPr lang="ko-KR" altLang="en-US" dirty="0"/>
              <a:t>사용하지 않는다면 각각의 변수를 </a:t>
            </a:r>
            <a:r>
              <a:rPr lang="en-US" altLang="ko-KR" dirty="0"/>
              <a:t>a, b, c, d</a:t>
            </a:r>
            <a:r>
              <a:rPr lang="ko-KR" altLang="en-US" dirty="0"/>
              <a:t>와 같이 </a:t>
            </a:r>
            <a:r>
              <a:rPr lang="ko-KR" altLang="en-US" dirty="0" smtClean="0"/>
              <a:t>선언</a:t>
            </a:r>
            <a:r>
              <a:rPr lang="en-US" altLang="ko-KR" dirty="0" smtClean="0"/>
              <a:t>(</a:t>
            </a:r>
            <a:r>
              <a:rPr lang="ko-KR" altLang="en-US" dirty="0"/>
              <a:t>아래 ①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하지만 리스트를 사용하면 첨자를 넣어 </a:t>
            </a:r>
            <a:r>
              <a:rPr lang="en-US" altLang="ko-KR" dirty="0" smtClean="0"/>
              <a:t>aa[0], aa[1], aa[2], aa[3]</a:t>
            </a:r>
            <a:r>
              <a:rPr lang="ko-KR" altLang="en-US" dirty="0" smtClean="0"/>
              <a:t>과 같이 선언</a:t>
            </a:r>
            <a:r>
              <a:rPr lang="en-US" altLang="ko-KR" dirty="0" smtClean="0"/>
              <a:t>(</a:t>
            </a:r>
            <a:r>
              <a:rPr lang="ko-KR" altLang="en-US" dirty="0" smtClean="0"/>
              <a:t>아래 ②</a:t>
            </a:r>
            <a:r>
              <a:rPr lang="en-US" altLang="ko-KR" dirty="0" smtClean="0"/>
              <a:t>) </a:t>
            </a:r>
          </a:p>
          <a:p>
            <a:pPr lvl="1"/>
            <a:r>
              <a:rPr lang="ko-KR" altLang="en-US" dirty="0" smtClean="0"/>
              <a:t>이때 </a:t>
            </a:r>
            <a:r>
              <a:rPr lang="ko-KR" altLang="en-US" dirty="0"/>
              <a:t>항목이 </a:t>
            </a:r>
            <a:r>
              <a:rPr lang="en-US" altLang="ko-KR" dirty="0"/>
              <a:t>4</a:t>
            </a:r>
            <a:r>
              <a:rPr lang="ko-KR" altLang="en-US" dirty="0"/>
              <a:t>개인 리스트를 생성한다면 첨자는 </a:t>
            </a:r>
            <a:r>
              <a:rPr lang="en-US" altLang="ko-KR" dirty="0"/>
              <a:t>1~4</a:t>
            </a:r>
            <a:r>
              <a:rPr lang="ko-KR" altLang="en-US" dirty="0"/>
              <a:t>가 아닌 </a:t>
            </a:r>
            <a:r>
              <a:rPr lang="en-US" altLang="ko-KR" dirty="0"/>
              <a:t>0~3</a:t>
            </a:r>
            <a:r>
              <a:rPr lang="ko-KR" altLang="en-US" dirty="0"/>
              <a:t>을 </a:t>
            </a:r>
            <a:r>
              <a:rPr lang="ko-KR" altLang="en-US" dirty="0" smtClean="0"/>
              <a:t>사용함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6" y="1272821"/>
            <a:ext cx="7321814" cy="470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57886"/>
            <a:ext cx="7348965" cy="49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61" y="3789040"/>
            <a:ext cx="621982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3211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리스트에 </a:t>
            </a:r>
            <a:r>
              <a:rPr lang="ko-KR" altLang="en-US" spc="-150" dirty="0" smtClean="0"/>
              <a:t>대해 알아봅시다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리스트를 사용해서 </a:t>
            </a:r>
            <a:r>
              <a:rPr lang="en-US" altLang="ko-KR" dirty="0"/>
              <a:t>[</a:t>
            </a:r>
            <a:r>
              <a:rPr lang="ko-KR" altLang="en-US" dirty="0"/>
              <a:t>소스코드 </a:t>
            </a:r>
            <a:r>
              <a:rPr lang="en-US" altLang="ko-KR" dirty="0"/>
              <a:t>7-1</a:t>
            </a:r>
            <a:r>
              <a:rPr lang="en-US" altLang="ko-KR" dirty="0" smtClean="0"/>
              <a:t>]</a:t>
            </a:r>
            <a:r>
              <a:rPr lang="ko-KR" altLang="en-US" dirty="0" smtClean="0"/>
              <a:t> 수정</a:t>
            </a:r>
            <a:endParaRPr lang="en-US" altLang="ko-K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91" y="1337000"/>
            <a:ext cx="6615735" cy="5003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9066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리스트에 </a:t>
            </a:r>
            <a:r>
              <a:rPr lang="ko-KR" altLang="en-US" spc="-150" dirty="0" smtClean="0"/>
              <a:t>대해 알아봅시다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리스트의 일반적인 사용법</a:t>
            </a:r>
            <a:endParaRPr lang="en-US" altLang="ko-KR" dirty="0" smtClean="0"/>
          </a:p>
          <a:p>
            <a:pPr lvl="1"/>
            <a:r>
              <a:rPr lang="ko-KR" altLang="en-US" dirty="0"/>
              <a:t>빈 리스트와 리스트의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lvl="2"/>
            <a:r>
              <a:rPr lang="ko-KR" altLang="en-US" dirty="0"/>
              <a:t>비어있는 리스트를 만들고 ‘리스트이름</a:t>
            </a:r>
            <a:r>
              <a:rPr lang="en-US" altLang="ko-KR" dirty="0"/>
              <a:t>.append(</a:t>
            </a:r>
            <a:r>
              <a:rPr lang="ko-KR" altLang="en-US" dirty="0"/>
              <a:t>값</a:t>
            </a:r>
            <a:r>
              <a:rPr lang="en-US" altLang="ko-KR" dirty="0"/>
              <a:t>)’ </a:t>
            </a:r>
            <a:r>
              <a:rPr lang="ko-KR" altLang="en-US" dirty="0"/>
              <a:t>함수로 리스트에 하나씩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90" y="2303875"/>
            <a:ext cx="5801408" cy="2653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7920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리스트에 </a:t>
            </a:r>
            <a:r>
              <a:rPr lang="ko-KR" altLang="en-US" spc="-150" dirty="0" smtClean="0"/>
              <a:t>대해 알아봅시다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en-US" altLang="ko-KR" dirty="0"/>
              <a:t>100</a:t>
            </a:r>
            <a:r>
              <a:rPr lang="ko-KR" altLang="en-US" dirty="0"/>
              <a:t>개의 리스트를 만들 경우 </a:t>
            </a:r>
            <a:r>
              <a:rPr lang="en-US" altLang="ko-KR" dirty="0"/>
              <a:t>append()</a:t>
            </a:r>
            <a:r>
              <a:rPr lang="ko-KR" altLang="en-US" dirty="0"/>
              <a:t>와 함께 </a:t>
            </a:r>
            <a:r>
              <a:rPr lang="en-US" altLang="ko-KR" dirty="0"/>
              <a:t>for</a:t>
            </a:r>
            <a:r>
              <a:rPr lang="ko-KR" altLang="en-US" dirty="0"/>
              <a:t>문을 </a:t>
            </a:r>
            <a:r>
              <a:rPr lang="ko-KR" altLang="en-US" dirty="0" smtClean="0"/>
              <a:t>활용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for</a:t>
            </a:r>
            <a:r>
              <a:rPr lang="ko-KR" altLang="en-US" dirty="0"/>
              <a:t>문으로 </a:t>
            </a:r>
            <a:r>
              <a:rPr lang="en-US" altLang="ko-KR" dirty="0"/>
              <a:t>100</a:t>
            </a:r>
            <a:r>
              <a:rPr lang="ko-KR" altLang="en-US" dirty="0"/>
              <a:t>번</a:t>
            </a:r>
            <a:r>
              <a:rPr lang="en-US" altLang="ko-KR" dirty="0"/>
              <a:t>(0</a:t>
            </a:r>
            <a:r>
              <a:rPr lang="ko-KR" altLang="en-US" dirty="0"/>
              <a:t>부터 </a:t>
            </a:r>
            <a:r>
              <a:rPr lang="en-US" altLang="ko-KR" dirty="0"/>
              <a:t>99</a:t>
            </a:r>
            <a:r>
              <a:rPr lang="ko-KR" altLang="en-US" dirty="0"/>
              <a:t>까지</a:t>
            </a:r>
            <a:r>
              <a:rPr lang="en-US" altLang="ko-KR" dirty="0"/>
              <a:t>)</a:t>
            </a:r>
            <a:r>
              <a:rPr lang="ko-KR" altLang="en-US" dirty="0"/>
              <a:t>을 반복해서 리스트이름</a:t>
            </a:r>
            <a:r>
              <a:rPr lang="en-US" altLang="ko-KR" dirty="0"/>
              <a:t>.append(0)</a:t>
            </a:r>
            <a:r>
              <a:rPr lang="ko-KR" altLang="en-US" dirty="0"/>
              <a:t>로 </a:t>
            </a:r>
            <a:r>
              <a:rPr lang="en-US" altLang="ko-KR" dirty="0"/>
              <a:t>100</a:t>
            </a:r>
            <a:r>
              <a:rPr lang="ko-KR" altLang="en-US" dirty="0"/>
              <a:t>개 크기의 리스트를 </a:t>
            </a:r>
            <a:r>
              <a:rPr lang="ko-KR" altLang="en-US" dirty="0" smtClean="0"/>
              <a:t>만듦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len</a:t>
            </a:r>
            <a:r>
              <a:rPr lang="en-US" altLang="ko-KR" dirty="0" smtClean="0"/>
              <a:t> </a:t>
            </a:r>
            <a:r>
              <a:rPr lang="ko-KR" altLang="en-US" dirty="0"/>
              <a:t>함수로 리스트의 개수를 </a:t>
            </a:r>
            <a:r>
              <a:rPr lang="ko-KR" altLang="en-US" dirty="0" smtClean="0"/>
              <a:t>확인</a:t>
            </a:r>
            <a:endParaRPr lang="ko-KR" altLang="en-US" dirty="0"/>
          </a:p>
          <a:p>
            <a:pPr marL="627063" lvl="2" indent="0">
              <a:buNone/>
            </a:pPr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650" y="1403775"/>
            <a:ext cx="5712342" cy="2411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8007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리스트에 </a:t>
            </a:r>
            <a:r>
              <a:rPr lang="ko-KR" altLang="en-US" spc="-150" dirty="0" smtClean="0"/>
              <a:t>대해 알아봅시다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en-US" altLang="ko-KR" dirty="0" smtClean="0"/>
              <a:t>For</a:t>
            </a:r>
            <a:r>
              <a:rPr lang="ko-KR" altLang="en-US" dirty="0" smtClean="0"/>
              <a:t>문 활용</a:t>
            </a:r>
            <a:endParaRPr lang="en-US" altLang="ko-KR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615" y="1403775"/>
            <a:ext cx="6946062" cy="359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38" y="5049077"/>
            <a:ext cx="1320437" cy="737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4148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리스트에 </a:t>
            </a:r>
            <a:r>
              <a:rPr lang="ko-KR" altLang="en-US" spc="-150" dirty="0" smtClean="0"/>
              <a:t>대해 알아봅시다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75" y="1088740"/>
            <a:ext cx="7333485" cy="512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3404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리스트에 </a:t>
            </a:r>
            <a:r>
              <a:rPr lang="ko-KR" altLang="en-US" spc="-150" dirty="0" smtClean="0"/>
              <a:t>대해 알아봅시다</a:t>
            </a:r>
            <a:r>
              <a:rPr lang="en-US" altLang="ko-KR" dirty="0" smtClean="0"/>
              <a:t>(9)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ko-KR" altLang="en-US" dirty="0"/>
              <a:t>만약 리스트가 </a:t>
            </a:r>
            <a:r>
              <a:rPr lang="en-US" altLang="ko-KR" dirty="0"/>
              <a:t>100</a:t>
            </a:r>
            <a:r>
              <a:rPr lang="ko-KR" altLang="en-US" dirty="0" smtClean="0"/>
              <a:t>개라면 </a:t>
            </a:r>
            <a:r>
              <a:rPr lang="en-US" altLang="ko-KR" dirty="0"/>
              <a:t>hap =aa[0] +aa[1] +…aa[99]</a:t>
            </a:r>
            <a:r>
              <a:rPr lang="ko-KR" altLang="en-US" dirty="0"/>
              <a:t>로 일일이 </a:t>
            </a:r>
            <a:r>
              <a:rPr lang="ko-KR" altLang="en-US" dirty="0" smtClean="0"/>
              <a:t>코딩 하지 안고 </a:t>
            </a:r>
            <a:r>
              <a:rPr lang="en-US" altLang="ko-KR" dirty="0" smtClean="0"/>
              <a:t>9</a:t>
            </a:r>
            <a:r>
              <a:rPr lang="ko-KR" altLang="en-US" dirty="0" smtClean="0"/>
              <a:t>행을 </a:t>
            </a:r>
            <a:r>
              <a:rPr lang="en-US" altLang="ko-KR" dirty="0"/>
              <a:t>for</a:t>
            </a:r>
            <a:r>
              <a:rPr lang="ko-KR" altLang="en-US" dirty="0"/>
              <a:t>문으로 </a:t>
            </a:r>
            <a:r>
              <a:rPr lang="ko-KR" altLang="en-US" dirty="0" smtClean="0"/>
              <a:t>변경함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리스트의 </a:t>
            </a:r>
            <a:r>
              <a:rPr lang="ko-KR" altLang="en-US" dirty="0"/>
              <a:t>생성과 초기화</a:t>
            </a:r>
            <a:endParaRPr lang="en-US" altLang="ko-KR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28801"/>
            <a:ext cx="7335815" cy="807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1" y="3474005"/>
            <a:ext cx="7335814" cy="1385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8909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리스트에 </a:t>
            </a:r>
            <a:r>
              <a:rPr lang="ko-KR" altLang="en-US" spc="-150" dirty="0" smtClean="0"/>
              <a:t>대해 알아봅시다</a:t>
            </a:r>
            <a:r>
              <a:rPr lang="en-US" altLang="ko-KR" dirty="0" smtClean="0"/>
              <a:t>(10)</a:t>
            </a:r>
            <a:endParaRPr lang="ko-KR" alt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85" y="1223755"/>
            <a:ext cx="7380820" cy="3809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913" y="5105552"/>
            <a:ext cx="1216335" cy="668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8757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리스트에 </a:t>
            </a:r>
            <a:r>
              <a:rPr lang="ko-KR" altLang="en-US" spc="-150" dirty="0" smtClean="0"/>
              <a:t>대해 알아봅시다</a:t>
            </a:r>
            <a:r>
              <a:rPr lang="en-US" altLang="ko-KR" dirty="0" smtClean="0"/>
              <a:t>(11)</a:t>
            </a:r>
            <a:endParaRPr lang="ko-KR" alt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30" y="1043735"/>
            <a:ext cx="8333925" cy="4251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9668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리스트에 </a:t>
            </a:r>
            <a:r>
              <a:rPr lang="ko-KR" altLang="en-US" spc="-150" dirty="0" smtClean="0"/>
              <a:t>대해 알아봅시다</a:t>
            </a:r>
            <a:r>
              <a:rPr lang="en-US" altLang="ko-KR" dirty="0" smtClean="0"/>
              <a:t>(12)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여러 </a:t>
            </a:r>
            <a:r>
              <a:rPr lang="ko-KR" altLang="en-US" dirty="0" smtClean="0"/>
              <a:t>개의 리스트 값을 사용하기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리스트이름</a:t>
            </a:r>
            <a:r>
              <a:rPr lang="en-US" altLang="ko-KR" dirty="0"/>
              <a:t>[</a:t>
            </a:r>
            <a:r>
              <a:rPr lang="ko-KR" altLang="en-US" dirty="0"/>
              <a:t>시작</a:t>
            </a:r>
            <a:r>
              <a:rPr lang="en-US" altLang="ko-KR" dirty="0"/>
              <a:t>:</a:t>
            </a:r>
            <a:r>
              <a:rPr lang="ko-KR" altLang="en-US" dirty="0"/>
              <a:t>끝</a:t>
            </a:r>
            <a:r>
              <a:rPr lang="en-US" altLang="ko-KR" dirty="0"/>
              <a:t>+1]’</a:t>
            </a:r>
            <a:r>
              <a:rPr lang="ko-KR" altLang="en-US" dirty="0"/>
              <a:t>로 지정하면 리스트의 모든 값이 </a:t>
            </a:r>
            <a:r>
              <a:rPr lang="ko-KR" altLang="en-US" dirty="0" smtClean="0"/>
              <a:t>나옴</a:t>
            </a:r>
            <a:endParaRPr lang="en-US" altLang="ko-KR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55" y="1448780"/>
            <a:ext cx="7887868" cy="1389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59" y="4014064"/>
            <a:ext cx="7740860" cy="1979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7386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47095" y="1088740"/>
            <a:ext cx="5359159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Chapter</a:t>
            </a:r>
            <a:r>
              <a:rPr lang="en-US" altLang="ko-KR" sz="4000" b="1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en-US" altLang="ko-KR" sz="6600" b="1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07</a:t>
            </a:r>
          </a:p>
          <a:p>
            <a:r>
              <a:rPr lang="ko-KR" altLang="en-US" sz="3600" dirty="0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모으면 편해지는 리스트</a:t>
            </a:r>
            <a:r>
              <a:rPr lang="en-US" altLang="ko-KR" sz="3600" dirty="0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</a:p>
          <a:p>
            <a:r>
              <a:rPr lang="ko-KR" altLang="en-US" sz="3600" dirty="0" err="1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튜플</a:t>
            </a:r>
            <a:r>
              <a:rPr lang="en-US" altLang="ko-KR" sz="3600" dirty="0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3600" dirty="0" err="1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딕셔너리</a:t>
            </a:r>
            <a:endParaRPr lang="ko-KR" altLang="en-US" sz="54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26988" y="3686255"/>
            <a:ext cx="542048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01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리스트에 대해 알아봅시다 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02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리스트와 </a:t>
            </a:r>
            <a:r>
              <a:rPr lang="ko-KR" altLang="en-US" b="1" spc="-100" dirty="0" err="1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튜플은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어떤 차이가 있을까요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?</a:t>
            </a:r>
          </a:p>
          <a:p>
            <a:pPr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03 </a:t>
            </a:r>
            <a:r>
              <a:rPr lang="ko-KR" altLang="en-US" b="1" spc="-100" dirty="0" err="1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딕셔너리를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사용해봅시다 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77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리스트에 </a:t>
            </a:r>
            <a:r>
              <a:rPr lang="ko-KR" altLang="en-US" spc="-150" dirty="0" smtClean="0"/>
              <a:t>대해 알아봅시다</a:t>
            </a:r>
            <a:r>
              <a:rPr lang="en-US" altLang="ko-KR" dirty="0" smtClean="0"/>
              <a:t>(13)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 </a:t>
            </a:r>
            <a:r>
              <a:rPr lang="ko-KR" altLang="en-US" dirty="0"/>
              <a:t>콜론의 앞이나 뒤 </a:t>
            </a:r>
            <a:r>
              <a:rPr lang="ko-KR" altLang="en-US" dirty="0" smtClean="0"/>
              <a:t>숫자의 생략도 가능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ko-KR" altLang="en-US" dirty="0" smtClean="0"/>
              <a:t>리스트끼리 더하기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곱하기 </a:t>
            </a:r>
            <a:r>
              <a:rPr lang="ko-KR" altLang="en-US" dirty="0"/>
              <a:t>연산도 </a:t>
            </a:r>
            <a:r>
              <a:rPr lang="ko-KR" altLang="en-US" dirty="0" smtClean="0"/>
              <a:t>가능</a:t>
            </a:r>
            <a:endParaRPr lang="en-US" altLang="ko-KR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24" y="1313765"/>
            <a:ext cx="7771609" cy="1955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24" y="4247212"/>
            <a:ext cx="7830870" cy="2150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34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리스트에 </a:t>
            </a:r>
            <a:r>
              <a:rPr lang="ko-KR" altLang="en-US" spc="-150" dirty="0" smtClean="0"/>
              <a:t>대해 알아봅시다</a:t>
            </a:r>
            <a:r>
              <a:rPr lang="en-US" altLang="ko-KR" dirty="0" smtClean="0"/>
              <a:t>(14)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리스트 </a:t>
            </a:r>
            <a:r>
              <a:rPr lang="ko-KR" altLang="en-US" dirty="0" smtClean="0"/>
              <a:t>값을 변경하기</a:t>
            </a:r>
            <a:endParaRPr lang="en-US" altLang="ko-KR" dirty="0" smtClean="0"/>
          </a:p>
          <a:p>
            <a:pPr lvl="1"/>
            <a:r>
              <a:rPr lang="ko-KR" altLang="en-US" dirty="0"/>
              <a:t>두 번째 </a:t>
            </a:r>
            <a:r>
              <a:rPr lang="ko-KR" altLang="en-US" dirty="0" smtClean="0"/>
              <a:t>위치한 한 </a:t>
            </a:r>
            <a:r>
              <a:rPr lang="ko-KR" altLang="en-US" dirty="0"/>
              <a:t>개의 값을 변경하는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두 번째 값인 </a:t>
            </a:r>
            <a:r>
              <a:rPr lang="en-US" altLang="ko-KR" dirty="0"/>
              <a:t>20</a:t>
            </a:r>
            <a:r>
              <a:rPr lang="ko-KR" altLang="en-US" dirty="0"/>
              <a:t>을 </a:t>
            </a:r>
            <a:r>
              <a:rPr lang="en-US" altLang="ko-KR" dirty="0"/>
              <a:t>200</a:t>
            </a:r>
            <a:r>
              <a:rPr lang="ko-KR" altLang="en-US" dirty="0"/>
              <a:t>과 </a:t>
            </a:r>
            <a:r>
              <a:rPr lang="en-US" altLang="ko-KR" dirty="0"/>
              <a:t>201 </a:t>
            </a:r>
            <a:r>
              <a:rPr lang="ko-KR" altLang="en-US" dirty="0"/>
              <a:t>두 개의 값으로 </a:t>
            </a:r>
            <a:r>
              <a:rPr lang="ko-KR" altLang="en-US" dirty="0" smtClean="0"/>
              <a:t>변경</a:t>
            </a:r>
            <a:endParaRPr lang="en-US" altLang="ko-KR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75" y="1853825"/>
            <a:ext cx="7639653" cy="155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43" y="4399936"/>
            <a:ext cx="7631385" cy="1637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6208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리스트에 </a:t>
            </a:r>
            <a:r>
              <a:rPr lang="ko-KR" altLang="en-US" spc="-150" dirty="0" smtClean="0"/>
              <a:t>대해 알아봅시다</a:t>
            </a:r>
            <a:r>
              <a:rPr lang="en-US" altLang="ko-KR" dirty="0" smtClean="0"/>
              <a:t>(15)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aa[1:2] </a:t>
            </a:r>
            <a:r>
              <a:rPr lang="ko-KR" altLang="en-US" dirty="0"/>
              <a:t>대신 </a:t>
            </a:r>
            <a:r>
              <a:rPr lang="en-US" altLang="ko-KR" dirty="0"/>
              <a:t>aa[1]</a:t>
            </a:r>
            <a:r>
              <a:rPr lang="ko-KR" altLang="en-US" dirty="0"/>
              <a:t>을 </a:t>
            </a:r>
            <a:r>
              <a:rPr lang="ko-KR" altLang="en-US" dirty="0" smtClean="0"/>
              <a:t>사용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리스트 안에 또 리스트로 </a:t>
            </a:r>
            <a:r>
              <a:rPr lang="ko-KR" altLang="en-US" dirty="0" smtClean="0">
                <a:sym typeface="Wingdings" panose="05000000000000000000" pitchFamily="2" charset="2"/>
              </a:rPr>
              <a:t>추가됨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결과가 틀리지는 </a:t>
            </a:r>
            <a:r>
              <a:rPr lang="ko-KR" altLang="en-US" dirty="0" smtClean="0">
                <a:sym typeface="Wingdings" panose="05000000000000000000" pitchFamily="2" charset="2"/>
              </a:rPr>
              <a:t>않지만 이렇게는 많이 사용하지 않음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del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함수를 </a:t>
            </a:r>
            <a:r>
              <a:rPr lang="ko-KR" altLang="en-US" dirty="0" smtClean="0">
                <a:sym typeface="Wingdings" panose="05000000000000000000" pitchFamily="2" charset="2"/>
              </a:rPr>
              <a:t>사용하여 </a:t>
            </a:r>
            <a:r>
              <a:rPr lang="en-US" altLang="ko-KR" dirty="0" smtClean="0">
                <a:sym typeface="Wingdings" panose="05000000000000000000" pitchFamily="2" charset="2"/>
              </a:rPr>
              <a:t>aa[1</a:t>
            </a:r>
            <a:r>
              <a:rPr lang="en-US" altLang="ko-KR" dirty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항목을 삭제하는 </a:t>
            </a:r>
            <a:r>
              <a:rPr lang="ko-KR" altLang="en-US" dirty="0" smtClean="0">
                <a:sym typeface="Wingdings" panose="05000000000000000000" pitchFamily="2" charset="2"/>
              </a:rPr>
              <a:t>방법</a:t>
            </a:r>
            <a:endParaRPr lang="en-US" altLang="ko-KR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96" y="1669744"/>
            <a:ext cx="8073434" cy="1699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70" y="4247212"/>
            <a:ext cx="8126259" cy="1672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4250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리스트에 </a:t>
            </a:r>
            <a:r>
              <a:rPr lang="ko-KR" altLang="en-US" spc="-150" dirty="0" smtClean="0"/>
              <a:t>대해 알아봅시다</a:t>
            </a:r>
            <a:r>
              <a:rPr lang="en-US" altLang="ko-KR" dirty="0" smtClean="0"/>
              <a:t>(16)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여러 개의 항목을 삭제하려면 ‘</a:t>
            </a:r>
            <a:r>
              <a:rPr lang="en-US" altLang="ko-KR" dirty="0"/>
              <a:t>aa[</a:t>
            </a:r>
            <a:r>
              <a:rPr lang="ko-KR" altLang="en-US" dirty="0"/>
              <a:t>시작</a:t>
            </a:r>
            <a:r>
              <a:rPr lang="en-US" altLang="ko-KR" dirty="0"/>
              <a:t>:</a:t>
            </a:r>
            <a:r>
              <a:rPr lang="ko-KR" altLang="en-US" dirty="0"/>
              <a:t>끝</a:t>
            </a:r>
            <a:r>
              <a:rPr lang="en-US" altLang="ko-KR" dirty="0"/>
              <a:t>+1]=[ ]’ </a:t>
            </a:r>
            <a:r>
              <a:rPr lang="ko-KR" altLang="en-US" dirty="0"/>
              <a:t>문장으로 </a:t>
            </a:r>
            <a:r>
              <a:rPr lang="ko-KR" altLang="en-US" dirty="0" smtClean="0"/>
              <a:t>설정</a:t>
            </a:r>
            <a:endParaRPr lang="en-US" altLang="ko-KR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85" y="1368357"/>
            <a:ext cx="7780687" cy="1615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8575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리스트에 </a:t>
            </a:r>
            <a:r>
              <a:rPr lang="ko-KR" altLang="en-US" spc="-150" dirty="0" smtClean="0"/>
              <a:t>대해 알아봅시다</a:t>
            </a:r>
            <a:r>
              <a:rPr lang="en-US" altLang="ko-KR" dirty="0" smtClean="0"/>
              <a:t>(17)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리스트 조작 함수</a:t>
            </a:r>
            <a:endParaRPr lang="en-US" altLang="ko-KR" dirty="0" smtClean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625" y="1462428"/>
            <a:ext cx="7185852" cy="4860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927" y="992106"/>
            <a:ext cx="1021550" cy="468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4080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리스트에 </a:t>
            </a:r>
            <a:r>
              <a:rPr lang="ko-KR" altLang="en-US" spc="-150" dirty="0" smtClean="0"/>
              <a:t>대해 알아봅시다</a:t>
            </a:r>
            <a:r>
              <a:rPr lang="en-US" altLang="ko-KR" dirty="0" smtClean="0"/>
              <a:t>(18)</a:t>
            </a:r>
            <a:endParaRPr lang="ko-KR" alt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85" y="908720"/>
            <a:ext cx="6525725" cy="3780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387" y="4562247"/>
            <a:ext cx="5093214" cy="169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40228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리스트에 </a:t>
            </a:r>
            <a:r>
              <a:rPr lang="ko-KR" altLang="en-US" spc="-150" dirty="0" smtClean="0"/>
              <a:t>대해 알아봅시다</a:t>
            </a:r>
            <a:r>
              <a:rPr lang="en-US" altLang="ko-KR" dirty="0" smtClean="0"/>
              <a:t>(19)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93662" indent="0">
              <a:buNone/>
            </a:pPr>
            <a:r>
              <a:rPr lang="en-US" altLang="ko-KR" dirty="0"/>
              <a:t> </a:t>
            </a:r>
            <a:endParaRPr lang="en-US" altLang="ko-KR" dirty="0" smtClean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32" y="3225744"/>
            <a:ext cx="7335815" cy="3113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967645"/>
            <a:ext cx="6490307" cy="2187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78167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리스트에 </a:t>
            </a:r>
            <a:r>
              <a:rPr lang="ko-KR" altLang="en-US" spc="-150" dirty="0" smtClean="0"/>
              <a:t>대해 알아봅시다</a:t>
            </a:r>
            <a:r>
              <a:rPr lang="en-US" altLang="ko-KR" dirty="0" smtClean="0"/>
              <a:t>(20)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한쪽이 </a:t>
            </a:r>
            <a:r>
              <a:rPr lang="ko-KR" altLang="en-US" dirty="0" smtClean="0"/>
              <a:t>막힌 주차장 프로그램 완성</a:t>
            </a:r>
            <a:endParaRPr lang="en-US" altLang="ko-KR" dirty="0" smtClean="0"/>
          </a:p>
          <a:p>
            <a:pPr lvl="1"/>
            <a:r>
              <a:rPr lang="ko-KR" altLang="en-US" dirty="0" err="1"/>
              <a:t>스택은</a:t>
            </a:r>
            <a:r>
              <a:rPr lang="ko-KR" altLang="en-US" dirty="0"/>
              <a:t> 한쪽 끝이 막힌 자료구조로</a:t>
            </a:r>
            <a:r>
              <a:rPr lang="en-US" altLang="ko-KR" dirty="0"/>
              <a:t>, </a:t>
            </a:r>
            <a:r>
              <a:rPr lang="ko-KR" altLang="en-US" dirty="0"/>
              <a:t>가장 먼저 들어간 것이 </a:t>
            </a:r>
            <a:r>
              <a:rPr lang="ko-KR" altLang="en-US" dirty="0" smtClean="0"/>
              <a:t>가장 나중에 나옴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그림에서 </a:t>
            </a:r>
            <a:r>
              <a:rPr lang="ko-KR" altLang="en-US" dirty="0"/>
              <a:t>자동차가 들어간 순서는 </a:t>
            </a:r>
            <a:r>
              <a:rPr lang="en-US" altLang="ko-KR" dirty="0"/>
              <a:t>A → B → C</a:t>
            </a:r>
            <a:r>
              <a:rPr lang="ko-KR" altLang="en-US" dirty="0"/>
              <a:t>지만</a:t>
            </a:r>
            <a:r>
              <a:rPr lang="en-US" altLang="ko-KR" dirty="0"/>
              <a:t>, </a:t>
            </a:r>
            <a:r>
              <a:rPr lang="ko-KR" altLang="en-US" dirty="0"/>
              <a:t>나오는 순서는 </a:t>
            </a:r>
            <a:r>
              <a:rPr lang="en-US" altLang="ko-KR" dirty="0"/>
              <a:t>C → B → </a:t>
            </a:r>
            <a:r>
              <a:rPr lang="en-US" altLang="ko-KR" dirty="0" smtClean="0"/>
              <a:t>A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LIFO(Last </a:t>
            </a:r>
            <a:r>
              <a:rPr lang="en-US" altLang="ko-KR" dirty="0"/>
              <a:t>In First Out) </a:t>
            </a:r>
            <a:r>
              <a:rPr lang="ko-KR" altLang="en-US" dirty="0"/>
              <a:t>구조라고도 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비어있는 </a:t>
            </a:r>
            <a:r>
              <a:rPr lang="ko-KR" altLang="en-US" dirty="0"/>
              <a:t>위치를 </a:t>
            </a:r>
            <a:r>
              <a:rPr lang="en-US" altLang="ko-KR" dirty="0"/>
              <a:t>top</a:t>
            </a:r>
            <a:r>
              <a:rPr lang="ko-KR" altLang="en-US" dirty="0" smtClean="0"/>
              <a:t>이라 칭함</a:t>
            </a:r>
            <a:r>
              <a:rPr lang="en-US" altLang="ko-KR" dirty="0" smtClean="0"/>
              <a:t>. </a:t>
            </a:r>
            <a:r>
              <a:rPr lang="ko-KR" altLang="en-US" dirty="0"/>
              <a:t>만약 자동차 </a:t>
            </a:r>
            <a:r>
              <a:rPr lang="en-US" altLang="ko-KR" dirty="0"/>
              <a:t>C</a:t>
            </a:r>
            <a:r>
              <a:rPr lang="ko-KR" altLang="en-US" dirty="0"/>
              <a:t>가 빠져나가면 </a:t>
            </a:r>
            <a:r>
              <a:rPr lang="en-US" altLang="ko-KR" dirty="0" smtClean="0"/>
              <a:t>top</a:t>
            </a:r>
            <a:r>
              <a:rPr lang="ko-KR" altLang="en-US" dirty="0"/>
              <a:t>은 </a:t>
            </a:r>
            <a:r>
              <a:rPr lang="ko-KR" altLang="en-US" dirty="0" smtClean="0"/>
              <a:t>현재 </a:t>
            </a:r>
            <a:r>
              <a:rPr lang="ko-KR" altLang="en-US" dirty="0" err="1" smtClean="0"/>
              <a:t>스택</a:t>
            </a:r>
            <a:r>
              <a:rPr lang="ko-KR" altLang="en-US" dirty="0" smtClean="0"/>
              <a:t> </a:t>
            </a:r>
            <a:r>
              <a:rPr lang="ko-KR" altLang="en-US" dirty="0"/>
              <a:t>안에 들어있는 데이터 중 가장 마지막 데이터의 다음 위치를 </a:t>
            </a:r>
            <a:r>
              <a:rPr lang="ko-KR" altLang="en-US" dirty="0" smtClean="0"/>
              <a:t>가리킴</a:t>
            </a:r>
            <a:r>
              <a:rPr lang="en-US" altLang="ko-KR" dirty="0" smtClean="0"/>
              <a:t>. </a:t>
            </a:r>
            <a:r>
              <a:rPr lang="ko-KR" altLang="en-US" dirty="0"/>
              <a:t>이때 데이터를 넣는 </a:t>
            </a:r>
            <a:r>
              <a:rPr lang="ko-KR" altLang="en-US" dirty="0" smtClean="0"/>
              <a:t>것을 </a:t>
            </a:r>
            <a:r>
              <a:rPr lang="ko-KR" altLang="en-US" dirty="0" err="1" smtClean="0"/>
              <a:t>푸시</a:t>
            </a:r>
            <a:r>
              <a:rPr lang="en-US" altLang="ko-KR" dirty="0"/>
              <a:t>(Push), </a:t>
            </a:r>
            <a:r>
              <a:rPr lang="ko-KR" altLang="en-US" dirty="0"/>
              <a:t>빼는 것을 팝</a:t>
            </a:r>
            <a:r>
              <a:rPr lang="en-US" altLang="ko-KR" dirty="0"/>
              <a:t>(Pop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이라고 함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99" y="2396820"/>
            <a:ext cx="7797677" cy="1858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77096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리스트에 </a:t>
            </a:r>
            <a:r>
              <a:rPr lang="ko-KR" altLang="en-US" spc="-150" dirty="0" smtClean="0"/>
              <a:t>대해 알아봅시다</a:t>
            </a:r>
            <a:r>
              <a:rPr lang="en-US" altLang="ko-KR" dirty="0" smtClean="0"/>
              <a:t>(21)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자동차 </a:t>
            </a:r>
            <a:r>
              <a:rPr lang="en-US" altLang="ko-KR" dirty="0"/>
              <a:t>5</a:t>
            </a:r>
            <a:r>
              <a:rPr lang="ko-KR" altLang="en-US" dirty="0"/>
              <a:t>대가 들어갈 수 있고</a:t>
            </a:r>
            <a:r>
              <a:rPr lang="en-US" altLang="ko-KR" dirty="0"/>
              <a:t>, </a:t>
            </a:r>
            <a:r>
              <a:rPr lang="ko-KR" altLang="en-US" dirty="0" smtClean="0"/>
              <a:t>한쪽이 막힌 주차장 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539" y="1313766"/>
            <a:ext cx="6840760" cy="772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899" y="2287899"/>
            <a:ext cx="8117400" cy="1965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5" y="4440589"/>
            <a:ext cx="8801422" cy="1967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94323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리스트에 </a:t>
            </a:r>
            <a:r>
              <a:rPr lang="ko-KR" altLang="en-US" spc="-150" dirty="0" smtClean="0"/>
              <a:t>대해 알아봅시다</a:t>
            </a:r>
            <a:r>
              <a:rPr lang="en-US" altLang="ko-KR" spc="-150" dirty="0" smtClean="0"/>
              <a:t>(</a:t>
            </a:r>
            <a:r>
              <a:rPr lang="en-US" altLang="ko-KR" dirty="0" smtClean="0"/>
              <a:t>22)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73" y="1214606"/>
            <a:ext cx="8672032" cy="190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7" y="3654026"/>
            <a:ext cx="8847936" cy="1961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1189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리스트에 대해서 공부합니다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리스트와 </a:t>
            </a:r>
            <a:r>
              <a:rPr lang="ko-KR" altLang="en-US" dirty="0"/>
              <a:t>비슷한 </a:t>
            </a:r>
            <a:r>
              <a:rPr lang="ko-KR" altLang="en-US" dirty="0" err="1"/>
              <a:t>튜플에</a:t>
            </a:r>
            <a:r>
              <a:rPr lang="ko-KR" altLang="en-US" dirty="0"/>
              <a:t> 대해서 공부합니다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짝으로 </a:t>
            </a:r>
            <a:r>
              <a:rPr lang="ko-KR" altLang="en-US" dirty="0"/>
              <a:t>이루어진 </a:t>
            </a:r>
            <a:r>
              <a:rPr lang="ko-KR" altLang="en-US" dirty="0" err="1"/>
              <a:t>딕셔너리에</a:t>
            </a:r>
            <a:r>
              <a:rPr lang="ko-KR" altLang="en-US" dirty="0"/>
              <a:t> 대해서 공부합니다</a:t>
            </a:r>
            <a:r>
              <a:rPr lang="en-US" altLang="ko-KR" dirty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5442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리스트에 </a:t>
            </a:r>
            <a:r>
              <a:rPr lang="ko-KR" altLang="en-US" spc="-150" dirty="0" smtClean="0"/>
              <a:t>대해 알아봅시다</a:t>
            </a:r>
            <a:r>
              <a:rPr lang="en-US" altLang="ko-KR" dirty="0" smtClean="0"/>
              <a:t>(23)</a:t>
            </a:r>
            <a:endParaRPr lang="ko-KR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12" y="947161"/>
            <a:ext cx="8603955" cy="5108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51127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리스트에 </a:t>
            </a:r>
            <a:r>
              <a:rPr lang="ko-KR" altLang="en-US" spc="-150" dirty="0" smtClean="0"/>
              <a:t>대해 알아봅시다</a:t>
            </a:r>
            <a:r>
              <a:rPr lang="en-US" altLang="ko-KR" dirty="0" smtClean="0"/>
              <a:t>(24)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93662" indent="0">
              <a:buNone/>
            </a:pPr>
            <a:r>
              <a:rPr lang="en-US" altLang="ko-KR" dirty="0" smtClean="0"/>
              <a:t>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663" y="958169"/>
            <a:ext cx="7342060" cy="4654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22832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리스트에 </a:t>
            </a:r>
            <a:r>
              <a:rPr lang="ko-KR" altLang="en-US" spc="-150" dirty="0" smtClean="0"/>
              <a:t>대해 알아봅시다</a:t>
            </a:r>
            <a:r>
              <a:rPr lang="en-US" altLang="ko-KR" dirty="0" smtClean="0"/>
              <a:t>(25)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ko-KR" altLang="en-US" dirty="0"/>
              <a:t>① </a:t>
            </a:r>
            <a:r>
              <a:rPr lang="en-US" altLang="ko-KR" dirty="0"/>
              <a:t>&lt;1&gt; </a:t>
            </a:r>
            <a:r>
              <a:rPr lang="ko-KR" altLang="en-US" dirty="0"/>
              <a:t>자동차 </a:t>
            </a:r>
            <a:r>
              <a:rPr lang="ko-KR" altLang="en-US" dirty="0" smtClean="0"/>
              <a:t>넣기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10</a:t>
            </a:r>
            <a:r>
              <a:rPr lang="ko-KR" altLang="en-US" dirty="0"/>
              <a:t>행</a:t>
            </a:r>
            <a:r>
              <a:rPr lang="en-US" altLang="ko-KR" dirty="0"/>
              <a:t>~17</a:t>
            </a:r>
            <a:r>
              <a:rPr lang="ko-KR" altLang="en-US" dirty="0" smtClean="0"/>
              <a:t>행</a:t>
            </a:r>
            <a:r>
              <a:rPr lang="en-US" altLang="ko-KR" dirty="0" smtClean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11</a:t>
            </a:r>
            <a:r>
              <a:rPr lang="ko-KR" altLang="en-US" dirty="0" smtClean="0"/>
              <a:t>행에서는 </a:t>
            </a:r>
            <a:r>
              <a:rPr lang="en-US" altLang="ko-KR" dirty="0" smtClean="0"/>
              <a:t>top</a:t>
            </a:r>
            <a:r>
              <a:rPr lang="ko-KR" altLang="en-US" dirty="0"/>
              <a:t>이 </a:t>
            </a:r>
            <a:r>
              <a:rPr lang="en-US" altLang="ko-KR" dirty="0"/>
              <a:t>5 </a:t>
            </a:r>
            <a:r>
              <a:rPr lang="ko-KR" altLang="en-US" dirty="0"/>
              <a:t>이상이라면</a:t>
            </a:r>
            <a:r>
              <a:rPr lang="en-US" altLang="ko-KR" dirty="0"/>
              <a:t>(= </a:t>
            </a:r>
            <a:r>
              <a:rPr lang="ko-KR" altLang="en-US" dirty="0"/>
              <a:t>주차장이 꽉 차 있다면</a:t>
            </a:r>
            <a:r>
              <a:rPr lang="en-US" altLang="ko-KR" dirty="0"/>
              <a:t>) 12</a:t>
            </a:r>
            <a:r>
              <a:rPr lang="ko-KR" altLang="en-US" dirty="0"/>
              <a:t>행에서 더 이상 자동차가 들어가지 못한다는 메시지를 출력하고 전체 </a:t>
            </a:r>
            <a:r>
              <a:rPr lang="en-US" altLang="ko-KR" dirty="0"/>
              <a:t>if</a:t>
            </a:r>
            <a:r>
              <a:rPr lang="ko-KR" altLang="en-US" dirty="0"/>
              <a:t>문을 </a:t>
            </a:r>
            <a:r>
              <a:rPr lang="ko-KR" altLang="en-US" dirty="0" smtClean="0"/>
              <a:t>종료</a:t>
            </a:r>
            <a:r>
              <a:rPr lang="en-US" altLang="ko-KR" dirty="0" smtClean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top</a:t>
            </a:r>
            <a:r>
              <a:rPr lang="ko-KR" altLang="en-US" dirty="0"/>
              <a:t>이 </a:t>
            </a:r>
            <a:r>
              <a:rPr lang="en-US" altLang="ko-KR" dirty="0"/>
              <a:t>5 </a:t>
            </a:r>
            <a:r>
              <a:rPr lang="ko-KR" altLang="en-US" dirty="0"/>
              <a:t>미만이라면 </a:t>
            </a:r>
            <a:r>
              <a:rPr lang="en-US" altLang="ko-KR" dirty="0"/>
              <a:t>14</a:t>
            </a:r>
            <a:r>
              <a:rPr lang="ko-KR" altLang="en-US" dirty="0"/>
              <a:t>행</a:t>
            </a:r>
            <a:r>
              <a:rPr lang="en-US" altLang="ko-KR" dirty="0"/>
              <a:t>~17</a:t>
            </a:r>
            <a:r>
              <a:rPr lang="ko-KR" altLang="en-US" dirty="0"/>
              <a:t>행을 </a:t>
            </a:r>
            <a:r>
              <a:rPr lang="ko-KR" altLang="en-US" dirty="0" smtClean="0"/>
              <a:t>수행</a:t>
            </a:r>
            <a:r>
              <a:rPr lang="en-US" altLang="ko-KR" dirty="0" smtClean="0"/>
              <a:t>. </a:t>
            </a:r>
            <a:r>
              <a:rPr lang="en-US" altLang="ko-KR" dirty="0"/>
              <a:t>14</a:t>
            </a:r>
            <a:r>
              <a:rPr lang="ko-KR" altLang="en-US" dirty="0"/>
              <a:t>행에서 주차장에 자동차</a:t>
            </a:r>
            <a:r>
              <a:rPr lang="en-US" altLang="ko-KR" dirty="0"/>
              <a:t>(</a:t>
            </a:r>
            <a:r>
              <a:rPr lang="ko-KR" altLang="en-US" dirty="0"/>
              <a:t>처음에는 ‘</a:t>
            </a:r>
            <a:r>
              <a:rPr lang="en-US" altLang="ko-KR" dirty="0"/>
              <a:t>A’)</a:t>
            </a:r>
            <a:r>
              <a:rPr lang="ko-KR" altLang="en-US" dirty="0"/>
              <a:t>를 넣고</a:t>
            </a:r>
            <a:r>
              <a:rPr lang="en-US" altLang="ko-KR" dirty="0"/>
              <a:t>, 15</a:t>
            </a:r>
            <a:r>
              <a:rPr lang="ko-KR" altLang="en-US" dirty="0"/>
              <a:t>행에서 들어간 자동차 이름과 현재 주차장의 상태를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. 16</a:t>
            </a:r>
            <a:r>
              <a:rPr lang="ko-KR" altLang="en-US" dirty="0"/>
              <a:t>행에서 </a:t>
            </a:r>
            <a:r>
              <a:rPr lang="en-US" altLang="ko-KR" dirty="0"/>
              <a:t>top</a:t>
            </a:r>
            <a:r>
              <a:rPr lang="ko-KR" altLang="en-US" dirty="0"/>
              <a:t>을 </a:t>
            </a:r>
            <a:r>
              <a:rPr lang="en-US" altLang="ko-KR" dirty="0"/>
              <a:t>1 </a:t>
            </a:r>
            <a:r>
              <a:rPr lang="ko-KR" altLang="en-US" dirty="0" smtClean="0"/>
              <a:t>증가시킴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② </a:t>
            </a:r>
            <a:r>
              <a:rPr lang="en-US" altLang="ko-KR" dirty="0"/>
              <a:t>&lt;2&gt; </a:t>
            </a:r>
            <a:r>
              <a:rPr lang="ko-KR" altLang="en-US" dirty="0"/>
              <a:t>자동차 </a:t>
            </a:r>
            <a:r>
              <a:rPr lang="ko-KR" altLang="en-US" dirty="0" smtClean="0"/>
              <a:t>빼기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18</a:t>
            </a:r>
            <a:r>
              <a:rPr lang="ko-KR" altLang="en-US" dirty="0"/>
              <a:t>행</a:t>
            </a:r>
            <a:r>
              <a:rPr lang="en-US" altLang="ko-KR" dirty="0"/>
              <a:t>~25</a:t>
            </a:r>
            <a:r>
              <a:rPr lang="ko-KR" altLang="en-US" dirty="0" smtClean="0"/>
              <a:t>행</a:t>
            </a:r>
            <a:r>
              <a:rPr lang="en-US" altLang="ko-KR" dirty="0" smtClean="0"/>
              <a:t>.</a:t>
            </a:r>
          </a:p>
          <a:p>
            <a:pPr marL="457200" lvl="1" indent="0">
              <a:buNone/>
            </a:pPr>
            <a:r>
              <a:rPr lang="en-US" altLang="ko-KR" dirty="0" smtClean="0"/>
              <a:t>19</a:t>
            </a:r>
            <a:r>
              <a:rPr lang="ko-KR" altLang="en-US" dirty="0"/>
              <a:t>행에서는 자동차를 빼내야 하는데</a:t>
            </a:r>
            <a:r>
              <a:rPr lang="en-US" altLang="ko-KR" dirty="0"/>
              <a:t>, top</a:t>
            </a:r>
            <a:r>
              <a:rPr lang="ko-KR" altLang="en-US" dirty="0"/>
              <a:t>이 </a:t>
            </a:r>
            <a:r>
              <a:rPr lang="en-US" altLang="ko-KR" dirty="0"/>
              <a:t>0 </a:t>
            </a:r>
            <a:r>
              <a:rPr lang="ko-KR" altLang="en-US" dirty="0"/>
              <a:t>이하라면</a:t>
            </a:r>
            <a:r>
              <a:rPr lang="en-US" altLang="ko-KR" dirty="0"/>
              <a:t>(= </a:t>
            </a:r>
            <a:r>
              <a:rPr lang="ko-KR" altLang="en-US" dirty="0"/>
              <a:t>차량이 한 대도 없다면</a:t>
            </a:r>
            <a:r>
              <a:rPr lang="en-US" altLang="ko-KR" dirty="0"/>
              <a:t>) 20</a:t>
            </a:r>
            <a:r>
              <a:rPr lang="ko-KR" altLang="en-US" dirty="0"/>
              <a:t>행에서 더 이상 빼낼 자동차가 없다는 메시지를 출력하고 전체 </a:t>
            </a:r>
            <a:r>
              <a:rPr lang="en-US" altLang="ko-KR" dirty="0"/>
              <a:t>if</a:t>
            </a:r>
            <a:r>
              <a:rPr lang="ko-KR" altLang="en-US" dirty="0"/>
              <a:t>문을 </a:t>
            </a:r>
            <a:r>
              <a:rPr lang="ko-KR" altLang="en-US" dirty="0" smtClean="0"/>
              <a:t>종료</a:t>
            </a:r>
            <a:r>
              <a:rPr lang="en-US" altLang="ko-KR" dirty="0" smtClean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top</a:t>
            </a:r>
            <a:r>
              <a:rPr lang="ko-KR" altLang="en-US" dirty="0"/>
              <a:t>이 </a:t>
            </a:r>
            <a:r>
              <a:rPr lang="en-US" altLang="ko-KR" dirty="0"/>
              <a:t>0</a:t>
            </a:r>
            <a:r>
              <a:rPr lang="ko-KR" altLang="en-US" dirty="0"/>
              <a:t>보다 크다면 </a:t>
            </a:r>
            <a:r>
              <a:rPr lang="en-US" altLang="ko-KR" dirty="0"/>
              <a:t>22</a:t>
            </a:r>
            <a:r>
              <a:rPr lang="ko-KR" altLang="en-US" dirty="0"/>
              <a:t>행</a:t>
            </a:r>
            <a:r>
              <a:rPr lang="en-US" altLang="ko-KR" dirty="0"/>
              <a:t>~25</a:t>
            </a:r>
            <a:r>
              <a:rPr lang="ko-KR" altLang="en-US" dirty="0"/>
              <a:t>행을 </a:t>
            </a:r>
            <a:r>
              <a:rPr lang="ko-KR" altLang="en-US" dirty="0" smtClean="0"/>
              <a:t>수행</a:t>
            </a:r>
            <a:r>
              <a:rPr lang="en-US" altLang="ko-KR" dirty="0" smtClean="0"/>
              <a:t>. </a:t>
            </a:r>
            <a:r>
              <a:rPr lang="en-US" altLang="ko-KR" dirty="0"/>
              <a:t>22</a:t>
            </a:r>
            <a:r>
              <a:rPr lang="ko-KR" altLang="en-US" dirty="0"/>
              <a:t>행에서 </a:t>
            </a:r>
            <a:r>
              <a:rPr lang="en-US" altLang="ko-KR" dirty="0"/>
              <a:t>pop() </a:t>
            </a:r>
            <a:r>
              <a:rPr lang="ko-KR" altLang="en-US" dirty="0"/>
              <a:t>함수로 주차장</a:t>
            </a:r>
            <a:r>
              <a:rPr lang="en-US" altLang="ko-KR" dirty="0"/>
              <a:t>(</a:t>
            </a:r>
            <a:r>
              <a:rPr lang="ko-KR" altLang="en-US" dirty="0"/>
              <a:t>리스트</a:t>
            </a:r>
            <a:r>
              <a:rPr lang="en-US" altLang="ko-KR" dirty="0"/>
              <a:t>)</a:t>
            </a:r>
            <a:r>
              <a:rPr lang="ko-KR" altLang="en-US" dirty="0"/>
              <a:t>의 마지막에 있는 자동차를 </a:t>
            </a:r>
            <a:r>
              <a:rPr lang="en-US" altLang="ko-KR" dirty="0" err="1"/>
              <a:t>outCar</a:t>
            </a:r>
            <a:r>
              <a:rPr lang="ko-KR" altLang="en-US" dirty="0"/>
              <a:t>로 뺌</a:t>
            </a:r>
            <a:r>
              <a:rPr lang="en-US" altLang="ko-KR" dirty="0" smtClean="0"/>
              <a:t>. </a:t>
            </a:r>
            <a:r>
              <a:rPr lang="en-US" altLang="ko-KR" dirty="0"/>
              <a:t>23</a:t>
            </a:r>
            <a:r>
              <a:rPr lang="ko-KR" altLang="en-US" dirty="0"/>
              <a:t>행에서 빼낸 자동차 이름과 현재 주차장의 상태를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24</a:t>
            </a:r>
            <a:r>
              <a:rPr lang="ko-KR" altLang="en-US" dirty="0"/>
              <a:t>행에서 </a:t>
            </a:r>
            <a:r>
              <a:rPr lang="en-US" altLang="ko-KR" dirty="0"/>
              <a:t>top</a:t>
            </a:r>
            <a:r>
              <a:rPr lang="ko-KR" altLang="en-US" dirty="0"/>
              <a:t>을 </a:t>
            </a:r>
            <a:r>
              <a:rPr lang="en-US" altLang="ko-KR" dirty="0"/>
              <a:t>1 </a:t>
            </a:r>
            <a:r>
              <a:rPr lang="ko-KR" altLang="en-US" dirty="0" smtClean="0"/>
              <a:t>감소시킴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058238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리스트에 </a:t>
            </a:r>
            <a:r>
              <a:rPr lang="ko-KR" altLang="en-US" spc="-150" dirty="0" smtClean="0"/>
              <a:t>대해 알아봅시다</a:t>
            </a:r>
            <a:r>
              <a:rPr lang="en-US" altLang="ko-KR" dirty="0" smtClean="0"/>
              <a:t>(26)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ko-KR" altLang="en-US" dirty="0"/>
              <a:t>③ </a:t>
            </a:r>
            <a:r>
              <a:rPr lang="en-US" altLang="ko-KR" dirty="0"/>
              <a:t>&lt;3&gt; </a:t>
            </a:r>
            <a:r>
              <a:rPr lang="ko-KR" altLang="en-US" dirty="0" smtClean="0"/>
              <a:t>끝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26</a:t>
            </a:r>
            <a:r>
              <a:rPr lang="ko-KR" altLang="en-US" dirty="0"/>
              <a:t>행</a:t>
            </a:r>
            <a:r>
              <a:rPr lang="en-US" altLang="ko-KR" dirty="0"/>
              <a:t>~27</a:t>
            </a:r>
            <a:r>
              <a:rPr lang="ko-KR" altLang="en-US" dirty="0"/>
              <a:t>행이 </a:t>
            </a:r>
            <a:r>
              <a:rPr lang="ko-KR" altLang="en-US" dirty="0" smtClean="0"/>
              <a:t>처리되어 </a:t>
            </a:r>
            <a:r>
              <a:rPr lang="en-US" altLang="ko-KR" dirty="0"/>
              <a:t>while</a:t>
            </a:r>
            <a:r>
              <a:rPr lang="ko-KR" altLang="en-US" dirty="0" smtClean="0"/>
              <a:t>문 종료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31</a:t>
            </a:r>
            <a:r>
              <a:rPr lang="ko-KR" altLang="en-US" dirty="0"/>
              <a:t>행</a:t>
            </a:r>
            <a:r>
              <a:rPr lang="en-US" altLang="ko-KR" dirty="0"/>
              <a:t>, 32</a:t>
            </a:r>
            <a:r>
              <a:rPr lang="ko-KR" altLang="en-US" dirty="0"/>
              <a:t>행에서 현재 주차장에 남아있는 자동차의 대수</a:t>
            </a:r>
            <a:r>
              <a:rPr lang="en-US" altLang="ko-KR" dirty="0"/>
              <a:t>(top)</a:t>
            </a:r>
            <a:r>
              <a:rPr lang="ko-KR" altLang="en-US" dirty="0"/>
              <a:t>와 프로그램을 종료한다는 메시지를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 smtClean="0"/>
              <a:t>④ </a:t>
            </a:r>
            <a:r>
              <a:rPr lang="ko-KR" altLang="en-US" dirty="0"/>
              <a:t>그 외의 값 입력할 때</a:t>
            </a:r>
          </a:p>
          <a:p>
            <a:pPr marL="457200" lvl="1" indent="0">
              <a:buNone/>
            </a:pPr>
            <a:r>
              <a:rPr lang="en-US" altLang="ko-KR" dirty="0" smtClean="0"/>
              <a:t>28</a:t>
            </a:r>
            <a:r>
              <a:rPr lang="ko-KR" altLang="en-US" dirty="0"/>
              <a:t>행의 ‘</a:t>
            </a:r>
            <a:r>
              <a:rPr lang="en-US" altLang="ko-KR" dirty="0"/>
              <a:t>else :’ </a:t>
            </a:r>
            <a:r>
              <a:rPr lang="ko-KR" altLang="en-US" dirty="0"/>
              <a:t>부분이 </a:t>
            </a:r>
            <a:r>
              <a:rPr lang="ko-KR" altLang="en-US" dirty="0" smtClean="0"/>
              <a:t>수행</a:t>
            </a:r>
            <a:r>
              <a:rPr lang="en-US" altLang="ko-KR" dirty="0" smtClean="0"/>
              <a:t>. </a:t>
            </a:r>
            <a:r>
              <a:rPr lang="en-US" altLang="ko-KR" dirty="0"/>
              <a:t>29</a:t>
            </a:r>
            <a:r>
              <a:rPr lang="ko-KR" altLang="en-US" dirty="0"/>
              <a:t>행에서 잘못 입력되었다는 메시지를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, </a:t>
            </a:r>
            <a:r>
              <a:rPr lang="ko-KR" altLang="en-US" dirty="0"/>
              <a:t>다시 </a:t>
            </a:r>
            <a:r>
              <a:rPr lang="en-US" altLang="ko-KR" dirty="0"/>
              <a:t>7</a:t>
            </a:r>
            <a:r>
              <a:rPr lang="ko-KR" altLang="en-US" dirty="0"/>
              <a:t>행으로 </a:t>
            </a:r>
            <a:r>
              <a:rPr lang="ko-KR" altLang="en-US" dirty="0" smtClean="0"/>
              <a:t>감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641269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리스트에 </a:t>
            </a:r>
            <a:r>
              <a:rPr lang="ko-KR" altLang="en-US" spc="-150" dirty="0" smtClean="0"/>
              <a:t>대해 알아봅시다</a:t>
            </a:r>
            <a:r>
              <a:rPr lang="en-US" altLang="ko-KR" dirty="0" smtClean="0"/>
              <a:t>(27)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</a:t>
            </a:r>
            <a:r>
              <a:rPr lang="ko-KR" altLang="en-US" dirty="0" smtClean="0"/>
              <a:t>리스트의 기본 개념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/>
              <a:t>차원 리스트를 여러 개 연결한 </a:t>
            </a:r>
            <a:r>
              <a:rPr lang="ko-KR" altLang="en-US" dirty="0" smtClean="0"/>
              <a:t>것</a:t>
            </a:r>
            <a:r>
              <a:rPr lang="en-US" altLang="ko-KR" dirty="0" smtClean="0"/>
              <a:t>, </a:t>
            </a:r>
            <a:r>
              <a:rPr lang="ko-KR" altLang="en-US" dirty="0"/>
              <a:t>두 개의 첨자를 사용하는 </a:t>
            </a:r>
            <a:r>
              <a:rPr lang="ko-KR" altLang="en-US" dirty="0" smtClean="0"/>
              <a:t>리스트</a:t>
            </a:r>
            <a:endParaRPr lang="en-US" altLang="ko-KR" dirty="0" smtClean="0"/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991" y="2126891"/>
            <a:ext cx="3114675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34" y="3396581"/>
            <a:ext cx="2930209" cy="1861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34" y="5258021"/>
            <a:ext cx="13716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950" y="3411532"/>
            <a:ext cx="4542269" cy="2048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441" y="5460006"/>
            <a:ext cx="14192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34" y="2698391"/>
            <a:ext cx="2057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65862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리스트에 </a:t>
            </a:r>
            <a:r>
              <a:rPr lang="ko-KR" altLang="en-US" spc="-150" dirty="0" smtClean="0"/>
              <a:t>대해 알아봅시다</a:t>
            </a:r>
            <a:r>
              <a:rPr lang="en-US" altLang="ko-KR" dirty="0" smtClean="0"/>
              <a:t>(28)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첨자가 두 개이므로 중첩 </a:t>
            </a:r>
            <a:r>
              <a:rPr lang="en-US" altLang="ko-KR" dirty="0"/>
              <a:t>for</a:t>
            </a:r>
            <a:r>
              <a:rPr lang="ko-KR" altLang="en-US" dirty="0"/>
              <a:t>문을 사용해서 </a:t>
            </a:r>
            <a:r>
              <a:rPr lang="en-US" altLang="ko-KR" dirty="0"/>
              <a:t>3</a:t>
            </a:r>
            <a:r>
              <a:rPr lang="ko-KR" altLang="en-US" dirty="0"/>
              <a:t>행 </a:t>
            </a:r>
            <a:r>
              <a:rPr lang="en-US" altLang="ko-KR" dirty="0"/>
              <a:t>4</a:t>
            </a:r>
            <a:r>
              <a:rPr lang="ko-KR" altLang="en-US" dirty="0" smtClean="0"/>
              <a:t>열 짜리 리스트에 </a:t>
            </a:r>
            <a:r>
              <a:rPr lang="en-US" altLang="ko-KR" dirty="0" smtClean="0"/>
              <a:t>1~12</a:t>
            </a:r>
            <a:r>
              <a:rPr lang="ko-KR" altLang="en-US" dirty="0"/>
              <a:t>의 숫자를 </a:t>
            </a:r>
            <a:r>
              <a:rPr lang="ko-KR" altLang="en-US" dirty="0" smtClean="0"/>
              <a:t>채움</a:t>
            </a:r>
            <a:endParaRPr lang="en-US" altLang="ko-KR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313765"/>
            <a:ext cx="7023995" cy="517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25278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Section </a:t>
            </a:r>
            <a:r>
              <a:rPr lang="en-US" altLang="ko-KR" dirty="0" smtClean="0"/>
              <a:t>02 </a:t>
            </a:r>
            <a:r>
              <a:rPr lang="ko-KR" altLang="en-US" dirty="0"/>
              <a:t>리스트와 </a:t>
            </a:r>
            <a:r>
              <a:rPr lang="ko-KR" altLang="en-US" dirty="0" err="1"/>
              <a:t>튜플은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어떤 차이가 있을까요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48743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리스트와 </a:t>
            </a:r>
            <a:r>
              <a:rPr lang="ko-KR" altLang="en-US" spc="-150" dirty="0" err="1" smtClean="0"/>
              <a:t>튜플은</a:t>
            </a:r>
            <a:r>
              <a:rPr lang="ko-KR" altLang="en-US" spc="-150" dirty="0" smtClean="0"/>
              <a:t> 어떤 </a:t>
            </a:r>
            <a:r>
              <a:rPr lang="ko-KR" altLang="en-US" spc="-150" dirty="0"/>
              <a:t>차이가 있을까요</a:t>
            </a:r>
            <a:r>
              <a:rPr lang="en-US" altLang="ko-KR" spc="-150" dirty="0" smtClean="0"/>
              <a:t>?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튜플의</a:t>
            </a:r>
            <a:r>
              <a:rPr lang="ko-KR" altLang="en-US" dirty="0"/>
              <a:t>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리스트는 대괄호</a:t>
            </a:r>
            <a:r>
              <a:rPr lang="en-US" altLang="ko-KR" dirty="0"/>
              <a:t>([ ])</a:t>
            </a:r>
            <a:r>
              <a:rPr lang="ko-KR" altLang="en-US" dirty="0"/>
              <a:t>로 생성하고 </a:t>
            </a:r>
            <a:r>
              <a:rPr lang="ko-KR" altLang="en-US" dirty="0" err="1"/>
              <a:t>튜플은</a:t>
            </a:r>
            <a:r>
              <a:rPr lang="ko-KR" altLang="en-US" dirty="0"/>
              <a:t> 괄호</a:t>
            </a:r>
            <a:r>
              <a:rPr lang="en-US" altLang="ko-KR" dirty="0"/>
              <a:t>( )</a:t>
            </a:r>
            <a:r>
              <a:rPr lang="ko-KR" altLang="en-US" dirty="0"/>
              <a:t>로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err="1" smtClean="0"/>
              <a:t>튜플은</a:t>
            </a:r>
            <a:r>
              <a:rPr lang="ko-KR" altLang="en-US" dirty="0" smtClean="0"/>
              <a:t> </a:t>
            </a:r>
            <a:r>
              <a:rPr lang="ko-KR" altLang="en-US" dirty="0"/>
              <a:t>값을 </a:t>
            </a:r>
            <a:r>
              <a:rPr lang="ko-KR" altLang="en-US" dirty="0" smtClean="0"/>
              <a:t>수정할 수 </a:t>
            </a:r>
            <a:r>
              <a:rPr lang="ko-KR" altLang="en-US" dirty="0"/>
              <a:t>없으며 읽기만 가능하므로 읽기 전용의 자료를 저장할 때 </a:t>
            </a:r>
            <a:r>
              <a:rPr lang="ko-KR" altLang="en-US" dirty="0" smtClean="0"/>
              <a:t>사용</a:t>
            </a:r>
            <a:endParaRPr lang="en-US" altLang="ko-K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2338388"/>
            <a:ext cx="7734300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50269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리스트와 </a:t>
            </a:r>
            <a:r>
              <a:rPr lang="ko-KR" altLang="en-US" spc="-150" dirty="0" err="1" smtClean="0"/>
              <a:t>튜플은</a:t>
            </a:r>
            <a:r>
              <a:rPr lang="ko-KR" altLang="en-US" spc="-150" dirty="0" smtClean="0"/>
              <a:t> 어떤 </a:t>
            </a:r>
            <a:r>
              <a:rPr lang="ko-KR" altLang="en-US" spc="-150" dirty="0"/>
              <a:t>차이가 있을까요</a:t>
            </a:r>
            <a:r>
              <a:rPr lang="en-US" altLang="ko-KR" spc="-150" dirty="0" smtClean="0"/>
              <a:t>?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err="1"/>
              <a:t>튜플은</a:t>
            </a:r>
            <a:r>
              <a:rPr lang="ko-KR" altLang="en-US" dirty="0"/>
              <a:t> 괄호를 </a:t>
            </a:r>
            <a:r>
              <a:rPr lang="ko-KR" altLang="en-US" dirty="0" smtClean="0"/>
              <a:t>생략 가능</a:t>
            </a:r>
            <a:r>
              <a:rPr lang="en-US" altLang="ko-KR" dirty="0" smtClean="0"/>
              <a:t>.</a:t>
            </a:r>
            <a:r>
              <a:rPr lang="ko-KR" altLang="en-US" dirty="0"/>
              <a:t> 단</a:t>
            </a:r>
            <a:r>
              <a:rPr lang="en-US" altLang="ko-KR" dirty="0"/>
              <a:t>, </a:t>
            </a:r>
            <a:r>
              <a:rPr lang="ko-KR" altLang="en-US" dirty="0"/>
              <a:t>하나의 항목만 가진 </a:t>
            </a:r>
            <a:r>
              <a:rPr lang="ko-KR" altLang="en-US" dirty="0" err="1"/>
              <a:t>튜플을</a:t>
            </a:r>
            <a:r>
              <a:rPr lang="ko-KR" altLang="en-US" dirty="0"/>
              <a:t> 만들 때는 </a:t>
            </a:r>
            <a:r>
              <a:rPr lang="ko-KR" altLang="en-US" dirty="0" smtClean="0"/>
              <a:t>주의</a:t>
            </a:r>
            <a:endParaRPr lang="en-US" altLang="ko-KR" dirty="0" smtClean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645" y="1403775"/>
            <a:ext cx="680085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70" y="3907106"/>
            <a:ext cx="77438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55727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리스트와 </a:t>
            </a:r>
            <a:r>
              <a:rPr lang="ko-KR" altLang="en-US" spc="-150" dirty="0" err="1" smtClean="0"/>
              <a:t>튜플은</a:t>
            </a:r>
            <a:r>
              <a:rPr lang="ko-KR" altLang="en-US" spc="-150" dirty="0" smtClean="0"/>
              <a:t> 어떤 </a:t>
            </a:r>
            <a:r>
              <a:rPr lang="ko-KR" altLang="en-US" spc="-150" dirty="0"/>
              <a:t>차이가 있을까요</a:t>
            </a:r>
            <a:r>
              <a:rPr lang="en-US" altLang="ko-KR" spc="-150" dirty="0" smtClean="0"/>
              <a:t>?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err="1"/>
              <a:t>튜플은</a:t>
            </a:r>
            <a:r>
              <a:rPr lang="ko-KR" altLang="en-US" dirty="0"/>
              <a:t> 읽기 </a:t>
            </a:r>
            <a:r>
              <a:rPr lang="ko-KR" altLang="en-US" dirty="0" smtClean="0"/>
              <a:t>전용이므로 </a:t>
            </a:r>
            <a:r>
              <a:rPr lang="ko-KR" altLang="en-US" dirty="0"/>
              <a:t>다음 코드는 모두 </a:t>
            </a:r>
            <a:r>
              <a:rPr lang="ko-KR" altLang="en-US" dirty="0" smtClean="0"/>
              <a:t>오류 발생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하지만 </a:t>
            </a:r>
            <a:r>
              <a:rPr lang="ko-KR" altLang="en-US" dirty="0" err="1"/>
              <a:t>튜플</a:t>
            </a:r>
            <a:r>
              <a:rPr lang="ko-KR" altLang="en-US" dirty="0"/>
              <a:t> 자체는 </a:t>
            </a:r>
            <a:r>
              <a:rPr lang="en-US" altLang="ko-KR" dirty="0"/>
              <a:t>del( ) </a:t>
            </a:r>
            <a:r>
              <a:rPr lang="ko-KR" altLang="en-US" dirty="0"/>
              <a:t>함수로 지울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95" y="1583795"/>
            <a:ext cx="682942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95" y="3963103"/>
            <a:ext cx="67913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5076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이번 </a:t>
            </a:r>
            <a:r>
              <a:rPr lang="ko-KR" altLang="en-US" dirty="0" smtClean="0"/>
              <a:t>장에서 만들 </a:t>
            </a:r>
            <a:r>
              <a:rPr lang="ko-KR" altLang="en-US" dirty="0"/>
              <a:t>프로그램</a:t>
            </a:r>
          </a:p>
        </p:txBody>
      </p:sp>
    </p:spTree>
    <p:extLst>
      <p:ext uri="{BB962C8B-B14F-4D97-AF65-F5344CB8AC3E}">
        <p14:creationId xmlns:p14="http://schemas.microsoft.com/office/powerpoint/2010/main" val="29231013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리스트와 </a:t>
            </a:r>
            <a:r>
              <a:rPr lang="ko-KR" altLang="en-US" spc="-150" dirty="0" err="1" smtClean="0"/>
              <a:t>튜플은</a:t>
            </a:r>
            <a:r>
              <a:rPr lang="ko-KR" altLang="en-US" spc="-150" dirty="0" smtClean="0"/>
              <a:t> 어떤 </a:t>
            </a:r>
            <a:r>
              <a:rPr lang="ko-KR" altLang="en-US" spc="-150" dirty="0"/>
              <a:t>차이가 있을까요</a:t>
            </a:r>
            <a:r>
              <a:rPr lang="en-US" altLang="ko-KR" spc="-150" dirty="0" smtClean="0"/>
              <a:t>?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튜플의</a:t>
            </a:r>
            <a:r>
              <a:rPr lang="ko-KR" altLang="en-US" dirty="0"/>
              <a:t>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/>
              <a:t>‘</a:t>
            </a:r>
            <a:r>
              <a:rPr lang="ko-KR" altLang="en-US" dirty="0" err="1"/>
              <a:t>튜플이름</a:t>
            </a:r>
            <a:r>
              <a:rPr lang="en-US" altLang="ko-KR" dirty="0"/>
              <a:t>[</a:t>
            </a:r>
            <a:r>
              <a:rPr lang="ko-KR" altLang="en-US" dirty="0"/>
              <a:t>위치</a:t>
            </a:r>
            <a:r>
              <a:rPr lang="en-US" altLang="ko-KR" dirty="0" smtClean="0"/>
              <a:t>]’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r>
              <a:rPr lang="ko-KR" altLang="en-US" dirty="0" err="1" smtClean="0"/>
              <a:t>튜플</a:t>
            </a:r>
            <a:r>
              <a:rPr lang="ko-KR" altLang="en-US" dirty="0" smtClean="0"/>
              <a:t> </a:t>
            </a:r>
            <a:r>
              <a:rPr lang="ko-KR" altLang="en-US" dirty="0"/>
              <a:t>범위에 </a:t>
            </a:r>
            <a:r>
              <a:rPr lang="ko-KR" altLang="en-US" dirty="0" smtClean="0"/>
              <a:t>접근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콜론</a:t>
            </a:r>
            <a:r>
              <a:rPr lang="en-US" altLang="ko-KR" dirty="0"/>
              <a:t>(</a:t>
            </a:r>
            <a:r>
              <a:rPr lang="ko-KR" altLang="en-US" dirty="0"/>
              <a:t>시작위치</a:t>
            </a:r>
            <a:r>
              <a:rPr lang="en-US" altLang="ko-KR" dirty="0"/>
              <a:t>:</a:t>
            </a:r>
            <a:r>
              <a:rPr lang="ko-KR" altLang="en-US" dirty="0" smtClean="0"/>
              <a:t>끝 위치</a:t>
            </a:r>
            <a:r>
              <a:rPr lang="en-US" altLang="ko-KR" dirty="0"/>
              <a:t>+1</a:t>
            </a:r>
            <a:r>
              <a:rPr lang="en-US" altLang="ko-KR" dirty="0" smtClean="0"/>
              <a:t>)’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66" y="1750764"/>
            <a:ext cx="7417314" cy="1815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212" y="4287021"/>
            <a:ext cx="6541468" cy="967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46" y="5338113"/>
            <a:ext cx="7380820" cy="967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28565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리스트와 </a:t>
            </a:r>
            <a:r>
              <a:rPr lang="ko-KR" altLang="en-US" spc="-150" dirty="0" err="1" smtClean="0"/>
              <a:t>튜플은</a:t>
            </a:r>
            <a:r>
              <a:rPr lang="ko-KR" altLang="en-US" spc="-150" dirty="0" smtClean="0"/>
              <a:t> 어떤 </a:t>
            </a:r>
            <a:r>
              <a:rPr lang="ko-KR" altLang="en-US" spc="-150" dirty="0"/>
              <a:t>차이가 있을까요</a:t>
            </a:r>
            <a:r>
              <a:rPr lang="en-US" altLang="ko-KR" spc="-150" dirty="0" smtClean="0"/>
              <a:t>?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더하기 및 곱하기 </a:t>
            </a:r>
            <a:r>
              <a:rPr lang="ko-KR" altLang="en-US" dirty="0" smtClean="0"/>
              <a:t>연산 가능</a:t>
            </a:r>
            <a:endParaRPr lang="en-US" altLang="ko-KR" dirty="0" smtClean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50" y="1533525"/>
            <a:ext cx="776287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93011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Section 03 </a:t>
            </a:r>
            <a:r>
              <a:rPr lang="ko-KR" altLang="en-US" dirty="0" err="1" smtClean="0"/>
              <a:t>딕셔너리를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사용해봅시다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55427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err="1" smtClean="0"/>
              <a:t>딕셔너리를</a:t>
            </a:r>
            <a:r>
              <a:rPr lang="ko-KR" altLang="en-US" spc="-150" dirty="0" smtClean="0"/>
              <a:t> 사용해봅시다</a:t>
            </a:r>
            <a:r>
              <a:rPr lang="en-US" altLang="ko-KR" spc="-150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딕셔너리의</a:t>
            </a:r>
            <a:r>
              <a:rPr lang="ko-KR" altLang="en-US" dirty="0"/>
              <a:t>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r>
              <a:rPr lang="ko-KR" altLang="en-US" dirty="0"/>
              <a:t>중괄호</a:t>
            </a:r>
            <a:r>
              <a:rPr lang="en-US" altLang="ko-KR" dirty="0"/>
              <a:t>({ })</a:t>
            </a:r>
            <a:r>
              <a:rPr lang="ko-KR" altLang="en-US" dirty="0"/>
              <a:t>로 묶여 있으며 </a:t>
            </a:r>
            <a:r>
              <a:rPr lang="ko-KR" altLang="en-US" dirty="0" smtClean="0"/>
              <a:t>키와 값의 </a:t>
            </a:r>
            <a:r>
              <a:rPr lang="ko-KR" altLang="en-US" dirty="0"/>
              <a:t>쌍으로 </a:t>
            </a:r>
            <a:r>
              <a:rPr lang="ko-KR" altLang="en-US" dirty="0" smtClean="0"/>
              <a:t>이루어짐</a:t>
            </a:r>
            <a:endParaRPr lang="en-US" altLang="ko-KR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580" y="1894496"/>
            <a:ext cx="67913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1" y="2770091"/>
            <a:ext cx="7534324" cy="1275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4462432"/>
            <a:ext cx="7515835" cy="1303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0034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err="1" smtClean="0"/>
              <a:t>딕셔너리를</a:t>
            </a:r>
            <a:r>
              <a:rPr lang="ko-KR" altLang="en-US" spc="-150" dirty="0" smtClean="0"/>
              <a:t> 사용해봅시다</a:t>
            </a:r>
            <a:r>
              <a:rPr lang="en-US" altLang="ko-KR" spc="-150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err="1" smtClean="0"/>
              <a:t>딕셔너리</a:t>
            </a:r>
            <a:r>
              <a:rPr lang="ko-KR" altLang="en-US" dirty="0" smtClean="0"/>
              <a:t> 표현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생성한 </a:t>
            </a:r>
            <a:r>
              <a:rPr lang="en-US" altLang="ko-KR" dirty="0"/>
              <a:t>student1</a:t>
            </a:r>
            <a:r>
              <a:rPr lang="ko-KR" altLang="en-US" dirty="0"/>
              <a:t>에 </a:t>
            </a:r>
            <a:r>
              <a:rPr lang="ko-KR" altLang="en-US" dirty="0" smtClean="0"/>
              <a:t>연락처 추가</a:t>
            </a:r>
            <a:endParaRPr lang="en-US" altLang="ko-KR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845" y="908720"/>
            <a:ext cx="327660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92" y="2483895"/>
            <a:ext cx="77057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17" y="4599130"/>
            <a:ext cx="77724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76251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err="1" smtClean="0"/>
              <a:t>딕셔너리를</a:t>
            </a:r>
            <a:r>
              <a:rPr lang="ko-KR" altLang="en-US" spc="-150" dirty="0" smtClean="0"/>
              <a:t> 사용해봅시다</a:t>
            </a:r>
            <a:r>
              <a:rPr lang="en-US" altLang="ko-KR" spc="-150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ko-KR" altLang="en-US" dirty="0"/>
              <a:t>이미 있는 키를 사용하면 쌍이 새로 추가되는 것이 아니라 </a:t>
            </a:r>
            <a:r>
              <a:rPr lang="ko-KR" altLang="en-US" dirty="0" smtClean="0"/>
              <a:t>기존의 </a:t>
            </a:r>
            <a:r>
              <a:rPr lang="ko-KR" altLang="en-US" dirty="0"/>
              <a:t>값이 </a:t>
            </a:r>
            <a:r>
              <a:rPr lang="ko-KR" altLang="en-US" dirty="0" smtClean="0"/>
              <a:t>변경됨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/>
              <a:t>‘</a:t>
            </a:r>
            <a:r>
              <a:rPr lang="en-US" altLang="ko-KR" dirty="0"/>
              <a:t>del(</a:t>
            </a:r>
            <a:r>
              <a:rPr lang="ko-KR" altLang="en-US" dirty="0" err="1"/>
              <a:t>딕셔너리이름</a:t>
            </a:r>
            <a:r>
              <a:rPr lang="en-US" altLang="ko-KR" dirty="0"/>
              <a:t>[</a:t>
            </a:r>
            <a:r>
              <a:rPr lang="ko-KR" altLang="en-US" dirty="0"/>
              <a:t>키</a:t>
            </a:r>
            <a:r>
              <a:rPr lang="en-US" altLang="ko-KR" dirty="0"/>
              <a:t>])’ </a:t>
            </a:r>
            <a:r>
              <a:rPr lang="ko-KR" altLang="en-US" dirty="0" smtClean="0"/>
              <a:t>함수를 사용하여 삭제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45" y="1371600"/>
            <a:ext cx="77343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20" y="3834045"/>
            <a:ext cx="7781925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01464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err="1" smtClean="0"/>
              <a:t>딕셔너리를</a:t>
            </a:r>
            <a:r>
              <a:rPr lang="ko-KR" altLang="en-US" spc="-150" dirty="0" smtClean="0"/>
              <a:t> 사용해봅시다</a:t>
            </a:r>
            <a:r>
              <a:rPr lang="en-US" altLang="ko-KR" spc="-150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딕셔너리의</a:t>
            </a:r>
            <a:r>
              <a:rPr lang="ko-KR" altLang="en-US" dirty="0"/>
              <a:t>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/>
              <a:t>키로 값에 접근하는 </a:t>
            </a:r>
            <a:r>
              <a:rPr lang="ko-KR" altLang="en-US" dirty="0" smtClean="0"/>
              <a:t>예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‘</a:t>
            </a:r>
            <a:r>
              <a:rPr lang="ko-KR" altLang="en-US" dirty="0" err="1"/>
              <a:t>딕셔너리이름</a:t>
            </a:r>
            <a:r>
              <a:rPr lang="en-US" altLang="ko-KR" dirty="0"/>
              <a:t>.get(</a:t>
            </a:r>
            <a:r>
              <a:rPr lang="ko-KR" altLang="en-US" dirty="0"/>
              <a:t>키</a:t>
            </a:r>
            <a:r>
              <a:rPr lang="en-US" altLang="ko-KR" dirty="0"/>
              <a:t>)’ </a:t>
            </a:r>
            <a:r>
              <a:rPr lang="ko-KR" altLang="en-US" dirty="0" smtClean="0"/>
              <a:t>함수</a:t>
            </a:r>
            <a:endParaRPr lang="en-US" altLang="ko-KR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31" y="1832811"/>
            <a:ext cx="7962104" cy="2208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70" y="4689140"/>
            <a:ext cx="7936225" cy="1121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4193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err="1" smtClean="0"/>
              <a:t>딕셔너리를</a:t>
            </a:r>
            <a:r>
              <a:rPr lang="ko-KR" altLang="en-US" spc="-150" dirty="0" smtClean="0"/>
              <a:t> 사용해봅시다</a:t>
            </a:r>
            <a:r>
              <a:rPr lang="en-US" altLang="ko-KR" spc="-150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err="1"/>
              <a:t>딕셔너리이름</a:t>
            </a:r>
            <a:r>
              <a:rPr lang="en-US" altLang="ko-KR" dirty="0"/>
              <a:t>.get(</a:t>
            </a:r>
            <a:r>
              <a:rPr lang="ko-KR" altLang="en-US" dirty="0"/>
              <a:t>키</a:t>
            </a:r>
            <a:r>
              <a:rPr lang="en-US" altLang="ko-KR" dirty="0" smtClean="0"/>
              <a:t>) - </a:t>
            </a:r>
            <a:r>
              <a:rPr lang="ko-KR" altLang="en-US" dirty="0"/>
              <a:t>키가 없을 때 아무것도 </a:t>
            </a:r>
            <a:r>
              <a:rPr lang="ko-KR" altLang="en-US" dirty="0" smtClean="0"/>
              <a:t>반환하지 않음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첫째 줄은 에러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둘째 줄은 값이 없을 경우 반환하는 값이 없음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‘</a:t>
            </a:r>
            <a:r>
              <a:rPr lang="ko-KR" altLang="en-US" dirty="0" err="1" smtClean="0"/>
              <a:t>딕셔너리이름</a:t>
            </a:r>
            <a:r>
              <a:rPr lang="en-US" altLang="ko-KR" dirty="0"/>
              <a:t>.keys( )’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딕셔너리의</a:t>
            </a:r>
            <a:r>
              <a:rPr lang="ko-KR" altLang="en-US" dirty="0" smtClean="0"/>
              <a:t> </a:t>
            </a:r>
            <a:r>
              <a:rPr lang="ko-KR" altLang="en-US" dirty="0"/>
              <a:t>모든 </a:t>
            </a:r>
            <a:r>
              <a:rPr lang="ko-KR" altLang="en-US" dirty="0" smtClean="0"/>
              <a:t>키 반환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‘</a:t>
            </a:r>
            <a:r>
              <a:rPr lang="en-US" altLang="ko-KR" dirty="0"/>
              <a:t>list(</a:t>
            </a:r>
            <a:r>
              <a:rPr lang="ko-KR" altLang="en-US" dirty="0" err="1"/>
              <a:t>딕셔너리이름</a:t>
            </a:r>
            <a:r>
              <a:rPr lang="en-US" altLang="ko-KR" dirty="0" smtClean="0"/>
              <a:t>.keys</a:t>
            </a:r>
            <a:r>
              <a:rPr lang="en-US" altLang="ko-KR" dirty="0"/>
              <a:t>( ))’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- </a:t>
            </a:r>
            <a:r>
              <a:rPr lang="ko-KR" altLang="en-US" dirty="0"/>
              <a:t>앞에 </a:t>
            </a:r>
            <a:r>
              <a:rPr lang="en-US" altLang="ko-KR" dirty="0" err="1" smtClean="0"/>
              <a:t>dict_keys</a:t>
            </a:r>
            <a:r>
              <a:rPr lang="ko-KR" altLang="en-US" dirty="0" smtClean="0"/>
              <a:t> 를 빼줌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679" y="1680769"/>
            <a:ext cx="6578235" cy="71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3242587"/>
            <a:ext cx="7419334" cy="102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5321727"/>
            <a:ext cx="7509839" cy="1036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67897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err="1" smtClean="0"/>
              <a:t>딕셔너리를</a:t>
            </a:r>
            <a:r>
              <a:rPr lang="ko-KR" altLang="en-US" spc="-150" dirty="0" smtClean="0"/>
              <a:t> 사용해봅시다</a:t>
            </a:r>
            <a:r>
              <a:rPr lang="en-US" altLang="ko-KR" spc="-150" dirty="0" smtClean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‘</a:t>
            </a:r>
            <a:r>
              <a:rPr lang="ko-KR" altLang="en-US" dirty="0" err="1"/>
              <a:t>딕셔너리이름</a:t>
            </a:r>
            <a:r>
              <a:rPr lang="en-US" altLang="ko-KR" dirty="0"/>
              <a:t>.values( )’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ko-KR" altLang="en-US" dirty="0" err="1"/>
              <a:t>딕셔너리의</a:t>
            </a:r>
            <a:r>
              <a:rPr lang="ko-KR" altLang="en-US" dirty="0"/>
              <a:t> 모든 </a:t>
            </a:r>
            <a:r>
              <a:rPr lang="ko-KR" altLang="en-US" dirty="0" smtClean="0"/>
              <a:t>값 반환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‘</a:t>
            </a:r>
            <a:r>
              <a:rPr lang="ko-KR" altLang="en-US" dirty="0" err="1"/>
              <a:t>딕셔너리이름</a:t>
            </a:r>
            <a:r>
              <a:rPr lang="en-US" altLang="ko-KR" dirty="0"/>
              <a:t>.items( )’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튜플</a:t>
            </a:r>
            <a:r>
              <a:rPr lang="ko-KR" altLang="en-US" dirty="0" smtClean="0"/>
              <a:t> 형태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In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딕셔너리에</a:t>
            </a:r>
            <a:r>
              <a:rPr lang="ko-KR" altLang="en-US" dirty="0" smtClean="0"/>
              <a:t> </a:t>
            </a:r>
            <a:r>
              <a:rPr lang="ko-KR" altLang="en-US" dirty="0"/>
              <a:t>키가 있으면 </a:t>
            </a:r>
            <a:r>
              <a:rPr lang="en-US" altLang="ko-KR" dirty="0"/>
              <a:t>True</a:t>
            </a:r>
            <a:r>
              <a:rPr lang="ko-KR" altLang="en-US" dirty="0"/>
              <a:t>를</a:t>
            </a:r>
            <a:r>
              <a:rPr lang="en-US" altLang="ko-KR" dirty="0"/>
              <a:t>, </a:t>
            </a:r>
            <a:r>
              <a:rPr lang="ko-KR" altLang="en-US" dirty="0"/>
              <a:t>없으면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 </a:t>
            </a:r>
            <a:r>
              <a:rPr lang="ko-KR" altLang="en-US" dirty="0"/>
              <a:t>반환</a:t>
            </a:r>
            <a:endParaRPr lang="en-US" altLang="ko-KR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95" y="1339867"/>
            <a:ext cx="7263175" cy="994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220" y="3000990"/>
            <a:ext cx="7223701" cy="1326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490" y="5091259"/>
            <a:ext cx="7255280" cy="1492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51705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err="1" smtClean="0"/>
              <a:t>딕셔너리를</a:t>
            </a:r>
            <a:r>
              <a:rPr lang="ko-KR" altLang="en-US" spc="-150" dirty="0" smtClean="0"/>
              <a:t> 사용해봅시다</a:t>
            </a:r>
            <a:r>
              <a:rPr lang="en-US" altLang="ko-KR" spc="-150" dirty="0" smtClean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for</a:t>
            </a:r>
            <a:r>
              <a:rPr lang="ko-KR" altLang="en-US" dirty="0"/>
              <a:t>문을 </a:t>
            </a:r>
            <a:r>
              <a:rPr lang="ko-KR" altLang="en-US" dirty="0" smtClean="0"/>
              <a:t>활용하여 </a:t>
            </a:r>
            <a:r>
              <a:rPr lang="ko-KR" altLang="en-US" dirty="0" err="1" smtClean="0"/>
              <a:t>딕셔너리의</a:t>
            </a:r>
            <a:r>
              <a:rPr lang="ko-KR" altLang="en-US" dirty="0" smtClean="0"/>
              <a:t> </a:t>
            </a:r>
            <a:r>
              <a:rPr lang="ko-KR" altLang="en-US" dirty="0"/>
              <a:t>모든 </a:t>
            </a:r>
            <a:r>
              <a:rPr lang="ko-KR" altLang="en-US" dirty="0" smtClean="0"/>
              <a:t>값 출력</a:t>
            </a:r>
            <a:endParaRPr lang="en-US" altLang="ko-KR" dirty="0" smtClean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34" y="1462851"/>
            <a:ext cx="8300503" cy="4230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347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이번 </a:t>
            </a:r>
            <a:r>
              <a:rPr lang="ko-KR" altLang="en-US" spc="-150" dirty="0" smtClean="0"/>
              <a:t>장에서 만들 </a:t>
            </a:r>
            <a:r>
              <a:rPr lang="ko-KR" altLang="en-US" spc="-150" dirty="0"/>
              <a:t>프로그램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한쪽이 </a:t>
            </a:r>
            <a:r>
              <a:rPr lang="ko-KR" altLang="en-US" dirty="0" smtClean="0"/>
              <a:t>막힌 주차장 프로그램 소개 </a:t>
            </a:r>
            <a:r>
              <a:rPr lang="en-US" altLang="ko-KR" dirty="0" smtClean="0"/>
              <a:t>(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154" y="1378757"/>
            <a:ext cx="6615735" cy="1817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29" y="3457103"/>
            <a:ext cx="7843904" cy="3013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err="1" smtClean="0"/>
              <a:t>딕셔너리를</a:t>
            </a:r>
            <a:r>
              <a:rPr lang="ko-KR" altLang="en-US" spc="-150" dirty="0" smtClean="0"/>
              <a:t> 사용해봅시다</a:t>
            </a:r>
            <a:r>
              <a:rPr lang="en-US" altLang="ko-KR" spc="-150" dirty="0" smtClean="0"/>
              <a:t>(8)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음식 </a:t>
            </a:r>
            <a:r>
              <a:rPr lang="ko-KR" altLang="en-US" dirty="0" smtClean="0"/>
              <a:t>궁합 프로그램 완성</a:t>
            </a:r>
            <a:r>
              <a:rPr lang="en-US" altLang="ko-KR" dirty="0" smtClean="0"/>
              <a:t>	</a:t>
            </a:r>
          </a:p>
          <a:p>
            <a:pPr lvl="1"/>
            <a:r>
              <a:rPr lang="en-US" altLang="ko-KR" dirty="0"/>
              <a:t>foods</a:t>
            </a:r>
            <a:r>
              <a:rPr lang="ko-KR" altLang="en-US" dirty="0"/>
              <a:t>라는 </a:t>
            </a:r>
            <a:r>
              <a:rPr lang="ko-KR" altLang="en-US" dirty="0" err="1"/>
              <a:t>딕셔너리에</a:t>
            </a:r>
            <a:r>
              <a:rPr lang="ko-KR" altLang="en-US" dirty="0"/>
              <a:t> 키와 </a:t>
            </a:r>
            <a:r>
              <a:rPr lang="ko-KR" altLang="en-US" dirty="0" smtClean="0"/>
              <a:t>값을 넣음</a:t>
            </a:r>
            <a:r>
              <a:rPr lang="en-US" altLang="ko-KR" dirty="0" smtClean="0"/>
              <a:t>. while(True</a:t>
            </a:r>
            <a:r>
              <a:rPr lang="en-US" altLang="ko-KR" dirty="0"/>
              <a:t>)</a:t>
            </a:r>
            <a:r>
              <a:rPr lang="ko-KR" altLang="en-US" dirty="0"/>
              <a:t>로 </a:t>
            </a:r>
            <a:r>
              <a:rPr lang="ko-KR" altLang="en-US" dirty="0" smtClean="0"/>
              <a:t>무한 반복</a:t>
            </a:r>
            <a:r>
              <a:rPr lang="en-US" altLang="ko-KR" dirty="0" smtClean="0"/>
              <a:t>. 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675" y="1718810"/>
            <a:ext cx="6165686" cy="4982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50" y="2258870"/>
            <a:ext cx="1228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06938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이번 </a:t>
            </a:r>
            <a:r>
              <a:rPr lang="ko-KR" altLang="en-US" spc="-150" dirty="0" smtClean="0"/>
              <a:t>장에서 만들 </a:t>
            </a:r>
            <a:r>
              <a:rPr lang="ko-KR" altLang="en-US" spc="-150" dirty="0"/>
              <a:t>프로그램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음식 </a:t>
            </a:r>
            <a:r>
              <a:rPr lang="ko-KR" altLang="en-US" dirty="0" smtClean="0"/>
              <a:t>궁합 프로그램 소개 (</a:t>
            </a:r>
            <a:r>
              <a:rPr lang="ko-KR" altLang="en-US" dirty="0" err="1" smtClean="0"/>
              <a:t>딕셔너리</a:t>
            </a:r>
            <a:r>
              <a:rPr lang="en-US" altLang="ko-KR" dirty="0" smtClean="0"/>
              <a:t>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15" y="1538790"/>
            <a:ext cx="8622450" cy="2239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8044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Section 01 </a:t>
            </a:r>
            <a:r>
              <a:rPr lang="ko-KR" altLang="en-US" dirty="0"/>
              <a:t>리스트에 </a:t>
            </a:r>
            <a:r>
              <a:rPr lang="ko-KR" altLang="en-US" dirty="0" smtClean="0"/>
              <a:t>대해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알아봅시다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4304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리스트에 </a:t>
            </a:r>
            <a:r>
              <a:rPr lang="ko-KR" altLang="en-US" spc="-150" dirty="0" smtClean="0"/>
              <a:t>대해 알아봅시다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리스트의 </a:t>
            </a:r>
            <a:r>
              <a:rPr lang="ko-KR" altLang="en-US" dirty="0" smtClean="0"/>
              <a:t>이해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리스트는 </a:t>
            </a:r>
            <a:r>
              <a:rPr lang="ko-KR" altLang="en-US" dirty="0"/>
              <a:t>박스</a:t>
            </a:r>
            <a:r>
              <a:rPr lang="en-US" altLang="ko-KR" dirty="0"/>
              <a:t>(</a:t>
            </a:r>
            <a:r>
              <a:rPr lang="ko-KR" altLang="en-US" dirty="0"/>
              <a:t>변수</a:t>
            </a:r>
            <a:r>
              <a:rPr lang="en-US" altLang="ko-KR" dirty="0"/>
              <a:t>)</a:t>
            </a:r>
            <a:r>
              <a:rPr lang="ko-KR" altLang="en-US" dirty="0"/>
              <a:t>를 한 줄로 붙인 뒤에 박스 전체의 이름</a:t>
            </a:r>
            <a:r>
              <a:rPr lang="en-US" altLang="ko-KR" dirty="0"/>
              <a:t>(aa)</a:t>
            </a:r>
            <a:r>
              <a:rPr lang="ko-KR" altLang="en-US" dirty="0"/>
              <a:t>을 </a:t>
            </a:r>
            <a:r>
              <a:rPr lang="ko-KR" altLang="en-US" dirty="0" smtClean="0"/>
              <a:t>지정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각각은 </a:t>
            </a:r>
            <a:r>
              <a:rPr lang="en-US" altLang="ko-KR" dirty="0"/>
              <a:t>aa[0], aa[1], aa[2], aa[3]</a:t>
            </a:r>
            <a:r>
              <a:rPr lang="ko-KR" altLang="en-US" dirty="0"/>
              <a:t>과 같이 번호</a:t>
            </a:r>
            <a:r>
              <a:rPr lang="en-US" altLang="ko-KR" dirty="0"/>
              <a:t>(</a:t>
            </a:r>
            <a:r>
              <a:rPr lang="ko-KR" altLang="en-US" dirty="0"/>
              <a:t>첨자</a:t>
            </a:r>
            <a:r>
              <a:rPr lang="en-US" altLang="ko-KR" dirty="0"/>
              <a:t>)</a:t>
            </a:r>
            <a:r>
              <a:rPr lang="ko-KR" altLang="en-US" dirty="0"/>
              <a:t>를 붙여서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630" y="1430956"/>
            <a:ext cx="7069410" cy="3789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04" y="1477752"/>
            <a:ext cx="1049726" cy="495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4181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리스트에 </a:t>
            </a:r>
            <a:r>
              <a:rPr lang="ko-KR" altLang="en-US" spc="-150" dirty="0" smtClean="0"/>
              <a:t>대해 알아봅시다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리스트를 사용하는 이유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4</a:t>
            </a:r>
            <a:r>
              <a:rPr lang="ko-KR" altLang="en-US" dirty="0"/>
              <a:t>개의 정수형 변수를 선언한 다음 변수에 </a:t>
            </a:r>
            <a:r>
              <a:rPr lang="ko-KR" altLang="en-US" dirty="0" smtClean="0"/>
              <a:t>값을 입력 받고 </a:t>
            </a:r>
            <a:r>
              <a:rPr lang="ko-KR" altLang="en-US" dirty="0"/>
              <a:t>합계를 출력하는 </a:t>
            </a:r>
            <a:r>
              <a:rPr lang="ko-KR" altLang="en-US" dirty="0" smtClean="0"/>
              <a:t>프로그램</a:t>
            </a:r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856" y="1853825"/>
            <a:ext cx="6013586" cy="47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30058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1607</TotalTime>
  <Words>1239</Words>
  <Application>Microsoft Office PowerPoint</Application>
  <PresentationFormat>화면 슬라이드 쇼(4:3)</PresentationFormat>
  <Paragraphs>251</Paragraphs>
  <Slides>51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2" baseType="lpstr">
      <vt:lpstr>Office 테마</vt:lpstr>
      <vt:lpstr>PowerPoint 프레젠테이션</vt:lpstr>
      <vt:lpstr>PowerPoint 프레젠테이션</vt:lpstr>
      <vt:lpstr>PowerPoint 프레젠테이션</vt:lpstr>
      <vt:lpstr>이번 장에서 만들 프로그램</vt:lpstr>
      <vt:lpstr>이번 장에서 만들 프로그램(1)</vt:lpstr>
      <vt:lpstr>이번 장에서 만들 프로그램(2)</vt:lpstr>
      <vt:lpstr>Section 01 리스트에 대해  알아봅시다</vt:lpstr>
      <vt:lpstr>리스트에 대해 알아봅시다(1)</vt:lpstr>
      <vt:lpstr>리스트에 대해 알아봅시다(2)</vt:lpstr>
      <vt:lpstr>리스트에 대해 알아봅시다(3)</vt:lpstr>
      <vt:lpstr>리스트에 대해 알아봅시다(4)</vt:lpstr>
      <vt:lpstr>리스트에 대해 알아봅시다(5)</vt:lpstr>
      <vt:lpstr>리스트에 대해 알아봅시다(6)</vt:lpstr>
      <vt:lpstr>리스트에 대해 알아봅시다(7)</vt:lpstr>
      <vt:lpstr>리스트에 대해 알아봅시다(8)</vt:lpstr>
      <vt:lpstr>리스트에 대해 알아봅시다(9)</vt:lpstr>
      <vt:lpstr>리스트에 대해 알아봅시다(10)</vt:lpstr>
      <vt:lpstr>리스트에 대해 알아봅시다(11)</vt:lpstr>
      <vt:lpstr>리스트에 대해 알아봅시다(12)</vt:lpstr>
      <vt:lpstr>리스트에 대해 알아봅시다(13)</vt:lpstr>
      <vt:lpstr>리스트에 대해 알아봅시다(14)</vt:lpstr>
      <vt:lpstr>리스트에 대해 알아봅시다(15)</vt:lpstr>
      <vt:lpstr>리스트에 대해 알아봅시다(16)</vt:lpstr>
      <vt:lpstr>리스트에 대해 알아봅시다(17)</vt:lpstr>
      <vt:lpstr>리스트에 대해 알아봅시다(18)</vt:lpstr>
      <vt:lpstr>리스트에 대해 알아봅시다(19)</vt:lpstr>
      <vt:lpstr>리스트에 대해 알아봅시다(20)</vt:lpstr>
      <vt:lpstr>리스트에 대해 알아봅시다(21)</vt:lpstr>
      <vt:lpstr>리스트에 대해 알아봅시다(22)</vt:lpstr>
      <vt:lpstr>리스트에 대해 알아봅시다(23)</vt:lpstr>
      <vt:lpstr>리스트에 대해 알아봅시다(24)</vt:lpstr>
      <vt:lpstr>리스트에 대해 알아봅시다(25)</vt:lpstr>
      <vt:lpstr>리스트에 대해 알아봅시다(26)</vt:lpstr>
      <vt:lpstr>리스트에 대해 알아봅시다(27)</vt:lpstr>
      <vt:lpstr>리스트에 대해 알아봅시다(28)</vt:lpstr>
      <vt:lpstr>Section 02 리스트와 튜플은 어떤 차이가 있을까요?</vt:lpstr>
      <vt:lpstr>리스트와 튜플은 어떤 차이가 있을까요?(1)</vt:lpstr>
      <vt:lpstr>리스트와 튜플은 어떤 차이가 있을까요?(2)</vt:lpstr>
      <vt:lpstr>리스트와 튜플은 어떤 차이가 있을까요?(3)</vt:lpstr>
      <vt:lpstr>리스트와 튜플은 어떤 차이가 있을까요?(4)</vt:lpstr>
      <vt:lpstr>리스트와 튜플은 어떤 차이가 있을까요?(5)</vt:lpstr>
      <vt:lpstr>Section 03 딕셔너리를  사용해봅시다 </vt:lpstr>
      <vt:lpstr>딕셔너리를 사용해봅시다(1)</vt:lpstr>
      <vt:lpstr>딕셔너리를 사용해봅시다(2)</vt:lpstr>
      <vt:lpstr>딕셔너리를 사용해봅시다(3)</vt:lpstr>
      <vt:lpstr>딕셔너리를 사용해봅시다(4)</vt:lpstr>
      <vt:lpstr>딕셔너리를 사용해봅시다(5)</vt:lpstr>
      <vt:lpstr>딕셔너리를 사용해봅시다(6)</vt:lpstr>
      <vt:lpstr>딕셔너리를 사용해봅시다(7)</vt:lpstr>
      <vt:lpstr>딕셔너리를 사용해봅시다(8)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Kang Eun Hee</cp:lastModifiedBy>
  <cp:revision>235</cp:revision>
  <dcterms:created xsi:type="dcterms:W3CDTF">2012-07-23T02:34:37Z</dcterms:created>
  <dcterms:modified xsi:type="dcterms:W3CDTF">2016-08-18T05:44:17Z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