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9"/>
  </p:notesMasterIdLst>
  <p:handoutMasterIdLst>
    <p:handoutMasterId r:id="rId50"/>
  </p:handoutMasterIdLst>
  <p:sldIdLst>
    <p:sldId id="328" r:id="rId2"/>
    <p:sldId id="329" r:id="rId3"/>
    <p:sldId id="330" r:id="rId4"/>
    <p:sldId id="331" r:id="rId5"/>
    <p:sldId id="326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33" r:id="rId23"/>
    <p:sldId id="349" r:id="rId24"/>
    <p:sldId id="351" r:id="rId25"/>
    <p:sldId id="352" r:id="rId26"/>
    <p:sldId id="353" r:id="rId27"/>
    <p:sldId id="350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6" r:id="rId39"/>
    <p:sldId id="35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258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1" d="100"/>
          <a:sy n="10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2" y="1223756"/>
            <a:ext cx="8306908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4" y="998730"/>
            <a:ext cx="8633532" cy="513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5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5" y="990609"/>
            <a:ext cx="8184970" cy="519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6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커피를 타는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소스코드 </a:t>
            </a:r>
            <a:r>
              <a:rPr lang="en-US" altLang="ko-KR" dirty="0"/>
              <a:t>9-2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자판기함수를 이용하여 손님 대접하기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03775"/>
            <a:ext cx="8415709" cy="468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42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88740"/>
            <a:ext cx="8067386" cy="396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8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smtClean="0"/>
              <a:t>모양과 활용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함수는 </a:t>
            </a:r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를 </a:t>
            </a:r>
            <a:r>
              <a:rPr lang="ko-KR" altLang="en-US" dirty="0" smtClean="0"/>
              <a:t>입력 받은 후 </a:t>
            </a:r>
            <a:r>
              <a:rPr lang="ko-KR" altLang="en-US" dirty="0"/>
              <a:t>그 매개변수를 가공 및 처리한 후에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ko-KR" altLang="en-US" dirty="0" smtClean="0"/>
              <a:t>돌려줌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" y="1538790"/>
            <a:ext cx="75342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두 정수를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두 정수의 합계를 반환하는 </a:t>
            </a:r>
            <a:r>
              <a:rPr lang="en-US" altLang="ko-KR" dirty="0"/>
              <a:t>plus() </a:t>
            </a:r>
            <a:r>
              <a:rPr lang="ko-KR" altLang="en-US" dirty="0" smtClean="0"/>
              <a:t>함수 만들기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행에 </a:t>
            </a:r>
            <a:r>
              <a:rPr lang="en-US" altLang="ko-KR" dirty="0"/>
              <a:t>plus() </a:t>
            </a:r>
            <a:r>
              <a:rPr lang="ko-KR" altLang="en-US" dirty="0"/>
              <a:t>함수를 </a:t>
            </a:r>
            <a:r>
              <a:rPr lang="ko-KR" altLang="en-US" dirty="0" smtClean="0"/>
              <a:t>정의하였으나 먼저 실행되지 않음</a:t>
            </a:r>
            <a:r>
              <a:rPr lang="en-US" altLang="ko-KR" dirty="0" smtClean="0"/>
              <a:t>. 11</a:t>
            </a:r>
            <a:r>
              <a:rPr lang="ko-KR" altLang="en-US" dirty="0" smtClean="0"/>
              <a:t>행에서 함수를 호출하면 그때 실행됨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6833"/>
            <a:ext cx="8164546" cy="41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2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4" y="974725"/>
            <a:ext cx="83534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① </a:t>
            </a:r>
            <a:r>
              <a:rPr lang="ko-KR" altLang="en-US" dirty="0"/>
              <a:t>함수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  plus() </a:t>
            </a:r>
            <a:r>
              <a:rPr lang="ko-KR" altLang="en-US" dirty="0"/>
              <a:t>함수를 호출할 때는 </a:t>
            </a:r>
            <a:r>
              <a:rPr lang="en-US" altLang="ko-KR" dirty="0"/>
              <a:t>plus(</a:t>
            </a:r>
            <a:r>
              <a:rPr lang="ko-KR" altLang="en-US" dirty="0"/>
              <a:t>숫자 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2)</a:t>
            </a:r>
            <a:r>
              <a:rPr lang="ko-KR" altLang="en-US" dirty="0"/>
              <a:t>와 같은 형식으로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② 함수 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  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를 더해 </a:t>
            </a:r>
            <a:r>
              <a:rPr lang="en-US" altLang="ko-KR" dirty="0"/>
              <a:t>result</a:t>
            </a:r>
            <a:r>
              <a:rPr lang="ko-KR" altLang="en-US" dirty="0"/>
              <a:t>에 대입한 후</a:t>
            </a:r>
            <a:r>
              <a:rPr lang="en-US" altLang="ko-KR" dirty="0"/>
              <a:t>, return result </a:t>
            </a:r>
            <a:r>
              <a:rPr lang="ko-KR" altLang="en-US" dirty="0"/>
              <a:t>문장에 의해 이 함수를 호출했던 </a:t>
            </a:r>
            <a:r>
              <a:rPr lang="ko-KR" altLang="en-US" dirty="0" smtClean="0"/>
              <a:t>곳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(=</a:t>
            </a:r>
            <a:r>
              <a:rPr lang="en-US" altLang="ko-KR" dirty="0"/>
              <a:t>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③ 결과 </a:t>
            </a:r>
            <a:r>
              <a:rPr lang="ko-KR" altLang="en-US" dirty="0"/>
              <a:t>반환</a:t>
            </a:r>
          </a:p>
          <a:p>
            <a:pPr marL="457200" lvl="1" indent="0">
              <a:buNone/>
            </a:pPr>
            <a:r>
              <a:rPr lang="ko-KR" altLang="en-US" dirty="0" smtClean="0"/>
              <a:t>    함수를 </a:t>
            </a:r>
            <a:r>
              <a:rPr lang="ko-KR" altLang="en-US" dirty="0"/>
              <a:t>실행하여 얻은 </a:t>
            </a:r>
            <a:r>
              <a:rPr lang="en-US" altLang="ko-KR" dirty="0"/>
              <a:t>result</a:t>
            </a:r>
            <a:r>
              <a:rPr lang="ko-KR" altLang="en-US" dirty="0"/>
              <a:t>값</a:t>
            </a:r>
            <a:r>
              <a:rPr lang="en-US" altLang="ko-KR" dirty="0"/>
              <a:t>(300)</a:t>
            </a:r>
            <a:r>
              <a:rPr lang="ko-KR" altLang="en-US" dirty="0"/>
              <a:t>을 </a:t>
            </a:r>
            <a:r>
              <a:rPr lang="en-US" altLang="ko-KR" dirty="0"/>
              <a:t>plus() </a:t>
            </a:r>
            <a:r>
              <a:rPr lang="ko-KR" altLang="en-US" dirty="0"/>
              <a:t>함수를 호출했던 곳으로 </a:t>
            </a:r>
            <a:r>
              <a:rPr lang="ko-KR" altLang="en-US" dirty="0" smtClean="0"/>
              <a:t>돌려줌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④ hap</a:t>
            </a:r>
            <a:r>
              <a:rPr lang="ko-KR" altLang="en-US" dirty="0"/>
              <a:t>에 </a:t>
            </a:r>
            <a:r>
              <a:rPr lang="ko-KR" altLang="en-US" dirty="0" err="1"/>
              <a:t>반환값</a:t>
            </a:r>
            <a:r>
              <a:rPr lang="ko-KR" altLang="en-US" dirty="0"/>
              <a:t> 대입</a:t>
            </a:r>
          </a:p>
          <a:p>
            <a:pPr marL="457200" lvl="1" indent="0">
              <a:buNone/>
            </a:pPr>
            <a:r>
              <a:rPr lang="ko-KR" altLang="en-US" dirty="0" smtClean="0"/>
              <a:t>    반환된 </a:t>
            </a:r>
            <a:r>
              <a:rPr lang="ko-KR" altLang="en-US" dirty="0"/>
              <a:t>값 </a:t>
            </a:r>
            <a:r>
              <a:rPr lang="en-US" altLang="ko-KR" dirty="0"/>
              <a:t>300</a:t>
            </a:r>
            <a:r>
              <a:rPr lang="ko-KR" altLang="en-US" dirty="0"/>
              <a:t>을 변수 </a:t>
            </a:r>
            <a:r>
              <a:rPr lang="en-US" altLang="ko-KR" dirty="0"/>
              <a:t>hap</a:t>
            </a:r>
            <a:r>
              <a:rPr lang="ko-KR" altLang="en-US" dirty="0"/>
              <a:t>에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249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9" y="1272821"/>
            <a:ext cx="8039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1686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필요할 때 꺼내 쓰는 함수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지역변수와 전역변수의 차이는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함수의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반환값과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매개변수를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모듈에 대해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두 숫자의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나눗셈을 하는 계산기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1" y="1407836"/>
            <a:ext cx="8582555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46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63" y="946912"/>
            <a:ext cx="6987099" cy="35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5" y="4644135"/>
            <a:ext cx="7945774" cy="1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3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지역변수와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전역변수의 </a:t>
            </a:r>
            <a:r>
              <a:rPr lang="ko-KR" altLang="en-US" dirty="0"/>
              <a:t>차이는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2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지역변수와 전역변수의 이해</a:t>
            </a:r>
            <a:endParaRPr lang="en-US" altLang="ko-KR" dirty="0" smtClean="0"/>
          </a:p>
          <a:p>
            <a:pPr lvl="1"/>
            <a:r>
              <a:rPr lang="ko-KR" altLang="en-US" dirty="0"/>
              <a:t>지역변수는 </a:t>
            </a:r>
            <a:r>
              <a:rPr lang="ko-KR" altLang="en-US" dirty="0" smtClean="0"/>
              <a:t>한정된 </a:t>
            </a:r>
            <a:r>
              <a:rPr lang="ko-KR" altLang="en-US" dirty="0"/>
              <a:t>지역</a:t>
            </a:r>
            <a:r>
              <a:rPr lang="en-US" altLang="ko-KR" dirty="0"/>
              <a:t>(Local)</a:t>
            </a:r>
            <a:r>
              <a:rPr lang="ko-KR" altLang="en-US" dirty="0"/>
              <a:t>에서만 사용되는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전역변수는 프로그램 </a:t>
            </a:r>
            <a:r>
              <a:rPr lang="ko-KR" altLang="en-US" dirty="0"/>
              <a:t>전체</a:t>
            </a:r>
            <a:r>
              <a:rPr lang="en-US" altLang="ko-KR" dirty="0"/>
              <a:t>(Global)</a:t>
            </a:r>
            <a:r>
              <a:rPr lang="ko-KR" altLang="en-US" dirty="0"/>
              <a:t>에서 사용되는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①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는 현재 함수 </a:t>
            </a:r>
            <a:r>
              <a:rPr lang="en-US" altLang="ko-KR" dirty="0"/>
              <a:t>1 </a:t>
            </a:r>
            <a:r>
              <a:rPr lang="ko-KR" altLang="en-US" dirty="0"/>
              <a:t>안에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a</a:t>
            </a:r>
            <a:r>
              <a:rPr lang="ko-KR" altLang="en-US" dirty="0"/>
              <a:t>는 함수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안에서만 </a:t>
            </a:r>
            <a:r>
              <a:rPr lang="ko-KR" altLang="en-US" dirty="0"/>
              <a:t>사용될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② b</a:t>
            </a:r>
            <a:r>
              <a:rPr lang="ko-KR" altLang="en-US" dirty="0"/>
              <a:t>는 함수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en-US" altLang="ko-KR" dirty="0"/>
              <a:t>1, </a:t>
            </a:r>
            <a:r>
              <a:rPr lang="ko-KR" altLang="en-US" dirty="0"/>
              <a:t>함수 </a:t>
            </a:r>
            <a:r>
              <a:rPr lang="en-US" altLang="ko-KR" dirty="0"/>
              <a:t>2) </a:t>
            </a:r>
            <a:r>
              <a:rPr lang="ko-KR" altLang="en-US" dirty="0"/>
              <a:t>안이 아니라 바깥에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/>
              <a:t>함수에서 </a:t>
            </a:r>
            <a:r>
              <a:rPr lang="en-US" altLang="ko-KR" dirty="0"/>
              <a:t>b</a:t>
            </a:r>
            <a:r>
              <a:rPr lang="ko-KR" altLang="en-US" dirty="0"/>
              <a:t>의 존재를 </a:t>
            </a:r>
            <a:r>
              <a:rPr lang="ko-KR" altLang="en-US" dirty="0" smtClean="0"/>
              <a:t>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2" y="2258870"/>
            <a:ext cx="8100900" cy="300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7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448780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4779150"/>
            <a:ext cx="1885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func1</a:t>
            </a:r>
            <a:r>
              <a:rPr lang="en-US" altLang="ko-KR" dirty="0"/>
              <a:t>( ) </a:t>
            </a:r>
            <a:r>
              <a:rPr lang="ko-KR" altLang="en-US" dirty="0"/>
              <a:t>함수 안에서 선언했으므로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/>
              <a:t>밖에서 선언했으므로 </a:t>
            </a:r>
            <a:r>
              <a:rPr lang="ko-KR" altLang="en-US" dirty="0" smtClean="0"/>
              <a:t>전역변수</a:t>
            </a:r>
            <a:endParaRPr lang="en-US" altLang="ko-K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63715"/>
            <a:ext cx="8010629" cy="48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9-6]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행의 전역변수가 없다면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행은 어떻게 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func1(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있으므로 잘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func2(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없으므로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결국 </a:t>
            </a:r>
            <a:r>
              <a:rPr lang="en-US" altLang="ko-KR" dirty="0"/>
              <a:t>func2( )</a:t>
            </a:r>
            <a:r>
              <a:rPr lang="ko-KR" altLang="en-US" dirty="0" smtClean="0"/>
              <a:t>에서는 </a:t>
            </a:r>
            <a:r>
              <a:rPr lang="en-US" altLang="ko-KR" dirty="0"/>
              <a:t>func1( )</a:t>
            </a:r>
            <a:r>
              <a:rPr lang="ko-KR" altLang="en-US" dirty="0"/>
              <a:t>의 </a:t>
            </a:r>
            <a:r>
              <a:rPr lang="en-US" altLang="ko-KR" dirty="0" smtClean="0"/>
              <a:t>a(</a:t>
            </a:r>
            <a:r>
              <a:rPr lang="ko-KR" altLang="en-US" dirty="0" smtClean="0"/>
              <a:t>지</a:t>
            </a:r>
            <a:r>
              <a:rPr lang="ko-KR" altLang="en-US" dirty="0"/>
              <a:t>역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있는지 전혀 인식하지 </a:t>
            </a:r>
            <a:r>
              <a:rPr lang="ko-KR" altLang="en-US" dirty="0" smtClean="0"/>
              <a:t>못함</a:t>
            </a:r>
            <a:r>
              <a:rPr lang="en-US" altLang="ko-KR" dirty="0" smtClean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358770"/>
            <a:ext cx="7742587" cy="22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반환값과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매개변수를 </a:t>
            </a:r>
            <a:r>
              <a:rPr lang="ko-KR" altLang="en-US" dirty="0"/>
              <a:t>알아봅시다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ko-KR" altLang="en-US" dirty="0" smtClean="0"/>
              <a:t>유무에 따른 </a:t>
            </a:r>
            <a:r>
              <a:rPr lang="ko-KR" altLang="en-US" dirty="0"/>
              <a:t>함수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ko-KR" altLang="en-US" dirty="0" smtClean="0"/>
              <a:t>‘</a:t>
            </a:r>
            <a:r>
              <a:rPr lang="ko-KR" altLang="en-US" dirty="0" err="1"/>
              <a:t>리턴값</a:t>
            </a:r>
            <a:r>
              <a:rPr lang="ko-KR" altLang="en-US" dirty="0"/>
              <a:t>’</a:t>
            </a:r>
            <a:r>
              <a:rPr lang="ko-KR" altLang="en-US" dirty="0" smtClean="0"/>
              <a:t>이라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en-US" altLang="ko-KR" dirty="0"/>
              <a:t>Parameter)</a:t>
            </a:r>
            <a:r>
              <a:rPr lang="ko-KR" altLang="en-US" dirty="0"/>
              <a:t>는 </a:t>
            </a:r>
            <a:r>
              <a:rPr lang="ko-KR" altLang="en-US" dirty="0" smtClean="0"/>
              <a:t>‘</a:t>
            </a:r>
            <a:r>
              <a:rPr lang="ko-KR" altLang="en-US" dirty="0" err="1"/>
              <a:t>파라미터</a:t>
            </a:r>
            <a:r>
              <a:rPr lang="ko-KR" altLang="en-US" dirty="0"/>
              <a:t>’라고 </a:t>
            </a:r>
            <a:r>
              <a:rPr lang="ko-KR" altLang="en-US" dirty="0" smtClean="0"/>
              <a:t>부르기도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반환값이</a:t>
            </a:r>
            <a:r>
              <a:rPr lang="ko-KR" altLang="en-US" dirty="0"/>
              <a:t> 있는 함수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2746120"/>
            <a:ext cx="5145355" cy="353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6" y="2746120"/>
            <a:ext cx="1655685" cy="49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반환값이</a:t>
            </a:r>
            <a:r>
              <a:rPr lang="ko-KR" altLang="en-US" dirty="0"/>
              <a:t> 없는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/>
              <a:t>return</a:t>
            </a:r>
            <a:r>
              <a:rPr lang="ko-KR" altLang="en-US" dirty="0" smtClean="0"/>
              <a:t>문 생략</a:t>
            </a:r>
            <a:r>
              <a:rPr lang="en-US" altLang="ko-KR" dirty="0" smtClean="0"/>
              <a:t>. </a:t>
            </a:r>
            <a:r>
              <a:rPr lang="ko-KR" altLang="en-US" dirty="0"/>
              <a:t>또는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ko-KR" altLang="en-US" dirty="0"/>
              <a:t>없이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만 씀</a:t>
            </a:r>
            <a:r>
              <a:rPr lang="en-US" altLang="ko-KR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" y="1898830"/>
            <a:ext cx="6916300" cy="36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만드는 방법과 사용하는 방법을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모아놓은 모듈을 이해합니다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917575"/>
            <a:ext cx="83058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매개변수 전달 방법</a:t>
            </a:r>
            <a:endParaRPr lang="en-US" altLang="ko-KR" dirty="0" smtClean="0"/>
          </a:p>
          <a:p>
            <a:pPr lvl="1"/>
            <a:r>
              <a:rPr lang="ko-KR" altLang="en-US" dirty="0"/>
              <a:t>매개변수의 개수를 정해놓는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		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2" y="1746106"/>
            <a:ext cx="7785865" cy="473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075096"/>
            <a:ext cx="7380820" cy="160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2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매개변수에 기본값을 설정해놓는 방법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358770"/>
            <a:ext cx="7872526" cy="454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5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매개변수의 숫자를 정해놓지 않는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/>
              <a:t>가변 매개변수</a:t>
            </a:r>
            <a:r>
              <a:rPr lang="en-US" altLang="ko-KR" dirty="0"/>
              <a:t>(Arbitrary Argument List) </a:t>
            </a:r>
            <a:r>
              <a:rPr lang="ko-KR" altLang="en-US" dirty="0" smtClean="0"/>
              <a:t>방식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7" y="1263233"/>
            <a:ext cx="7909507" cy="519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*</a:t>
            </a:r>
            <a:r>
              <a:rPr lang="en-US" altLang="ko-KR" dirty="0"/>
              <a:t>para</a:t>
            </a:r>
            <a:r>
              <a:rPr lang="ko-KR" altLang="en-US" dirty="0"/>
              <a:t>로 매개변수를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호출한 매개변수는 </a:t>
            </a:r>
            <a:r>
              <a:rPr lang="en-US" altLang="ko-KR" dirty="0"/>
              <a:t>(10, </a:t>
            </a:r>
            <a:r>
              <a:rPr lang="en-US" altLang="ko-KR" dirty="0" smtClean="0"/>
              <a:t>20)</a:t>
            </a:r>
          </a:p>
          <a:p>
            <a:pPr lvl="2"/>
            <a:r>
              <a:rPr lang="en-US" altLang="ko-KR" dirty="0" smtClean="0"/>
              <a:t>15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호출한 매개변수는 </a:t>
            </a:r>
            <a:r>
              <a:rPr lang="en-US" altLang="ko-KR" dirty="0"/>
              <a:t>(10, 20, 30) </a:t>
            </a:r>
            <a:r>
              <a:rPr lang="ko-KR" altLang="en-US" dirty="0"/>
              <a:t>형식의 </a:t>
            </a:r>
            <a:r>
              <a:rPr lang="ko-KR" altLang="en-US" dirty="0" err="1"/>
              <a:t>튜플로</a:t>
            </a:r>
            <a:r>
              <a:rPr lang="ko-KR" altLang="en-US" dirty="0"/>
              <a:t> </a:t>
            </a:r>
            <a:r>
              <a:rPr lang="ko-KR" altLang="en-US" dirty="0" smtClean="0"/>
              <a:t>전달됨</a:t>
            </a:r>
            <a:endParaRPr lang="en-US" altLang="ko-KR" dirty="0" smtClean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행에서 넘겨 받은 매개변수를 </a:t>
            </a:r>
            <a:r>
              <a:rPr lang="en-US" altLang="ko-KR" dirty="0"/>
              <a:t>for</a:t>
            </a:r>
            <a:r>
              <a:rPr lang="ko-KR" altLang="en-US" dirty="0"/>
              <a:t>문으로 하나씩 추출해서 </a:t>
            </a: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en-US" altLang="ko-KR" dirty="0"/>
              <a:t>result</a:t>
            </a:r>
            <a:r>
              <a:rPr lang="ko-KR" altLang="en-US" dirty="0" smtClean="0"/>
              <a:t>에 누적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예로 </a:t>
            </a:r>
            <a:r>
              <a:rPr lang="en-US" altLang="ko-KR" dirty="0"/>
              <a:t>(10, 20, 30)</a:t>
            </a:r>
            <a:r>
              <a:rPr lang="ko-KR" altLang="en-US" dirty="0"/>
              <a:t>을 매개변수로 받았다면 </a:t>
            </a: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행은 다음과 </a:t>
            </a:r>
            <a:r>
              <a:rPr lang="ko-KR" altLang="en-US" dirty="0" smtClean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</a:t>
            </a:r>
          </a:p>
          <a:p>
            <a:pPr marL="627063" lvl="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- 1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+10 → result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 smtClean="0"/>
              <a:t>   - 2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+20 → result</a:t>
            </a:r>
            <a:r>
              <a:rPr lang="ko-KR" altLang="en-US" dirty="0"/>
              <a:t>에 </a:t>
            </a:r>
            <a:r>
              <a:rPr lang="en-US" altLang="ko-KR" dirty="0"/>
              <a:t>30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 smtClean="0"/>
              <a:t>   - 3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+30 → result</a:t>
            </a:r>
            <a:r>
              <a:rPr lang="ko-KR" altLang="en-US" dirty="0"/>
              <a:t>에 </a:t>
            </a:r>
            <a:r>
              <a:rPr lang="en-US" altLang="ko-KR" dirty="0"/>
              <a:t>60 </a:t>
            </a:r>
            <a:r>
              <a:rPr lang="ko-KR" altLang="en-US" dirty="0"/>
              <a:t>저장됨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열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/>
              <a:t>매개변수를 넘겨도 </a:t>
            </a:r>
            <a:r>
              <a:rPr lang="ko-KR" altLang="en-US" dirty="0" smtClean="0"/>
              <a:t>아래와 같이 잘 처리됨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4834"/>
            <a:ext cx="7166802" cy="130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0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함수의 매개변수 앞에 **</a:t>
            </a:r>
            <a:r>
              <a:rPr lang="ko-KR" altLang="en-US" dirty="0" err="1"/>
              <a:t>를</a:t>
            </a:r>
            <a:r>
              <a:rPr lang="ko-KR" altLang="en-US" dirty="0"/>
              <a:t> 붙이면 </a:t>
            </a:r>
            <a:r>
              <a:rPr lang="ko-KR" altLang="en-US" dirty="0" err="1"/>
              <a:t>튜플이</a:t>
            </a:r>
            <a:r>
              <a:rPr lang="ko-KR" altLang="en-US" dirty="0"/>
              <a:t> 아닌 </a:t>
            </a:r>
            <a:r>
              <a:rPr lang="ko-KR" altLang="en-US" dirty="0" err="1"/>
              <a:t>딕셔너리</a:t>
            </a:r>
            <a:r>
              <a:rPr lang="ko-KR" altLang="en-US" dirty="0"/>
              <a:t> 형식으로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. </a:t>
            </a:r>
            <a:r>
              <a:rPr lang="ko-KR" altLang="en-US" dirty="0"/>
              <a:t>함수를 호출할 때도 </a:t>
            </a:r>
            <a:r>
              <a:rPr lang="ko-KR" altLang="en-US" dirty="0" err="1"/>
              <a:t>딕셔너리</a:t>
            </a:r>
            <a:r>
              <a:rPr lang="ko-KR" altLang="en-US" dirty="0"/>
              <a:t> 형식의 매개변수를 ‘이야기 키</a:t>
            </a:r>
            <a:r>
              <a:rPr lang="en-US" altLang="ko-KR" dirty="0"/>
              <a:t>=</a:t>
            </a:r>
            <a:r>
              <a:rPr lang="ko-KR" altLang="en-US" dirty="0"/>
              <a:t>값’ 형식으로 </a:t>
            </a:r>
            <a:r>
              <a:rPr lang="ko-KR" altLang="en-US" dirty="0" smtClean="0"/>
              <a:t>사용함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" y="1718810"/>
            <a:ext cx="7753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로또</a:t>
            </a:r>
            <a:r>
              <a:rPr lang="ko-KR" altLang="en-US" dirty="0"/>
              <a:t> 복권 </a:t>
            </a:r>
            <a:r>
              <a:rPr lang="ko-KR" altLang="en-US" dirty="0" smtClean="0"/>
              <a:t>번호 추첨 프로그램 완성</a:t>
            </a:r>
            <a:endParaRPr lang="en-US" altLang="ko-KR" dirty="0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24000"/>
            <a:ext cx="8267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 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 </a:t>
            </a:r>
            <a:r>
              <a:rPr lang="en-US" altLang="ko-KR" dirty="0"/>
              <a:t>+ 1) </a:t>
            </a:r>
            <a:r>
              <a:rPr lang="ko-KR" altLang="en-US" dirty="0"/>
              <a:t>함수는 ‘시작 숫자</a:t>
            </a:r>
            <a:r>
              <a:rPr lang="en-US" altLang="ko-KR" dirty="0"/>
              <a:t>~</a:t>
            </a:r>
            <a:r>
              <a:rPr lang="ko-KR" altLang="en-US" dirty="0"/>
              <a:t>끝 숫자’ 중 임의의 숫자 하나를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2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  <a:r>
              <a:rPr lang="en-US" altLang="ko-KR" dirty="0"/>
              <a:t>17</a:t>
            </a:r>
            <a:r>
              <a:rPr lang="ko-KR" altLang="en-US" dirty="0" smtClean="0"/>
              <a:t>행</a:t>
            </a:r>
            <a:r>
              <a:rPr lang="en-US" altLang="ko-KR" dirty="0" smtClean="0"/>
              <a:t>~18</a:t>
            </a:r>
            <a:r>
              <a:rPr lang="ko-KR" altLang="en-US" dirty="0" smtClean="0"/>
              <a:t>행에서 </a:t>
            </a:r>
            <a:r>
              <a:rPr lang="ko-KR" altLang="en-US" dirty="0"/>
              <a:t>이미 뽑힌 숫자가 </a:t>
            </a:r>
            <a:r>
              <a:rPr lang="en-US" altLang="ko-KR" dirty="0"/>
              <a:t>lotto[ ] </a:t>
            </a:r>
            <a:r>
              <a:rPr lang="ko-KR" altLang="en-US" dirty="0"/>
              <a:t>리스트에 들어있지 않아야만 </a:t>
            </a:r>
            <a:r>
              <a:rPr lang="en-US" altLang="ko-KR" dirty="0" err="1"/>
              <a:t>lotto.append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함수로 </a:t>
            </a:r>
            <a:r>
              <a:rPr lang="en-US" altLang="ko-KR" dirty="0"/>
              <a:t>lotto[ ] </a:t>
            </a:r>
            <a:r>
              <a:rPr lang="ko-KR" altLang="en-US" dirty="0"/>
              <a:t>리스트에 숫자를 </a:t>
            </a:r>
            <a:r>
              <a:rPr lang="ko-KR" altLang="en-US" dirty="0" smtClean="0"/>
              <a:t>추가함</a:t>
            </a:r>
            <a:endParaRPr lang="en-US" altLang="ko-KR" dirty="0" smtClean="0"/>
          </a:p>
          <a:p>
            <a:pPr lvl="2"/>
            <a:r>
              <a:rPr lang="en-US" altLang="ko-KR" dirty="0" err="1"/>
              <a:t>lotto.count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en-US" altLang="ko-KR" dirty="0"/>
              <a:t>lotto[ ] </a:t>
            </a:r>
            <a:r>
              <a:rPr lang="ko-KR" altLang="en-US" dirty="0"/>
              <a:t>리스트에서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숫자의 개수를 </a:t>
            </a:r>
            <a:r>
              <a:rPr lang="ko-KR" altLang="en-US" dirty="0" smtClean="0"/>
              <a:t>세어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 될 경우 빠져 나옴</a:t>
            </a:r>
            <a:r>
              <a:rPr lang="en-US" altLang="ko-KR" dirty="0" smtClean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4" y="818710"/>
            <a:ext cx="6605305" cy="364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모듈에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많이 사용하는 함수를 만들어 놓고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프로그램에서 해당 함수를 사용할 때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사용하면 편리함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3" y="2303875"/>
            <a:ext cx="7408502" cy="38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모듈의 생성과 사용</a:t>
            </a:r>
            <a:endParaRPr lang="en-US" altLang="ko-KR" dirty="0" smtClean="0"/>
          </a:p>
          <a:p>
            <a:pPr lvl="1"/>
            <a:r>
              <a:rPr lang="ko-KR" altLang="en-US" dirty="0"/>
              <a:t>모듈로 사용할 </a:t>
            </a:r>
            <a:r>
              <a:rPr lang="ko-KR" altLang="en-US" dirty="0" smtClean="0"/>
              <a:t>파일과 </a:t>
            </a:r>
            <a:r>
              <a:rPr lang="ko-KR" altLang="en-US" dirty="0"/>
              <a:t>호출하는 파일은 모두 같은 폴더에 </a:t>
            </a:r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1" y="1791951"/>
            <a:ext cx="7875875" cy="267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32" y="4558256"/>
            <a:ext cx="7777314" cy="183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 할 때 </a:t>
            </a:r>
            <a:r>
              <a:rPr lang="ko-KR" altLang="en-US" dirty="0"/>
              <a:t>‘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r>
              <a:rPr lang="ko-KR" altLang="en-US" dirty="0"/>
              <a:t>함수이름</a:t>
            </a:r>
            <a:r>
              <a:rPr lang="en-US" altLang="ko-KR" dirty="0"/>
              <a:t>( )’ </a:t>
            </a:r>
            <a:r>
              <a:rPr lang="ko-KR" altLang="en-US" dirty="0"/>
              <a:t>형식으로 모듈이름을 앞에 </a:t>
            </a:r>
            <a:r>
              <a:rPr lang="ko-KR" altLang="en-US" dirty="0" smtClean="0"/>
              <a:t>붙였지만 모듈이름을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 smtClean="0"/>
              <a:t>  생략하고 </a:t>
            </a:r>
            <a:r>
              <a:rPr lang="ko-KR" altLang="en-US" dirty="0"/>
              <a:t>함수이름만으로 </a:t>
            </a:r>
            <a:r>
              <a:rPr lang="ko-KR" altLang="en-US" dirty="0" smtClean="0"/>
              <a:t>사용하고 싶다면 다음과 같이 수정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3" y="879959"/>
            <a:ext cx="7399995" cy="1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35" y="2961727"/>
            <a:ext cx="6858273" cy="98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4" y="4059070"/>
            <a:ext cx="7783764" cy="24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표준 모듈은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모듈</a:t>
            </a:r>
            <a:r>
              <a:rPr lang="en-US" altLang="ko-KR" dirty="0"/>
              <a:t>, </a:t>
            </a:r>
            <a:r>
              <a:rPr lang="ko-KR" altLang="en-US" dirty="0"/>
              <a:t>사용자 정의 모듈은 직접 만들어서 사용하는 모듈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서드</a:t>
            </a:r>
            <a:r>
              <a:rPr lang="ko-KR" altLang="en-US" dirty="0" smtClean="0"/>
              <a:t> </a:t>
            </a:r>
            <a:r>
              <a:rPr lang="ko-KR" altLang="en-US" dirty="0"/>
              <a:t>파티</a:t>
            </a:r>
            <a:r>
              <a:rPr lang="en-US" altLang="ko-KR" dirty="0"/>
              <a:t>(3rd Party) </a:t>
            </a:r>
            <a:r>
              <a:rPr lang="ko-KR" altLang="en-US" dirty="0"/>
              <a:t>모듈은 </a:t>
            </a:r>
            <a:r>
              <a:rPr lang="ko-KR" altLang="en-US" dirty="0" err="1"/>
              <a:t>파이썬이</a:t>
            </a:r>
            <a:r>
              <a:rPr lang="ko-KR" altLang="en-US" dirty="0"/>
              <a:t> 아닌 다른 회사나 기관에서 제공하는 모듈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</a:t>
            </a:r>
            <a:r>
              <a:rPr lang="ko-KR" altLang="en-US" dirty="0"/>
              <a:t>표준 모듈의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8" y="2933945"/>
            <a:ext cx="7290810" cy="365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1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모듈 별로 </a:t>
            </a:r>
            <a:r>
              <a:rPr lang="ko-KR" altLang="en-US" dirty="0"/>
              <a:t>제공되는 함수는 </a:t>
            </a:r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 smtClean="0"/>
              <a:t>함수로 알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/>
              <a:t>math </a:t>
            </a:r>
            <a:r>
              <a:rPr lang="ko-KR" altLang="en-US" dirty="0"/>
              <a:t>모듈이 제공하는 함수의 목록을 보려면 다음 </a:t>
            </a:r>
            <a:r>
              <a:rPr lang="ko-KR" altLang="en-US" dirty="0" smtClean="0"/>
              <a:t>명령을 사용함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7756875" cy="306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모듈을 </a:t>
            </a:r>
            <a:r>
              <a:rPr lang="ko-KR" altLang="en-US" dirty="0" smtClean="0"/>
              <a:t>활용한 계산기 프로그램 완성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493785"/>
            <a:ext cx="8503574" cy="45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myCalc.py </a:t>
            </a:r>
            <a:r>
              <a:rPr lang="ko-KR" altLang="en-US" dirty="0"/>
              <a:t>모듈을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289387"/>
            <a:ext cx="7684482" cy="51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3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로또</a:t>
            </a:r>
            <a:r>
              <a:rPr lang="ko-KR" altLang="en-US" dirty="0"/>
              <a:t> 복권 </a:t>
            </a:r>
            <a:r>
              <a:rPr lang="ko-KR" altLang="en-US" dirty="0" smtClean="0"/>
              <a:t>번호 추첨 프로그램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모듈을 </a:t>
            </a:r>
            <a:r>
              <a:rPr lang="ko-KR" altLang="en-US" dirty="0" smtClean="0"/>
              <a:t>활용한 계산기 프로그램 소개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2" y="1402314"/>
            <a:ext cx="8474268" cy="15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0" y="4059069"/>
            <a:ext cx="8563471" cy="20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함수에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smtClean="0"/>
              <a:t>개념 </a:t>
            </a:r>
            <a:endParaRPr lang="en-US" altLang="ko-KR" dirty="0" smtClean="0"/>
          </a:p>
          <a:p>
            <a:pPr lvl="1"/>
            <a:r>
              <a:rPr lang="ko-KR" altLang="en-US" dirty="0"/>
              <a:t>함수는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프로그램 자체에서 제공하지만</a:t>
            </a:r>
            <a:r>
              <a:rPr lang="en-US" altLang="ko-KR" dirty="0"/>
              <a:t>, </a:t>
            </a:r>
            <a:r>
              <a:rPr lang="ko-KR" altLang="en-US" dirty="0"/>
              <a:t>사용자가 직접 만들어서 사용하기도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자판기 없이 커피를 제공하는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3" y="2372115"/>
            <a:ext cx="8427996" cy="36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8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16525"/>
            <a:ext cx="74199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8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손님이 세 명 연속 올 경우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9-1]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/>
              <a:t>행을 두 번 더 </a:t>
            </a:r>
            <a:r>
              <a:rPr lang="ko-KR" altLang="en-US" dirty="0" smtClean="0"/>
              <a:t>반복 해야 함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이럴 경우 소스가 길어지기 때문에 커피자판기 프로그램을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863715"/>
            <a:ext cx="6733660" cy="215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80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1103</Words>
  <Application>Microsoft Office PowerPoint</Application>
  <PresentationFormat>화면 슬라이드 쇼(4:3)</PresentationFormat>
  <Paragraphs>205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Section 01 함수에 대해  알아봅시다</vt:lpstr>
      <vt:lpstr>함수에 대해 알아봅시다(1)</vt:lpstr>
      <vt:lpstr>함수에 대해 알아봅시다(2)</vt:lpstr>
      <vt:lpstr>함수에 대해 알아봅시다(3)</vt:lpstr>
      <vt:lpstr>함수에 대해 알아봅시다(4)</vt:lpstr>
      <vt:lpstr>함수에 대해 알아봅시다(5)</vt:lpstr>
      <vt:lpstr>함수에 대해 알아봅시다(6)</vt:lpstr>
      <vt:lpstr>함수에 대해 알아봅시다(7)</vt:lpstr>
      <vt:lpstr>함수에 대해 알아봅시다(8)</vt:lpstr>
      <vt:lpstr>함수에 대해 알아봅시다(9)</vt:lpstr>
      <vt:lpstr>함수에 대해 알아봅시다(10)</vt:lpstr>
      <vt:lpstr>함수에 대해 알아봅시다(11)</vt:lpstr>
      <vt:lpstr>함수에 대해 알아봅시다(12)</vt:lpstr>
      <vt:lpstr>함수에 대해 알아봅시다(13)</vt:lpstr>
      <vt:lpstr>함수에 대해 알아봅시다(14)</vt:lpstr>
      <vt:lpstr>함수에 대해 알아봅시다(15)</vt:lpstr>
      <vt:lpstr>Section 02 지역변수와  전역변수의 차이는? </vt:lpstr>
      <vt:lpstr>지역변수와 전역변수의 차이는?(1)</vt:lpstr>
      <vt:lpstr>지역변수와 전역변수의 차이는?(2)</vt:lpstr>
      <vt:lpstr>지역변수와 전역변수의 차이는?(3)</vt:lpstr>
      <vt:lpstr>지역변수와 전역변수의 차이는?(4)</vt:lpstr>
      <vt:lpstr>Section 03 함수의 반환값과  매개변수를 알아봅시다  </vt:lpstr>
      <vt:lpstr>함수의 반환값과 매개변수를 알아봅시다(1)</vt:lpstr>
      <vt:lpstr>함수의 반환값과 매개변수를 알아봅시다(2)</vt:lpstr>
      <vt:lpstr>함수의 반환값과 매개변수를 알아봅시다(3)</vt:lpstr>
      <vt:lpstr>함수의 반환값과 매개변수를 알아봅시다(4)</vt:lpstr>
      <vt:lpstr>함수의 반환값과 매개변수를 알아봅시다(5)</vt:lpstr>
      <vt:lpstr>함수의 반환값과 매개변수를 알아봅시다(6)</vt:lpstr>
      <vt:lpstr>함수의 반환값과 매개변수를 알아봅시다(7)</vt:lpstr>
      <vt:lpstr>함수의 반환값과 매개변수를 알아봅시다(8)</vt:lpstr>
      <vt:lpstr>함수의 반환값과 매개변수를 알아봅시다(9)</vt:lpstr>
      <vt:lpstr>함수의 반환값과 매개변수를 알아봅시다(10)</vt:lpstr>
      <vt:lpstr>함수의 반환값과 매개변수를 알아봅시다(11)</vt:lpstr>
      <vt:lpstr>Section 04 모듈에 대해  알아봅시다</vt:lpstr>
      <vt:lpstr>모듈에 대해 알아봅시다(1)</vt:lpstr>
      <vt:lpstr>모듈에 대해 알아봅시다(2)</vt:lpstr>
      <vt:lpstr>모듈에 대해 알아봅시다(3)</vt:lpstr>
      <vt:lpstr>모듈에 대해 알아봅시다(4)</vt:lpstr>
      <vt:lpstr>모듈에 대해 알아봅시다(5)</vt:lpstr>
      <vt:lpstr>모듈에 대해 알아봅시다(6)</vt:lpstr>
      <vt:lpstr>모듈에 대해 알아봅시다(7)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232</cp:revision>
  <dcterms:created xsi:type="dcterms:W3CDTF">2012-07-23T02:34:37Z</dcterms:created>
  <dcterms:modified xsi:type="dcterms:W3CDTF">2016-08-18T07:28:18Z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