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84" r:id="rId2"/>
    <p:sldId id="383" r:id="rId3"/>
    <p:sldId id="384" r:id="rId4"/>
    <p:sldId id="385" r:id="rId5"/>
    <p:sldId id="386" r:id="rId6"/>
    <p:sldId id="387" r:id="rId7"/>
    <p:sldId id="388" r:id="rId8"/>
    <p:sldId id="390" r:id="rId9"/>
    <p:sldId id="389" r:id="rId10"/>
  </p:sldIdLst>
  <p:sldSz cx="9906000" cy="6858000" type="A4"/>
  <p:notesSz cx="6797675" cy="9926638"/>
  <p:embeddedFontLst>
    <p:embeddedFont>
      <p:font typeface="산돌광수B" charset="-127"/>
      <p:regular r:id="rId13"/>
    </p:embeddedFont>
    <p:embeddedFont>
      <p:font typeface="Wingdings 2" pitchFamily="18" charset="2"/>
      <p:regular r:id="rId14"/>
    </p:embeddedFont>
    <p:embeddedFont>
      <p:font typeface="나눔고딕" pitchFamily="50" charset="-127"/>
      <p:regular r:id="rId15"/>
    </p:embeddedFont>
    <p:embeddedFont>
      <p:font typeface="맑은 고딕" pitchFamily="50" charset="-127"/>
      <p:regular r:id="rId16"/>
      <p:bold r:id="rId17"/>
    </p:embeddedFont>
    <p:embeddedFont>
      <p:font typeface="Candara" pitchFamily="34" charset="0"/>
      <p:regular r:id="rId18"/>
      <p:bold r:id="rId19"/>
      <p:italic r:id="rId20"/>
      <p:boldItalic r:id="rId21"/>
    </p:embeddedFont>
  </p:embeddedFontLst>
  <p:defaultTextStyle>
    <a:defPPr>
      <a:defRPr lang="ko-KR"/>
    </a:defPPr>
    <a:lvl1pPr algn="ctr" rtl="0" fontAlgn="base" latinLnBrk="1">
      <a:spcBef>
        <a:spcPct val="50000"/>
      </a:spcBef>
      <a:spcAft>
        <a:spcPct val="0"/>
      </a:spcAft>
      <a:defRPr kumimoji="1" sz="1500" b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ctr" rtl="0" fontAlgn="base" latinLnBrk="1">
      <a:spcBef>
        <a:spcPct val="50000"/>
      </a:spcBef>
      <a:spcAft>
        <a:spcPct val="0"/>
      </a:spcAft>
      <a:defRPr kumimoji="1" sz="1500" b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ctr" rtl="0" fontAlgn="base" latinLnBrk="1">
      <a:spcBef>
        <a:spcPct val="50000"/>
      </a:spcBef>
      <a:spcAft>
        <a:spcPct val="0"/>
      </a:spcAft>
      <a:defRPr kumimoji="1" sz="1500" b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ctr" rtl="0" fontAlgn="base" latinLnBrk="1">
      <a:spcBef>
        <a:spcPct val="50000"/>
      </a:spcBef>
      <a:spcAft>
        <a:spcPct val="0"/>
      </a:spcAft>
      <a:defRPr kumimoji="1" sz="1500" b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ctr" rtl="0" fontAlgn="base" latinLnBrk="1">
      <a:spcBef>
        <a:spcPct val="50000"/>
      </a:spcBef>
      <a:spcAft>
        <a:spcPct val="0"/>
      </a:spcAft>
      <a:defRPr kumimoji="1" sz="1500" b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500" b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500" b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500" b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500" b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CC00"/>
    <a:srgbClr val="FFFF99"/>
    <a:srgbClr val="0000FF"/>
    <a:srgbClr val="7777FF"/>
    <a:srgbClr val="CCCCFF"/>
    <a:srgbClr val="5959FF"/>
    <a:srgbClr val="B1B1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886" autoAdjust="0"/>
    <p:restoredTop sz="96022" autoAdjust="0"/>
  </p:normalViewPr>
  <p:slideViewPr>
    <p:cSldViewPr>
      <p:cViewPr varScale="1">
        <p:scale>
          <a:sx n="54" d="100"/>
          <a:sy n="54" d="100"/>
        </p:scale>
        <p:origin x="-558" y="-90"/>
      </p:cViewPr>
      <p:guideLst>
        <p:guide orient="horz" pos="2931"/>
        <p:guide orient="horz" pos="4319"/>
        <p:guide orient="horz" pos="754"/>
        <p:guide pos="39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75" d="100"/>
          <a:sy n="75" d="100"/>
        </p:scale>
        <p:origin x="-1338" y="-72"/>
      </p:cViewPr>
      <p:guideLst>
        <p:guide orient="horz" pos="6165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863" y="942975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0ACC7609-D272-405D-9AB5-B521EE0E3EF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19113" y="642938"/>
            <a:ext cx="575945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19113" y="4784725"/>
            <a:ext cx="5759450" cy="444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ko-KR" noProof="0" smtClean="0"/>
          </a:p>
          <a:p>
            <a:pPr lvl="0"/>
            <a:endParaRPr lang="en-US" altLang="ko-KR" noProof="0" smtClean="0"/>
          </a:p>
        </p:txBody>
      </p:sp>
      <p:sp>
        <p:nvSpPr>
          <p:cNvPr id="17444" name="Line 36"/>
          <p:cNvSpPr>
            <a:spLocks noChangeShapeType="1"/>
          </p:cNvSpPr>
          <p:nvPr/>
        </p:nvSpPr>
        <p:spPr bwMode="auto">
          <a:xfrm>
            <a:off x="519113" y="4864100"/>
            <a:ext cx="0" cy="43561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 type="none" w="med" len="sm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7173" name="Picture 39" descr="beyondpromise_기본_투명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22938" y="9544050"/>
            <a:ext cx="9366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4" name="Picture 40" descr="LG-CNS태그로고-투명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7000" y="9537700"/>
            <a:ext cx="785813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51" name="Line 43"/>
          <p:cNvSpPr>
            <a:spLocks noChangeShapeType="1"/>
          </p:cNvSpPr>
          <p:nvPr/>
        </p:nvSpPr>
        <p:spPr bwMode="auto">
          <a:xfrm>
            <a:off x="200025" y="9428163"/>
            <a:ext cx="63166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452" name="Line 44"/>
          <p:cNvSpPr>
            <a:spLocks noChangeShapeType="1"/>
          </p:cNvSpPr>
          <p:nvPr/>
        </p:nvSpPr>
        <p:spPr bwMode="auto">
          <a:xfrm>
            <a:off x="157163" y="4703763"/>
            <a:ext cx="6411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453" name="Line 45"/>
          <p:cNvSpPr>
            <a:spLocks noChangeShapeType="1"/>
          </p:cNvSpPr>
          <p:nvPr/>
        </p:nvSpPr>
        <p:spPr bwMode="auto">
          <a:xfrm>
            <a:off x="160338" y="327025"/>
            <a:ext cx="6553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9613" y="642938"/>
            <a:ext cx="5378450" cy="3722687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4232275" y="6165850"/>
            <a:ext cx="24352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0"/>
              </a:spcBef>
              <a:defRPr/>
            </a:pPr>
            <a:fld id="{9198870F-E2F2-481D-826E-6EDD8E1D88B3}" type="slidenum">
              <a:rPr lang="en-US" altLang="ko-KR" sz="2000">
                <a:latin typeface="Candara" pitchFamily="34" charset="0"/>
                <a:ea typeface="맑은 고딕" pitchFamily="50" charset="-127"/>
              </a:rPr>
              <a:pPr>
                <a:spcBef>
                  <a:spcPct val="0"/>
                </a:spcBef>
                <a:defRPr/>
              </a:pPr>
              <a:t>‹#›</a:t>
            </a:fld>
            <a:r>
              <a:rPr lang="en-US" altLang="ko-KR" sz="2000" b="0" dirty="0">
                <a:latin typeface="Candara" pitchFamily="34" charset="0"/>
                <a:ea typeface="맑은 고딕" pitchFamily="50" charset="-127"/>
              </a:rPr>
              <a:t>/</a:t>
            </a:r>
            <a:r>
              <a:rPr lang="en-US" altLang="ko-KR" sz="1600" b="0" dirty="0">
                <a:latin typeface="Candara" pitchFamily="34" charset="0"/>
                <a:ea typeface="맑은 고딕" pitchFamily="50" charset="-127"/>
              </a:rPr>
              <a:t>9</a:t>
            </a:r>
            <a:endParaRPr lang="en-US" altLang="ko-KR" sz="2000" b="0" dirty="0">
              <a:latin typeface="Candara" pitchFamily="34" charset="0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4232275" y="6337300"/>
            <a:ext cx="24352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0"/>
              </a:spcBef>
              <a:defRPr/>
            </a:pPr>
            <a:fld id="{1EA7DFBD-0C21-4D3F-A905-0F5DF005211E}" type="slidenum">
              <a:rPr lang="en-US" altLang="ko-KR" sz="2000">
                <a:latin typeface="Candara" pitchFamily="34" charset="0"/>
                <a:ea typeface="맑은 고딕" pitchFamily="50" charset="-127"/>
              </a:rPr>
              <a:pPr>
                <a:spcBef>
                  <a:spcPct val="0"/>
                </a:spcBef>
                <a:defRPr/>
              </a:pPr>
              <a:t>‹#›</a:t>
            </a:fld>
            <a:r>
              <a:rPr lang="en-US" altLang="ko-KR" sz="2000" b="0" dirty="0">
                <a:latin typeface="Candara" pitchFamily="34" charset="0"/>
                <a:ea typeface="맑은 고딕" pitchFamily="50" charset="-127"/>
              </a:rPr>
              <a:t>/10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>
            <a:alpha val="56862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7689850" y="169863"/>
            <a:ext cx="2136775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3200" dirty="0">
                <a:solidFill>
                  <a:srgbClr val="00B050"/>
                </a:solidFill>
                <a:latin typeface="산돌광수B" pitchFamily="18" charset="-127"/>
                <a:ea typeface="산돌광수B" pitchFamily="18" charset="-127"/>
              </a:rPr>
              <a:t>C Intensive</a:t>
            </a:r>
            <a:endParaRPr lang="ko-KR" altLang="en-US" sz="3200" dirty="0">
              <a:solidFill>
                <a:srgbClr val="00B050"/>
              </a:solidFill>
              <a:latin typeface="산돌광수B" pitchFamily="18" charset="-127"/>
              <a:ea typeface="산돌광수B" pitchFamily="18" charset="-127"/>
            </a:endParaRPr>
          </a:p>
        </p:txBody>
      </p:sp>
      <p:pic>
        <p:nvPicPr>
          <p:cNvPr id="1027" name="Picture 11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97688" y="144463"/>
            <a:ext cx="768350" cy="590550"/>
          </a:xfrm>
          <a:prstGeom prst="rect">
            <a:avLst/>
          </a:prstGeom>
          <a:noFill/>
          <a:ln w="34925">
            <a:noFill/>
            <a:miter lim="800000"/>
            <a:headEnd/>
            <a:tailEnd type="none" w="med" len="sm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20675" indent="-320675" algn="l" defTabSz="85566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66700" algn="l" defTabSz="8556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600">
          <a:solidFill>
            <a:schemeClr val="tx1"/>
          </a:solidFill>
          <a:latin typeface="+mn-lt"/>
          <a:ea typeface="+mn-ea"/>
        </a:defRPr>
      </a:lvl2pPr>
      <a:lvl3pPr marL="1069975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200">
          <a:solidFill>
            <a:schemeClr val="tx1"/>
          </a:solidFill>
          <a:latin typeface="+mn-lt"/>
          <a:ea typeface="+mn-ea"/>
        </a:defRPr>
      </a:lvl3pPr>
      <a:lvl4pPr marL="1498600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00">
          <a:solidFill>
            <a:schemeClr val="tx1"/>
          </a:solidFill>
          <a:latin typeface="+mn-lt"/>
          <a:ea typeface="+mn-ea"/>
        </a:defRPr>
      </a:lvl4pPr>
      <a:lvl5pPr marL="1925638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5pPr>
      <a:lvl6pPr marL="23828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6pPr>
      <a:lvl7pPr marL="28400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7pPr>
      <a:lvl8pPr marL="32972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8pPr>
      <a:lvl9pPr marL="37544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>
            <a:alpha val="3098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0"/>
          <p:cNvPicPr>
            <a:picLocks noChangeAspect="1" noChangeArrowheads="1"/>
          </p:cNvPicPr>
          <p:nvPr/>
        </p:nvPicPr>
        <p:blipFill>
          <a:blip r:embed="rId3" cstate="print"/>
          <a:srcRect b="3571"/>
          <a:stretch>
            <a:fillRect/>
          </a:stretch>
        </p:blipFill>
        <p:spPr bwMode="auto">
          <a:xfrm>
            <a:off x="631825" y="1700213"/>
            <a:ext cx="3055938" cy="2016125"/>
          </a:xfrm>
          <a:prstGeom prst="rect">
            <a:avLst/>
          </a:prstGeom>
          <a:noFill/>
          <a:ln w="34925">
            <a:noFill/>
            <a:miter lim="800000"/>
            <a:headEnd/>
            <a:tailEnd type="none" w="med" len="sm"/>
          </a:ln>
        </p:spPr>
      </p:pic>
      <p:sp>
        <p:nvSpPr>
          <p:cNvPr id="4099" name="Rectangle 5"/>
          <p:cNvSpPr>
            <a:spLocks noChangeArrowheads="1"/>
          </p:cNvSpPr>
          <p:nvPr/>
        </p:nvSpPr>
        <p:spPr bwMode="auto">
          <a:xfrm>
            <a:off x="2927350" y="2492375"/>
            <a:ext cx="6634163" cy="144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855663">
              <a:lnSpc>
                <a:spcPct val="90000"/>
              </a:lnSpc>
              <a:spcBef>
                <a:spcPct val="0"/>
              </a:spcBef>
              <a:buFont typeface="Wingdings 2" pitchFamily="18" charset="2"/>
              <a:buNone/>
            </a:pPr>
            <a:r>
              <a:rPr lang="ko-KR" altLang="en-US" sz="8000" b="0">
                <a:solidFill>
                  <a:srgbClr val="00B050"/>
                </a:solidFill>
                <a:latin typeface="산돌광수B" pitchFamily="18" charset="-127"/>
                <a:ea typeface="산돌광수B" pitchFamily="18" charset="-127"/>
              </a:rPr>
              <a:t>일일테스트 풀이</a:t>
            </a:r>
            <a:endParaRPr lang="en-US" altLang="ko-KR" sz="8000" b="0">
              <a:solidFill>
                <a:srgbClr val="00B050"/>
              </a:solidFill>
              <a:latin typeface="산돌광수B" pitchFamily="18" charset="-127"/>
              <a:ea typeface="산돌광수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6506" y="404665"/>
            <a:ext cx="8915400" cy="3816425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ko-KR" sz="2600" dirty="0" err="1" smtClean="0"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26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600" dirty="0" err="1">
                <a:latin typeface="나눔고딕" pitchFamily="50" charset="-127"/>
                <a:ea typeface="나눔고딕" pitchFamily="50" charset="-127"/>
              </a:rPr>
              <a:t>nums</a:t>
            </a:r>
            <a:r>
              <a:rPr lang="en-US" altLang="ko-KR" sz="2600" dirty="0">
                <a:latin typeface="나눔고딕" pitchFamily="50" charset="-127"/>
                <a:ea typeface="나눔고딕" pitchFamily="50" charset="-127"/>
              </a:rPr>
              <a:t>[2][4]={0}; </a:t>
            </a:r>
            <a:r>
              <a:rPr lang="ko-KR" altLang="ko-KR" sz="2600" dirty="0">
                <a:latin typeface="나눔고딕" pitchFamily="50" charset="-127"/>
                <a:ea typeface="나눔고딕" pitchFamily="50" charset="-127"/>
              </a:rPr>
              <a:t>에서</a:t>
            </a:r>
            <a:r>
              <a:rPr lang="en-US" altLang="ko-KR" sz="2600" dirty="0"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2600" dirty="0" smtClean="0"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2600" dirty="0" smtClean="0"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r>
              <a:rPr lang="en-US" altLang="ko-KR" sz="2600" dirty="0" err="1" smtClean="0">
                <a:latin typeface="나눔고딕" pitchFamily="50" charset="-127"/>
                <a:ea typeface="나눔고딕" pitchFamily="50" charset="-127"/>
              </a:rPr>
              <a:t>printf</a:t>
            </a:r>
            <a:r>
              <a:rPr lang="en-US" altLang="ko-KR" sz="2600" dirty="0">
                <a:latin typeface="나눔고딕" pitchFamily="50" charset="-127"/>
                <a:ea typeface="나눔고딕" pitchFamily="50" charset="-127"/>
              </a:rPr>
              <a:t>(“%d-%d”, </a:t>
            </a:r>
            <a:endParaRPr lang="en-US" altLang="ko-KR" sz="2600" dirty="0" smtClean="0"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r>
              <a:rPr lang="en-US" altLang="ko-KR" sz="2600" dirty="0"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2600" dirty="0" err="1" smtClean="0">
                <a:latin typeface="나눔고딕" pitchFamily="50" charset="-127"/>
                <a:ea typeface="나눔고딕" pitchFamily="50" charset="-127"/>
              </a:rPr>
              <a:t>sizeof</a:t>
            </a:r>
            <a:r>
              <a:rPr lang="en-US" altLang="ko-KR" sz="2600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2600" dirty="0" err="1" smtClean="0">
                <a:latin typeface="나눔고딕" pitchFamily="50" charset="-127"/>
                <a:ea typeface="나눔고딕" pitchFamily="50" charset="-127"/>
              </a:rPr>
              <a:t>nums</a:t>
            </a:r>
            <a:r>
              <a:rPr lang="en-US" altLang="ko-KR" sz="2600" dirty="0">
                <a:latin typeface="나눔고딕" pitchFamily="50" charset="-127"/>
                <a:ea typeface="나눔고딕" pitchFamily="50" charset="-127"/>
              </a:rPr>
              <a:t>)+1, </a:t>
            </a:r>
            <a:r>
              <a:rPr lang="en-US" altLang="ko-KR" sz="2600" dirty="0" err="1">
                <a:latin typeface="나눔고딕" pitchFamily="50" charset="-127"/>
                <a:ea typeface="나눔고딕" pitchFamily="50" charset="-127"/>
              </a:rPr>
              <a:t>sizeof</a:t>
            </a:r>
            <a:r>
              <a:rPr lang="en-US" altLang="ko-KR" sz="2600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2600" dirty="0" err="1">
                <a:latin typeface="나눔고딕" pitchFamily="50" charset="-127"/>
                <a:ea typeface="나눔고딕" pitchFamily="50" charset="-127"/>
              </a:rPr>
              <a:t>nums</a:t>
            </a:r>
            <a:r>
              <a:rPr lang="en-US" altLang="ko-KR" sz="2600" dirty="0">
                <a:latin typeface="나눔고딕" pitchFamily="50" charset="-127"/>
                <a:ea typeface="나눔고딕" pitchFamily="50" charset="-127"/>
              </a:rPr>
              <a:t>[0]) </a:t>
            </a:r>
            <a:r>
              <a:rPr lang="en-US" altLang="ko-KR" sz="2600" dirty="0" smtClean="0">
                <a:latin typeface="나눔고딕" pitchFamily="50" charset="-127"/>
                <a:ea typeface="나눔고딕" pitchFamily="50" charset="-127"/>
              </a:rPr>
              <a:t>);</a:t>
            </a:r>
          </a:p>
          <a:p>
            <a:pPr marL="0" indent="0">
              <a:buNone/>
            </a:pPr>
            <a:r>
              <a:rPr lang="en-US" altLang="ko-KR" sz="2600" dirty="0" smtClean="0"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pPr marL="0" indent="0">
              <a:buNone/>
            </a:pPr>
            <a:r>
              <a:rPr lang="ko-KR" altLang="ko-KR" sz="2600" dirty="0" smtClean="0">
                <a:latin typeface="나눔고딕" pitchFamily="50" charset="-127"/>
                <a:ea typeface="나눔고딕" pitchFamily="50" charset="-127"/>
              </a:rPr>
              <a:t>의 결과는 </a:t>
            </a:r>
            <a:r>
              <a:rPr lang="ko-KR" altLang="ko-KR" sz="2600" dirty="0">
                <a:latin typeface="나눔고딕" pitchFamily="50" charset="-127"/>
                <a:ea typeface="나눔고딕" pitchFamily="50" charset="-127"/>
              </a:rPr>
              <a:t>무엇인가</a:t>
            </a:r>
            <a:r>
              <a:rPr lang="en-US" altLang="ko-KR" sz="2600" dirty="0">
                <a:latin typeface="나눔고딕" pitchFamily="50" charset="-127"/>
                <a:ea typeface="나눔고딕" pitchFamily="50" charset="-127"/>
              </a:rPr>
              <a:t>? </a:t>
            </a:r>
            <a:r>
              <a:rPr lang="ko-KR" altLang="ko-KR" sz="2600" dirty="0" smtClean="0">
                <a:latin typeface="나눔고딕" pitchFamily="50" charset="-127"/>
                <a:ea typeface="나눔고딕" pitchFamily="50" charset="-127"/>
              </a:rPr>
              <a:t>정확히 </a:t>
            </a:r>
            <a:r>
              <a:rPr lang="ko-KR" altLang="ko-KR" sz="2600" dirty="0">
                <a:latin typeface="나눔고딕" pitchFamily="50" charset="-127"/>
                <a:ea typeface="나눔고딕" pitchFamily="50" charset="-127"/>
              </a:rPr>
              <a:t>표시하시오</a:t>
            </a:r>
            <a:r>
              <a:rPr lang="en-US" altLang="ko-KR" sz="2600" dirty="0">
                <a:latin typeface="나눔고딕" pitchFamily="50" charset="-127"/>
                <a:ea typeface="나눔고딕" pitchFamily="50" charset="-127"/>
              </a:rPr>
              <a:t>. </a:t>
            </a:r>
            <a:endParaRPr lang="en-US" altLang="ko-KR" sz="26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28497" y="4365104"/>
            <a:ext cx="1572175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33-16</a:t>
            </a:r>
            <a:endParaRPr lang="ko-KR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 bwMode="auto">
          <a:xfrm>
            <a:off x="1520619" y="2276872"/>
            <a:ext cx="2106234" cy="36004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4 * 4 * 2 = 32</a:t>
            </a:r>
            <a:endParaRPr kumimoji="1" lang="ko-KR" altLang="en-US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4953000" y="2276872"/>
            <a:ext cx="1482165" cy="36004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4* 4 = 16</a:t>
            </a:r>
            <a:endParaRPr kumimoji="1" lang="ko-KR" altLang="en-US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428498" y="4365104"/>
            <a:ext cx="1560173" cy="648072"/>
          </a:xfrm>
          <a:prstGeom prst="rect">
            <a:avLst/>
          </a:prstGeom>
          <a:noFill/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5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36868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4372" y="332656"/>
            <a:ext cx="8915400" cy="49685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smtClean="0"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en-US" altLang="ko-KR" sz="2400" dirty="0" err="1" smtClean="0"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24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400" dirty="0" err="1">
                <a:latin typeface="나눔고딕" pitchFamily="50" charset="-127"/>
                <a:ea typeface="나눔고딕" pitchFamily="50" charset="-127"/>
              </a:rPr>
              <a:t>arr</a:t>
            </a: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[3][4];  </a:t>
            </a:r>
            <a:r>
              <a:rPr lang="ko-KR" altLang="ko-KR" sz="2400" dirty="0">
                <a:latin typeface="나눔고딕" pitchFamily="50" charset="-127"/>
                <a:ea typeface="나눔고딕" pitchFamily="50" charset="-127"/>
              </a:rPr>
              <a:t>배열이 있을 경우</a:t>
            </a: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  </a:t>
            </a:r>
            <a:endParaRPr lang="en-US" altLang="ko-KR" sz="2400" dirty="0" smtClean="0"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r>
              <a:rPr lang="ko-KR" altLang="ko-KR" sz="2400" dirty="0" smtClean="0">
                <a:latin typeface="나눔고딕" pitchFamily="50" charset="-127"/>
                <a:ea typeface="나눔고딕" pitchFamily="50" charset="-127"/>
              </a:rPr>
              <a:t>배열의 </a:t>
            </a:r>
            <a:r>
              <a:rPr lang="ko-KR" altLang="ko-KR" sz="2400" dirty="0">
                <a:latin typeface="나눔고딕" pitchFamily="50" charset="-127"/>
                <a:ea typeface="나눔고딕" pitchFamily="50" charset="-127"/>
              </a:rPr>
              <a:t>모든 요소를 출력하는 함수</a:t>
            </a: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400" dirty="0" err="1">
                <a:latin typeface="나눔고딕" pitchFamily="50" charset="-127"/>
                <a:ea typeface="나눔고딕" pitchFamily="50" charset="-127"/>
              </a:rPr>
              <a:t>array_prn</a:t>
            </a:r>
            <a:r>
              <a:rPr lang="ko-KR" altLang="ko-KR" sz="2400" dirty="0">
                <a:latin typeface="나눔고딕" pitchFamily="50" charset="-127"/>
                <a:ea typeface="나눔고딕" pitchFamily="50" charset="-127"/>
              </a:rPr>
              <a:t>을 </a:t>
            </a:r>
            <a:r>
              <a:rPr lang="en-US" altLang="ko-KR" sz="24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ko-KR" sz="2400" dirty="0" smtClean="0">
                <a:latin typeface="나눔고딕" pitchFamily="50" charset="-127"/>
                <a:ea typeface="나눔고딕" pitchFamily="50" charset="-127"/>
              </a:rPr>
              <a:t>정의할 </a:t>
            </a:r>
            <a:r>
              <a:rPr lang="ko-KR" altLang="ko-KR" sz="2400" dirty="0">
                <a:latin typeface="나눔고딕" pitchFamily="50" charset="-127"/>
                <a:ea typeface="나눔고딕" pitchFamily="50" charset="-127"/>
              </a:rPr>
              <a:t>때 </a:t>
            </a:r>
            <a:r>
              <a:rPr lang="en-US" altLang="ko-KR" sz="2400" dirty="0" smtClean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2400" dirty="0" smtClean="0">
                <a:latin typeface="나눔고딕" pitchFamily="50" charset="-127"/>
                <a:ea typeface="나눔고딕" pitchFamily="50" charset="-127"/>
              </a:rPr>
            </a:br>
            <a:r>
              <a:rPr lang="ko-KR" altLang="ko-KR" sz="2400" dirty="0" smtClean="0">
                <a:latin typeface="나눔고딕" pitchFamily="50" charset="-127"/>
                <a:ea typeface="나눔고딕" pitchFamily="50" charset="-127"/>
              </a:rPr>
              <a:t>사용되는 </a:t>
            </a:r>
            <a:r>
              <a:rPr lang="ko-KR" altLang="ko-KR" sz="2400" dirty="0">
                <a:latin typeface="나눔고딕" pitchFamily="50" charset="-127"/>
                <a:ea typeface="나눔고딕" pitchFamily="50" charset="-127"/>
              </a:rPr>
              <a:t>매개변수 표현으로 올바르지 </a:t>
            </a:r>
            <a:r>
              <a:rPr lang="ko-KR" altLang="ko-KR" sz="2400" dirty="0" smtClean="0">
                <a:latin typeface="나눔고딕" pitchFamily="50" charset="-127"/>
                <a:ea typeface="나눔고딕" pitchFamily="50" charset="-127"/>
              </a:rPr>
              <a:t>못한</a:t>
            </a:r>
            <a:r>
              <a:rPr lang="en-US" altLang="ko-KR" sz="24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ko-KR" sz="2400" dirty="0" smtClean="0">
                <a:latin typeface="나눔고딕" pitchFamily="50" charset="-127"/>
                <a:ea typeface="나눔고딕" pitchFamily="50" charset="-127"/>
              </a:rPr>
              <a:t>것은</a:t>
            </a: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? </a:t>
            </a:r>
            <a:r>
              <a:rPr lang="en-US" altLang="ko-KR" sz="2400" dirty="0" smtClean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2400" dirty="0" smtClean="0">
                <a:latin typeface="나눔고딕" pitchFamily="50" charset="-127"/>
                <a:ea typeface="나눔고딕" pitchFamily="50" charset="-127"/>
              </a:rPr>
            </a:br>
            <a:r>
              <a:rPr lang="ko-KR" altLang="ko-KR" sz="2400" dirty="0" smtClean="0">
                <a:latin typeface="나눔고딕" pitchFamily="50" charset="-127"/>
                <a:ea typeface="나눔고딕" pitchFamily="50" charset="-127"/>
              </a:rPr>
              <a:t>단</a:t>
            </a:r>
            <a:r>
              <a:rPr lang="en-US" altLang="ko-KR" sz="2400" dirty="0" smtClean="0"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ko-KR" sz="24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ko-KR" sz="2400" dirty="0">
                <a:latin typeface="나눔고딕" pitchFamily="50" charset="-127"/>
                <a:ea typeface="나눔고딕" pitchFamily="50" charset="-127"/>
              </a:rPr>
              <a:t>함수 호출은</a:t>
            </a: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400" dirty="0" err="1">
                <a:latin typeface="나눔고딕" pitchFamily="50" charset="-127"/>
                <a:ea typeface="나눔고딕" pitchFamily="50" charset="-127"/>
              </a:rPr>
              <a:t>array_prn</a:t>
            </a: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2400" dirty="0" err="1">
                <a:latin typeface="나눔고딕" pitchFamily="50" charset="-127"/>
                <a:ea typeface="나눔고딕" pitchFamily="50" charset="-127"/>
              </a:rPr>
              <a:t>arr</a:t>
            </a: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, 3, 4);</a:t>
            </a:r>
            <a:r>
              <a:rPr lang="ko-KR" altLang="ko-KR" sz="2400" dirty="0">
                <a:latin typeface="나눔고딕" pitchFamily="50" charset="-127"/>
                <a:ea typeface="나눔고딕" pitchFamily="50" charset="-127"/>
              </a:rPr>
              <a:t>와 같이 이루어진다</a:t>
            </a:r>
            <a:r>
              <a:rPr lang="en-US" altLang="ko-KR" sz="24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0" indent="0">
              <a:buNone/>
            </a:pPr>
            <a:endParaRPr lang="ko-KR" altLang="ko-KR" sz="2400" dirty="0"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r>
              <a:rPr lang="ko-KR" altLang="ko-KR" sz="2400" dirty="0">
                <a:latin typeface="나눔고딕" pitchFamily="50" charset="-127"/>
                <a:ea typeface="나눔고딕" pitchFamily="50" charset="-127"/>
              </a:rPr>
              <a:t>①</a:t>
            </a: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 void </a:t>
            </a:r>
            <a:r>
              <a:rPr lang="en-US" altLang="ko-KR" sz="2400" dirty="0" err="1">
                <a:latin typeface="나눔고딕" pitchFamily="50" charset="-127"/>
                <a:ea typeface="나눔고딕" pitchFamily="50" charset="-127"/>
              </a:rPr>
              <a:t>array_prn</a:t>
            </a: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2400" dirty="0" err="1"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400" dirty="0" err="1">
                <a:latin typeface="나눔고딕" pitchFamily="50" charset="-127"/>
                <a:ea typeface="나눔고딕" pitchFamily="50" charset="-127"/>
              </a:rPr>
              <a:t>ary</a:t>
            </a: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[][4], </a:t>
            </a:r>
            <a:r>
              <a:rPr lang="en-US" altLang="ko-KR" sz="2400" dirty="0" err="1"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 i, </a:t>
            </a:r>
            <a:r>
              <a:rPr lang="en-US" altLang="ko-KR" sz="2400" dirty="0" err="1"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 j) {  …  }</a:t>
            </a:r>
            <a:endParaRPr lang="ko-KR" altLang="ko-KR" sz="2400" dirty="0"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r>
              <a:rPr lang="ko-KR" altLang="ko-KR" sz="2400" dirty="0">
                <a:latin typeface="나눔고딕" pitchFamily="50" charset="-127"/>
                <a:ea typeface="나눔고딕" pitchFamily="50" charset="-127"/>
              </a:rPr>
              <a:t>②</a:t>
            </a: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 void </a:t>
            </a:r>
            <a:r>
              <a:rPr lang="en-US" altLang="ko-KR" sz="2400" dirty="0" err="1">
                <a:latin typeface="나눔고딕" pitchFamily="50" charset="-127"/>
                <a:ea typeface="나눔고딕" pitchFamily="50" charset="-127"/>
              </a:rPr>
              <a:t>array_prn</a:t>
            </a: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2400" dirty="0" err="1"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400" dirty="0" err="1">
                <a:latin typeface="나눔고딕" pitchFamily="50" charset="-127"/>
                <a:ea typeface="나눔고딕" pitchFamily="50" charset="-127"/>
              </a:rPr>
              <a:t>ary</a:t>
            </a: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[3][4], </a:t>
            </a:r>
            <a:r>
              <a:rPr lang="en-US" altLang="ko-KR" sz="2400" dirty="0" err="1"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 i, </a:t>
            </a:r>
            <a:r>
              <a:rPr lang="en-US" altLang="ko-KR" sz="2400" dirty="0" err="1"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 j) {  …  }</a:t>
            </a:r>
            <a:endParaRPr lang="ko-KR" altLang="ko-KR" sz="2400" dirty="0"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r>
              <a:rPr lang="ko-KR" altLang="ko-KR" sz="2400" dirty="0">
                <a:latin typeface="나눔고딕" pitchFamily="50" charset="-127"/>
                <a:ea typeface="나눔고딕" pitchFamily="50" charset="-127"/>
              </a:rPr>
              <a:t>③</a:t>
            </a: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 void </a:t>
            </a:r>
            <a:r>
              <a:rPr lang="en-US" altLang="ko-KR" sz="2400" dirty="0" err="1">
                <a:latin typeface="나눔고딕" pitchFamily="50" charset="-127"/>
                <a:ea typeface="나눔고딕" pitchFamily="50" charset="-127"/>
              </a:rPr>
              <a:t>array_prn</a:t>
            </a: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2400" dirty="0" err="1"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 *</a:t>
            </a:r>
            <a:r>
              <a:rPr lang="en-US" altLang="ko-KR" sz="2400" dirty="0" err="1">
                <a:latin typeface="나눔고딕" pitchFamily="50" charset="-127"/>
                <a:ea typeface="나눔고딕" pitchFamily="50" charset="-127"/>
              </a:rPr>
              <a:t>ary</a:t>
            </a: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[4], </a:t>
            </a:r>
            <a:r>
              <a:rPr lang="en-US" altLang="ko-KR" sz="2400" dirty="0" err="1"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 i, </a:t>
            </a:r>
            <a:r>
              <a:rPr lang="en-US" altLang="ko-KR" sz="2400" dirty="0" err="1"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 j) {  …  }</a:t>
            </a:r>
            <a:endParaRPr lang="ko-KR" altLang="ko-KR" sz="2400" dirty="0"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r>
              <a:rPr lang="ko-KR" altLang="ko-KR" sz="2400" dirty="0">
                <a:latin typeface="나눔고딕" pitchFamily="50" charset="-127"/>
                <a:ea typeface="나눔고딕" pitchFamily="50" charset="-127"/>
              </a:rPr>
              <a:t>④</a:t>
            </a: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 void </a:t>
            </a:r>
            <a:r>
              <a:rPr lang="en-US" altLang="ko-KR" sz="2400" dirty="0" err="1">
                <a:latin typeface="나눔고딕" pitchFamily="50" charset="-127"/>
                <a:ea typeface="나눔고딕" pitchFamily="50" charset="-127"/>
              </a:rPr>
              <a:t>array_prn</a:t>
            </a: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2400" dirty="0" err="1"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 (*</a:t>
            </a:r>
            <a:r>
              <a:rPr lang="en-US" altLang="ko-KR" sz="2400" dirty="0" err="1">
                <a:latin typeface="나눔고딕" pitchFamily="50" charset="-127"/>
                <a:ea typeface="나눔고딕" pitchFamily="50" charset="-127"/>
              </a:rPr>
              <a:t>ary</a:t>
            </a: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)[4], </a:t>
            </a:r>
            <a:r>
              <a:rPr lang="en-US" altLang="ko-KR" sz="2400" dirty="0" err="1"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 i, </a:t>
            </a:r>
            <a:r>
              <a:rPr lang="en-US" altLang="ko-KR" sz="2400" dirty="0" err="1"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 j) {  …  }</a:t>
            </a:r>
            <a:endParaRPr lang="ko-KR" altLang="ko-KR" sz="24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28497" y="4365104"/>
            <a:ext cx="1572175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번</a:t>
            </a:r>
            <a:endParaRPr lang="ko-KR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 bwMode="auto">
          <a:xfrm>
            <a:off x="428498" y="4365104"/>
            <a:ext cx="1560173" cy="648072"/>
          </a:xfrm>
          <a:prstGeom prst="rect">
            <a:avLst/>
          </a:prstGeom>
          <a:noFill/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5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95739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404665"/>
            <a:ext cx="8915400" cy="38164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smtClean="0">
                <a:latin typeface="나눔고딕" pitchFamily="50" charset="-127"/>
                <a:ea typeface="나눔고딕" pitchFamily="50" charset="-127"/>
              </a:rPr>
              <a:t>3.</a:t>
            </a:r>
            <a:endParaRPr lang="ko-KR" altLang="ko-KR" sz="2400" dirty="0"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char *</a:t>
            </a:r>
            <a:r>
              <a:rPr lang="en-US" altLang="ko-KR" sz="2400" dirty="0" err="1">
                <a:latin typeface="나눔고딕" pitchFamily="50" charset="-127"/>
                <a:ea typeface="나눔고딕" pitchFamily="50" charset="-127"/>
              </a:rPr>
              <a:t>str</a:t>
            </a: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 = “elephant”; </a:t>
            </a:r>
            <a:r>
              <a:rPr lang="ko-KR" altLang="ko-KR" sz="2400" dirty="0">
                <a:latin typeface="나눔고딕" pitchFamily="50" charset="-127"/>
                <a:ea typeface="나눔고딕" pitchFamily="50" charset="-127"/>
              </a:rPr>
              <a:t>와 같이 선언되어 있을 때</a:t>
            </a: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en-US" altLang="ko-KR" sz="2400" dirty="0" smtClean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2400" dirty="0" smtClean="0">
                <a:latin typeface="나눔고딕" pitchFamily="50" charset="-127"/>
                <a:ea typeface="나눔고딕" pitchFamily="50" charset="-127"/>
              </a:rPr>
            </a:br>
            <a:r>
              <a:rPr lang="ko-KR" altLang="ko-KR" sz="2400" dirty="0" smtClean="0">
                <a:latin typeface="나눔고딕" pitchFamily="50" charset="-127"/>
                <a:ea typeface="나눔고딕" pitchFamily="50" charset="-127"/>
              </a:rPr>
              <a:t>다음 </a:t>
            </a:r>
            <a:r>
              <a:rPr lang="ko-KR" altLang="ko-KR" sz="2400" dirty="0">
                <a:latin typeface="나눔고딕" pitchFamily="50" charset="-127"/>
                <a:ea typeface="나눔고딕" pitchFamily="50" charset="-127"/>
              </a:rPr>
              <a:t>중 오류 없이 실행 되는 것은 무엇인가</a:t>
            </a: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? </a:t>
            </a:r>
            <a:r>
              <a:rPr lang="en-US" altLang="ko-KR" sz="2400" dirty="0" smtClean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2400" dirty="0" smtClean="0"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2400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ko-KR" sz="2400" dirty="0">
                <a:latin typeface="나눔고딕" pitchFamily="50" charset="-127"/>
                <a:ea typeface="나눔고딕" pitchFamily="50" charset="-127"/>
              </a:rPr>
              <a:t>단</a:t>
            </a: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, // </a:t>
            </a:r>
            <a:r>
              <a:rPr lang="en-US" altLang="ko-KR" sz="2400" dirty="0" err="1">
                <a:latin typeface="나눔고딕" pitchFamily="50" charset="-127"/>
                <a:ea typeface="나눔고딕" pitchFamily="50" charset="-127"/>
              </a:rPr>
              <a:t>str</a:t>
            </a:r>
            <a:r>
              <a:rPr lang="ko-KR" altLang="ko-KR" sz="2400" dirty="0">
                <a:latin typeface="나눔고딕" pitchFamily="50" charset="-127"/>
                <a:ea typeface="나눔고딕" pitchFamily="50" charset="-127"/>
              </a:rPr>
              <a:t>은 포인터 변수입니다</a:t>
            </a:r>
            <a:r>
              <a:rPr lang="en-US" altLang="ko-KR" sz="2400" dirty="0" smtClean="0">
                <a:latin typeface="나눔고딕" pitchFamily="50" charset="-127"/>
                <a:ea typeface="나눔고딕" pitchFamily="50" charset="-127"/>
              </a:rPr>
              <a:t>.)</a:t>
            </a:r>
          </a:p>
          <a:p>
            <a:pPr marL="0" indent="0">
              <a:buNone/>
            </a:pP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2400" dirty="0">
                <a:latin typeface="나눔고딕" pitchFamily="50" charset="-127"/>
                <a:ea typeface="나눔고딕" pitchFamily="50" charset="-127"/>
              </a:rPr>
            </a:br>
            <a:r>
              <a:rPr lang="ko-KR" altLang="ko-KR" sz="2400" dirty="0">
                <a:latin typeface="나눔고딕" pitchFamily="50" charset="-127"/>
                <a:ea typeface="나눔고딕" pitchFamily="50" charset="-127"/>
              </a:rPr>
              <a:t>①</a:t>
            </a: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 *(</a:t>
            </a:r>
            <a:r>
              <a:rPr lang="en-US" altLang="ko-KR" sz="2400" dirty="0" err="1">
                <a:latin typeface="나눔고딕" pitchFamily="50" charset="-127"/>
                <a:ea typeface="나눔고딕" pitchFamily="50" charset="-127"/>
              </a:rPr>
              <a:t>str</a:t>
            </a: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 + 4) = ‘a’; 	</a:t>
            </a:r>
            <a:r>
              <a:rPr lang="ko-KR" altLang="ko-KR" sz="2400" dirty="0">
                <a:latin typeface="나눔고딕" pitchFamily="50" charset="-127"/>
                <a:ea typeface="나눔고딕" pitchFamily="50" charset="-127"/>
              </a:rPr>
              <a:t>②</a:t>
            </a: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400" dirty="0" err="1">
                <a:latin typeface="나눔고딕" pitchFamily="50" charset="-127"/>
                <a:ea typeface="나눔고딕" pitchFamily="50" charset="-127"/>
              </a:rPr>
              <a:t>str</a:t>
            </a: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 = “rabbit”;</a:t>
            </a:r>
            <a:br>
              <a:rPr lang="en-US" altLang="ko-KR" sz="2400" dirty="0">
                <a:latin typeface="나눔고딕" pitchFamily="50" charset="-127"/>
                <a:ea typeface="나눔고딕" pitchFamily="50" charset="-127"/>
              </a:rPr>
            </a:br>
            <a:r>
              <a:rPr lang="ko-KR" altLang="ko-KR" sz="2400" dirty="0">
                <a:latin typeface="나눔고딕" pitchFamily="50" charset="-127"/>
                <a:ea typeface="나눔고딕" pitchFamily="50" charset="-127"/>
              </a:rPr>
              <a:t>③</a:t>
            </a: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400" dirty="0" err="1">
                <a:latin typeface="나눔고딕" pitchFamily="50" charset="-127"/>
                <a:ea typeface="나눔고딕" pitchFamily="50" charset="-127"/>
              </a:rPr>
              <a:t>str</a:t>
            </a: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[2] = ‘k’;	</a:t>
            </a:r>
            <a:r>
              <a:rPr lang="ko-KR" altLang="ko-KR" sz="2400" dirty="0">
                <a:latin typeface="나눔고딕" pitchFamily="50" charset="-127"/>
                <a:ea typeface="나눔고딕" pitchFamily="50" charset="-127"/>
              </a:rPr>
              <a:t>④</a:t>
            </a: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400" dirty="0" err="1">
                <a:latin typeface="나눔고딕" pitchFamily="50" charset="-127"/>
                <a:ea typeface="나눔고딕" pitchFamily="50" charset="-127"/>
              </a:rPr>
              <a:t>scanf</a:t>
            </a: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(“%s”, </a:t>
            </a:r>
            <a:r>
              <a:rPr lang="en-US" altLang="ko-KR" sz="2400" dirty="0" err="1">
                <a:latin typeface="나눔고딕" pitchFamily="50" charset="-127"/>
                <a:ea typeface="나눔고딕" pitchFamily="50" charset="-127"/>
              </a:rPr>
              <a:t>str</a:t>
            </a: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); </a:t>
            </a:r>
            <a:endParaRPr lang="en-US" altLang="ko-KR" sz="24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28497" y="4365104"/>
            <a:ext cx="1572175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번</a:t>
            </a:r>
            <a:endParaRPr lang="ko-KR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 bwMode="auto">
          <a:xfrm>
            <a:off x="428498" y="4365104"/>
            <a:ext cx="1560173" cy="648072"/>
          </a:xfrm>
          <a:prstGeom prst="rect">
            <a:avLst/>
          </a:prstGeom>
          <a:noFill/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5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04728" y="4365104"/>
            <a:ext cx="6984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 smtClean="0">
                <a:latin typeface="나눔고딕" pitchFamily="50" charset="-127"/>
                <a:ea typeface="나눔고딕" pitchFamily="50" charset="-127"/>
              </a:rPr>
              <a:t>“elephant”</a:t>
            </a:r>
            <a:r>
              <a:rPr lang="ko-KR" altLang="en-US" sz="2400" dirty="0" smtClean="0">
                <a:latin typeface="나눔고딕" pitchFamily="50" charset="-127"/>
                <a:ea typeface="나눔고딕" pitchFamily="50" charset="-127"/>
              </a:rPr>
              <a:t>가 상수이기 때문에 </a:t>
            </a:r>
            <a:r>
              <a:rPr lang="en-US" altLang="ko-KR" sz="2400" dirty="0" err="1" smtClean="0">
                <a:latin typeface="나눔고딕" pitchFamily="50" charset="-127"/>
                <a:ea typeface="나눔고딕" pitchFamily="50" charset="-127"/>
              </a:rPr>
              <a:t>str</a:t>
            </a:r>
            <a:r>
              <a:rPr lang="ko-KR" altLang="en-US" sz="2400" dirty="0" smtClean="0">
                <a:latin typeface="나눔고딕" pitchFamily="50" charset="-127"/>
                <a:ea typeface="나눔고딕" pitchFamily="50" charset="-127"/>
              </a:rPr>
              <a:t>을 이용해 접근하여 내용을 수정할 수 없습니다</a:t>
            </a:r>
            <a:r>
              <a:rPr lang="en-US" altLang="ko-KR" sz="2400" dirty="0" smtClean="0">
                <a:latin typeface="나눔고딕" pitchFamily="50" charset="-127"/>
                <a:ea typeface="나눔고딕" pitchFamily="50" charset="-127"/>
              </a:rPr>
              <a:t>!</a:t>
            </a:r>
            <a:endParaRPr lang="ko-KR" altLang="en-US" sz="240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93225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404665"/>
            <a:ext cx="8915400" cy="38164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4</a:t>
            </a:r>
            <a:endParaRPr lang="ko-KR" altLang="ko-KR" sz="2400" dirty="0"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char *</a:t>
            </a:r>
            <a:r>
              <a:rPr lang="en-US" altLang="ko-KR" sz="2400" dirty="0" err="1">
                <a:latin typeface="나눔고딕" pitchFamily="50" charset="-127"/>
                <a:ea typeface="나눔고딕" pitchFamily="50" charset="-127"/>
              </a:rPr>
              <a:t>str</a:t>
            </a: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[5];</a:t>
            </a:r>
            <a:r>
              <a:rPr lang="ko-KR" altLang="ko-KR" sz="2400" dirty="0">
                <a:latin typeface="나눔고딕" pitchFamily="50" charset="-127"/>
                <a:ea typeface="나눔고딕" pitchFamily="50" charset="-127"/>
              </a:rPr>
              <a:t>에 대한 설명으로 틀린 것은 무엇인지 찾고</a:t>
            </a: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en-US" altLang="ko-KR" sz="2400" dirty="0" smtClean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2400" dirty="0" smtClean="0">
                <a:latin typeface="나눔고딕" pitchFamily="50" charset="-127"/>
                <a:ea typeface="나눔고딕" pitchFamily="50" charset="-127"/>
              </a:rPr>
            </a:br>
            <a:r>
              <a:rPr lang="ko-KR" altLang="ko-KR" sz="2400" dirty="0" smtClean="0">
                <a:latin typeface="나눔고딕" pitchFamily="50" charset="-127"/>
                <a:ea typeface="나눔고딕" pitchFamily="50" charset="-127"/>
              </a:rPr>
              <a:t>그 </a:t>
            </a:r>
            <a:r>
              <a:rPr lang="ko-KR" altLang="ko-KR" sz="2400" dirty="0">
                <a:latin typeface="나눔고딕" pitchFamily="50" charset="-127"/>
                <a:ea typeface="나눔고딕" pitchFamily="50" charset="-127"/>
              </a:rPr>
              <a:t>이유를 적어보세요</a:t>
            </a: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.</a:t>
            </a:r>
            <a:br>
              <a:rPr lang="en-US" altLang="ko-KR" sz="2400" dirty="0"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2400" dirty="0">
                <a:latin typeface="나눔고딕" pitchFamily="50" charset="-127"/>
                <a:ea typeface="나눔고딕" pitchFamily="50" charset="-127"/>
              </a:rPr>
            </a:br>
            <a:r>
              <a:rPr lang="ko-KR" altLang="ko-KR" sz="2400" dirty="0">
                <a:latin typeface="나눔고딕" pitchFamily="50" charset="-127"/>
                <a:ea typeface="나눔고딕" pitchFamily="50" charset="-127"/>
              </a:rPr>
              <a:t>①</a:t>
            </a: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 char *</a:t>
            </a:r>
            <a:r>
              <a:rPr lang="en-US" altLang="ko-KR" sz="2400" dirty="0" err="1">
                <a:latin typeface="나눔고딕" pitchFamily="50" charset="-127"/>
                <a:ea typeface="나눔고딕" pitchFamily="50" charset="-127"/>
              </a:rPr>
              <a:t>str</a:t>
            </a: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[5]={“apple”, “banana”, “kiwi”, “orange”, “pear”}; </a:t>
            </a:r>
            <a:r>
              <a:rPr lang="en-US" altLang="ko-KR" sz="2400" dirty="0" smtClean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2400" dirty="0" smtClean="0"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2400" dirty="0" smtClean="0">
                <a:latin typeface="나눔고딕" pitchFamily="50" charset="-127"/>
                <a:ea typeface="나눔고딕" pitchFamily="50" charset="-127"/>
              </a:rPr>
              <a:t>    </a:t>
            </a:r>
            <a:r>
              <a:rPr lang="ko-KR" altLang="ko-KR" sz="2400" dirty="0" smtClean="0">
                <a:latin typeface="나눔고딕" pitchFamily="50" charset="-127"/>
                <a:ea typeface="나눔고딕" pitchFamily="50" charset="-127"/>
              </a:rPr>
              <a:t>와 </a:t>
            </a:r>
            <a:r>
              <a:rPr lang="ko-KR" altLang="ko-KR" sz="2400" dirty="0">
                <a:latin typeface="나눔고딕" pitchFamily="50" charset="-127"/>
                <a:ea typeface="나눔고딕" pitchFamily="50" charset="-127"/>
              </a:rPr>
              <a:t>같이 초기화 할 수 있다</a:t>
            </a: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.</a:t>
            </a:r>
            <a:br>
              <a:rPr lang="en-US" altLang="ko-KR" sz="2400" dirty="0">
                <a:latin typeface="나눔고딕" pitchFamily="50" charset="-127"/>
                <a:ea typeface="나눔고딕" pitchFamily="50" charset="-127"/>
              </a:rPr>
            </a:br>
            <a:r>
              <a:rPr lang="ko-KR" altLang="ko-KR" sz="2400" dirty="0">
                <a:latin typeface="나눔고딕" pitchFamily="50" charset="-127"/>
                <a:ea typeface="나눔고딕" pitchFamily="50" charset="-127"/>
              </a:rPr>
              <a:t>②</a:t>
            </a: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400" dirty="0" err="1">
                <a:latin typeface="나눔고딕" pitchFamily="50" charset="-127"/>
                <a:ea typeface="나눔고딕" pitchFamily="50" charset="-127"/>
              </a:rPr>
              <a:t>str</a:t>
            </a:r>
            <a:r>
              <a:rPr lang="ko-KR" altLang="ko-KR" sz="2400" dirty="0">
                <a:latin typeface="나눔고딕" pitchFamily="50" charset="-127"/>
                <a:ea typeface="나눔고딕" pitchFamily="50" charset="-127"/>
              </a:rPr>
              <a:t>은 배열 포인터이다</a:t>
            </a: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. </a:t>
            </a:r>
            <a:br>
              <a:rPr lang="en-US" altLang="ko-KR" sz="2400" dirty="0">
                <a:latin typeface="나눔고딕" pitchFamily="50" charset="-127"/>
                <a:ea typeface="나눔고딕" pitchFamily="50" charset="-127"/>
              </a:rPr>
            </a:br>
            <a:r>
              <a:rPr lang="ko-KR" altLang="ko-KR" sz="2400" dirty="0">
                <a:latin typeface="나눔고딕" pitchFamily="50" charset="-127"/>
                <a:ea typeface="나눔고딕" pitchFamily="50" charset="-127"/>
              </a:rPr>
              <a:t>③</a:t>
            </a: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400" dirty="0" err="1">
                <a:latin typeface="나눔고딕" pitchFamily="50" charset="-127"/>
                <a:ea typeface="나눔고딕" pitchFamily="50" charset="-127"/>
              </a:rPr>
              <a:t>str</a:t>
            </a: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[2] = “watermelon”; </a:t>
            </a:r>
            <a:r>
              <a:rPr lang="ko-KR" altLang="ko-KR" sz="2400" dirty="0">
                <a:latin typeface="나눔고딕" pitchFamily="50" charset="-127"/>
                <a:ea typeface="나눔고딕" pitchFamily="50" charset="-127"/>
              </a:rPr>
              <a:t>은 올바른 표현이다</a:t>
            </a: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. </a:t>
            </a:r>
            <a:endParaRPr lang="ko-KR" altLang="ko-KR" sz="2400" dirty="0"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r>
              <a:rPr lang="ko-KR" altLang="ko-KR" sz="2400" dirty="0">
                <a:latin typeface="나눔고딕" pitchFamily="50" charset="-127"/>
                <a:ea typeface="나눔고딕" pitchFamily="50" charset="-127"/>
              </a:rPr>
              <a:t>④</a:t>
            </a: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400" dirty="0" err="1">
                <a:latin typeface="나눔고딕" pitchFamily="50" charset="-127"/>
                <a:ea typeface="나눔고딕" pitchFamily="50" charset="-127"/>
              </a:rPr>
              <a:t>str</a:t>
            </a: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[3]=(char *)</a:t>
            </a:r>
            <a:r>
              <a:rPr lang="en-US" altLang="ko-KR" sz="2400" dirty="0" err="1">
                <a:latin typeface="나눔고딕" pitchFamily="50" charset="-127"/>
                <a:ea typeface="나눔고딕" pitchFamily="50" charset="-127"/>
              </a:rPr>
              <a:t>malloc</a:t>
            </a: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(10);  </a:t>
            </a:r>
            <a:r>
              <a:rPr lang="en-US" altLang="ko-KR" sz="2400" dirty="0" err="1">
                <a:latin typeface="나눔고딕" pitchFamily="50" charset="-127"/>
                <a:ea typeface="나눔고딕" pitchFamily="50" charset="-127"/>
              </a:rPr>
              <a:t>strcpy</a:t>
            </a: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2400" dirty="0" err="1">
                <a:latin typeface="나눔고딕" pitchFamily="50" charset="-127"/>
                <a:ea typeface="나눔고딕" pitchFamily="50" charset="-127"/>
              </a:rPr>
              <a:t>str</a:t>
            </a: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[3], “mango”); </a:t>
            </a:r>
            <a:endParaRPr lang="ko-KR" altLang="ko-KR" sz="24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28497" y="4365104"/>
            <a:ext cx="1572175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번</a:t>
            </a:r>
            <a:endParaRPr lang="ko-KR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 bwMode="auto">
          <a:xfrm>
            <a:off x="428498" y="4365104"/>
            <a:ext cx="1560173" cy="648072"/>
          </a:xfrm>
          <a:prstGeom prst="rect">
            <a:avLst/>
          </a:prstGeom>
          <a:noFill/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5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04728" y="4365104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 err="1" smtClean="0">
                <a:latin typeface="나눔고딕" pitchFamily="50" charset="-127"/>
                <a:ea typeface="나눔고딕" pitchFamily="50" charset="-127"/>
              </a:rPr>
              <a:t>str</a:t>
            </a:r>
            <a:r>
              <a:rPr lang="ko-KR" altLang="en-US" sz="2400" dirty="0" smtClean="0">
                <a:latin typeface="나눔고딕" pitchFamily="50" charset="-127"/>
                <a:ea typeface="나눔고딕" pitchFamily="50" charset="-127"/>
              </a:rPr>
              <a:t>은 </a:t>
            </a:r>
            <a:r>
              <a:rPr lang="en-US" altLang="ko-KR" sz="2400" dirty="0" smtClean="0">
                <a:latin typeface="나눔고딕" pitchFamily="50" charset="-127"/>
                <a:ea typeface="나눔고딕" pitchFamily="50" charset="-127"/>
              </a:rPr>
              <a:t>char * </a:t>
            </a:r>
            <a:r>
              <a:rPr lang="ko-KR" altLang="en-US" sz="2400" dirty="0" smtClean="0">
                <a:latin typeface="나눔고딕" pitchFamily="50" charset="-127"/>
                <a:ea typeface="나눔고딕" pitchFamily="50" charset="-127"/>
              </a:rPr>
              <a:t>배열입니다</a:t>
            </a:r>
            <a:r>
              <a:rPr lang="en-US" altLang="ko-KR" sz="2400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240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422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0473" y="116632"/>
            <a:ext cx="4824536" cy="64087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200" dirty="0">
                <a:latin typeface="나눔고딕" pitchFamily="50" charset="-127"/>
                <a:ea typeface="나눔고딕" pitchFamily="50" charset="-127"/>
              </a:rPr>
              <a:t>#include&lt;</a:t>
            </a:r>
            <a:r>
              <a:rPr lang="en-US" altLang="ko-KR" sz="2200" dirty="0" err="1">
                <a:latin typeface="나눔고딕" pitchFamily="50" charset="-127"/>
                <a:ea typeface="나눔고딕" pitchFamily="50" charset="-127"/>
              </a:rPr>
              <a:t>stdio.h</a:t>
            </a:r>
            <a:r>
              <a:rPr lang="en-US" altLang="ko-KR" sz="2200" dirty="0">
                <a:latin typeface="나눔고딕" pitchFamily="50" charset="-127"/>
                <a:ea typeface="나눔고딕" pitchFamily="50" charset="-127"/>
              </a:rPr>
              <a:t>&gt;</a:t>
            </a:r>
            <a:endParaRPr lang="ko-KR" altLang="ko-KR" sz="2200" dirty="0"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r>
              <a:rPr lang="en-US" altLang="ko-KR" sz="2200" dirty="0">
                <a:latin typeface="나눔고딕" pitchFamily="50" charset="-127"/>
                <a:ea typeface="나눔고딕" pitchFamily="50" charset="-127"/>
              </a:rPr>
              <a:t>void main(void){</a:t>
            </a:r>
            <a:endParaRPr lang="ko-KR" altLang="ko-KR" sz="2200" dirty="0">
              <a:latin typeface="나눔고딕" pitchFamily="50" charset="-127"/>
              <a:ea typeface="나눔고딕" pitchFamily="50" charset="-127"/>
            </a:endParaRPr>
          </a:p>
          <a:p>
            <a:pPr marL="358775" indent="0">
              <a:buNone/>
            </a:pPr>
            <a:r>
              <a:rPr lang="en-US" altLang="ko-KR" sz="2200" dirty="0" smtClean="0">
                <a:latin typeface="나눔고딕" pitchFamily="50" charset="-127"/>
                <a:ea typeface="나눔고딕" pitchFamily="50" charset="-127"/>
              </a:rPr>
              <a:t>int </a:t>
            </a:r>
            <a:r>
              <a:rPr lang="en-US" altLang="ko-KR" sz="2200" dirty="0">
                <a:latin typeface="나눔고딕" pitchFamily="50" charset="-127"/>
                <a:ea typeface="나눔고딕" pitchFamily="50" charset="-127"/>
              </a:rPr>
              <a:t>*</a:t>
            </a:r>
            <a:r>
              <a:rPr lang="en-US" altLang="ko-KR" sz="2200" dirty="0" err="1">
                <a:latin typeface="나눔고딕" pitchFamily="50" charset="-127"/>
                <a:ea typeface="나눔고딕" pitchFamily="50" charset="-127"/>
              </a:rPr>
              <a:t>ptr</a:t>
            </a:r>
            <a:r>
              <a:rPr lang="en-US" altLang="ko-KR" sz="2200" dirty="0">
                <a:latin typeface="나눔고딕" pitchFamily="50" charset="-127"/>
                <a:ea typeface="나눔고딕" pitchFamily="50" charset="-127"/>
              </a:rPr>
              <a:t>;</a:t>
            </a:r>
            <a:endParaRPr lang="ko-KR" altLang="ko-KR" sz="2200" dirty="0">
              <a:latin typeface="나눔고딕" pitchFamily="50" charset="-127"/>
              <a:ea typeface="나눔고딕" pitchFamily="50" charset="-127"/>
            </a:endParaRPr>
          </a:p>
          <a:p>
            <a:pPr marL="358775" indent="0">
              <a:buNone/>
            </a:pPr>
            <a:r>
              <a:rPr lang="en-US" altLang="ko-KR" sz="2200" dirty="0" smtClean="0">
                <a:latin typeface="나눔고딕" pitchFamily="50" charset="-127"/>
                <a:ea typeface="나눔고딕" pitchFamily="50" charset="-127"/>
              </a:rPr>
              <a:t>int </a:t>
            </a:r>
            <a:r>
              <a:rPr lang="en-US" altLang="ko-KR" sz="2200" dirty="0">
                <a:latin typeface="나눔고딕" pitchFamily="50" charset="-127"/>
                <a:ea typeface="나눔고딕" pitchFamily="50" charset="-127"/>
              </a:rPr>
              <a:t>n[] = {</a:t>
            </a:r>
            <a:r>
              <a:rPr lang="pt-BR" altLang="ko-KR" sz="2200" dirty="0">
                <a:latin typeface="나눔고딕" pitchFamily="50" charset="-127"/>
                <a:ea typeface="나눔고딕" pitchFamily="50" charset="-127"/>
              </a:rPr>
              <a:t>5,10,22,34,36,44</a:t>
            </a:r>
            <a:r>
              <a:rPr lang="en-US" altLang="ko-KR" sz="2200" dirty="0">
                <a:latin typeface="나눔고딕" pitchFamily="50" charset="-127"/>
                <a:ea typeface="나눔고딕" pitchFamily="50" charset="-127"/>
              </a:rPr>
              <a:t>};</a:t>
            </a:r>
            <a:endParaRPr lang="ko-KR" altLang="ko-KR" sz="2200" dirty="0">
              <a:latin typeface="나눔고딕" pitchFamily="50" charset="-127"/>
              <a:ea typeface="나눔고딕" pitchFamily="50" charset="-127"/>
            </a:endParaRPr>
          </a:p>
          <a:p>
            <a:pPr marL="358775" indent="0">
              <a:buNone/>
            </a:pPr>
            <a:r>
              <a:rPr lang="en-US" altLang="ko-KR" sz="2200" dirty="0" err="1" smtClean="0">
                <a:latin typeface="나눔고딕" pitchFamily="50" charset="-127"/>
                <a:ea typeface="나눔고딕" pitchFamily="50" charset="-127"/>
              </a:rPr>
              <a:t>ptr</a:t>
            </a:r>
            <a:r>
              <a:rPr lang="en-US" altLang="ko-KR" sz="2200" dirty="0" smtClean="0">
                <a:latin typeface="나눔고딕" pitchFamily="50" charset="-127"/>
                <a:ea typeface="나눔고딕" pitchFamily="50" charset="-127"/>
              </a:rPr>
              <a:t>=n</a:t>
            </a:r>
            <a:r>
              <a:rPr lang="en-US" altLang="ko-KR" sz="2200" dirty="0">
                <a:latin typeface="나눔고딕" pitchFamily="50" charset="-127"/>
                <a:ea typeface="나눔고딕" pitchFamily="50" charset="-127"/>
              </a:rPr>
              <a:t>;</a:t>
            </a:r>
            <a:endParaRPr lang="ko-KR" altLang="ko-KR" sz="2200" dirty="0">
              <a:latin typeface="나눔고딕" pitchFamily="50" charset="-127"/>
              <a:ea typeface="나눔고딕" pitchFamily="50" charset="-127"/>
            </a:endParaRPr>
          </a:p>
          <a:p>
            <a:pPr marL="358775" indent="0">
              <a:buNone/>
            </a:pPr>
            <a:r>
              <a:rPr lang="en-US" altLang="ko-KR" sz="2200" dirty="0">
                <a:latin typeface="나눔고딕" pitchFamily="50" charset="-127"/>
                <a:ea typeface="나눔고딕" pitchFamily="50" charset="-127"/>
              </a:rPr>
              <a:t> </a:t>
            </a:r>
            <a:endParaRPr lang="ko-KR" altLang="ko-KR" sz="2200" dirty="0">
              <a:latin typeface="나눔고딕" pitchFamily="50" charset="-127"/>
              <a:ea typeface="나눔고딕" pitchFamily="50" charset="-127"/>
            </a:endParaRPr>
          </a:p>
          <a:p>
            <a:pPr marL="358775" indent="0">
              <a:buNone/>
            </a:pPr>
            <a:r>
              <a:rPr lang="en-US" altLang="ko-KR" sz="2200" dirty="0" smtClean="0">
                <a:latin typeface="나눔고딕" pitchFamily="50" charset="-127"/>
                <a:ea typeface="나눔고딕" pitchFamily="50" charset="-127"/>
              </a:rPr>
              <a:t>printf</a:t>
            </a:r>
            <a:r>
              <a:rPr lang="en-US" altLang="ko-KR" sz="2200" dirty="0">
                <a:latin typeface="나눔고딕" pitchFamily="50" charset="-127"/>
                <a:ea typeface="나눔고딕" pitchFamily="50" charset="-127"/>
              </a:rPr>
              <a:t>("%d ", *</a:t>
            </a:r>
            <a:r>
              <a:rPr lang="en-US" altLang="ko-KR" sz="2200" dirty="0" err="1">
                <a:latin typeface="나눔고딕" pitchFamily="50" charset="-127"/>
                <a:ea typeface="나눔고딕" pitchFamily="50" charset="-127"/>
              </a:rPr>
              <a:t>ptr</a:t>
            </a:r>
            <a:r>
              <a:rPr lang="en-US" altLang="ko-KR" sz="2200" dirty="0">
                <a:latin typeface="나눔고딕" pitchFamily="50" charset="-127"/>
                <a:ea typeface="나눔고딕" pitchFamily="50" charset="-127"/>
              </a:rPr>
              <a:t>++);</a:t>
            </a:r>
            <a:endParaRPr lang="ko-KR" altLang="ko-KR" sz="2200" dirty="0">
              <a:latin typeface="나눔고딕" pitchFamily="50" charset="-127"/>
              <a:ea typeface="나눔고딕" pitchFamily="50" charset="-127"/>
            </a:endParaRPr>
          </a:p>
          <a:p>
            <a:pPr marL="358775" indent="0">
              <a:buNone/>
            </a:pPr>
            <a:r>
              <a:rPr lang="en-US" altLang="ko-KR" sz="2200" dirty="0" smtClean="0">
                <a:latin typeface="나눔고딕" pitchFamily="50" charset="-127"/>
                <a:ea typeface="나눔고딕" pitchFamily="50" charset="-127"/>
              </a:rPr>
              <a:t>printf</a:t>
            </a:r>
            <a:r>
              <a:rPr lang="en-US" altLang="ko-KR" sz="2200" dirty="0">
                <a:latin typeface="나눔고딕" pitchFamily="50" charset="-127"/>
                <a:ea typeface="나눔고딕" pitchFamily="50" charset="-127"/>
              </a:rPr>
              <a:t>(" %d\n", *</a:t>
            </a:r>
            <a:r>
              <a:rPr lang="en-US" altLang="ko-KR" sz="2200" dirty="0" err="1">
                <a:latin typeface="나눔고딕" pitchFamily="50" charset="-127"/>
                <a:ea typeface="나눔고딕" pitchFamily="50" charset="-127"/>
              </a:rPr>
              <a:t>ptr</a:t>
            </a:r>
            <a:r>
              <a:rPr lang="en-US" altLang="ko-KR" sz="2200" dirty="0">
                <a:latin typeface="나눔고딕" pitchFamily="50" charset="-127"/>
                <a:ea typeface="나눔고딕" pitchFamily="50" charset="-127"/>
              </a:rPr>
              <a:t>);</a:t>
            </a:r>
            <a:endParaRPr lang="ko-KR" altLang="ko-KR" sz="2200" dirty="0">
              <a:latin typeface="나눔고딕" pitchFamily="50" charset="-127"/>
              <a:ea typeface="나눔고딕" pitchFamily="50" charset="-127"/>
            </a:endParaRPr>
          </a:p>
          <a:p>
            <a:pPr marL="358775" indent="0">
              <a:buNone/>
            </a:pPr>
            <a:endParaRPr lang="ko-KR" altLang="ko-KR" sz="2200" dirty="0">
              <a:latin typeface="나눔고딕" pitchFamily="50" charset="-127"/>
              <a:ea typeface="나눔고딕" pitchFamily="50" charset="-127"/>
            </a:endParaRPr>
          </a:p>
          <a:p>
            <a:pPr marL="358775" indent="0">
              <a:buNone/>
            </a:pPr>
            <a:r>
              <a:rPr lang="en-US" altLang="ko-KR" sz="2200" dirty="0" smtClean="0">
                <a:latin typeface="나눔고딕" pitchFamily="50" charset="-127"/>
                <a:ea typeface="나눔고딕" pitchFamily="50" charset="-127"/>
              </a:rPr>
              <a:t>printf</a:t>
            </a:r>
            <a:r>
              <a:rPr lang="en-US" altLang="ko-KR" sz="2200" dirty="0">
                <a:latin typeface="나눔고딕" pitchFamily="50" charset="-127"/>
                <a:ea typeface="나눔고딕" pitchFamily="50" charset="-127"/>
              </a:rPr>
              <a:t>("%d ", *ptr+1); </a:t>
            </a:r>
            <a:endParaRPr lang="ko-KR" altLang="ko-KR" sz="2200" dirty="0">
              <a:latin typeface="나눔고딕" pitchFamily="50" charset="-127"/>
              <a:ea typeface="나눔고딕" pitchFamily="50" charset="-127"/>
            </a:endParaRPr>
          </a:p>
          <a:p>
            <a:pPr marL="358775" indent="0">
              <a:buNone/>
            </a:pPr>
            <a:r>
              <a:rPr lang="en-US" altLang="ko-KR" sz="2200" dirty="0" smtClean="0">
                <a:latin typeface="나눔고딕" pitchFamily="50" charset="-127"/>
                <a:ea typeface="나눔고딕" pitchFamily="50" charset="-127"/>
              </a:rPr>
              <a:t>printf</a:t>
            </a:r>
            <a:r>
              <a:rPr lang="en-US" altLang="ko-KR" sz="2200" dirty="0">
                <a:latin typeface="나눔고딕" pitchFamily="50" charset="-127"/>
                <a:ea typeface="나눔고딕" pitchFamily="50" charset="-127"/>
              </a:rPr>
              <a:t>(" %d\n", *</a:t>
            </a:r>
            <a:r>
              <a:rPr lang="en-US" altLang="ko-KR" sz="2200" dirty="0" err="1">
                <a:latin typeface="나눔고딕" pitchFamily="50" charset="-127"/>
                <a:ea typeface="나눔고딕" pitchFamily="50" charset="-127"/>
              </a:rPr>
              <a:t>ptr</a:t>
            </a:r>
            <a:r>
              <a:rPr lang="en-US" altLang="ko-KR" sz="2200" dirty="0">
                <a:latin typeface="나눔고딕" pitchFamily="50" charset="-127"/>
                <a:ea typeface="나눔고딕" pitchFamily="50" charset="-127"/>
              </a:rPr>
              <a:t>);</a:t>
            </a:r>
            <a:endParaRPr lang="ko-KR" altLang="ko-KR" sz="2200" dirty="0">
              <a:latin typeface="나눔고딕" pitchFamily="50" charset="-127"/>
              <a:ea typeface="나눔고딕" pitchFamily="50" charset="-127"/>
            </a:endParaRPr>
          </a:p>
          <a:p>
            <a:pPr marL="358775" indent="0">
              <a:buNone/>
            </a:pPr>
            <a:r>
              <a:rPr lang="en-US" altLang="ko-KR" sz="2200" dirty="0">
                <a:latin typeface="나눔고딕" pitchFamily="50" charset="-127"/>
                <a:ea typeface="나눔고딕" pitchFamily="50" charset="-127"/>
              </a:rPr>
              <a:t> </a:t>
            </a:r>
            <a:endParaRPr lang="ko-KR" altLang="ko-KR" sz="2200" dirty="0">
              <a:latin typeface="나눔고딕" pitchFamily="50" charset="-127"/>
              <a:ea typeface="나눔고딕" pitchFamily="50" charset="-127"/>
            </a:endParaRPr>
          </a:p>
          <a:p>
            <a:pPr marL="358775" indent="0">
              <a:buNone/>
            </a:pPr>
            <a:r>
              <a:rPr lang="en-US" altLang="ko-KR" sz="2200" dirty="0" smtClean="0">
                <a:latin typeface="나눔고딕" pitchFamily="50" charset="-127"/>
                <a:ea typeface="나눔고딕" pitchFamily="50" charset="-127"/>
              </a:rPr>
              <a:t>printf</a:t>
            </a:r>
            <a:r>
              <a:rPr lang="en-US" altLang="ko-KR" sz="2200" dirty="0">
                <a:latin typeface="나눔고딕" pitchFamily="50" charset="-127"/>
                <a:ea typeface="나눔고딕" pitchFamily="50" charset="-127"/>
              </a:rPr>
              <a:t>("%d ", ++*</a:t>
            </a:r>
            <a:r>
              <a:rPr lang="en-US" altLang="ko-KR" sz="2200" dirty="0" err="1">
                <a:latin typeface="나눔고딕" pitchFamily="50" charset="-127"/>
                <a:ea typeface="나눔고딕" pitchFamily="50" charset="-127"/>
              </a:rPr>
              <a:t>ptr</a:t>
            </a:r>
            <a:r>
              <a:rPr lang="en-US" altLang="ko-KR" sz="2200" dirty="0">
                <a:latin typeface="나눔고딕" pitchFamily="50" charset="-127"/>
                <a:ea typeface="나눔고딕" pitchFamily="50" charset="-127"/>
              </a:rPr>
              <a:t>);</a:t>
            </a:r>
            <a:endParaRPr lang="ko-KR" altLang="ko-KR" sz="2200" dirty="0">
              <a:latin typeface="나눔고딕" pitchFamily="50" charset="-127"/>
              <a:ea typeface="나눔고딕" pitchFamily="50" charset="-127"/>
            </a:endParaRPr>
          </a:p>
          <a:p>
            <a:pPr marL="358775" indent="0">
              <a:buNone/>
            </a:pPr>
            <a:r>
              <a:rPr lang="en-US" altLang="ko-KR" sz="2200" dirty="0" smtClean="0">
                <a:latin typeface="나눔고딕" pitchFamily="50" charset="-127"/>
                <a:ea typeface="나눔고딕" pitchFamily="50" charset="-127"/>
              </a:rPr>
              <a:t>printf</a:t>
            </a:r>
            <a:r>
              <a:rPr lang="en-US" altLang="ko-KR" sz="2200" dirty="0">
                <a:latin typeface="나눔고딕" pitchFamily="50" charset="-127"/>
                <a:ea typeface="나눔고딕" pitchFamily="50" charset="-127"/>
              </a:rPr>
              <a:t>(" %d\n", *</a:t>
            </a:r>
            <a:r>
              <a:rPr lang="en-US" altLang="ko-KR" sz="2200" dirty="0" err="1">
                <a:latin typeface="나눔고딕" pitchFamily="50" charset="-127"/>
                <a:ea typeface="나눔고딕" pitchFamily="50" charset="-127"/>
              </a:rPr>
              <a:t>ptr</a:t>
            </a:r>
            <a:r>
              <a:rPr lang="en-US" altLang="ko-KR" sz="2200" dirty="0" smtClean="0">
                <a:latin typeface="나눔고딕" pitchFamily="50" charset="-127"/>
                <a:ea typeface="나눔고딕" pitchFamily="50" charset="-127"/>
              </a:rPr>
              <a:t>);</a:t>
            </a:r>
            <a:endParaRPr lang="ko-KR" altLang="ko-KR" sz="2200" dirty="0"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r>
              <a:rPr lang="en-US" altLang="ko-KR" sz="2200" dirty="0">
                <a:latin typeface="나눔고딕" pitchFamily="50" charset="-127"/>
                <a:ea typeface="나눔고딕" pitchFamily="50" charset="-127"/>
              </a:rPr>
              <a:t> </a:t>
            </a:r>
            <a:endParaRPr lang="ko-KR" altLang="ko-KR" sz="2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707625" y="908720"/>
            <a:ext cx="4416958" cy="51125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200" dirty="0" smtClean="0">
                <a:latin typeface="나눔고딕" pitchFamily="50" charset="-127"/>
                <a:ea typeface="나눔고딕" pitchFamily="50" charset="-127"/>
              </a:rPr>
              <a:t> </a:t>
            </a:r>
            <a:endParaRPr lang="ko-KR" altLang="ko-KR" sz="2200" dirty="0" smtClean="0">
              <a:latin typeface="나눔고딕" pitchFamily="50" charset="-127"/>
              <a:ea typeface="나눔고딕" pitchFamily="50" charset="-127"/>
            </a:endParaRPr>
          </a:p>
          <a:p>
            <a:pPr marL="358775" indent="0">
              <a:buNone/>
            </a:pPr>
            <a:r>
              <a:rPr lang="en-US" altLang="ko-KR" sz="2200" b="0" dirty="0" smtClean="0">
                <a:latin typeface="나눔고딕" pitchFamily="50" charset="-127"/>
                <a:ea typeface="나눔고딕" pitchFamily="50" charset="-127"/>
              </a:rPr>
              <a:t>printf("%d ", *(</a:t>
            </a:r>
            <a:r>
              <a:rPr lang="en-US" altLang="ko-KR" sz="2200" b="0" dirty="0" err="1" smtClean="0">
                <a:latin typeface="나눔고딕" pitchFamily="50" charset="-127"/>
                <a:ea typeface="나눔고딕" pitchFamily="50" charset="-127"/>
              </a:rPr>
              <a:t>ptr</a:t>
            </a:r>
            <a:r>
              <a:rPr lang="en-US" altLang="ko-KR" sz="2200" b="0" dirty="0" smtClean="0">
                <a:latin typeface="나눔고딕" pitchFamily="50" charset="-127"/>
                <a:ea typeface="나눔고딕" pitchFamily="50" charset="-127"/>
              </a:rPr>
              <a:t> +1));</a:t>
            </a:r>
            <a:endParaRPr lang="ko-KR" altLang="ko-KR" sz="2200" b="0" dirty="0" smtClean="0">
              <a:latin typeface="나눔고딕" pitchFamily="50" charset="-127"/>
              <a:ea typeface="나눔고딕" pitchFamily="50" charset="-127"/>
            </a:endParaRPr>
          </a:p>
          <a:p>
            <a:pPr marL="358775" indent="0">
              <a:buNone/>
            </a:pPr>
            <a:r>
              <a:rPr lang="en-US" altLang="ko-KR" sz="2200" b="0" dirty="0" smtClean="0">
                <a:latin typeface="나눔고딕" pitchFamily="50" charset="-127"/>
                <a:ea typeface="나눔고딕" pitchFamily="50" charset="-127"/>
              </a:rPr>
              <a:t>printf(" %d\n", *</a:t>
            </a:r>
            <a:r>
              <a:rPr lang="en-US" altLang="ko-KR" sz="2200" b="0" dirty="0" err="1" smtClean="0">
                <a:latin typeface="나눔고딕" pitchFamily="50" charset="-127"/>
                <a:ea typeface="나눔고딕" pitchFamily="50" charset="-127"/>
              </a:rPr>
              <a:t>ptr</a:t>
            </a:r>
            <a:r>
              <a:rPr lang="en-US" altLang="ko-KR" sz="2200" b="0" dirty="0" smtClean="0">
                <a:latin typeface="나눔고딕" pitchFamily="50" charset="-127"/>
                <a:ea typeface="나눔고딕" pitchFamily="50" charset="-127"/>
              </a:rPr>
              <a:t>);</a:t>
            </a:r>
            <a:endParaRPr lang="ko-KR" altLang="ko-KR" sz="2200" b="0" dirty="0" smtClean="0">
              <a:latin typeface="나눔고딕" pitchFamily="50" charset="-127"/>
              <a:ea typeface="나눔고딕" pitchFamily="50" charset="-127"/>
            </a:endParaRPr>
          </a:p>
          <a:p>
            <a:pPr marL="358775" indent="0">
              <a:buNone/>
            </a:pPr>
            <a:r>
              <a:rPr lang="en-US" altLang="ko-KR" sz="2200" b="0" dirty="0" smtClean="0">
                <a:latin typeface="나눔고딕" pitchFamily="50" charset="-127"/>
                <a:ea typeface="나눔고딕" pitchFamily="50" charset="-127"/>
              </a:rPr>
              <a:t> </a:t>
            </a:r>
            <a:endParaRPr lang="ko-KR" altLang="ko-KR" sz="2200" b="0" dirty="0" smtClean="0">
              <a:latin typeface="나눔고딕" pitchFamily="50" charset="-127"/>
              <a:ea typeface="나눔고딕" pitchFamily="50" charset="-127"/>
            </a:endParaRPr>
          </a:p>
          <a:p>
            <a:pPr marL="358775" indent="0">
              <a:buNone/>
            </a:pPr>
            <a:r>
              <a:rPr lang="en-US" altLang="ko-KR" sz="2200" b="0" dirty="0" smtClean="0">
                <a:latin typeface="나눔고딕" pitchFamily="50" charset="-127"/>
                <a:ea typeface="나눔고딕" pitchFamily="50" charset="-127"/>
              </a:rPr>
              <a:t>printf("%d ", *</a:t>
            </a:r>
            <a:r>
              <a:rPr lang="en-US" altLang="ko-KR" sz="2200" b="0" dirty="0" err="1" smtClean="0">
                <a:latin typeface="나눔고딕" pitchFamily="50" charset="-127"/>
                <a:ea typeface="나눔고딕" pitchFamily="50" charset="-127"/>
              </a:rPr>
              <a:t>ptr</a:t>
            </a:r>
            <a:r>
              <a:rPr lang="en-US" altLang="ko-KR" sz="2200" b="0" dirty="0" smtClean="0">
                <a:latin typeface="나눔고딕" pitchFamily="50" charset="-127"/>
                <a:ea typeface="나눔고딕" pitchFamily="50" charset="-127"/>
              </a:rPr>
              <a:t>+=1);</a:t>
            </a:r>
            <a:endParaRPr lang="ko-KR" altLang="ko-KR" sz="2200" b="0" dirty="0" smtClean="0">
              <a:latin typeface="나눔고딕" pitchFamily="50" charset="-127"/>
              <a:ea typeface="나눔고딕" pitchFamily="50" charset="-127"/>
            </a:endParaRPr>
          </a:p>
          <a:p>
            <a:pPr marL="358775" indent="0">
              <a:buNone/>
            </a:pPr>
            <a:r>
              <a:rPr lang="en-US" altLang="ko-KR" sz="2200" b="0" dirty="0" smtClean="0">
                <a:latin typeface="나눔고딕" pitchFamily="50" charset="-127"/>
                <a:ea typeface="나눔고딕" pitchFamily="50" charset="-127"/>
              </a:rPr>
              <a:t>printf(" %d\n", *</a:t>
            </a:r>
            <a:r>
              <a:rPr lang="en-US" altLang="ko-KR" sz="2200" b="0" dirty="0" err="1" smtClean="0">
                <a:latin typeface="나눔고딕" pitchFamily="50" charset="-127"/>
                <a:ea typeface="나눔고딕" pitchFamily="50" charset="-127"/>
              </a:rPr>
              <a:t>ptr</a:t>
            </a:r>
            <a:r>
              <a:rPr lang="en-US" altLang="ko-KR" sz="2200" b="0" dirty="0" smtClean="0">
                <a:latin typeface="나눔고딕" pitchFamily="50" charset="-127"/>
                <a:ea typeface="나눔고딕" pitchFamily="50" charset="-127"/>
              </a:rPr>
              <a:t>);</a:t>
            </a:r>
            <a:endParaRPr lang="ko-KR" altLang="ko-KR" sz="2200" b="0" dirty="0" smtClean="0">
              <a:latin typeface="나눔고딕" pitchFamily="50" charset="-127"/>
              <a:ea typeface="나눔고딕" pitchFamily="50" charset="-127"/>
            </a:endParaRPr>
          </a:p>
          <a:p>
            <a:pPr marL="358775" indent="0">
              <a:buNone/>
            </a:pPr>
            <a:r>
              <a:rPr lang="en-US" altLang="ko-KR" sz="2200" b="0" dirty="0" smtClean="0">
                <a:latin typeface="나눔고딕" pitchFamily="50" charset="-127"/>
                <a:ea typeface="나눔고딕" pitchFamily="50" charset="-127"/>
              </a:rPr>
              <a:t>	</a:t>
            </a:r>
            <a:endParaRPr lang="ko-KR" altLang="ko-KR" sz="2200" b="0" dirty="0" smtClean="0">
              <a:latin typeface="나눔고딕" pitchFamily="50" charset="-127"/>
              <a:ea typeface="나눔고딕" pitchFamily="50" charset="-127"/>
            </a:endParaRPr>
          </a:p>
          <a:p>
            <a:pPr marL="358775" indent="0">
              <a:buNone/>
            </a:pPr>
            <a:r>
              <a:rPr lang="en-US" altLang="ko-KR" sz="2200" b="0" dirty="0" smtClean="0">
                <a:latin typeface="나눔고딕" pitchFamily="50" charset="-127"/>
                <a:ea typeface="나눔고딕" pitchFamily="50" charset="-127"/>
              </a:rPr>
              <a:t>printf("%d ", *++</a:t>
            </a:r>
            <a:r>
              <a:rPr lang="en-US" altLang="ko-KR" sz="2200" b="0" dirty="0" err="1" smtClean="0">
                <a:latin typeface="나눔고딕" pitchFamily="50" charset="-127"/>
                <a:ea typeface="나눔고딕" pitchFamily="50" charset="-127"/>
              </a:rPr>
              <a:t>ptr</a:t>
            </a:r>
            <a:r>
              <a:rPr lang="en-US" altLang="ko-KR" sz="2200" b="0" dirty="0" smtClean="0">
                <a:latin typeface="나눔고딕" pitchFamily="50" charset="-127"/>
                <a:ea typeface="나눔고딕" pitchFamily="50" charset="-127"/>
              </a:rPr>
              <a:t>); </a:t>
            </a:r>
            <a:endParaRPr lang="ko-KR" altLang="ko-KR" sz="2200" b="0" dirty="0" smtClean="0">
              <a:latin typeface="나눔고딕" pitchFamily="50" charset="-127"/>
              <a:ea typeface="나눔고딕" pitchFamily="50" charset="-127"/>
            </a:endParaRPr>
          </a:p>
          <a:p>
            <a:pPr marL="358775" indent="0">
              <a:buNone/>
            </a:pPr>
            <a:r>
              <a:rPr lang="en-US" altLang="ko-KR" sz="2200" b="0" dirty="0" smtClean="0">
                <a:latin typeface="나눔고딕" pitchFamily="50" charset="-127"/>
                <a:ea typeface="나눔고딕" pitchFamily="50" charset="-127"/>
              </a:rPr>
              <a:t>printf(" %d\n", *</a:t>
            </a:r>
            <a:r>
              <a:rPr lang="en-US" altLang="ko-KR" sz="2200" b="0" dirty="0" err="1" smtClean="0">
                <a:latin typeface="나눔고딕" pitchFamily="50" charset="-127"/>
                <a:ea typeface="나눔고딕" pitchFamily="50" charset="-127"/>
              </a:rPr>
              <a:t>ptr</a:t>
            </a:r>
            <a:r>
              <a:rPr lang="en-US" altLang="ko-KR" sz="2200" b="0" dirty="0" smtClean="0">
                <a:latin typeface="나눔고딕" pitchFamily="50" charset="-127"/>
                <a:ea typeface="나눔고딕" pitchFamily="50" charset="-127"/>
              </a:rPr>
              <a:t>);</a:t>
            </a:r>
            <a:endParaRPr lang="ko-KR" altLang="ko-KR" sz="2200" b="0" dirty="0" smtClean="0">
              <a:latin typeface="나눔고딕" pitchFamily="50" charset="-127"/>
              <a:ea typeface="나눔고딕" pitchFamily="50" charset="-127"/>
            </a:endParaRPr>
          </a:p>
          <a:p>
            <a:pPr marL="358775" indent="0">
              <a:buNone/>
            </a:pPr>
            <a:r>
              <a:rPr lang="en-US" altLang="ko-KR" sz="2200" b="0" dirty="0" smtClean="0">
                <a:latin typeface="나눔고딕" pitchFamily="50" charset="-127"/>
                <a:ea typeface="나눔고딕" pitchFamily="50" charset="-127"/>
              </a:rPr>
              <a:t> </a:t>
            </a:r>
            <a:endParaRPr lang="ko-KR" altLang="ko-KR" sz="2200" b="0" dirty="0" smtClean="0">
              <a:latin typeface="나눔고딕" pitchFamily="50" charset="-127"/>
              <a:ea typeface="나눔고딕" pitchFamily="50" charset="-127"/>
            </a:endParaRPr>
          </a:p>
          <a:p>
            <a:pPr marL="358775" indent="0">
              <a:buNone/>
            </a:pPr>
            <a:r>
              <a:rPr lang="en-US" altLang="ko-KR" sz="2200" b="0" dirty="0" smtClean="0">
                <a:latin typeface="나눔고딕" pitchFamily="50" charset="-127"/>
                <a:ea typeface="나눔고딕" pitchFamily="50" charset="-127"/>
              </a:rPr>
              <a:t>printf("%d ", (*</a:t>
            </a:r>
            <a:r>
              <a:rPr lang="en-US" altLang="ko-KR" sz="2200" b="0" dirty="0" err="1" smtClean="0">
                <a:latin typeface="나눔고딕" pitchFamily="50" charset="-127"/>
                <a:ea typeface="나눔고딕" pitchFamily="50" charset="-127"/>
              </a:rPr>
              <a:t>ptr</a:t>
            </a:r>
            <a:r>
              <a:rPr lang="en-US" altLang="ko-KR" sz="2200" b="0" dirty="0" smtClean="0">
                <a:latin typeface="나눔고딕" pitchFamily="50" charset="-127"/>
                <a:ea typeface="나눔고딕" pitchFamily="50" charset="-127"/>
              </a:rPr>
              <a:t>)++);</a:t>
            </a:r>
            <a:endParaRPr lang="ko-KR" altLang="ko-KR" sz="2200" b="0" dirty="0" smtClean="0">
              <a:latin typeface="나눔고딕" pitchFamily="50" charset="-127"/>
              <a:ea typeface="나눔고딕" pitchFamily="50" charset="-127"/>
            </a:endParaRPr>
          </a:p>
          <a:p>
            <a:pPr marL="358775" indent="0">
              <a:buNone/>
            </a:pPr>
            <a:r>
              <a:rPr lang="en-US" altLang="ko-KR" sz="2200" b="0" dirty="0" smtClean="0">
                <a:latin typeface="나눔고딕" pitchFamily="50" charset="-127"/>
                <a:ea typeface="나눔고딕" pitchFamily="50" charset="-127"/>
              </a:rPr>
              <a:t>printf(" %d\n", *</a:t>
            </a:r>
            <a:r>
              <a:rPr lang="en-US" altLang="ko-KR" sz="2200" b="0" dirty="0" err="1" smtClean="0">
                <a:latin typeface="나눔고딕" pitchFamily="50" charset="-127"/>
                <a:ea typeface="나눔고딕" pitchFamily="50" charset="-127"/>
              </a:rPr>
              <a:t>ptr</a:t>
            </a:r>
            <a:r>
              <a:rPr lang="en-US" altLang="ko-KR" sz="2200" b="0" dirty="0" smtClean="0">
                <a:latin typeface="나눔고딕" pitchFamily="50" charset="-127"/>
                <a:ea typeface="나눔고딕" pitchFamily="50" charset="-127"/>
              </a:rPr>
              <a:t>);</a:t>
            </a:r>
            <a:endParaRPr lang="ko-KR" altLang="ko-KR" sz="2200" b="0" dirty="0" smtClean="0"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r>
              <a:rPr lang="en-US" altLang="ko-KR" sz="2200" b="0" dirty="0" smtClean="0">
                <a:latin typeface="나눔고딕" pitchFamily="50" charset="-127"/>
                <a:ea typeface="나눔고딕" pitchFamily="50" charset="-127"/>
              </a:rPr>
              <a:t>}</a:t>
            </a:r>
            <a:endParaRPr lang="ko-KR" altLang="ko-KR" sz="2200" b="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84848" y="2769149"/>
            <a:ext cx="8739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latin typeface="맑은 고딕" pitchFamily="50" charset="-127"/>
                <a:ea typeface="맑은 고딕" pitchFamily="50" charset="-127"/>
              </a:rPr>
              <a:t>5  </a:t>
            </a:r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ko-KR" sz="2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84848" y="4005064"/>
            <a:ext cx="10374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11  10</a:t>
            </a:r>
            <a:endParaRPr lang="ko-KR" altLang="ko-KR" sz="2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84848" y="5229200"/>
            <a:ext cx="10374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11  </a:t>
            </a:r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11</a:t>
            </a:r>
            <a:endParaRPr lang="ko-KR" altLang="en-US" sz="2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50682" y="1628801"/>
            <a:ext cx="11814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22  </a:t>
            </a:r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11</a:t>
            </a:r>
            <a:endParaRPr lang="ko-KR" altLang="en-US" sz="2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50682" y="2553761"/>
            <a:ext cx="11814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12  </a:t>
            </a:r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12</a:t>
            </a:r>
            <a:endParaRPr lang="ko-KR" altLang="en-US" sz="2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08025" y="4005064"/>
            <a:ext cx="11814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22  </a:t>
            </a:r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22</a:t>
            </a:r>
            <a:endParaRPr lang="ko-KR" altLang="en-US" sz="2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80033" y="5229200"/>
            <a:ext cx="11814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22  </a:t>
            </a:r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23</a:t>
            </a:r>
            <a:endParaRPr lang="ko-KR" altLang="en-US" sz="22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3404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6496" y="260648"/>
            <a:ext cx="8915400" cy="64533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dirty="0" smtClean="0">
                <a:latin typeface="나눔고딕" pitchFamily="50" charset="-127"/>
                <a:ea typeface="나눔고딕" pitchFamily="50" charset="-127"/>
              </a:rPr>
              <a:t>6.</a:t>
            </a:r>
          </a:p>
          <a:p>
            <a:pPr marL="0" indent="0">
              <a:buNone/>
            </a:pPr>
            <a:r>
              <a:rPr lang="en-US" altLang="ko-KR" sz="2200" dirty="0" err="1" smtClean="0"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22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200" dirty="0">
                <a:latin typeface="나눔고딕" pitchFamily="50" charset="-127"/>
                <a:ea typeface="나눔고딕" pitchFamily="50" charset="-127"/>
              </a:rPr>
              <a:t>main(void){</a:t>
            </a:r>
            <a:endParaRPr lang="ko-KR" altLang="ko-KR" sz="2200" dirty="0"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r>
              <a:rPr lang="en-US" altLang="ko-KR" sz="2200" dirty="0">
                <a:latin typeface="나눔고딕" pitchFamily="50" charset="-127"/>
                <a:ea typeface="나눔고딕" pitchFamily="50" charset="-127"/>
              </a:rPr>
              <a:t>	char *</a:t>
            </a:r>
            <a:r>
              <a:rPr lang="en-US" altLang="ko-KR" sz="2200" dirty="0" err="1">
                <a:latin typeface="나눔고딕" pitchFamily="50" charset="-127"/>
                <a:ea typeface="나눔고딕" pitchFamily="50" charset="-127"/>
              </a:rPr>
              <a:t>ptr</a:t>
            </a:r>
            <a:r>
              <a:rPr lang="en-US" altLang="ko-KR" sz="2200" dirty="0">
                <a:latin typeface="나눔고딕" pitchFamily="50" charset="-127"/>
                <a:ea typeface="나눔고딕" pitchFamily="50" charset="-127"/>
              </a:rPr>
              <a:t>[]={"red", "orange", "pink", "white", "blue", </a:t>
            </a:r>
            <a:r>
              <a:rPr lang="en-US" altLang="ko-KR" sz="2200" dirty="0" smtClean="0"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2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200" dirty="0" smtClean="0">
                <a:latin typeface="나눔고딕" pitchFamily="50" charset="-127"/>
                <a:ea typeface="나눔고딕" pitchFamily="50" charset="-127"/>
              </a:rPr>
              <a:t>                        "brown</a:t>
            </a:r>
            <a:r>
              <a:rPr lang="en-US" altLang="ko-KR" sz="2200" dirty="0">
                <a:latin typeface="나눔고딕" pitchFamily="50" charset="-127"/>
                <a:ea typeface="나눔고딕" pitchFamily="50" charset="-127"/>
              </a:rPr>
              <a:t>", "black", "gray"};</a:t>
            </a:r>
            <a:endParaRPr lang="ko-KR" altLang="ko-KR" sz="2200" dirty="0"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r>
              <a:rPr lang="en-US" altLang="ko-KR" sz="2200" dirty="0">
                <a:latin typeface="나눔고딕" pitchFamily="50" charset="-127"/>
                <a:ea typeface="나눔고딕" pitchFamily="50" charset="-127"/>
              </a:rPr>
              <a:t> </a:t>
            </a:r>
            <a:endParaRPr lang="ko-KR" altLang="ko-KR" sz="2200" dirty="0"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r>
              <a:rPr lang="en-US" altLang="ko-KR" sz="2200" dirty="0"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2200" dirty="0" err="1">
                <a:latin typeface="나눔고딕" pitchFamily="50" charset="-127"/>
                <a:ea typeface="나눔고딕" pitchFamily="50" charset="-127"/>
              </a:rPr>
              <a:t>printf</a:t>
            </a:r>
            <a:r>
              <a:rPr lang="en-US" altLang="ko-KR" sz="2200" dirty="0">
                <a:latin typeface="나눔고딕" pitchFamily="50" charset="-127"/>
                <a:ea typeface="나눔고딕" pitchFamily="50" charset="-127"/>
              </a:rPr>
              <a:t>("%c\n",**</a:t>
            </a:r>
            <a:r>
              <a:rPr lang="en-US" altLang="ko-KR" sz="2200" dirty="0" err="1">
                <a:latin typeface="나눔고딕" pitchFamily="50" charset="-127"/>
                <a:ea typeface="나눔고딕" pitchFamily="50" charset="-127"/>
              </a:rPr>
              <a:t>ptr</a:t>
            </a:r>
            <a:r>
              <a:rPr lang="en-US" altLang="ko-KR" sz="2200" dirty="0">
                <a:latin typeface="나눔고딕" pitchFamily="50" charset="-127"/>
                <a:ea typeface="나눔고딕" pitchFamily="50" charset="-127"/>
              </a:rPr>
              <a:t>);</a:t>
            </a:r>
            <a:endParaRPr lang="ko-KR" altLang="ko-KR" sz="2200" dirty="0"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r>
              <a:rPr lang="en-US" altLang="ko-KR" sz="2200" dirty="0"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2200" dirty="0" err="1">
                <a:latin typeface="나눔고딕" pitchFamily="50" charset="-127"/>
                <a:ea typeface="나눔고딕" pitchFamily="50" charset="-127"/>
              </a:rPr>
              <a:t>printf</a:t>
            </a:r>
            <a:r>
              <a:rPr lang="en-US" altLang="ko-KR" sz="2200" dirty="0">
                <a:latin typeface="나눔고딕" pitchFamily="50" charset="-127"/>
                <a:ea typeface="나눔고딕" pitchFamily="50" charset="-127"/>
              </a:rPr>
              <a:t>("%s\n",</a:t>
            </a:r>
            <a:r>
              <a:rPr lang="en-US" altLang="ko-KR" sz="2200" dirty="0" err="1">
                <a:latin typeface="나눔고딕" pitchFamily="50" charset="-127"/>
                <a:ea typeface="나눔고딕" pitchFamily="50" charset="-127"/>
              </a:rPr>
              <a:t>ptr</a:t>
            </a:r>
            <a:r>
              <a:rPr lang="en-US" altLang="ko-KR" sz="2200" dirty="0">
                <a:latin typeface="나눔고딕" pitchFamily="50" charset="-127"/>
                <a:ea typeface="나눔고딕" pitchFamily="50" charset="-127"/>
              </a:rPr>
              <a:t>[1]);</a:t>
            </a:r>
            <a:endParaRPr lang="ko-KR" altLang="ko-KR" sz="2200" dirty="0"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r>
              <a:rPr lang="en-US" altLang="ko-KR" sz="2200" dirty="0"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2200" dirty="0" err="1">
                <a:latin typeface="나눔고딕" pitchFamily="50" charset="-127"/>
                <a:ea typeface="나눔고딕" pitchFamily="50" charset="-127"/>
              </a:rPr>
              <a:t>printf</a:t>
            </a:r>
            <a:r>
              <a:rPr lang="en-US" altLang="ko-KR" sz="2200" dirty="0">
                <a:latin typeface="나눔고딕" pitchFamily="50" charset="-127"/>
                <a:ea typeface="나눔고딕" pitchFamily="50" charset="-127"/>
              </a:rPr>
              <a:t>("%s\n",</a:t>
            </a:r>
            <a:r>
              <a:rPr lang="en-US" altLang="ko-KR" sz="2200" dirty="0" err="1">
                <a:latin typeface="나눔고딕" pitchFamily="50" charset="-127"/>
                <a:ea typeface="나눔고딕" pitchFamily="50" charset="-127"/>
              </a:rPr>
              <a:t>ptr</a:t>
            </a:r>
            <a:r>
              <a:rPr lang="en-US" altLang="ko-KR" sz="2200" dirty="0">
                <a:latin typeface="나눔고딕" pitchFamily="50" charset="-127"/>
                <a:ea typeface="나눔고딕" pitchFamily="50" charset="-127"/>
              </a:rPr>
              <a:t>[1]+3);</a:t>
            </a:r>
            <a:endParaRPr lang="ko-KR" altLang="ko-KR" sz="2200" dirty="0"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r>
              <a:rPr lang="en-US" altLang="ko-KR" sz="2200" dirty="0"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2200" dirty="0" err="1">
                <a:latin typeface="나눔고딕" pitchFamily="50" charset="-127"/>
                <a:ea typeface="나눔고딕" pitchFamily="50" charset="-127"/>
              </a:rPr>
              <a:t>printf</a:t>
            </a:r>
            <a:r>
              <a:rPr lang="en-US" altLang="ko-KR" sz="2200" dirty="0">
                <a:latin typeface="나눔고딕" pitchFamily="50" charset="-127"/>
                <a:ea typeface="나눔고딕" pitchFamily="50" charset="-127"/>
              </a:rPr>
              <a:t>("%c\n",*(*(ptr+1)+1));</a:t>
            </a:r>
            <a:endParaRPr lang="ko-KR" altLang="ko-KR" sz="2200" dirty="0"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r>
              <a:rPr lang="en-US" altLang="ko-KR" sz="2200" dirty="0"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2200" dirty="0" err="1">
                <a:latin typeface="나눔고딕" pitchFamily="50" charset="-127"/>
                <a:ea typeface="나눔고딕" pitchFamily="50" charset="-127"/>
              </a:rPr>
              <a:t>printf</a:t>
            </a:r>
            <a:r>
              <a:rPr lang="en-US" altLang="ko-KR" sz="2200" dirty="0">
                <a:latin typeface="나눔고딕" pitchFamily="50" charset="-127"/>
                <a:ea typeface="나눔고딕" pitchFamily="50" charset="-127"/>
              </a:rPr>
              <a:t>("%c\n",(*(*(ptr+2)+1)));</a:t>
            </a:r>
            <a:endParaRPr lang="ko-KR" altLang="ko-KR" sz="2200" dirty="0"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r>
              <a:rPr lang="en-US" altLang="ko-KR" sz="2200" dirty="0"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2200" dirty="0" err="1">
                <a:latin typeface="나눔고딕" pitchFamily="50" charset="-127"/>
                <a:ea typeface="나눔고딕" pitchFamily="50" charset="-127"/>
              </a:rPr>
              <a:t>printf</a:t>
            </a:r>
            <a:r>
              <a:rPr lang="en-US" altLang="ko-KR" sz="2200" dirty="0">
                <a:latin typeface="나눔고딕" pitchFamily="50" charset="-127"/>
                <a:ea typeface="나눔고딕" pitchFamily="50" charset="-127"/>
              </a:rPr>
              <a:t>("%s\n",</a:t>
            </a:r>
            <a:r>
              <a:rPr lang="en-US" altLang="ko-KR" sz="2200" dirty="0" err="1">
                <a:latin typeface="나눔고딕" pitchFamily="50" charset="-127"/>
                <a:ea typeface="나눔고딕" pitchFamily="50" charset="-127"/>
              </a:rPr>
              <a:t>ptr</a:t>
            </a:r>
            <a:r>
              <a:rPr lang="en-US" altLang="ko-KR" sz="2200" dirty="0">
                <a:latin typeface="나눔고딕" pitchFamily="50" charset="-127"/>
                <a:ea typeface="나눔고딕" pitchFamily="50" charset="-127"/>
              </a:rPr>
              <a:t>[3]+2 );</a:t>
            </a:r>
            <a:endParaRPr lang="ko-KR" altLang="ko-KR" sz="2200" dirty="0"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r>
              <a:rPr lang="en-US" altLang="ko-KR" sz="2200" dirty="0">
                <a:latin typeface="나눔고딕" pitchFamily="50" charset="-127"/>
                <a:ea typeface="나눔고딕" pitchFamily="50" charset="-127"/>
              </a:rPr>
              <a:t> </a:t>
            </a:r>
            <a:endParaRPr lang="ko-KR" altLang="ko-KR" sz="2200" dirty="0"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r>
              <a:rPr lang="en-US" altLang="ko-KR" sz="2200" dirty="0">
                <a:latin typeface="나눔고딕" pitchFamily="50" charset="-127"/>
                <a:ea typeface="나눔고딕" pitchFamily="50" charset="-127"/>
              </a:rPr>
              <a:t>	return 0;</a:t>
            </a:r>
            <a:endParaRPr lang="ko-KR" altLang="ko-KR" sz="2200" dirty="0"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r>
              <a:rPr lang="en-US" altLang="ko-KR" sz="2200" dirty="0">
                <a:latin typeface="나눔고딕" pitchFamily="50" charset="-127"/>
                <a:ea typeface="나눔고딕" pitchFamily="50" charset="-127"/>
              </a:rPr>
              <a:t>}</a:t>
            </a:r>
            <a:endParaRPr lang="ko-KR" altLang="ko-KR" sz="2200" dirty="0"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r>
              <a:rPr lang="en-US" altLang="ko-KR" sz="2200" dirty="0">
                <a:latin typeface="나눔고딕" pitchFamily="50" charset="-127"/>
                <a:ea typeface="나눔고딕" pitchFamily="50" charset="-127"/>
              </a:rPr>
              <a:t> </a:t>
            </a:r>
            <a:endParaRPr lang="ko-KR" altLang="ko-KR" sz="2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5817096" y="2276872"/>
            <a:ext cx="1512168" cy="2620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ko-KR" sz="2200" dirty="0">
                <a:latin typeface="나눔고딕" pitchFamily="50" charset="-127"/>
                <a:ea typeface="나눔고딕" pitchFamily="50" charset="-127"/>
              </a:rPr>
              <a:t>r</a:t>
            </a:r>
            <a:endParaRPr lang="ko-KR" altLang="ko-KR" sz="2200" dirty="0">
              <a:latin typeface="나눔고딕" pitchFamily="50" charset="-127"/>
              <a:ea typeface="나눔고딕" pitchFamily="50" charset="-127"/>
            </a:endParaRPr>
          </a:p>
          <a:p>
            <a:pPr>
              <a:buNone/>
            </a:pPr>
            <a:r>
              <a:rPr lang="en-US" altLang="ko-KR" sz="2200" dirty="0">
                <a:latin typeface="나눔고딕" pitchFamily="50" charset="-127"/>
                <a:ea typeface="나눔고딕" pitchFamily="50" charset="-127"/>
              </a:rPr>
              <a:t>orange</a:t>
            </a:r>
            <a:endParaRPr lang="ko-KR" altLang="ko-KR" sz="2200" dirty="0">
              <a:latin typeface="나눔고딕" pitchFamily="50" charset="-127"/>
              <a:ea typeface="나눔고딕" pitchFamily="50" charset="-127"/>
            </a:endParaRPr>
          </a:p>
          <a:p>
            <a:pPr>
              <a:buNone/>
            </a:pPr>
            <a:r>
              <a:rPr lang="en-US" altLang="ko-KR" sz="2200" dirty="0" err="1">
                <a:latin typeface="나눔고딕" pitchFamily="50" charset="-127"/>
                <a:ea typeface="나눔고딕" pitchFamily="50" charset="-127"/>
              </a:rPr>
              <a:t>nge</a:t>
            </a:r>
            <a:endParaRPr lang="ko-KR" altLang="ko-KR" sz="2200" dirty="0">
              <a:latin typeface="나눔고딕" pitchFamily="50" charset="-127"/>
              <a:ea typeface="나눔고딕" pitchFamily="50" charset="-127"/>
            </a:endParaRPr>
          </a:p>
          <a:p>
            <a:pPr>
              <a:buNone/>
            </a:pPr>
            <a:r>
              <a:rPr lang="en-US" altLang="ko-KR" sz="2200" dirty="0">
                <a:latin typeface="나눔고딕" pitchFamily="50" charset="-127"/>
                <a:ea typeface="나눔고딕" pitchFamily="50" charset="-127"/>
              </a:rPr>
              <a:t>r</a:t>
            </a:r>
            <a:endParaRPr lang="ko-KR" altLang="ko-KR" sz="2200" dirty="0">
              <a:latin typeface="나눔고딕" pitchFamily="50" charset="-127"/>
              <a:ea typeface="나눔고딕" pitchFamily="50" charset="-127"/>
            </a:endParaRPr>
          </a:p>
          <a:p>
            <a:pPr>
              <a:buNone/>
            </a:pPr>
            <a:r>
              <a:rPr lang="en-US" altLang="ko-KR" sz="2200" dirty="0">
                <a:latin typeface="나눔고딕" pitchFamily="50" charset="-127"/>
                <a:ea typeface="나눔고딕" pitchFamily="50" charset="-127"/>
              </a:rPr>
              <a:t>i</a:t>
            </a:r>
            <a:endParaRPr lang="ko-KR" altLang="ko-KR" sz="2200" dirty="0">
              <a:latin typeface="나눔고딕" pitchFamily="50" charset="-127"/>
              <a:ea typeface="나눔고딕" pitchFamily="50" charset="-127"/>
            </a:endParaRPr>
          </a:p>
          <a:p>
            <a:pPr>
              <a:buNone/>
            </a:pPr>
            <a:r>
              <a:rPr lang="en-US" altLang="ko-KR" sz="2200" dirty="0" err="1">
                <a:latin typeface="나눔고딕" pitchFamily="50" charset="-127"/>
                <a:ea typeface="나눔고딕" pitchFamily="50" charset="-127"/>
              </a:rPr>
              <a:t>ite</a:t>
            </a:r>
            <a:endParaRPr lang="ko-KR" altLang="ko-KR" sz="220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89676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6496" y="260648"/>
            <a:ext cx="8915400" cy="64533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dirty="0" smtClean="0">
                <a:latin typeface="나눔고딕" pitchFamily="50" charset="-127"/>
                <a:ea typeface="나눔고딕" pitchFamily="50" charset="-127"/>
              </a:rPr>
              <a:t>6.</a:t>
            </a:r>
          </a:p>
          <a:p>
            <a:pPr marL="0" indent="0">
              <a:buNone/>
            </a:pPr>
            <a:r>
              <a:rPr lang="en-US" altLang="ko-KR" sz="2200" dirty="0" smtClean="0">
                <a:latin typeface="나눔고딕" pitchFamily="50" charset="-127"/>
                <a:ea typeface="나눔고딕" pitchFamily="50" charset="-127"/>
              </a:rPr>
              <a:t>char </a:t>
            </a:r>
            <a:r>
              <a:rPr lang="en-US" altLang="ko-KR" sz="2200" dirty="0">
                <a:latin typeface="나눔고딕" pitchFamily="50" charset="-127"/>
                <a:ea typeface="나눔고딕" pitchFamily="50" charset="-127"/>
              </a:rPr>
              <a:t>*</a:t>
            </a:r>
            <a:r>
              <a:rPr lang="en-US" altLang="ko-KR" sz="2200" dirty="0" err="1">
                <a:latin typeface="나눔고딕" pitchFamily="50" charset="-127"/>
                <a:ea typeface="나눔고딕" pitchFamily="50" charset="-127"/>
              </a:rPr>
              <a:t>ptr</a:t>
            </a:r>
            <a:r>
              <a:rPr lang="en-US" altLang="ko-KR" sz="2200" dirty="0">
                <a:latin typeface="나눔고딕" pitchFamily="50" charset="-127"/>
                <a:ea typeface="나눔고딕" pitchFamily="50" charset="-127"/>
              </a:rPr>
              <a:t>[]={"red", "orange", "pink", "white", "blue", </a:t>
            </a:r>
            <a:r>
              <a:rPr lang="en-US" altLang="ko-KR" sz="2200" dirty="0" smtClean="0"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2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200" dirty="0" smtClean="0">
                <a:latin typeface="나눔고딕" pitchFamily="50" charset="-127"/>
                <a:ea typeface="나눔고딕" pitchFamily="50" charset="-127"/>
              </a:rPr>
              <a:t>                        "brown</a:t>
            </a:r>
            <a:r>
              <a:rPr lang="en-US" altLang="ko-KR" sz="2200" dirty="0">
                <a:latin typeface="나눔고딕" pitchFamily="50" charset="-127"/>
                <a:ea typeface="나눔고딕" pitchFamily="50" charset="-127"/>
              </a:rPr>
              <a:t>", "black", "gray</a:t>
            </a:r>
            <a:r>
              <a:rPr lang="en-US" altLang="ko-KR" sz="2200" dirty="0" smtClean="0">
                <a:latin typeface="나눔고딕" pitchFamily="50" charset="-127"/>
                <a:ea typeface="나눔고딕" pitchFamily="50" charset="-127"/>
              </a:rPr>
              <a:t>"};</a:t>
            </a:r>
            <a:endParaRPr lang="ko-KR" altLang="ko-KR" sz="2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1370185" y="1700808"/>
            <a:ext cx="720080" cy="504056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5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1370185" y="2204864"/>
            <a:ext cx="720080" cy="504056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5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1370185" y="2708920"/>
            <a:ext cx="720080" cy="504056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5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370185" y="3212976"/>
            <a:ext cx="720080" cy="504056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5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1370185" y="3717032"/>
            <a:ext cx="720080" cy="504056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5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1370185" y="4221088"/>
            <a:ext cx="720080" cy="504056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5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1370185" y="4725144"/>
            <a:ext cx="720080" cy="504056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5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1370185" y="5229200"/>
            <a:ext cx="720080" cy="504056"/>
          </a:xfrm>
          <a:prstGeom prst="rect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566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5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2306289" y="1700808"/>
            <a:ext cx="2016224" cy="432048"/>
            <a:chOff x="2576736" y="1700808"/>
            <a:chExt cx="2016224" cy="432048"/>
          </a:xfrm>
        </p:grpSpPr>
        <p:sp>
          <p:nvSpPr>
            <p:cNvPr id="14" name="직사각형 13"/>
            <p:cNvSpPr/>
            <p:nvPr/>
          </p:nvSpPr>
          <p:spPr bwMode="auto">
            <a:xfrm>
              <a:off x="2576736" y="1700808"/>
              <a:ext cx="504056" cy="432048"/>
            </a:xfrm>
            <a:prstGeom prst="rect">
              <a:avLst/>
            </a:prstGeom>
            <a:solidFill>
              <a:schemeClr val="accent1"/>
            </a:solidFill>
            <a:ln w="34925" cap="flat" cmpd="sng" algn="ctr">
              <a:solidFill>
                <a:srgbClr val="6666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r</a:t>
              </a:r>
              <a:endParaRPr kumimoji="1" lang="ko-KR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 bwMode="auto">
            <a:xfrm>
              <a:off x="3080792" y="1700808"/>
              <a:ext cx="504056" cy="432048"/>
            </a:xfrm>
            <a:prstGeom prst="rect">
              <a:avLst/>
            </a:prstGeom>
            <a:solidFill>
              <a:schemeClr val="accent1"/>
            </a:solidFill>
            <a:ln w="34925" cap="flat" cmpd="sng" algn="ctr">
              <a:solidFill>
                <a:srgbClr val="6666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e</a:t>
              </a:r>
              <a:endParaRPr kumimoji="1" lang="ko-KR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 bwMode="auto">
            <a:xfrm>
              <a:off x="3584848" y="1700808"/>
              <a:ext cx="504056" cy="432048"/>
            </a:xfrm>
            <a:prstGeom prst="rect">
              <a:avLst/>
            </a:prstGeom>
            <a:solidFill>
              <a:schemeClr val="accent1"/>
            </a:solidFill>
            <a:ln w="34925" cap="flat" cmpd="sng" algn="ctr">
              <a:solidFill>
                <a:srgbClr val="6666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d</a:t>
              </a:r>
              <a:endParaRPr kumimoji="1" lang="ko-KR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4088904" y="1700808"/>
              <a:ext cx="504056" cy="432048"/>
            </a:xfrm>
            <a:prstGeom prst="rect">
              <a:avLst/>
            </a:prstGeom>
            <a:solidFill>
              <a:schemeClr val="accent1"/>
            </a:solidFill>
            <a:ln w="34925" cap="flat" cmpd="sng" algn="ctr">
              <a:solidFill>
                <a:srgbClr val="6666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2200" b="0" dirty="0" smtClean="0">
                  <a:latin typeface="맑은 고딕" pitchFamily="50" charset="-127"/>
                  <a:ea typeface="맑은 고딕" pitchFamily="50" charset="-127"/>
                </a:rPr>
                <a:t>\0</a:t>
              </a:r>
              <a:endParaRPr kumimoji="1" lang="ko-KR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2306289" y="2215151"/>
            <a:ext cx="3528392" cy="432048"/>
            <a:chOff x="2576736" y="2204864"/>
            <a:chExt cx="3528392" cy="432048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2576736" y="2204864"/>
              <a:ext cx="504056" cy="432048"/>
            </a:xfrm>
            <a:prstGeom prst="rect">
              <a:avLst/>
            </a:prstGeom>
            <a:solidFill>
              <a:schemeClr val="accent1"/>
            </a:solidFill>
            <a:ln w="34925" cap="flat" cmpd="sng" algn="ctr">
              <a:solidFill>
                <a:srgbClr val="6666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o</a:t>
              </a:r>
              <a:endParaRPr kumimoji="1" lang="ko-KR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 bwMode="auto">
            <a:xfrm>
              <a:off x="3080792" y="2204864"/>
              <a:ext cx="504056" cy="432048"/>
            </a:xfrm>
            <a:prstGeom prst="rect">
              <a:avLst/>
            </a:prstGeom>
            <a:solidFill>
              <a:schemeClr val="accent1"/>
            </a:solidFill>
            <a:ln w="34925" cap="flat" cmpd="sng" algn="ctr">
              <a:solidFill>
                <a:srgbClr val="6666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r</a:t>
              </a:r>
              <a:endParaRPr kumimoji="1" lang="ko-KR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 bwMode="auto">
            <a:xfrm>
              <a:off x="3584848" y="2204864"/>
              <a:ext cx="504056" cy="432048"/>
            </a:xfrm>
            <a:prstGeom prst="rect">
              <a:avLst/>
            </a:prstGeom>
            <a:solidFill>
              <a:schemeClr val="accent1"/>
            </a:solidFill>
            <a:ln w="34925" cap="flat" cmpd="sng" algn="ctr">
              <a:solidFill>
                <a:srgbClr val="6666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a</a:t>
              </a:r>
              <a:endParaRPr kumimoji="1" lang="ko-KR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 bwMode="auto">
            <a:xfrm>
              <a:off x="4088904" y="2204864"/>
              <a:ext cx="504056" cy="432048"/>
            </a:xfrm>
            <a:prstGeom prst="rect">
              <a:avLst/>
            </a:prstGeom>
            <a:solidFill>
              <a:schemeClr val="accent1"/>
            </a:solidFill>
            <a:ln w="34925" cap="flat" cmpd="sng" algn="ctr">
              <a:solidFill>
                <a:srgbClr val="6666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2200" b="0" dirty="0" smtClean="0">
                  <a:latin typeface="맑은 고딕" pitchFamily="50" charset="-127"/>
                  <a:ea typeface="맑은 고딕" pitchFamily="50" charset="-127"/>
                </a:rPr>
                <a:t>n</a:t>
              </a:r>
              <a:endParaRPr kumimoji="1" lang="ko-KR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 bwMode="auto">
            <a:xfrm>
              <a:off x="4592960" y="2204864"/>
              <a:ext cx="504056" cy="432048"/>
            </a:xfrm>
            <a:prstGeom prst="rect">
              <a:avLst/>
            </a:prstGeom>
            <a:solidFill>
              <a:schemeClr val="accent1"/>
            </a:solidFill>
            <a:ln w="34925" cap="flat" cmpd="sng" algn="ctr">
              <a:solidFill>
                <a:srgbClr val="6666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g</a:t>
              </a:r>
              <a:endParaRPr kumimoji="1" lang="ko-KR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 bwMode="auto">
            <a:xfrm>
              <a:off x="5097016" y="2204864"/>
              <a:ext cx="504056" cy="432048"/>
            </a:xfrm>
            <a:prstGeom prst="rect">
              <a:avLst/>
            </a:prstGeom>
            <a:solidFill>
              <a:schemeClr val="accent1"/>
            </a:solidFill>
            <a:ln w="34925" cap="flat" cmpd="sng" algn="ctr">
              <a:solidFill>
                <a:srgbClr val="6666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e</a:t>
              </a:r>
              <a:endParaRPr kumimoji="1" lang="ko-KR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6" name="직사각형 55"/>
            <p:cNvSpPr/>
            <p:nvPr/>
          </p:nvSpPr>
          <p:spPr bwMode="auto">
            <a:xfrm>
              <a:off x="5601072" y="2204864"/>
              <a:ext cx="504056" cy="432048"/>
            </a:xfrm>
            <a:prstGeom prst="rect">
              <a:avLst/>
            </a:prstGeom>
            <a:solidFill>
              <a:schemeClr val="accent1"/>
            </a:solidFill>
            <a:ln w="34925" cap="flat" cmpd="sng" algn="ctr">
              <a:solidFill>
                <a:srgbClr val="6666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2200" b="0" dirty="0" smtClean="0">
                  <a:latin typeface="맑은 고딕" pitchFamily="50" charset="-127"/>
                  <a:ea typeface="맑은 고딕" pitchFamily="50" charset="-127"/>
                </a:rPr>
                <a:t>\0</a:t>
              </a:r>
              <a:endParaRPr kumimoji="1" lang="ko-KR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2306289" y="2729494"/>
            <a:ext cx="2520280" cy="432048"/>
            <a:chOff x="2576736" y="2708920"/>
            <a:chExt cx="2520280" cy="432048"/>
          </a:xfrm>
        </p:grpSpPr>
        <p:sp>
          <p:nvSpPr>
            <p:cNvPr id="26" name="직사각형 25"/>
            <p:cNvSpPr/>
            <p:nvPr/>
          </p:nvSpPr>
          <p:spPr bwMode="auto">
            <a:xfrm>
              <a:off x="2576736" y="2708920"/>
              <a:ext cx="504056" cy="432048"/>
            </a:xfrm>
            <a:prstGeom prst="rect">
              <a:avLst/>
            </a:prstGeom>
            <a:solidFill>
              <a:schemeClr val="accent1"/>
            </a:solidFill>
            <a:ln w="34925" cap="flat" cmpd="sng" algn="ctr">
              <a:solidFill>
                <a:srgbClr val="6666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p</a:t>
              </a:r>
              <a:endParaRPr kumimoji="1" lang="ko-KR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 bwMode="auto">
            <a:xfrm>
              <a:off x="3080792" y="2708920"/>
              <a:ext cx="504056" cy="432048"/>
            </a:xfrm>
            <a:prstGeom prst="rect">
              <a:avLst/>
            </a:prstGeom>
            <a:solidFill>
              <a:schemeClr val="accent1"/>
            </a:solidFill>
            <a:ln w="34925" cap="flat" cmpd="sng" algn="ctr">
              <a:solidFill>
                <a:srgbClr val="6666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2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i</a:t>
              </a:r>
              <a:endParaRPr kumimoji="1" lang="ko-KR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 bwMode="auto">
            <a:xfrm>
              <a:off x="3584848" y="2708920"/>
              <a:ext cx="504056" cy="432048"/>
            </a:xfrm>
            <a:prstGeom prst="rect">
              <a:avLst/>
            </a:prstGeom>
            <a:solidFill>
              <a:schemeClr val="accent1"/>
            </a:solidFill>
            <a:ln w="34925" cap="flat" cmpd="sng" algn="ctr">
              <a:solidFill>
                <a:srgbClr val="6666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n</a:t>
              </a:r>
              <a:endParaRPr kumimoji="1" lang="ko-KR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" name="직사각형 28"/>
            <p:cNvSpPr/>
            <p:nvPr/>
          </p:nvSpPr>
          <p:spPr bwMode="auto">
            <a:xfrm>
              <a:off x="4088904" y="2708920"/>
              <a:ext cx="504056" cy="432048"/>
            </a:xfrm>
            <a:prstGeom prst="rect">
              <a:avLst/>
            </a:prstGeom>
            <a:solidFill>
              <a:schemeClr val="accent1"/>
            </a:solidFill>
            <a:ln w="34925" cap="flat" cmpd="sng" algn="ctr">
              <a:solidFill>
                <a:srgbClr val="6666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2200" b="0" dirty="0" smtClean="0">
                  <a:latin typeface="맑은 고딕" pitchFamily="50" charset="-127"/>
                  <a:ea typeface="맑은 고딕" pitchFamily="50" charset="-127"/>
                </a:rPr>
                <a:t>k</a:t>
              </a:r>
              <a:endParaRPr kumimoji="1" lang="ko-KR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 bwMode="auto">
            <a:xfrm>
              <a:off x="4592960" y="2708920"/>
              <a:ext cx="504056" cy="432048"/>
            </a:xfrm>
            <a:prstGeom prst="rect">
              <a:avLst/>
            </a:prstGeom>
            <a:solidFill>
              <a:schemeClr val="accent1"/>
            </a:solidFill>
            <a:ln w="34925" cap="flat" cmpd="sng" algn="ctr">
              <a:solidFill>
                <a:srgbClr val="6666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2200" b="0" dirty="0" smtClean="0">
                  <a:latin typeface="맑은 고딕" pitchFamily="50" charset="-127"/>
                  <a:ea typeface="맑은 고딕" pitchFamily="50" charset="-127"/>
                </a:rPr>
                <a:t>\0</a:t>
              </a:r>
              <a:endParaRPr kumimoji="1" lang="ko-KR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2306289" y="3243837"/>
            <a:ext cx="3024336" cy="432048"/>
            <a:chOff x="2576736" y="3212976"/>
            <a:chExt cx="3024336" cy="432048"/>
          </a:xfrm>
        </p:grpSpPr>
        <p:sp>
          <p:nvSpPr>
            <p:cNvPr id="30" name="직사각형 29"/>
            <p:cNvSpPr/>
            <p:nvPr/>
          </p:nvSpPr>
          <p:spPr bwMode="auto">
            <a:xfrm>
              <a:off x="2576736" y="3212976"/>
              <a:ext cx="504056" cy="432048"/>
            </a:xfrm>
            <a:prstGeom prst="rect">
              <a:avLst/>
            </a:prstGeom>
            <a:solidFill>
              <a:schemeClr val="accent1"/>
            </a:solidFill>
            <a:ln w="34925" cap="flat" cmpd="sng" algn="ctr">
              <a:solidFill>
                <a:srgbClr val="6666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w</a:t>
              </a:r>
              <a:endParaRPr kumimoji="1" lang="ko-KR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 bwMode="auto">
            <a:xfrm>
              <a:off x="3080792" y="3212976"/>
              <a:ext cx="504056" cy="432048"/>
            </a:xfrm>
            <a:prstGeom prst="rect">
              <a:avLst/>
            </a:prstGeom>
            <a:solidFill>
              <a:schemeClr val="accent1"/>
            </a:solidFill>
            <a:ln w="34925" cap="flat" cmpd="sng" algn="ctr">
              <a:solidFill>
                <a:srgbClr val="6666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h</a:t>
              </a:r>
              <a:endParaRPr kumimoji="1" lang="ko-KR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3584848" y="3212976"/>
              <a:ext cx="504056" cy="432048"/>
            </a:xfrm>
            <a:prstGeom prst="rect">
              <a:avLst/>
            </a:prstGeom>
            <a:solidFill>
              <a:schemeClr val="accent1"/>
            </a:solidFill>
            <a:ln w="34925" cap="flat" cmpd="sng" algn="ctr">
              <a:solidFill>
                <a:srgbClr val="6666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2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i</a:t>
              </a:r>
              <a:endParaRPr kumimoji="1" lang="ko-KR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 bwMode="auto">
            <a:xfrm>
              <a:off x="4088904" y="3212976"/>
              <a:ext cx="504056" cy="432048"/>
            </a:xfrm>
            <a:prstGeom prst="rect">
              <a:avLst/>
            </a:prstGeom>
            <a:solidFill>
              <a:schemeClr val="accent1"/>
            </a:solidFill>
            <a:ln w="34925" cap="flat" cmpd="sng" algn="ctr">
              <a:solidFill>
                <a:srgbClr val="6666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2200" b="0" dirty="0" smtClean="0">
                  <a:latin typeface="맑은 고딕" pitchFamily="50" charset="-127"/>
                  <a:ea typeface="맑은 고딕" pitchFamily="50" charset="-127"/>
                </a:rPr>
                <a:t>t</a:t>
              </a:r>
              <a:endParaRPr kumimoji="1" lang="ko-KR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 bwMode="auto">
            <a:xfrm>
              <a:off x="4592960" y="3212976"/>
              <a:ext cx="504056" cy="432048"/>
            </a:xfrm>
            <a:prstGeom prst="rect">
              <a:avLst/>
            </a:prstGeom>
            <a:solidFill>
              <a:schemeClr val="accent1"/>
            </a:solidFill>
            <a:ln w="34925" cap="flat" cmpd="sng" algn="ctr">
              <a:solidFill>
                <a:srgbClr val="6666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e</a:t>
              </a:r>
              <a:endParaRPr kumimoji="1" lang="ko-KR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 bwMode="auto">
            <a:xfrm>
              <a:off x="5097016" y="3212976"/>
              <a:ext cx="504056" cy="432048"/>
            </a:xfrm>
            <a:prstGeom prst="rect">
              <a:avLst/>
            </a:prstGeom>
            <a:solidFill>
              <a:schemeClr val="accent1"/>
            </a:solidFill>
            <a:ln w="34925" cap="flat" cmpd="sng" algn="ctr">
              <a:solidFill>
                <a:srgbClr val="6666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2200" b="0" dirty="0" smtClean="0">
                  <a:latin typeface="맑은 고딕" pitchFamily="50" charset="-127"/>
                  <a:ea typeface="맑은 고딕" pitchFamily="50" charset="-127"/>
                </a:rPr>
                <a:t>\0</a:t>
              </a:r>
              <a:endParaRPr kumimoji="1" lang="ko-KR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2306289" y="3758180"/>
            <a:ext cx="2520280" cy="432048"/>
            <a:chOff x="2576736" y="3717032"/>
            <a:chExt cx="2520280" cy="432048"/>
          </a:xfrm>
        </p:grpSpPr>
        <p:sp>
          <p:nvSpPr>
            <p:cNvPr id="34" name="직사각형 33"/>
            <p:cNvSpPr/>
            <p:nvPr/>
          </p:nvSpPr>
          <p:spPr bwMode="auto">
            <a:xfrm>
              <a:off x="2576736" y="3717032"/>
              <a:ext cx="504056" cy="432048"/>
            </a:xfrm>
            <a:prstGeom prst="rect">
              <a:avLst/>
            </a:prstGeom>
            <a:solidFill>
              <a:schemeClr val="accent1"/>
            </a:solidFill>
            <a:ln w="34925" cap="flat" cmpd="sng" algn="ctr">
              <a:solidFill>
                <a:srgbClr val="6666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b</a:t>
              </a:r>
              <a:endParaRPr kumimoji="1" lang="ko-KR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 bwMode="auto">
            <a:xfrm>
              <a:off x="3080792" y="3717032"/>
              <a:ext cx="504056" cy="432048"/>
            </a:xfrm>
            <a:prstGeom prst="rect">
              <a:avLst/>
            </a:prstGeom>
            <a:solidFill>
              <a:schemeClr val="accent1"/>
            </a:solidFill>
            <a:ln w="34925" cap="flat" cmpd="sng" algn="ctr">
              <a:solidFill>
                <a:srgbClr val="6666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l</a:t>
              </a:r>
              <a:endParaRPr kumimoji="1" lang="ko-KR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 bwMode="auto">
            <a:xfrm>
              <a:off x="3584848" y="3717032"/>
              <a:ext cx="504056" cy="432048"/>
            </a:xfrm>
            <a:prstGeom prst="rect">
              <a:avLst/>
            </a:prstGeom>
            <a:solidFill>
              <a:schemeClr val="accent1"/>
            </a:solidFill>
            <a:ln w="34925" cap="flat" cmpd="sng" algn="ctr">
              <a:solidFill>
                <a:srgbClr val="6666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u</a:t>
              </a:r>
              <a:endParaRPr kumimoji="1" lang="ko-KR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 bwMode="auto">
            <a:xfrm>
              <a:off x="4088904" y="3717032"/>
              <a:ext cx="504056" cy="432048"/>
            </a:xfrm>
            <a:prstGeom prst="rect">
              <a:avLst/>
            </a:prstGeom>
            <a:solidFill>
              <a:schemeClr val="accent1"/>
            </a:solidFill>
            <a:ln w="34925" cap="flat" cmpd="sng" algn="ctr">
              <a:solidFill>
                <a:srgbClr val="6666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2200" b="0" dirty="0" smtClean="0">
                  <a:latin typeface="맑은 고딕" pitchFamily="50" charset="-127"/>
                  <a:ea typeface="맑은 고딕" pitchFamily="50" charset="-127"/>
                </a:rPr>
                <a:t>e</a:t>
              </a:r>
              <a:endParaRPr kumimoji="1" lang="ko-KR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 bwMode="auto">
            <a:xfrm>
              <a:off x="4592960" y="3717032"/>
              <a:ext cx="504056" cy="432048"/>
            </a:xfrm>
            <a:prstGeom prst="rect">
              <a:avLst/>
            </a:prstGeom>
            <a:solidFill>
              <a:schemeClr val="accent1"/>
            </a:solidFill>
            <a:ln w="34925" cap="flat" cmpd="sng" algn="ctr">
              <a:solidFill>
                <a:srgbClr val="6666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2200" b="0" dirty="0" smtClean="0">
                  <a:latin typeface="맑은 고딕" pitchFamily="50" charset="-127"/>
                  <a:ea typeface="맑은 고딕" pitchFamily="50" charset="-127"/>
                </a:rPr>
                <a:t>\0</a:t>
              </a:r>
              <a:endParaRPr kumimoji="1" lang="ko-KR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2306289" y="4272523"/>
            <a:ext cx="3024336" cy="432048"/>
            <a:chOff x="2576736" y="4221088"/>
            <a:chExt cx="3024336" cy="432048"/>
          </a:xfrm>
        </p:grpSpPr>
        <p:sp>
          <p:nvSpPr>
            <p:cNvPr id="38" name="직사각형 37"/>
            <p:cNvSpPr/>
            <p:nvPr/>
          </p:nvSpPr>
          <p:spPr bwMode="auto">
            <a:xfrm>
              <a:off x="2576736" y="4221088"/>
              <a:ext cx="504056" cy="432048"/>
            </a:xfrm>
            <a:prstGeom prst="rect">
              <a:avLst/>
            </a:prstGeom>
            <a:solidFill>
              <a:schemeClr val="accent1"/>
            </a:solidFill>
            <a:ln w="34925" cap="flat" cmpd="sng" algn="ctr">
              <a:solidFill>
                <a:srgbClr val="6666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b</a:t>
              </a:r>
              <a:endParaRPr kumimoji="1" lang="ko-KR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 bwMode="auto">
            <a:xfrm>
              <a:off x="3080792" y="4221088"/>
              <a:ext cx="504056" cy="432048"/>
            </a:xfrm>
            <a:prstGeom prst="rect">
              <a:avLst/>
            </a:prstGeom>
            <a:solidFill>
              <a:schemeClr val="accent1"/>
            </a:solidFill>
            <a:ln w="34925" cap="flat" cmpd="sng" algn="ctr">
              <a:solidFill>
                <a:srgbClr val="6666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r</a:t>
              </a:r>
              <a:endParaRPr kumimoji="1" lang="ko-KR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 bwMode="auto">
            <a:xfrm>
              <a:off x="3584848" y="4221088"/>
              <a:ext cx="504056" cy="432048"/>
            </a:xfrm>
            <a:prstGeom prst="rect">
              <a:avLst/>
            </a:prstGeom>
            <a:solidFill>
              <a:schemeClr val="accent1"/>
            </a:solidFill>
            <a:ln w="34925" cap="flat" cmpd="sng" algn="ctr">
              <a:solidFill>
                <a:srgbClr val="6666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o</a:t>
              </a:r>
              <a:endParaRPr kumimoji="1" lang="ko-KR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 bwMode="auto">
            <a:xfrm>
              <a:off x="4088904" y="4221088"/>
              <a:ext cx="504056" cy="432048"/>
            </a:xfrm>
            <a:prstGeom prst="rect">
              <a:avLst/>
            </a:prstGeom>
            <a:solidFill>
              <a:schemeClr val="accent1"/>
            </a:solidFill>
            <a:ln w="34925" cap="flat" cmpd="sng" algn="ctr">
              <a:solidFill>
                <a:srgbClr val="6666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2200" b="0" dirty="0" smtClean="0">
                  <a:latin typeface="맑은 고딕" pitchFamily="50" charset="-127"/>
                  <a:ea typeface="맑은 고딕" pitchFamily="50" charset="-127"/>
                </a:rPr>
                <a:t>w</a:t>
              </a:r>
              <a:endParaRPr kumimoji="1" lang="ko-KR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2" name="직사각형 61"/>
            <p:cNvSpPr/>
            <p:nvPr/>
          </p:nvSpPr>
          <p:spPr bwMode="auto">
            <a:xfrm>
              <a:off x="4592960" y="4221088"/>
              <a:ext cx="504056" cy="432048"/>
            </a:xfrm>
            <a:prstGeom prst="rect">
              <a:avLst/>
            </a:prstGeom>
            <a:solidFill>
              <a:schemeClr val="accent1"/>
            </a:solidFill>
            <a:ln w="34925" cap="flat" cmpd="sng" algn="ctr">
              <a:solidFill>
                <a:srgbClr val="6666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n</a:t>
              </a:r>
              <a:endParaRPr kumimoji="1" lang="ko-KR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3" name="직사각형 62"/>
            <p:cNvSpPr/>
            <p:nvPr/>
          </p:nvSpPr>
          <p:spPr bwMode="auto">
            <a:xfrm>
              <a:off x="5097016" y="4221088"/>
              <a:ext cx="504056" cy="432048"/>
            </a:xfrm>
            <a:prstGeom prst="rect">
              <a:avLst/>
            </a:prstGeom>
            <a:solidFill>
              <a:schemeClr val="accent1"/>
            </a:solidFill>
            <a:ln w="34925" cap="flat" cmpd="sng" algn="ctr">
              <a:solidFill>
                <a:srgbClr val="6666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2200" b="0" dirty="0" smtClean="0">
                  <a:latin typeface="맑은 고딕" pitchFamily="50" charset="-127"/>
                  <a:ea typeface="맑은 고딕" pitchFamily="50" charset="-127"/>
                </a:rPr>
                <a:t>\0</a:t>
              </a:r>
              <a:endParaRPr kumimoji="1" lang="ko-KR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2306289" y="4786866"/>
            <a:ext cx="3024336" cy="432048"/>
            <a:chOff x="2576736" y="4725144"/>
            <a:chExt cx="3024336" cy="432048"/>
          </a:xfrm>
        </p:grpSpPr>
        <p:sp>
          <p:nvSpPr>
            <p:cNvPr id="42" name="직사각형 41"/>
            <p:cNvSpPr/>
            <p:nvPr/>
          </p:nvSpPr>
          <p:spPr bwMode="auto">
            <a:xfrm>
              <a:off x="2576736" y="4725144"/>
              <a:ext cx="504056" cy="432048"/>
            </a:xfrm>
            <a:prstGeom prst="rect">
              <a:avLst/>
            </a:prstGeom>
            <a:solidFill>
              <a:schemeClr val="accent1"/>
            </a:solidFill>
            <a:ln w="34925" cap="flat" cmpd="sng" algn="ctr">
              <a:solidFill>
                <a:srgbClr val="6666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b</a:t>
              </a:r>
              <a:endParaRPr kumimoji="1" lang="ko-KR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 bwMode="auto">
            <a:xfrm>
              <a:off x="3080792" y="4725144"/>
              <a:ext cx="504056" cy="432048"/>
            </a:xfrm>
            <a:prstGeom prst="rect">
              <a:avLst/>
            </a:prstGeom>
            <a:solidFill>
              <a:schemeClr val="accent1"/>
            </a:solidFill>
            <a:ln w="34925" cap="flat" cmpd="sng" algn="ctr">
              <a:solidFill>
                <a:srgbClr val="6666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l</a:t>
              </a:r>
              <a:endParaRPr kumimoji="1" lang="ko-KR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 bwMode="auto">
            <a:xfrm>
              <a:off x="3584848" y="4725144"/>
              <a:ext cx="504056" cy="432048"/>
            </a:xfrm>
            <a:prstGeom prst="rect">
              <a:avLst/>
            </a:prstGeom>
            <a:solidFill>
              <a:schemeClr val="accent1"/>
            </a:solidFill>
            <a:ln w="34925" cap="flat" cmpd="sng" algn="ctr">
              <a:solidFill>
                <a:srgbClr val="6666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a</a:t>
              </a:r>
              <a:endParaRPr kumimoji="1" lang="ko-KR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 bwMode="auto">
            <a:xfrm>
              <a:off x="4088904" y="4725144"/>
              <a:ext cx="504056" cy="432048"/>
            </a:xfrm>
            <a:prstGeom prst="rect">
              <a:avLst/>
            </a:prstGeom>
            <a:solidFill>
              <a:schemeClr val="accent1"/>
            </a:solidFill>
            <a:ln w="34925" cap="flat" cmpd="sng" algn="ctr">
              <a:solidFill>
                <a:srgbClr val="6666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2200" b="0" dirty="0" smtClean="0">
                  <a:latin typeface="맑은 고딕" pitchFamily="50" charset="-127"/>
                  <a:ea typeface="맑은 고딕" pitchFamily="50" charset="-127"/>
                </a:rPr>
                <a:t>c</a:t>
              </a:r>
              <a:endParaRPr kumimoji="1" lang="ko-KR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4" name="직사각형 63"/>
            <p:cNvSpPr/>
            <p:nvPr/>
          </p:nvSpPr>
          <p:spPr bwMode="auto">
            <a:xfrm>
              <a:off x="4592960" y="4725144"/>
              <a:ext cx="504056" cy="432048"/>
            </a:xfrm>
            <a:prstGeom prst="rect">
              <a:avLst/>
            </a:prstGeom>
            <a:solidFill>
              <a:schemeClr val="accent1"/>
            </a:solidFill>
            <a:ln w="34925" cap="flat" cmpd="sng" algn="ctr">
              <a:solidFill>
                <a:srgbClr val="6666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k</a:t>
              </a:r>
              <a:endParaRPr kumimoji="1" lang="ko-KR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 bwMode="auto">
            <a:xfrm>
              <a:off x="5097016" y="4725144"/>
              <a:ext cx="504056" cy="432048"/>
            </a:xfrm>
            <a:prstGeom prst="rect">
              <a:avLst/>
            </a:prstGeom>
            <a:solidFill>
              <a:schemeClr val="accent1"/>
            </a:solidFill>
            <a:ln w="34925" cap="flat" cmpd="sng" algn="ctr">
              <a:solidFill>
                <a:srgbClr val="6666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2200" b="0" dirty="0" smtClean="0">
                  <a:latin typeface="맑은 고딕" pitchFamily="50" charset="-127"/>
                  <a:ea typeface="맑은 고딕" pitchFamily="50" charset="-127"/>
                </a:rPr>
                <a:t>\0</a:t>
              </a:r>
              <a:endParaRPr kumimoji="1" lang="ko-KR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2306289" y="5301208"/>
            <a:ext cx="2520280" cy="432048"/>
            <a:chOff x="2576736" y="5229200"/>
            <a:chExt cx="2520280" cy="432048"/>
          </a:xfrm>
        </p:grpSpPr>
        <p:sp>
          <p:nvSpPr>
            <p:cNvPr id="46" name="직사각형 45"/>
            <p:cNvSpPr/>
            <p:nvPr/>
          </p:nvSpPr>
          <p:spPr bwMode="auto">
            <a:xfrm>
              <a:off x="2576736" y="5229200"/>
              <a:ext cx="504056" cy="432048"/>
            </a:xfrm>
            <a:prstGeom prst="rect">
              <a:avLst/>
            </a:prstGeom>
            <a:solidFill>
              <a:schemeClr val="accent1"/>
            </a:solidFill>
            <a:ln w="34925" cap="flat" cmpd="sng" algn="ctr">
              <a:solidFill>
                <a:srgbClr val="6666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g</a:t>
              </a:r>
              <a:endParaRPr kumimoji="1" lang="ko-KR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 bwMode="auto">
            <a:xfrm>
              <a:off x="3080792" y="5229200"/>
              <a:ext cx="504056" cy="432048"/>
            </a:xfrm>
            <a:prstGeom prst="rect">
              <a:avLst/>
            </a:prstGeom>
            <a:solidFill>
              <a:schemeClr val="accent1"/>
            </a:solidFill>
            <a:ln w="34925" cap="flat" cmpd="sng" algn="ctr">
              <a:solidFill>
                <a:srgbClr val="6666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r</a:t>
              </a:r>
              <a:endParaRPr kumimoji="1" lang="ko-KR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 bwMode="auto">
            <a:xfrm>
              <a:off x="3584848" y="5229200"/>
              <a:ext cx="504056" cy="432048"/>
            </a:xfrm>
            <a:prstGeom prst="rect">
              <a:avLst/>
            </a:prstGeom>
            <a:solidFill>
              <a:schemeClr val="accent1"/>
            </a:solidFill>
            <a:ln w="34925" cap="flat" cmpd="sng" algn="ctr">
              <a:solidFill>
                <a:srgbClr val="6666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a</a:t>
              </a:r>
              <a:endParaRPr kumimoji="1" lang="ko-KR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 bwMode="auto">
            <a:xfrm>
              <a:off x="4088904" y="5229200"/>
              <a:ext cx="504056" cy="432048"/>
            </a:xfrm>
            <a:prstGeom prst="rect">
              <a:avLst/>
            </a:prstGeom>
            <a:solidFill>
              <a:schemeClr val="accent1"/>
            </a:solidFill>
            <a:ln w="34925" cap="flat" cmpd="sng" algn="ctr">
              <a:solidFill>
                <a:srgbClr val="6666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2200" b="0" dirty="0" smtClean="0">
                  <a:latin typeface="맑은 고딕" pitchFamily="50" charset="-127"/>
                  <a:ea typeface="맑은 고딕" pitchFamily="50" charset="-127"/>
                </a:rPr>
                <a:t>y</a:t>
              </a:r>
              <a:endParaRPr kumimoji="1" lang="ko-KR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 bwMode="auto">
            <a:xfrm>
              <a:off x="4592960" y="5229200"/>
              <a:ext cx="504056" cy="432048"/>
            </a:xfrm>
            <a:prstGeom prst="rect">
              <a:avLst/>
            </a:prstGeom>
            <a:solidFill>
              <a:schemeClr val="accent1"/>
            </a:solidFill>
            <a:ln w="34925" cap="flat" cmpd="sng" algn="ctr">
              <a:solidFill>
                <a:srgbClr val="6666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5663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2200" b="0" dirty="0" smtClean="0">
                  <a:latin typeface="맑은 고딕" pitchFamily="50" charset="-127"/>
                  <a:ea typeface="맑은 고딕" pitchFamily="50" charset="-127"/>
                </a:rPr>
                <a:t>\0</a:t>
              </a:r>
              <a:endParaRPr kumimoji="1" lang="ko-KR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488504" y="1700808"/>
            <a:ext cx="8803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0" dirty="0" err="1" smtClean="0">
                <a:latin typeface="맑은 고딕" pitchFamily="50" charset="-127"/>
                <a:ea typeface="맑은 고딕" pitchFamily="50" charset="-127"/>
              </a:rPr>
              <a:t>ptr</a:t>
            </a:r>
            <a:r>
              <a:rPr lang="en-US" altLang="ko-KR" sz="2200" b="0" dirty="0" smtClean="0">
                <a:latin typeface="맑은 고딕" pitchFamily="50" charset="-127"/>
                <a:ea typeface="맑은 고딕" pitchFamily="50" charset="-127"/>
              </a:rPr>
              <a:t>[0]</a:t>
            </a:r>
            <a:endParaRPr lang="ko-KR" altLang="en-US" sz="22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88504" y="2206025"/>
            <a:ext cx="8803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0" dirty="0" err="1" smtClean="0">
                <a:latin typeface="맑은 고딕" pitchFamily="50" charset="-127"/>
                <a:ea typeface="맑은 고딕" pitchFamily="50" charset="-127"/>
              </a:rPr>
              <a:t>ptr</a:t>
            </a:r>
            <a:r>
              <a:rPr lang="en-US" altLang="ko-KR" sz="2200" b="0" dirty="0" smtClean="0">
                <a:latin typeface="맑은 고딕" pitchFamily="50" charset="-127"/>
                <a:ea typeface="맑은 고딕" pitchFamily="50" charset="-127"/>
              </a:rPr>
              <a:t>[1]</a:t>
            </a:r>
            <a:endParaRPr lang="ko-KR" altLang="en-US" sz="22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88504" y="2711242"/>
            <a:ext cx="8803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0" dirty="0" err="1" smtClean="0">
                <a:latin typeface="맑은 고딕" pitchFamily="50" charset="-127"/>
                <a:ea typeface="맑은 고딕" pitchFamily="50" charset="-127"/>
              </a:rPr>
              <a:t>ptr</a:t>
            </a:r>
            <a:r>
              <a:rPr lang="en-US" altLang="ko-KR" sz="2200" b="0" dirty="0" smtClean="0">
                <a:latin typeface="맑은 고딕" pitchFamily="50" charset="-127"/>
                <a:ea typeface="맑은 고딕" pitchFamily="50" charset="-127"/>
              </a:rPr>
              <a:t>[2]</a:t>
            </a:r>
            <a:endParaRPr lang="ko-KR" altLang="en-US" sz="22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88504" y="3216459"/>
            <a:ext cx="8803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0" dirty="0" err="1" smtClean="0">
                <a:latin typeface="맑은 고딕" pitchFamily="50" charset="-127"/>
                <a:ea typeface="맑은 고딕" pitchFamily="50" charset="-127"/>
              </a:rPr>
              <a:t>ptr</a:t>
            </a:r>
            <a:r>
              <a:rPr lang="en-US" altLang="ko-KR" sz="2200" b="0" dirty="0" smtClean="0">
                <a:latin typeface="맑은 고딕" pitchFamily="50" charset="-127"/>
                <a:ea typeface="맑은 고딕" pitchFamily="50" charset="-127"/>
              </a:rPr>
              <a:t>[3]</a:t>
            </a:r>
            <a:endParaRPr lang="ko-KR" altLang="en-US" sz="22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88504" y="3721676"/>
            <a:ext cx="8803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0" dirty="0" err="1" smtClean="0">
                <a:latin typeface="맑은 고딕" pitchFamily="50" charset="-127"/>
                <a:ea typeface="맑은 고딕" pitchFamily="50" charset="-127"/>
              </a:rPr>
              <a:t>ptr</a:t>
            </a:r>
            <a:r>
              <a:rPr lang="en-US" altLang="ko-KR" sz="2200" b="0" dirty="0" smtClean="0">
                <a:latin typeface="맑은 고딕" pitchFamily="50" charset="-127"/>
                <a:ea typeface="맑은 고딕" pitchFamily="50" charset="-127"/>
              </a:rPr>
              <a:t>[4]</a:t>
            </a:r>
            <a:endParaRPr lang="ko-KR" altLang="en-US" sz="22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88504" y="4226893"/>
            <a:ext cx="8803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0" dirty="0" err="1" smtClean="0">
                <a:latin typeface="맑은 고딕" pitchFamily="50" charset="-127"/>
                <a:ea typeface="맑은 고딕" pitchFamily="50" charset="-127"/>
              </a:rPr>
              <a:t>ptr</a:t>
            </a:r>
            <a:r>
              <a:rPr lang="en-US" altLang="ko-KR" sz="2200" b="0" dirty="0" smtClean="0">
                <a:latin typeface="맑은 고딕" pitchFamily="50" charset="-127"/>
                <a:ea typeface="맑은 고딕" pitchFamily="50" charset="-127"/>
              </a:rPr>
              <a:t>[5]</a:t>
            </a:r>
            <a:endParaRPr lang="ko-KR" altLang="en-US" sz="22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88504" y="4732110"/>
            <a:ext cx="8803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0" dirty="0" err="1" smtClean="0">
                <a:latin typeface="맑은 고딕" pitchFamily="50" charset="-127"/>
                <a:ea typeface="맑은 고딕" pitchFamily="50" charset="-127"/>
              </a:rPr>
              <a:t>ptr</a:t>
            </a:r>
            <a:r>
              <a:rPr lang="en-US" altLang="ko-KR" sz="2200" b="0" dirty="0" smtClean="0">
                <a:latin typeface="맑은 고딕" pitchFamily="50" charset="-127"/>
                <a:ea typeface="맑은 고딕" pitchFamily="50" charset="-127"/>
              </a:rPr>
              <a:t>[6]</a:t>
            </a:r>
            <a:endParaRPr lang="ko-KR" altLang="en-US" sz="22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88504" y="5237327"/>
            <a:ext cx="8803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0" dirty="0" err="1" smtClean="0">
                <a:latin typeface="맑은 고딕" pitchFamily="50" charset="-127"/>
                <a:ea typeface="맑은 고딕" pitchFamily="50" charset="-127"/>
              </a:rPr>
              <a:t>ptr</a:t>
            </a:r>
            <a:r>
              <a:rPr lang="en-US" altLang="ko-KR" sz="2200" b="0" dirty="0" smtClean="0">
                <a:latin typeface="맑은 고딕" pitchFamily="50" charset="-127"/>
                <a:ea typeface="맑은 고딕" pitchFamily="50" charset="-127"/>
              </a:rPr>
              <a:t>[7]</a:t>
            </a:r>
            <a:endParaRPr lang="ko-KR" altLang="en-US" sz="2200" b="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6" name="직선 화살표 연결선 75"/>
          <p:cNvCxnSpPr>
            <a:stCxn id="5" idx="3"/>
            <a:endCxn id="14" idx="1"/>
          </p:cNvCxnSpPr>
          <p:nvPr/>
        </p:nvCxnSpPr>
        <p:spPr bwMode="auto">
          <a:xfrm flipV="1">
            <a:off x="2090265" y="1916832"/>
            <a:ext cx="216024" cy="36004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8" name="직선 화살표 연결선 77"/>
          <p:cNvCxnSpPr>
            <a:stCxn id="6" idx="3"/>
            <a:endCxn id="22" idx="1"/>
          </p:cNvCxnSpPr>
          <p:nvPr/>
        </p:nvCxnSpPr>
        <p:spPr bwMode="auto">
          <a:xfrm flipV="1">
            <a:off x="2090265" y="2431175"/>
            <a:ext cx="216024" cy="25717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6666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8" name="직사각형 87"/>
          <p:cNvSpPr/>
          <p:nvPr/>
        </p:nvSpPr>
        <p:spPr>
          <a:xfrm>
            <a:off x="6105128" y="1614859"/>
            <a:ext cx="3428156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defTabSz="855663" eaLnBrk="0" hangingPunct="0">
              <a:spcBef>
                <a:spcPct val="20000"/>
              </a:spcBef>
            </a:pPr>
            <a:r>
              <a:rPr lang="en-US" altLang="ko-KR" sz="2200" b="0" kern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**</a:t>
            </a:r>
            <a:r>
              <a:rPr lang="en-US" altLang="ko-KR" sz="2200" b="0" kern="0" dirty="0" err="1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ptr</a:t>
            </a:r>
            <a:r>
              <a:rPr lang="en-US" altLang="ko-KR" sz="2200" b="0" kern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 = *(*(</a:t>
            </a:r>
            <a:r>
              <a:rPr lang="en-US" altLang="ko-KR" sz="2200" b="0" kern="0" dirty="0" err="1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ptr</a:t>
            </a:r>
            <a:r>
              <a:rPr lang="en-US" altLang="ko-KR" sz="2200" b="0" kern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))</a:t>
            </a:r>
            <a:endParaRPr lang="ko-KR" altLang="ko-KR" sz="2200" b="0" kern="0" dirty="0" smtClean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  <a:p>
            <a:pPr lvl="0" algn="l" defTabSz="855663" eaLnBrk="0" hangingPunct="0">
              <a:spcBef>
                <a:spcPct val="20000"/>
              </a:spcBef>
            </a:pPr>
            <a:r>
              <a:rPr lang="en-US" altLang="ko-KR" sz="2200" b="0" kern="0" dirty="0" err="1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ptr</a:t>
            </a:r>
            <a:r>
              <a:rPr lang="en-US" altLang="ko-KR" sz="2200" b="0" kern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[1] = *(</a:t>
            </a:r>
            <a:r>
              <a:rPr lang="en-US" altLang="ko-KR" sz="2200" b="0" kern="0" dirty="0" err="1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ptr</a:t>
            </a:r>
            <a:r>
              <a:rPr lang="en-US" altLang="ko-KR" sz="2200" b="0" kern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+ 1)</a:t>
            </a:r>
            <a:endParaRPr lang="ko-KR" altLang="ko-KR" sz="2200" b="0" kern="0" dirty="0" smtClean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  <a:p>
            <a:pPr lvl="0" algn="l" defTabSz="855663" eaLnBrk="0" hangingPunct="0">
              <a:spcBef>
                <a:spcPct val="20000"/>
              </a:spcBef>
            </a:pPr>
            <a:r>
              <a:rPr lang="en-US" altLang="ko-KR" sz="2200" b="0" kern="0" dirty="0" err="1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ptr</a:t>
            </a:r>
            <a:r>
              <a:rPr lang="en-US" altLang="ko-KR" sz="2200" b="0" kern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[1</a:t>
            </a:r>
            <a:r>
              <a:rPr lang="en-US" altLang="ko-KR" sz="2200" b="0" kern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]+</a:t>
            </a:r>
            <a:r>
              <a:rPr lang="en-US" altLang="ko-KR" sz="2200" b="0" kern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3 = *(</a:t>
            </a:r>
            <a:r>
              <a:rPr lang="en-US" altLang="ko-KR" sz="2200" b="0" kern="0" dirty="0" err="1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ptr</a:t>
            </a:r>
            <a:r>
              <a:rPr lang="en-US" altLang="ko-KR" sz="2200" b="0" kern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+ 1) + 3</a:t>
            </a:r>
            <a:endParaRPr lang="ko-KR" altLang="ko-KR" sz="2200" b="0" kern="0" dirty="0" smtClean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  <a:p>
            <a:pPr lvl="0" algn="l" defTabSz="855663" eaLnBrk="0" hangingPunct="0">
              <a:spcBef>
                <a:spcPct val="20000"/>
              </a:spcBef>
            </a:pPr>
            <a:r>
              <a:rPr lang="en-US" altLang="ko-KR" sz="2200" b="0" kern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*(*(</a:t>
            </a:r>
            <a:r>
              <a:rPr lang="en-US" altLang="ko-KR" sz="2200" b="0" kern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ptr+1)+1</a:t>
            </a:r>
            <a:r>
              <a:rPr lang="en-US" altLang="ko-KR" sz="2200" b="0" kern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ko-KR" sz="2200" b="0" kern="0" dirty="0" smtClean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  <a:p>
            <a:pPr lvl="0" algn="l" defTabSz="855663" eaLnBrk="0" hangingPunct="0">
              <a:spcBef>
                <a:spcPct val="20000"/>
              </a:spcBef>
            </a:pPr>
            <a:r>
              <a:rPr lang="en-US" altLang="ko-KR" sz="2200" b="0" kern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(*(*(</a:t>
            </a:r>
            <a:r>
              <a:rPr lang="en-US" altLang="ko-KR" sz="2200" b="0" kern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ptr+2)+1</a:t>
            </a:r>
            <a:r>
              <a:rPr lang="en-US" altLang="ko-KR" sz="2200" b="0" kern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))</a:t>
            </a:r>
            <a:endParaRPr lang="ko-KR" altLang="ko-KR" sz="2200" b="0" kern="0" dirty="0" smtClean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  <a:p>
            <a:pPr lvl="0" algn="l" defTabSz="855663" eaLnBrk="0" hangingPunct="0">
              <a:spcBef>
                <a:spcPct val="20000"/>
              </a:spcBef>
            </a:pPr>
            <a:r>
              <a:rPr lang="en-US" altLang="ko-KR" sz="2200" b="0" kern="0" dirty="0" err="1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ptr</a:t>
            </a:r>
            <a:r>
              <a:rPr lang="en-US" altLang="ko-KR" sz="2200" b="0" kern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[3</a:t>
            </a:r>
            <a:r>
              <a:rPr lang="en-US" altLang="ko-KR" sz="2200" b="0" kern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]+2 </a:t>
            </a:r>
            <a:r>
              <a:rPr lang="en-US" altLang="ko-KR" sz="2200" b="0" kern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= *(ptr+3) +2</a:t>
            </a:r>
            <a:endParaRPr lang="ko-KR" altLang="ko-KR" sz="2200" b="0" kern="0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26440" y="1268760"/>
            <a:ext cx="18742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0" dirty="0" err="1" smtClean="0">
                <a:latin typeface="맑은 고딕" pitchFamily="50" charset="-127"/>
                <a:ea typeface="맑은 고딕" pitchFamily="50" charset="-127"/>
              </a:rPr>
              <a:t>ptr</a:t>
            </a:r>
            <a:r>
              <a:rPr lang="en-US" altLang="ko-KR" sz="2200" b="0" dirty="0" smtClean="0">
                <a:latin typeface="맑은 고딕" pitchFamily="50" charset="-127"/>
                <a:ea typeface="맑은 고딕" pitchFamily="50" charset="-127"/>
              </a:rPr>
              <a:t> = &amp;</a:t>
            </a:r>
            <a:r>
              <a:rPr lang="en-US" altLang="ko-KR" sz="2200" b="0" dirty="0" err="1" smtClean="0">
                <a:latin typeface="맑은 고딕" pitchFamily="50" charset="-127"/>
                <a:ea typeface="맑은 고딕" pitchFamily="50" charset="-127"/>
              </a:rPr>
              <a:t>ptr</a:t>
            </a:r>
            <a:r>
              <a:rPr lang="en-US" altLang="ko-KR" sz="2200" b="0" dirty="0" smtClean="0">
                <a:latin typeface="맑은 고딕" pitchFamily="50" charset="-127"/>
                <a:ea typeface="맑은 고딕" pitchFamily="50" charset="-127"/>
              </a:rPr>
              <a:t>[0]</a:t>
            </a:r>
            <a:endParaRPr lang="ko-KR" altLang="en-US" sz="2200" b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8967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404664"/>
            <a:ext cx="8915400" cy="59332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dirty="0" smtClean="0">
                <a:latin typeface="나눔고딕" pitchFamily="50" charset="-127"/>
                <a:ea typeface="나눔고딕" pitchFamily="50" charset="-127"/>
              </a:rPr>
              <a:t>7. </a:t>
            </a:r>
            <a:r>
              <a:rPr lang="ko-KR" altLang="ko-KR" sz="2200" dirty="0" smtClean="0">
                <a:latin typeface="나눔고딕" pitchFamily="50" charset="-127"/>
                <a:ea typeface="나눔고딕" pitchFamily="50" charset="-127"/>
              </a:rPr>
              <a:t>다음의 </a:t>
            </a:r>
            <a:r>
              <a:rPr lang="ko-KR" altLang="ko-KR" sz="2200" dirty="0">
                <a:latin typeface="나눔고딕" pitchFamily="50" charset="-127"/>
                <a:ea typeface="나눔고딕" pitchFamily="50" charset="-127"/>
              </a:rPr>
              <a:t>프로그램의 출력결과를 쓰세요</a:t>
            </a:r>
          </a:p>
          <a:p>
            <a:pPr marL="0" indent="0">
              <a:buNone/>
            </a:pPr>
            <a:r>
              <a:rPr lang="en-US" altLang="ko-KR" sz="2200" dirty="0">
                <a:latin typeface="나눔고딕" pitchFamily="50" charset="-127"/>
                <a:ea typeface="나눔고딕" pitchFamily="50" charset="-127"/>
              </a:rPr>
              <a:t> </a:t>
            </a:r>
            <a:endParaRPr lang="ko-KR" altLang="ko-KR" sz="2200" dirty="0"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r>
              <a:rPr lang="en-US" altLang="ko-KR" sz="2200" dirty="0" smtClean="0">
                <a:latin typeface="나눔고딕" pitchFamily="50" charset="-127"/>
                <a:ea typeface="나눔고딕" pitchFamily="50" charset="-127"/>
              </a:rPr>
              <a:t>void </a:t>
            </a:r>
            <a:r>
              <a:rPr lang="en-US" altLang="ko-KR" sz="2200" dirty="0">
                <a:latin typeface="나눔고딕" pitchFamily="50" charset="-127"/>
                <a:ea typeface="나눔고딕" pitchFamily="50" charset="-127"/>
              </a:rPr>
              <a:t>main(void)</a:t>
            </a:r>
            <a:endParaRPr lang="ko-KR" altLang="ko-KR" sz="2200" dirty="0"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r>
              <a:rPr lang="en-US" altLang="ko-KR" sz="2200" dirty="0">
                <a:latin typeface="나눔고딕" pitchFamily="50" charset="-127"/>
                <a:ea typeface="나눔고딕" pitchFamily="50" charset="-127"/>
              </a:rPr>
              <a:t>{</a:t>
            </a:r>
            <a:endParaRPr lang="ko-KR" altLang="ko-KR" sz="2200" dirty="0"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r>
              <a:rPr lang="en-US" altLang="ko-KR" sz="2200" dirty="0">
                <a:latin typeface="나눔고딕" pitchFamily="50" charset="-127"/>
                <a:ea typeface="나눔고딕" pitchFamily="50" charset="-127"/>
              </a:rPr>
              <a:t>	static char fruit[] = "apple";</a:t>
            </a:r>
            <a:endParaRPr lang="ko-KR" altLang="ko-KR" sz="2200" dirty="0"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r>
              <a:rPr lang="en-US" altLang="ko-KR" sz="2200" dirty="0">
                <a:latin typeface="나눔고딕" pitchFamily="50" charset="-127"/>
                <a:ea typeface="나눔고딕" pitchFamily="50" charset="-127"/>
              </a:rPr>
              <a:t>	char *</a:t>
            </a:r>
            <a:r>
              <a:rPr lang="en-US" altLang="ko-KR" sz="2200" dirty="0" err="1">
                <a:latin typeface="나눔고딕" pitchFamily="50" charset="-127"/>
                <a:ea typeface="나눔고딕" pitchFamily="50" charset="-127"/>
              </a:rPr>
              <a:t>ptr</a:t>
            </a:r>
            <a:r>
              <a:rPr lang="en-US" altLang="ko-KR" sz="2200" dirty="0">
                <a:latin typeface="나눔고딕" pitchFamily="50" charset="-127"/>
                <a:ea typeface="나눔고딕" pitchFamily="50" charset="-127"/>
              </a:rPr>
              <a:t>;</a:t>
            </a:r>
            <a:endParaRPr lang="ko-KR" altLang="ko-KR" sz="2200" dirty="0"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r>
              <a:rPr lang="en-US" altLang="ko-KR" sz="2200" dirty="0">
                <a:latin typeface="나눔고딕" pitchFamily="50" charset="-127"/>
                <a:ea typeface="나눔고딕" pitchFamily="50" charset="-127"/>
              </a:rPr>
              <a:t>	</a:t>
            </a:r>
            <a:endParaRPr lang="ko-KR" altLang="ko-KR" sz="2200" dirty="0"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r>
              <a:rPr lang="en-US" altLang="ko-KR" sz="2200" dirty="0"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2200" dirty="0" err="1">
                <a:latin typeface="나눔고딕" pitchFamily="50" charset="-127"/>
                <a:ea typeface="나눔고딕" pitchFamily="50" charset="-127"/>
              </a:rPr>
              <a:t>ptr</a:t>
            </a:r>
            <a:r>
              <a:rPr lang="en-US" altLang="ko-KR" sz="2200" dirty="0">
                <a:latin typeface="나눔고딕" pitchFamily="50" charset="-127"/>
                <a:ea typeface="나눔고딕" pitchFamily="50" charset="-127"/>
              </a:rPr>
              <a:t> = fruit + </a:t>
            </a:r>
            <a:r>
              <a:rPr lang="en-US" altLang="ko-KR" sz="2200" dirty="0" err="1">
                <a:latin typeface="나눔고딕" pitchFamily="50" charset="-127"/>
                <a:ea typeface="나눔고딕" pitchFamily="50" charset="-127"/>
              </a:rPr>
              <a:t>strlen</a:t>
            </a:r>
            <a:r>
              <a:rPr lang="en-US" altLang="ko-KR" sz="2200" dirty="0">
                <a:latin typeface="나눔고딕" pitchFamily="50" charset="-127"/>
                <a:ea typeface="나눔고딕" pitchFamily="50" charset="-127"/>
              </a:rPr>
              <a:t>(fruit);</a:t>
            </a:r>
            <a:endParaRPr lang="ko-KR" altLang="ko-KR" sz="2200" dirty="0"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r>
              <a:rPr lang="en-US" altLang="ko-KR" sz="2200" dirty="0">
                <a:latin typeface="나눔고딕" pitchFamily="50" charset="-127"/>
                <a:ea typeface="나눔고딕" pitchFamily="50" charset="-127"/>
              </a:rPr>
              <a:t>	</a:t>
            </a:r>
            <a:endParaRPr lang="ko-KR" altLang="ko-KR" sz="2200" dirty="0"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r>
              <a:rPr lang="en-US" altLang="ko-KR" sz="2200" dirty="0">
                <a:latin typeface="나눔고딕" pitchFamily="50" charset="-127"/>
                <a:ea typeface="나눔고딕" pitchFamily="50" charset="-127"/>
              </a:rPr>
              <a:t>	while(--</a:t>
            </a:r>
            <a:r>
              <a:rPr lang="en-US" altLang="ko-KR" sz="2200" dirty="0" err="1">
                <a:latin typeface="나눔고딕" pitchFamily="50" charset="-127"/>
                <a:ea typeface="나눔고딕" pitchFamily="50" charset="-127"/>
              </a:rPr>
              <a:t>ptr</a:t>
            </a:r>
            <a:r>
              <a:rPr lang="en-US" altLang="ko-KR" sz="2200" dirty="0">
                <a:latin typeface="나눔고딕" pitchFamily="50" charset="-127"/>
                <a:ea typeface="나눔고딕" pitchFamily="50" charset="-127"/>
              </a:rPr>
              <a:t> &gt;= fruit)</a:t>
            </a:r>
            <a:endParaRPr lang="ko-KR" altLang="ko-KR" sz="2200" dirty="0"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r>
              <a:rPr lang="en-US" altLang="ko-KR" sz="2200" dirty="0">
                <a:latin typeface="나눔고딕" pitchFamily="50" charset="-127"/>
                <a:ea typeface="나눔고딕" pitchFamily="50" charset="-127"/>
              </a:rPr>
              <a:t>		puts(</a:t>
            </a:r>
            <a:r>
              <a:rPr lang="en-US" altLang="ko-KR" sz="2200" dirty="0" err="1">
                <a:latin typeface="나눔고딕" pitchFamily="50" charset="-127"/>
                <a:ea typeface="나눔고딕" pitchFamily="50" charset="-127"/>
              </a:rPr>
              <a:t>ptr</a:t>
            </a:r>
            <a:r>
              <a:rPr lang="en-US" altLang="ko-KR" sz="2200" dirty="0">
                <a:latin typeface="나눔고딕" pitchFamily="50" charset="-127"/>
                <a:ea typeface="나눔고딕" pitchFamily="50" charset="-127"/>
              </a:rPr>
              <a:t>);</a:t>
            </a:r>
            <a:endParaRPr lang="ko-KR" altLang="ko-KR" sz="2200" dirty="0"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r>
              <a:rPr lang="en-US" altLang="ko-KR" sz="2200" dirty="0">
                <a:latin typeface="나눔고딕" pitchFamily="50" charset="-127"/>
                <a:ea typeface="나눔고딕" pitchFamily="50" charset="-127"/>
              </a:rPr>
              <a:t>}</a:t>
            </a:r>
            <a:endParaRPr lang="ko-KR" altLang="ko-KR" sz="2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5313040" y="2060848"/>
            <a:ext cx="1368152" cy="22322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ko-KR" sz="2200" b="0" dirty="0" smtClean="0">
                <a:latin typeface="나눔고딕" pitchFamily="50" charset="-127"/>
                <a:ea typeface="나눔고딕" pitchFamily="50" charset="-127"/>
              </a:rPr>
              <a:t>e</a:t>
            </a:r>
            <a:endParaRPr lang="ko-KR" altLang="ko-KR" sz="2200" b="0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buNone/>
            </a:pPr>
            <a:r>
              <a:rPr lang="en-US" altLang="ko-KR" sz="2200" b="0" dirty="0" smtClean="0">
                <a:latin typeface="나눔고딕" pitchFamily="50" charset="-127"/>
                <a:ea typeface="나눔고딕" pitchFamily="50" charset="-127"/>
              </a:rPr>
              <a:t>le</a:t>
            </a:r>
            <a:endParaRPr lang="ko-KR" altLang="ko-KR" sz="2200" b="0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buNone/>
            </a:pPr>
            <a:r>
              <a:rPr lang="en-US" altLang="ko-KR" sz="2200" b="0" dirty="0" err="1" smtClean="0">
                <a:latin typeface="나눔고딕" pitchFamily="50" charset="-127"/>
                <a:ea typeface="나눔고딕" pitchFamily="50" charset="-127"/>
              </a:rPr>
              <a:t>ple</a:t>
            </a:r>
            <a:endParaRPr lang="ko-KR" altLang="ko-KR" sz="2200" b="0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buNone/>
            </a:pPr>
            <a:r>
              <a:rPr lang="en-US" altLang="ko-KR" sz="2200" b="0" dirty="0" err="1" smtClean="0">
                <a:latin typeface="나눔고딕" pitchFamily="50" charset="-127"/>
                <a:ea typeface="나눔고딕" pitchFamily="50" charset="-127"/>
              </a:rPr>
              <a:t>pple</a:t>
            </a:r>
            <a:endParaRPr lang="ko-KR" altLang="ko-KR" sz="2200" b="0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buNone/>
            </a:pPr>
            <a:r>
              <a:rPr lang="en-US" altLang="ko-KR" sz="2200" b="0" dirty="0" smtClean="0">
                <a:latin typeface="나눔고딕" pitchFamily="50" charset="-127"/>
                <a:ea typeface="나눔고딕" pitchFamily="50" charset="-127"/>
              </a:rPr>
              <a:t>apple</a:t>
            </a:r>
            <a:endParaRPr lang="ko-KR" altLang="ko-KR" sz="2200" b="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05276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4925" cap="flat" cmpd="sng" algn="ctr">
          <a:solidFill>
            <a:srgbClr val="666699"/>
          </a:solidFill>
          <a:prstDash val="solid"/>
          <a:round/>
          <a:headEnd type="none" w="med" len="med"/>
          <a:tailEnd type="triangle" w="med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5663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5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4925" cap="flat" cmpd="sng" algn="ctr">
          <a:solidFill>
            <a:srgbClr val="666699"/>
          </a:solidFill>
          <a:prstDash val="solid"/>
          <a:round/>
          <a:headEnd type="none" w="med" len="med"/>
          <a:tailEnd type="triangle" w="med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5663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5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12344</TotalTime>
  <Words>305</Words>
  <Application>Microsoft Office PowerPoint</Application>
  <PresentationFormat>A4 용지(210x297mm)</PresentationFormat>
  <Paragraphs>163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굴림</vt:lpstr>
      <vt:lpstr>Arial</vt:lpstr>
      <vt:lpstr>산돌광수B</vt:lpstr>
      <vt:lpstr>Wingdings 2</vt:lpstr>
      <vt:lpstr>나눔고딕</vt:lpstr>
      <vt:lpstr>맑은 고딕</vt:lpstr>
      <vt:lpstr>Candara</vt:lpstr>
      <vt:lpstr>기본 디자인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TitlesOfParts>
  <Company>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권윤성</dc:creator>
  <cp:lastModifiedBy>Yoon</cp:lastModifiedBy>
  <cp:revision>1471</cp:revision>
  <cp:lastPrinted>2002-11-21T10:00:09Z</cp:lastPrinted>
  <dcterms:created xsi:type="dcterms:W3CDTF">2002-06-14T05:23:52Z</dcterms:created>
  <dcterms:modified xsi:type="dcterms:W3CDTF">2014-04-20T12:51:01Z</dcterms:modified>
</cp:coreProperties>
</file>