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8" autoAdjust="0"/>
    <p:restoredTop sz="97196" autoAdjust="0"/>
  </p:normalViewPr>
  <p:slideViewPr>
    <p:cSldViewPr>
      <p:cViewPr>
        <p:scale>
          <a:sx n="84" d="100"/>
          <a:sy n="84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9BD07-6F6F-4EA1-AC07-1236C930862D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FB6B-8378-4B3F-8C6F-FBA087C10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6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Line 27"/>
          <p:cNvSpPr>
            <a:spLocks noChangeShapeType="1"/>
          </p:cNvSpPr>
          <p:nvPr userDrawn="1"/>
        </p:nvSpPr>
        <p:spPr bwMode="auto">
          <a:xfrm>
            <a:off x="179388" y="6453188"/>
            <a:ext cx="889158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976"/>
            <a:ext cx="8229600" cy="536104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 userDrawn="1"/>
        </p:nvSpPr>
        <p:spPr bwMode="auto">
          <a:xfrm>
            <a:off x="10344" y="6353175"/>
            <a:ext cx="9133656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직선 연결선 7"/>
          <p:cNvSpPr>
            <a:spLocks noChangeShapeType="1"/>
          </p:cNvSpPr>
          <p:nvPr userDrawn="1"/>
        </p:nvSpPr>
        <p:spPr bwMode="auto">
          <a:xfrm>
            <a:off x="10344" y="47667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355AA33-9652-47C1-B1F4-16B05D652C81}" type="datetimeFigureOut">
              <a:rPr lang="ko-KR" altLang="en-US" smtClean="0"/>
              <a:pPr/>
              <a:t>2015-04-24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0" y="-13736"/>
            <a:ext cx="9144000" cy="43204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344" y="531263"/>
            <a:ext cx="9144000" cy="58219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532441" y="6432207"/>
            <a:ext cx="60480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0F40CF-C846-44D7-825F-B175E227B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10344" y="6353175"/>
            <a:ext cx="9133656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0344" y="47667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2000" kern="1200">
          <a:solidFill>
            <a:schemeClr val="tx2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나눔고딕" pitchFamily="50" charset="-127"/>
          <a:ea typeface="나눔고딕" pitchFamily="50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다중 연산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62" name="Rectangle 58"/>
          <p:cNvSpPr>
            <a:spLocks noChangeArrowheads="1"/>
          </p:cNvSpPr>
          <p:nvPr/>
        </p:nvSpPr>
        <p:spPr bwMode="auto">
          <a:xfrm>
            <a:off x="480404" y="764704"/>
            <a:ext cx="8052036" cy="57606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00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("(4) %s\n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",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bptr[-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1][-1]+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);     *(*(bptr-1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)-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 +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0" y="0"/>
            <a:ext cx="2406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>
                <a:solidFill>
                  <a:prstClr val="black"/>
                </a:solidFill>
              </a:rPr>
              <a:t>포인터 연산과 접근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11560" y="1473495"/>
            <a:ext cx="7650147" cy="2301385"/>
            <a:chOff x="611560" y="2058957"/>
            <a:chExt cx="7650147" cy="2301385"/>
          </a:xfrm>
        </p:grpSpPr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3991331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4867631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</a:p>
          </p:txBody>
        </p:sp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>
              <a:off x="535816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584711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65" name="Rectangle 9"/>
            <p:cNvSpPr>
              <a:spLocks noChangeArrowheads="1"/>
            </p:cNvSpPr>
            <p:nvPr/>
          </p:nvSpPr>
          <p:spPr bwMode="auto">
            <a:xfrm>
              <a:off x="6336069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4254856" y="40904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6821844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3991331" y="3307829"/>
              <a:ext cx="452438" cy="487362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4867631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535816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584711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6336069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>
              <a:off x="4254856" y="3542779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6821844" y="33125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3991331" y="2742679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4867631" y="2742679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5358169" y="2742679"/>
              <a:ext cx="450850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78" name="Rectangle 22"/>
            <p:cNvSpPr>
              <a:spLocks noChangeArrowheads="1"/>
            </p:cNvSpPr>
            <p:nvPr/>
          </p:nvSpPr>
          <p:spPr bwMode="auto">
            <a:xfrm>
              <a:off x="5847119" y="27426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79" name="Rectangle 23"/>
            <p:cNvSpPr>
              <a:spLocks noChangeArrowheads="1"/>
            </p:cNvSpPr>
            <p:nvPr/>
          </p:nvSpPr>
          <p:spPr bwMode="auto">
            <a:xfrm>
              <a:off x="63360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4254856" y="29601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Rectangle 25"/>
            <p:cNvSpPr>
              <a:spLocks noChangeArrowheads="1"/>
            </p:cNvSpPr>
            <p:nvPr/>
          </p:nvSpPr>
          <p:spPr bwMode="auto">
            <a:xfrm>
              <a:off x="6821844" y="27490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3991331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4867631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84" name="Rectangle 28"/>
            <p:cNvSpPr>
              <a:spLocks noChangeArrowheads="1"/>
            </p:cNvSpPr>
            <p:nvPr/>
          </p:nvSpPr>
          <p:spPr bwMode="auto">
            <a:xfrm>
              <a:off x="535816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>
              <a:off x="584711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6336069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254856" y="2398192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6821844" y="21838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7310794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7310794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1" name="Rectangle 35"/>
            <p:cNvSpPr>
              <a:spLocks noChangeArrowheads="1"/>
            </p:cNvSpPr>
            <p:nvPr/>
          </p:nvSpPr>
          <p:spPr bwMode="auto">
            <a:xfrm>
              <a:off x="7310794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7310794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3" name="Rectangle 37"/>
            <p:cNvSpPr>
              <a:spLocks noChangeArrowheads="1"/>
            </p:cNvSpPr>
            <p:nvPr/>
          </p:nvSpPr>
          <p:spPr bwMode="auto">
            <a:xfrm>
              <a:off x="7809269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4" name="Rectangle 39"/>
            <p:cNvSpPr>
              <a:spLocks noChangeArrowheads="1"/>
            </p:cNvSpPr>
            <p:nvPr/>
          </p:nvSpPr>
          <p:spPr bwMode="auto">
            <a:xfrm>
              <a:off x="78092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5" name="Text Box 41"/>
            <p:cNvSpPr txBox="1">
              <a:spLocks noChangeArrowheads="1"/>
            </p:cNvSpPr>
            <p:nvPr/>
          </p:nvSpPr>
          <p:spPr bwMode="auto">
            <a:xfrm>
              <a:off x="3144621" y="2058957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fruit[0]</a:t>
              </a:r>
            </a:p>
          </p:txBody>
        </p:sp>
        <p:sp>
          <p:nvSpPr>
            <p:cNvPr id="96" name="Text Box 42"/>
            <p:cNvSpPr txBox="1">
              <a:spLocks noChangeArrowheads="1"/>
            </p:cNvSpPr>
            <p:nvPr/>
          </p:nvSpPr>
          <p:spPr bwMode="auto">
            <a:xfrm>
              <a:off x="3133508" y="2608232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fruit[1]</a:t>
              </a:r>
            </a:p>
          </p:txBody>
        </p:sp>
        <p:sp>
          <p:nvSpPr>
            <p:cNvPr id="97" name="Text Box 43"/>
            <p:cNvSpPr txBox="1">
              <a:spLocks noChangeArrowheads="1"/>
            </p:cNvSpPr>
            <p:nvPr/>
          </p:nvSpPr>
          <p:spPr bwMode="auto">
            <a:xfrm>
              <a:off x="3133508" y="31813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fruit[2]</a:t>
              </a:r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144621" y="37528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fruit[3]</a:t>
              </a:r>
            </a:p>
          </p:txBody>
        </p:sp>
        <p:sp>
          <p:nvSpPr>
            <p:cNvPr id="99" name="Rectangle 45"/>
            <p:cNvSpPr>
              <a:spLocks noChangeArrowheads="1"/>
            </p:cNvSpPr>
            <p:nvPr/>
          </p:nvSpPr>
          <p:spPr bwMode="auto">
            <a:xfrm>
              <a:off x="2591156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Line 46"/>
            <p:cNvSpPr>
              <a:spLocks noChangeShapeType="1"/>
            </p:cNvSpPr>
            <p:nvPr/>
          </p:nvSpPr>
          <p:spPr bwMode="auto">
            <a:xfrm>
              <a:off x="2853094" y="4090467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Rectangle 47"/>
            <p:cNvSpPr>
              <a:spLocks noChangeArrowheads="1"/>
            </p:cNvSpPr>
            <p:nvPr/>
          </p:nvSpPr>
          <p:spPr bwMode="auto">
            <a:xfrm>
              <a:off x="2591156" y="3307829"/>
              <a:ext cx="452438" cy="487362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Line 48"/>
            <p:cNvSpPr>
              <a:spLocks noChangeShapeType="1"/>
            </p:cNvSpPr>
            <p:nvPr/>
          </p:nvSpPr>
          <p:spPr bwMode="auto">
            <a:xfrm>
              <a:off x="2853094" y="3542779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Rectangle 49"/>
            <p:cNvSpPr>
              <a:spLocks noChangeArrowheads="1"/>
            </p:cNvSpPr>
            <p:nvPr/>
          </p:nvSpPr>
          <p:spPr bwMode="auto">
            <a:xfrm>
              <a:off x="2591156" y="2742679"/>
              <a:ext cx="452438" cy="488950"/>
            </a:xfrm>
            <a:prstGeom prst="rect">
              <a:avLst/>
            </a:prstGeom>
            <a:solidFill>
              <a:srgbClr val="00B0F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Line 50"/>
            <p:cNvSpPr>
              <a:spLocks noChangeShapeType="1"/>
            </p:cNvSpPr>
            <p:nvPr/>
          </p:nvSpPr>
          <p:spPr bwMode="auto">
            <a:xfrm flipV="1">
              <a:off x="2853093" y="2398192"/>
              <a:ext cx="1138237" cy="56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2591156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Line 52"/>
            <p:cNvSpPr>
              <a:spLocks noChangeShapeType="1"/>
            </p:cNvSpPr>
            <p:nvPr/>
          </p:nvSpPr>
          <p:spPr bwMode="auto">
            <a:xfrm>
              <a:off x="2853094" y="2398192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 Box 53"/>
            <p:cNvSpPr txBox="1">
              <a:spLocks noChangeArrowheads="1"/>
            </p:cNvSpPr>
            <p:nvPr/>
          </p:nvSpPr>
          <p:spPr bwMode="auto">
            <a:xfrm>
              <a:off x="1860957" y="2073632"/>
              <a:ext cx="79701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ptr[3]</a:t>
              </a:r>
            </a:p>
          </p:txBody>
        </p:sp>
        <p:sp>
          <p:nvSpPr>
            <p:cNvPr id="108" name="Text Box 54"/>
            <p:cNvSpPr txBox="1">
              <a:spLocks noChangeArrowheads="1"/>
            </p:cNvSpPr>
            <p:nvPr/>
          </p:nvSpPr>
          <p:spPr bwMode="auto">
            <a:xfrm>
              <a:off x="1851432" y="2622907"/>
              <a:ext cx="79701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ptr[2]</a:t>
              </a:r>
            </a:p>
          </p:txBody>
        </p:sp>
        <p:sp>
          <p:nvSpPr>
            <p:cNvPr id="109" name="Text Box 55"/>
            <p:cNvSpPr txBox="1">
              <a:spLocks noChangeArrowheads="1"/>
            </p:cNvSpPr>
            <p:nvPr/>
          </p:nvSpPr>
          <p:spPr bwMode="auto">
            <a:xfrm>
              <a:off x="1851432" y="3197582"/>
              <a:ext cx="79701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ptr[1]</a:t>
              </a:r>
            </a:p>
          </p:txBody>
        </p:sp>
        <p:sp>
          <p:nvSpPr>
            <p:cNvPr id="110" name="Text Box 56"/>
            <p:cNvSpPr txBox="1">
              <a:spLocks noChangeArrowheads="1"/>
            </p:cNvSpPr>
            <p:nvPr/>
          </p:nvSpPr>
          <p:spPr bwMode="auto">
            <a:xfrm>
              <a:off x="1799234" y="3729395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aptr[0]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203681" y="3869804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Line 58"/>
            <p:cNvSpPr>
              <a:spLocks noChangeShapeType="1"/>
            </p:cNvSpPr>
            <p:nvPr/>
          </p:nvSpPr>
          <p:spPr bwMode="auto">
            <a:xfrm flipV="1">
              <a:off x="1479906" y="2960167"/>
              <a:ext cx="1117600" cy="1135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Text Box 59"/>
            <p:cNvSpPr txBox="1">
              <a:spLocks noChangeArrowheads="1"/>
            </p:cNvSpPr>
            <p:nvPr/>
          </p:nvSpPr>
          <p:spPr bwMode="auto">
            <a:xfrm>
              <a:off x="611560" y="3858253"/>
              <a:ext cx="6303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bptr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3861048"/>
            <a:ext cx="8784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앞 슬라이드에서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 = &amp;aptr[2], aptr[2] = &amp;fruit[0]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인 것에 유의하여 풀이합니다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bptr[-1][-1]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*(*(bptr -1) -1)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로 바꾸어 표현하고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+1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추가하여 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*(*(bptr-1)-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 +1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처럼 우선 순위에 맞게 괄호를 표시합니다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(bptr -1)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&amp;ptr[1]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이며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 *(bptr -1)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ptr[1] ( = &amp;fruit[2] )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 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*(bptr -1) -1 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= &amp;fruit[1]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 되고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 *(*(bptr-1)-1)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fruit[1]</a:t>
            </a:r>
            <a:r>
              <a:rPr lang="ko-KR" altLang="en-US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 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40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마지막으로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fruit[1]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‘o’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주소 이므로 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*(*(bptr-1)-1) </a:t>
            </a:r>
            <a:r>
              <a:rPr lang="ko-KR" altLang="en-US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  1 </a:t>
            </a:r>
            <a:r>
              <a:rPr lang="ko-KR" altLang="en-US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‘r’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주소가 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5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73196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char *fruit[]={"apple", "orange", "grape", "banana"};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**aptr[]={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fruit+3, fruit+2, fruit+1, fruit};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***bptr=aptr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endParaRPr lang="en-US" altLang="ko-KR" sz="20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00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("(1) %s\n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",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**++bptr);</a:t>
            </a:r>
            <a:endParaRPr lang="en-US" altLang="ko-KR" sz="20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00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("(2) %s\n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", 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*--*++ bptr +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3);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00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("(3) %s\n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",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*bptr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[-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2]+3);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2000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("(4) %s\n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", 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bptr[-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1][-1]+1);</a:t>
            </a:r>
          </a:p>
          <a:p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endParaRPr lang="ko-KR" altLang="en-US" sz="20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0" y="-21248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smtClean="0">
                <a:solidFill>
                  <a:prstClr val="black"/>
                </a:solidFill>
              </a:rPr>
              <a:t>문제</a:t>
            </a:r>
            <a:endParaRPr lang="ko-KR" alt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578943" y="1196194"/>
            <a:ext cx="468089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B292CA"/>
              </a:buClr>
              <a:buSzPct val="70000"/>
              <a:buFont typeface="Wingdings" pitchFamily="2" charset="2"/>
              <a:buNone/>
            </a:pPr>
            <a:r>
              <a:rPr lang="en-US" altLang="ko-KR" sz="2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 *</a:t>
            </a:r>
            <a:r>
              <a:rPr lang="ko-KR" altLang="en-US" sz="2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포인터 명 </a:t>
            </a:r>
            <a:r>
              <a:rPr lang="en-US" altLang="ko-KR" sz="2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= “</a:t>
            </a:r>
            <a:r>
              <a:rPr lang="ko-KR" altLang="en-US" sz="2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문자열”</a:t>
            </a:r>
            <a:r>
              <a:rPr lang="en-US" altLang="ko-KR" sz="2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>
              <a:spcBef>
                <a:spcPct val="20000"/>
              </a:spcBef>
              <a:buClr>
                <a:srgbClr val="B292CA"/>
              </a:buClr>
              <a:buSzPct val="70000"/>
              <a:buFont typeface="Wingdings" pitchFamily="2" charset="2"/>
              <a:buNone/>
            </a:pPr>
            <a:r>
              <a:rPr lang="en-US" altLang="ko-KR" sz="2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 *p = “</a:t>
            </a:r>
            <a:r>
              <a:rPr lang="en-US" altLang="ko-KR" sz="2000" b="1" dirty="0" err="1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abc</a:t>
            </a:r>
            <a:r>
              <a:rPr lang="en-US" altLang="ko-KR" sz="20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”;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687835" y="2747241"/>
            <a:ext cx="914400" cy="6858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endParaRPr lang="en-US" sz="2000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2821435" y="2747241"/>
            <a:ext cx="914400" cy="685800"/>
          </a:xfrm>
          <a:prstGeom prst="rect">
            <a:avLst/>
          </a:prstGeom>
          <a:solidFill>
            <a:srgbClr val="5F5F5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5F5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</p:txBody>
      </p:sp>
      <p:sp>
        <p:nvSpPr>
          <p:cNvPr id="526341" name="Rectangle 5"/>
          <p:cNvSpPr>
            <a:spLocks noChangeArrowheads="1"/>
          </p:cNvSpPr>
          <p:nvPr/>
        </p:nvSpPr>
        <p:spPr bwMode="auto">
          <a:xfrm>
            <a:off x="3812035" y="2747241"/>
            <a:ext cx="914400" cy="685800"/>
          </a:xfrm>
          <a:prstGeom prst="rect">
            <a:avLst/>
          </a:prstGeom>
          <a:solidFill>
            <a:srgbClr val="5F5F5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5F5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4802635" y="2747241"/>
            <a:ext cx="914400" cy="685800"/>
          </a:xfrm>
          <a:prstGeom prst="rect">
            <a:avLst/>
          </a:prstGeom>
          <a:solidFill>
            <a:srgbClr val="5F5F5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5F5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auto">
          <a:xfrm>
            <a:off x="5793235" y="2747241"/>
            <a:ext cx="914400" cy="685800"/>
          </a:xfrm>
          <a:prstGeom prst="rect">
            <a:avLst/>
          </a:prstGeom>
          <a:solidFill>
            <a:srgbClr val="5F5F5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F5F5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\0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1768575" y="3052041"/>
            <a:ext cx="10528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000" b="1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748160" y="2137641"/>
            <a:ext cx="340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0" y="-21248"/>
            <a:ext cx="2919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>
                <a:solidFill>
                  <a:prstClr val="black"/>
                </a:solidFill>
              </a:rPr>
              <a:t>포인터를 사용한 문자열</a:t>
            </a:r>
          </a:p>
        </p:txBody>
      </p:sp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2805427" y="2209078"/>
            <a:ext cx="6511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460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450056" y="764704"/>
            <a:ext cx="8425184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 *fruit[]={"apple", "orange", "grape", "banana"};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0" y="-3663"/>
            <a:ext cx="1552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>
                <a:solidFill>
                  <a:prstClr val="black"/>
                </a:solidFill>
              </a:rPr>
              <a:t>포인터 배열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260" y="1551307"/>
            <a:ext cx="7180605" cy="2198688"/>
            <a:chOff x="564260" y="1965570"/>
            <a:chExt cx="7180605" cy="2198688"/>
          </a:xfrm>
        </p:grpSpPr>
        <p:sp>
          <p:nvSpPr>
            <p:cNvPr id="527364" name="Rectangle 4"/>
            <p:cNvSpPr>
              <a:spLocks noChangeArrowheads="1"/>
            </p:cNvSpPr>
            <p:nvPr/>
          </p:nvSpPr>
          <p:spPr bwMode="auto">
            <a:xfrm>
              <a:off x="1552028" y="3668958"/>
              <a:ext cx="655637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65" name="Rectangle 5"/>
            <p:cNvSpPr>
              <a:spLocks noChangeArrowheads="1"/>
            </p:cNvSpPr>
            <p:nvPr/>
          </p:nvSpPr>
          <p:spPr bwMode="auto">
            <a:xfrm>
              <a:off x="2823615" y="3668958"/>
              <a:ext cx="654050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</a:p>
          </p:txBody>
        </p:sp>
        <p:sp>
          <p:nvSpPr>
            <p:cNvPr id="527366" name="Rectangle 6"/>
            <p:cNvSpPr>
              <a:spLocks noChangeArrowheads="1"/>
            </p:cNvSpPr>
            <p:nvPr/>
          </p:nvSpPr>
          <p:spPr bwMode="auto">
            <a:xfrm>
              <a:off x="3533228" y="3668958"/>
              <a:ext cx="655637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7367" name="Rectangle 7"/>
            <p:cNvSpPr>
              <a:spLocks noChangeArrowheads="1"/>
            </p:cNvSpPr>
            <p:nvPr/>
          </p:nvSpPr>
          <p:spPr bwMode="auto">
            <a:xfrm>
              <a:off x="4242840" y="3668958"/>
              <a:ext cx="655638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7368" name="Rectangle 8"/>
            <p:cNvSpPr>
              <a:spLocks noChangeArrowheads="1"/>
            </p:cNvSpPr>
            <p:nvPr/>
          </p:nvSpPr>
          <p:spPr bwMode="auto">
            <a:xfrm>
              <a:off x="4952453" y="3668958"/>
              <a:ext cx="655637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7369" name="Line 9"/>
            <p:cNvSpPr>
              <a:spLocks noChangeShapeType="1"/>
            </p:cNvSpPr>
            <p:nvPr/>
          </p:nvSpPr>
          <p:spPr bwMode="auto">
            <a:xfrm>
              <a:off x="1934615" y="3886445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70" name="Rectangle 10"/>
            <p:cNvSpPr>
              <a:spLocks noChangeArrowheads="1"/>
            </p:cNvSpPr>
            <p:nvPr/>
          </p:nvSpPr>
          <p:spPr bwMode="auto">
            <a:xfrm>
              <a:off x="5655715" y="3672133"/>
              <a:ext cx="655638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7371" name="Rectangle 11"/>
            <p:cNvSpPr>
              <a:spLocks noChangeArrowheads="1"/>
            </p:cNvSpPr>
            <p:nvPr/>
          </p:nvSpPr>
          <p:spPr bwMode="auto">
            <a:xfrm>
              <a:off x="1552028" y="3100633"/>
              <a:ext cx="655637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72" name="Rectangle 12"/>
            <p:cNvSpPr>
              <a:spLocks noChangeArrowheads="1"/>
            </p:cNvSpPr>
            <p:nvPr/>
          </p:nvSpPr>
          <p:spPr bwMode="auto">
            <a:xfrm>
              <a:off x="2823615" y="3100633"/>
              <a:ext cx="654050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527373" name="Rectangle 13"/>
            <p:cNvSpPr>
              <a:spLocks noChangeArrowheads="1"/>
            </p:cNvSpPr>
            <p:nvPr/>
          </p:nvSpPr>
          <p:spPr bwMode="auto">
            <a:xfrm>
              <a:off x="3533228" y="3100633"/>
              <a:ext cx="655637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527374" name="Rectangle 14"/>
            <p:cNvSpPr>
              <a:spLocks noChangeArrowheads="1"/>
            </p:cNvSpPr>
            <p:nvPr/>
          </p:nvSpPr>
          <p:spPr bwMode="auto">
            <a:xfrm>
              <a:off x="4242840" y="3100633"/>
              <a:ext cx="655638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7375" name="Rectangle 15"/>
            <p:cNvSpPr>
              <a:spLocks noChangeArrowheads="1"/>
            </p:cNvSpPr>
            <p:nvPr/>
          </p:nvSpPr>
          <p:spPr bwMode="auto">
            <a:xfrm>
              <a:off x="4952453" y="3100633"/>
              <a:ext cx="655637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7376" name="Line 16"/>
            <p:cNvSpPr>
              <a:spLocks noChangeShapeType="1"/>
            </p:cNvSpPr>
            <p:nvPr/>
          </p:nvSpPr>
          <p:spPr bwMode="auto">
            <a:xfrm>
              <a:off x="1934615" y="3338758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77" name="Rectangle 17"/>
            <p:cNvSpPr>
              <a:spLocks noChangeArrowheads="1"/>
            </p:cNvSpPr>
            <p:nvPr/>
          </p:nvSpPr>
          <p:spPr bwMode="auto">
            <a:xfrm>
              <a:off x="5655715" y="3105395"/>
              <a:ext cx="655638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7378" name="Rectangle 18"/>
            <p:cNvSpPr>
              <a:spLocks noChangeArrowheads="1"/>
            </p:cNvSpPr>
            <p:nvPr/>
          </p:nvSpPr>
          <p:spPr bwMode="auto">
            <a:xfrm>
              <a:off x="1552028" y="2533895"/>
              <a:ext cx="655637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79" name="Rectangle 19"/>
            <p:cNvSpPr>
              <a:spLocks noChangeArrowheads="1"/>
            </p:cNvSpPr>
            <p:nvPr/>
          </p:nvSpPr>
          <p:spPr bwMode="auto">
            <a:xfrm>
              <a:off x="2823615" y="2533895"/>
              <a:ext cx="654050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</p:txBody>
        </p:sp>
        <p:sp>
          <p:nvSpPr>
            <p:cNvPr id="527380" name="Rectangle 20"/>
            <p:cNvSpPr>
              <a:spLocks noChangeArrowheads="1"/>
            </p:cNvSpPr>
            <p:nvPr/>
          </p:nvSpPr>
          <p:spPr bwMode="auto">
            <a:xfrm>
              <a:off x="3533228" y="2533895"/>
              <a:ext cx="655637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4242840" y="2533895"/>
              <a:ext cx="655638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7382" name="Rectangle 22"/>
            <p:cNvSpPr>
              <a:spLocks noChangeArrowheads="1"/>
            </p:cNvSpPr>
            <p:nvPr/>
          </p:nvSpPr>
          <p:spPr bwMode="auto">
            <a:xfrm>
              <a:off x="4952453" y="2533895"/>
              <a:ext cx="655637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7383" name="Line 23"/>
            <p:cNvSpPr>
              <a:spLocks noChangeShapeType="1"/>
            </p:cNvSpPr>
            <p:nvPr/>
          </p:nvSpPr>
          <p:spPr bwMode="auto">
            <a:xfrm>
              <a:off x="1934615" y="2751383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84" name="Rectangle 24"/>
            <p:cNvSpPr>
              <a:spLocks noChangeArrowheads="1"/>
            </p:cNvSpPr>
            <p:nvPr/>
          </p:nvSpPr>
          <p:spPr bwMode="auto">
            <a:xfrm>
              <a:off x="5655715" y="2537070"/>
              <a:ext cx="655638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527385" name="Rectangle 25"/>
            <p:cNvSpPr>
              <a:spLocks noChangeArrowheads="1"/>
            </p:cNvSpPr>
            <p:nvPr/>
          </p:nvSpPr>
          <p:spPr bwMode="auto">
            <a:xfrm>
              <a:off x="1552028" y="1965570"/>
              <a:ext cx="655637" cy="492125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86" name="Rectangle 26"/>
            <p:cNvSpPr>
              <a:spLocks noChangeArrowheads="1"/>
            </p:cNvSpPr>
            <p:nvPr/>
          </p:nvSpPr>
          <p:spPr bwMode="auto">
            <a:xfrm>
              <a:off x="2823615" y="1965570"/>
              <a:ext cx="654050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7387" name="Rectangle 27"/>
            <p:cNvSpPr>
              <a:spLocks noChangeArrowheads="1"/>
            </p:cNvSpPr>
            <p:nvPr/>
          </p:nvSpPr>
          <p:spPr bwMode="auto">
            <a:xfrm>
              <a:off x="3533228" y="1965570"/>
              <a:ext cx="655637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7388" name="Rectangle 28"/>
            <p:cNvSpPr>
              <a:spLocks noChangeArrowheads="1"/>
            </p:cNvSpPr>
            <p:nvPr/>
          </p:nvSpPr>
          <p:spPr bwMode="auto">
            <a:xfrm>
              <a:off x="4242840" y="1965570"/>
              <a:ext cx="655638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7389" name="Rectangle 29"/>
            <p:cNvSpPr>
              <a:spLocks noChangeArrowheads="1"/>
            </p:cNvSpPr>
            <p:nvPr/>
          </p:nvSpPr>
          <p:spPr bwMode="auto">
            <a:xfrm>
              <a:off x="4952453" y="1965570"/>
              <a:ext cx="655637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</a:p>
          </p:txBody>
        </p:sp>
        <p:sp>
          <p:nvSpPr>
            <p:cNvPr id="527390" name="Line 30"/>
            <p:cNvSpPr>
              <a:spLocks noChangeShapeType="1"/>
            </p:cNvSpPr>
            <p:nvPr/>
          </p:nvSpPr>
          <p:spPr bwMode="auto">
            <a:xfrm>
              <a:off x="1934615" y="2184645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7391" name="Rectangle 31"/>
            <p:cNvSpPr>
              <a:spLocks noChangeArrowheads="1"/>
            </p:cNvSpPr>
            <p:nvPr/>
          </p:nvSpPr>
          <p:spPr bwMode="auto">
            <a:xfrm>
              <a:off x="5655715" y="1970333"/>
              <a:ext cx="655638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7392" name="Rectangle 32"/>
            <p:cNvSpPr>
              <a:spLocks noChangeArrowheads="1"/>
            </p:cNvSpPr>
            <p:nvPr/>
          </p:nvSpPr>
          <p:spPr bwMode="auto">
            <a:xfrm>
              <a:off x="6366915" y="3668958"/>
              <a:ext cx="655638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7393" name="Rectangle 33"/>
            <p:cNvSpPr>
              <a:spLocks noChangeArrowheads="1"/>
            </p:cNvSpPr>
            <p:nvPr/>
          </p:nvSpPr>
          <p:spPr bwMode="auto">
            <a:xfrm>
              <a:off x="6366915" y="3100633"/>
              <a:ext cx="655638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7394" name="Rectangle 34"/>
            <p:cNvSpPr>
              <a:spLocks noChangeArrowheads="1"/>
            </p:cNvSpPr>
            <p:nvPr/>
          </p:nvSpPr>
          <p:spPr bwMode="auto">
            <a:xfrm>
              <a:off x="6366915" y="2533895"/>
              <a:ext cx="655638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7395" name="Rectangle 35"/>
            <p:cNvSpPr>
              <a:spLocks noChangeArrowheads="1"/>
            </p:cNvSpPr>
            <p:nvPr/>
          </p:nvSpPr>
          <p:spPr bwMode="auto">
            <a:xfrm>
              <a:off x="6366915" y="1965570"/>
              <a:ext cx="655638" cy="4921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7396" name="Rectangle 36"/>
            <p:cNvSpPr>
              <a:spLocks noChangeArrowheads="1"/>
            </p:cNvSpPr>
            <p:nvPr/>
          </p:nvSpPr>
          <p:spPr bwMode="auto">
            <a:xfrm>
              <a:off x="7089228" y="3668958"/>
              <a:ext cx="655637" cy="490537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7398" name="Rectangle 38"/>
            <p:cNvSpPr>
              <a:spLocks noChangeArrowheads="1"/>
            </p:cNvSpPr>
            <p:nvPr/>
          </p:nvSpPr>
          <p:spPr bwMode="auto">
            <a:xfrm>
              <a:off x="7089228" y="2533895"/>
              <a:ext cx="655637" cy="4905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7400" name="Text Box 40"/>
            <p:cNvSpPr txBox="1">
              <a:spLocks noChangeArrowheads="1"/>
            </p:cNvSpPr>
            <p:nvPr/>
          </p:nvSpPr>
          <p:spPr bwMode="auto">
            <a:xfrm>
              <a:off x="581722" y="2027483"/>
              <a:ext cx="10230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fruit[0]</a:t>
              </a:r>
            </a:p>
          </p:txBody>
        </p:sp>
        <p:sp>
          <p:nvSpPr>
            <p:cNvPr id="527401" name="Text Box 41"/>
            <p:cNvSpPr txBox="1">
              <a:spLocks noChangeArrowheads="1"/>
            </p:cNvSpPr>
            <p:nvPr/>
          </p:nvSpPr>
          <p:spPr bwMode="auto">
            <a:xfrm>
              <a:off x="564260" y="2579933"/>
              <a:ext cx="10230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fruit[1]</a:t>
              </a:r>
            </a:p>
          </p:txBody>
        </p:sp>
        <p:sp>
          <p:nvSpPr>
            <p:cNvPr id="527402" name="Text Box 42"/>
            <p:cNvSpPr txBox="1">
              <a:spLocks noChangeArrowheads="1"/>
            </p:cNvSpPr>
            <p:nvPr/>
          </p:nvSpPr>
          <p:spPr bwMode="auto">
            <a:xfrm>
              <a:off x="564260" y="3156195"/>
              <a:ext cx="10230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fruit[2]</a:t>
              </a:r>
            </a:p>
          </p:txBody>
        </p:sp>
        <p:sp>
          <p:nvSpPr>
            <p:cNvPr id="527403" name="Text Box 43"/>
            <p:cNvSpPr txBox="1">
              <a:spLocks noChangeArrowheads="1"/>
            </p:cNvSpPr>
            <p:nvPr/>
          </p:nvSpPr>
          <p:spPr bwMode="auto">
            <a:xfrm>
              <a:off x="581722" y="3732458"/>
              <a:ext cx="10230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fruit[3]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722" y="4077072"/>
            <a:ext cx="7950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 *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배열의 경우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요소가 있으며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“apple”, “orange”, “grape”, “banana”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하는 문자열의 첫 번째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가리키고 있습니다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fruit[0]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 타입은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char *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fruit[0]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‘a’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글자의 주소를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fruit[1]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‘o’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글자의 주소를 갖고 있는 것입니다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/>
              <a:buChar char="è"/>
            </a:pP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그림에서는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fruit[0]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‘a’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가리키는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 *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변수임을 표시하고 있습니다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4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418633" y="764704"/>
            <a:ext cx="66976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 </a:t>
            </a:r>
            <a:r>
              <a:rPr lang="en-US" altLang="ko-KR" sz="20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**aptr</a:t>
            </a:r>
            <a:r>
              <a:rPr lang="en-US" altLang="ko-KR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[]={fruit+3, fruit+2, fruit+1, fruit};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0" y="0"/>
            <a:ext cx="2149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>
                <a:solidFill>
                  <a:prstClr val="black"/>
                </a:solidFill>
              </a:rPr>
              <a:t>더블 포인터 배열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21051" y="1412776"/>
            <a:ext cx="6854019" cy="2101630"/>
            <a:chOff x="621051" y="1628800"/>
            <a:chExt cx="6854019" cy="2101630"/>
          </a:xfrm>
        </p:grpSpPr>
        <p:sp>
          <p:nvSpPr>
            <p:cNvPr id="528388" name="Rectangle 4"/>
            <p:cNvSpPr>
              <a:spLocks noChangeArrowheads="1"/>
            </p:cNvSpPr>
            <p:nvPr/>
          </p:nvSpPr>
          <p:spPr bwMode="auto">
            <a:xfrm>
              <a:off x="2979270" y="3297043"/>
              <a:ext cx="476250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389" name="Rectangle 5"/>
            <p:cNvSpPr>
              <a:spLocks noChangeArrowheads="1"/>
            </p:cNvSpPr>
            <p:nvPr/>
          </p:nvSpPr>
          <p:spPr bwMode="auto">
            <a:xfrm>
              <a:off x="3901608" y="3297043"/>
              <a:ext cx="476250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</a:p>
          </p:txBody>
        </p:sp>
        <p:sp>
          <p:nvSpPr>
            <p:cNvPr id="528390" name="Rectangle 6"/>
            <p:cNvSpPr>
              <a:spLocks noChangeArrowheads="1"/>
            </p:cNvSpPr>
            <p:nvPr/>
          </p:nvSpPr>
          <p:spPr bwMode="auto">
            <a:xfrm>
              <a:off x="4417545" y="3297043"/>
              <a:ext cx="474663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8391" name="Rectangle 7"/>
            <p:cNvSpPr>
              <a:spLocks noChangeArrowheads="1"/>
            </p:cNvSpPr>
            <p:nvPr/>
          </p:nvSpPr>
          <p:spPr bwMode="auto">
            <a:xfrm>
              <a:off x="4933483" y="3297043"/>
              <a:ext cx="474662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8392" name="Rectangle 8"/>
            <p:cNvSpPr>
              <a:spLocks noChangeArrowheads="1"/>
            </p:cNvSpPr>
            <p:nvPr/>
          </p:nvSpPr>
          <p:spPr bwMode="auto">
            <a:xfrm>
              <a:off x="5447833" y="3297043"/>
              <a:ext cx="474662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8393" name="Line 9"/>
            <p:cNvSpPr>
              <a:spLocks noChangeShapeType="1"/>
            </p:cNvSpPr>
            <p:nvPr/>
          </p:nvSpPr>
          <p:spPr bwMode="auto">
            <a:xfrm>
              <a:off x="3255495" y="3489130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394" name="Rectangle 10"/>
            <p:cNvSpPr>
              <a:spLocks noChangeArrowheads="1"/>
            </p:cNvSpPr>
            <p:nvPr/>
          </p:nvSpPr>
          <p:spPr bwMode="auto">
            <a:xfrm>
              <a:off x="5959008" y="3300218"/>
              <a:ext cx="474662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8395" name="Rectangle 11"/>
            <p:cNvSpPr>
              <a:spLocks noChangeArrowheads="1"/>
            </p:cNvSpPr>
            <p:nvPr/>
          </p:nvSpPr>
          <p:spPr bwMode="auto">
            <a:xfrm>
              <a:off x="2979270" y="2801743"/>
              <a:ext cx="476250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396" name="Rectangle 12"/>
            <p:cNvSpPr>
              <a:spLocks noChangeArrowheads="1"/>
            </p:cNvSpPr>
            <p:nvPr/>
          </p:nvSpPr>
          <p:spPr bwMode="auto">
            <a:xfrm>
              <a:off x="3901608" y="2801743"/>
              <a:ext cx="476250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528397" name="Rectangle 13"/>
            <p:cNvSpPr>
              <a:spLocks noChangeArrowheads="1"/>
            </p:cNvSpPr>
            <p:nvPr/>
          </p:nvSpPr>
          <p:spPr bwMode="auto">
            <a:xfrm>
              <a:off x="4417545" y="2801743"/>
              <a:ext cx="474663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528398" name="Rectangle 14"/>
            <p:cNvSpPr>
              <a:spLocks noChangeArrowheads="1"/>
            </p:cNvSpPr>
            <p:nvPr/>
          </p:nvSpPr>
          <p:spPr bwMode="auto">
            <a:xfrm>
              <a:off x="4933483" y="2801743"/>
              <a:ext cx="474662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8399" name="Rectangle 15"/>
            <p:cNvSpPr>
              <a:spLocks noChangeArrowheads="1"/>
            </p:cNvSpPr>
            <p:nvPr/>
          </p:nvSpPr>
          <p:spPr bwMode="auto">
            <a:xfrm>
              <a:off x="5447833" y="2801743"/>
              <a:ext cx="474662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8400" name="Line 16"/>
            <p:cNvSpPr>
              <a:spLocks noChangeShapeType="1"/>
            </p:cNvSpPr>
            <p:nvPr/>
          </p:nvSpPr>
          <p:spPr bwMode="auto">
            <a:xfrm>
              <a:off x="3255495" y="3008118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01" name="Rectangle 17"/>
            <p:cNvSpPr>
              <a:spLocks noChangeArrowheads="1"/>
            </p:cNvSpPr>
            <p:nvPr/>
          </p:nvSpPr>
          <p:spPr bwMode="auto">
            <a:xfrm>
              <a:off x="5959008" y="2806505"/>
              <a:ext cx="474662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8402" name="Rectangle 18"/>
            <p:cNvSpPr>
              <a:spLocks noChangeArrowheads="1"/>
            </p:cNvSpPr>
            <p:nvPr/>
          </p:nvSpPr>
          <p:spPr bwMode="auto">
            <a:xfrm>
              <a:off x="2979270" y="2304855"/>
              <a:ext cx="476250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03" name="Rectangle 19"/>
            <p:cNvSpPr>
              <a:spLocks noChangeArrowheads="1"/>
            </p:cNvSpPr>
            <p:nvPr/>
          </p:nvSpPr>
          <p:spPr bwMode="auto">
            <a:xfrm>
              <a:off x="3901608" y="2304855"/>
              <a:ext cx="476250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</p:txBody>
        </p:sp>
        <p:sp>
          <p:nvSpPr>
            <p:cNvPr id="528404" name="Rectangle 20"/>
            <p:cNvSpPr>
              <a:spLocks noChangeArrowheads="1"/>
            </p:cNvSpPr>
            <p:nvPr/>
          </p:nvSpPr>
          <p:spPr bwMode="auto">
            <a:xfrm>
              <a:off x="4417545" y="2304855"/>
              <a:ext cx="474663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528405" name="Rectangle 21"/>
            <p:cNvSpPr>
              <a:spLocks noChangeArrowheads="1"/>
            </p:cNvSpPr>
            <p:nvPr/>
          </p:nvSpPr>
          <p:spPr bwMode="auto">
            <a:xfrm>
              <a:off x="4933483" y="2304855"/>
              <a:ext cx="474662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8406" name="Rectangle 22"/>
            <p:cNvSpPr>
              <a:spLocks noChangeArrowheads="1"/>
            </p:cNvSpPr>
            <p:nvPr/>
          </p:nvSpPr>
          <p:spPr bwMode="auto">
            <a:xfrm>
              <a:off x="5447833" y="2304855"/>
              <a:ext cx="474662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8407" name="Line 23"/>
            <p:cNvSpPr>
              <a:spLocks noChangeShapeType="1"/>
            </p:cNvSpPr>
            <p:nvPr/>
          </p:nvSpPr>
          <p:spPr bwMode="auto">
            <a:xfrm>
              <a:off x="3255495" y="2496943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08" name="Rectangle 24"/>
            <p:cNvSpPr>
              <a:spLocks noChangeArrowheads="1"/>
            </p:cNvSpPr>
            <p:nvPr/>
          </p:nvSpPr>
          <p:spPr bwMode="auto">
            <a:xfrm>
              <a:off x="5959008" y="2311205"/>
              <a:ext cx="474662" cy="427038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528409" name="Rectangle 25"/>
            <p:cNvSpPr>
              <a:spLocks noChangeArrowheads="1"/>
            </p:cNvSpPr>
            <p:nvPr/>
          </p:nvSpPr>
          <p:spPr bwMode="auto">
            <a:xfrm>
              <a:off x="2979270" y="1809555"/>
              <a:ext cx="476250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10" name="Rectangle 26"/>
            <p:cNvSpPr>
              <a:spLocks noChangeArrowheads="1"/>
            </p:cNvSpPr>
            <p:nvPr/>
          </p:nvSpPr>
          <p:spPr bwMode="auto">
            <a:xfrm>
              <a:off x="3901608" y="1809555"/>
              <a:ext cx="476250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8411" name="Rectangle 27"/>
            <p:cNvSpPr>
              <a:spLocks noChangeArrowheads="1"/>
            </p:cNvSpPr>
            <p:nvPr/>
          </p:nvSpPr>
          <p:spPr bwMode="auto">
            <a:xfrm>
              <a:off x="4417545" y="1809555"/>
              <a:ext cx="474663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8412" name="Rectangle 28"/>
            <p:cNvSpPr>
              <a:spLocks noChangeArrowheads="1"/>
            </p:cNvSpPr>
            <p:nvPr/>
          </p:nvSpPr>
          <p:spPr bwMode="auto">
            <a:xfrm>
              <a:off x="4933483" y="1809555"/>
              <a:ext cx="474662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8413" name="Rectangle 29"/>
            <p:cNvSpPr>
              <a:spLocks noChangeArrowheads="1"/>
            </p:cNvSpPr>
            <p:nvPr/>
          </p:nvSpPr>
          <p:spPr bwMode="auto">
            <a:xfrm>
              <a:off x="5447833" y="1809555"/>
              <a:ext cx="474662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</a:p>
          </p:txBody>
        </p:sp>
        <p:sp>
          <p:nvSpPr>
            <p:cNvPr id="528414" name="Line 30"/>
            <p:cNvSpPr>
              <a:spLocks noChangeShapeType="1"/>
            </p:cNvSpPr>
            <p:nvPr/>
          </p:nvSpPr>
          <p:spPr bwMode="auto">
            <a:xfrm>
              <a:off x="3255495" y="2001643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15" name="Rectangle 31"/>
            <p:cNvSpPr>
              <a:spLocks noChangeArrowheads="1"/>
            </p:cNvSpPr>
            <p:nvPr/>
          </p:nvSpPr>
          <p:spPr bwMode="auto">
            <a:xfrm>
              <a:off x="5959008" y="1814318"/>
              <a:ext cx="474662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8416" name="Rectangle 32"/>
            <p:cNvSpPr>
              <a:spLocks noChangeArrowheads="1"/>
            </p:cNvSpPr>
            <p:nvPr/>
          </p:nvSpPr>
          <p:spPr bwMode="auto">
            <a:xfrm>
              <a:off x="6473358" y="3297043"/>
              <a:ext cx="477837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8417" name="Rectangle 33"/>
            <p:cNvSpPr>
              <a:spLocks noChangeArrowheads="1"/>
            </p:cNvSpPr>
            <p:nvPr/>
          </p:nvSpPr>
          <p:spPr bwMode="auto">
            <a:xfrm>
              <a:off x="6473358" y="2801743"/>
              <a:ext cx="477837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8418" name="Rectangle 34"/>
            <p:cNvSpPr>
              <a:spLocks noChangeArrowheads="1"/>
            </p:cNvSpPr>
            <p:nvPr/>
          </p:nvSpPr>
          <p:spPr bwMode="auto">
            <a:xfrm>
              <a:off x="6473358" y="2304855"/>
              <a:ext cx="477837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8419" name="Rectangle 35"/>
            <p:cNvSpPr>
              <a:spLocks noChangeArrowheads="1"/>
            </p:cNvSpPr>
            <p:nvPr/>
          </p:nvSpPr>
          <p:spPr bwMode="auto">
            <a:xfrm>
              <a:off x="6473358" y="1809555"/>
              <a:ext cx="477837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8420" name="Rectangle 36"/>
            <p:cNvSpPr>
              <a:spLocks noChangeArrowheads="1"/>
            </p:cNvSpPr>
            <p:nvPr/>
          </p:nvSpPr>
          <p:spPr bwMode="auto">
            <a:xfrm>
              <a:off x="6998820" y="3297043"/>
              <a:ext cx="476250" cy="43021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8422" name="Rectangle 38"/>
            <p:cNvSpPr>
              <a:spLocks noChangeArrowheads="1"/>
            </p:cNvSpPr>
            <p:nvPr/>
          </p:nvSpPr>
          <p:spPr bwMode="auto">
            <a:xfrm>
              <a:off x="6998820" y="2304855"/>
              <a:ext cx="476250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8424" name="Text Box 40"/>
            <p:cNvSpPr txBox="1">
              <a:spLocks noChangeArrowheads="1"/>
            </p:cNvSpPr>
            <p:nvPr/>
          </p:nvSpPr>
          <p:spPr bwMode="auto">
            <a:xfrm>
              <a:off x="2106704" y="1628800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fruit[0]</a:t>
              </a:r>
            </a:p>
          </p:txBody>
        </p:sp>
        <p:sp>
          <p:nvSpPr>
            <p:cNvPr id="528425" name="Text Box 41"/>
            <p:cNvSpPr txBox="1">
              <a:spLocks noChangeArrowheads="1"/>
            </p:cNvSpPr>
            <p:nvPr/>
          </p:nvSpPr>
          <p:spPr bwMode="auto">
            <a:xfrm>
              <a:off x="2095592" y="2111400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fruit[1]</a:t>
              </a:r>
            </a:p>
          </p:txBody>
        </p:sp>
        <p:sp>
          <p:nvSpPr>
            <p:cNvPr id="528426" name="Text Box 42"/>
            <p:cNvSpPr txBox="1">
              <a:spLocks noChangeArrowheads="1"/>
            </p:cNvSpPr>
            <p:nvPr/>
          </p:nvSpPr>
          <p:spPr bwMode="auto">
            <a:xfrm>
              <a:off x="2095592" y="2614637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fruit[2]</a:t>
              </a:r>
            </a:p>
          </p:txBody>
        </p:sp>
        <p:sp>
          <p:nvSpPr>
            <p:cNvPr id="528427" name="Text Box 43"/>
            <p:cNvSpPr txBox="1">
              <a:spLocks noChangeArrowheads="1"/>
            </p:cNvSpPr>
            <p:nvPr/>
          </p:nvSpPr>
          <p:spPr bwMode="auto">
            <a:xfrm>
              <a:off x="2106704" y="3117875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fruit[3]</a:t>
              </a:r>
            </a:p>
          </p:txBody>
        </p:sp>
        <p:sp>
          <p:nvSpPr>
            <p:cNvPr id="528428" name="Rectangle 44"/>
            <p:cNvSpPr>
              <a:spLocks noChangeArrowheads="1"/>
            </p:cNvSpPr>
            <p:nvPr/>
          </p:nvSpPr>
          <p:spPr bwMode="auto">
            <a:xfrm>
              <a:off x="1504483" y="3297043"/>
              <a:ext cx="476250" cy="430212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29" name="Line 45"/>
            <p:cNvSpPr>
              <a:spLocks noChangeShapeType="1"/>
            </p:cNvSpPr>
            <p:nvPr/>
          </p:nvSpPr>
          <p:spPr bwMode="auto">
            <a:xfrm>
              <a:off x="1780708" y="3489130"/>
              <a:ext cx="1176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30" name="Rectangle 46"/>
            <p:cNvSpPr>
              <a:spLocks noChangeArrowheads="1"/>
            </p:cNvSpPr>
            <p:nvPr/>
          </p:nvSpPr>
          <p:spPr bwMode="auto">
            <a:xfrm>
              <a:off x="1504483" y="2801743"/>
              <a:ext cx="476250" cy="428625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31" name="Line 47"/>
            <p:cNvSpPr>
              <a:spLocks noChangeShapeType="1"/>
            </p:cNvSpPr>
            <p:nvPr/>
          </p:nvSpPr>
          <p:spPr bwMode="auto">
            <a:xfrm>
              <a:off x="1780708" y="3008118"/>
              <a:ext cx="1176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32" name="Rectangle 48"/>
            <p:cNvSpPr>
              <a:spLocks noChangeArrowheads="1"/>
            </p:cNvSpPr>
            <p:nvPr/>
          </p:nvSpPr>
          <p:spPr bwMode="auto">
            <a:xfrm>
              <a:off x="1504483" y="2304855"/>
              <a:ext cx="476250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33" name="Line 49"/>
            <p:cNvSpPr>
              <a:spLocks noChangeShapeType="1"/>
            </p:cNvSpPr>
            <p:nvPr/>
          </p:nvSpPr>
          <p:spPr bwMode="auto">
            <a:xfrm>
              <a:off x="1780708" y="2496943"/>
              <a:ext cx="1176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34" name="Rectangle 50"/>
            <p:cNvSpPr>
              <a:spLocks noChangeArrowheads="1"/>
            </p:cNvSpPr>
            <p:nvPr/>
          </p:nvSpPr>
          <p:spPr bwMode="auto">
            <a:xfrm>
              <a:off x="1504483" y="1809555"/>
              <a:ext cx="476250" cy="430213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35" name="Line 51"/>
            <p:cNvSpPr>
              <a:spLocks noChangeShapeType="1"/>
            </p:cNvSpPr>
            <p:nvPr/>
          </p:nvSpPr>
          <p:spPr bwMode="auto">
            <a:xfrm>
              <a:off x="1780708" y="2001643"/>
              <a:ext cx="1176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8436" name="Text Box 52"/>
            <p:cNvSpPr txBox="1">
              <a:spLocks noChangeArrowheads="1"/>
            </p:cNvSpPr>
            <p:nvPr/>
          </p:nvSpPr>
          <p:spPr bwMode="auto">
            <a:xfrm>
              <a:off x="633751" y="1768280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aptr[3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528437" name="Text Box 53"/>
            <p:cNvSpPr txBox="1">
              <a:spLocks noChangeArrowheads="1"/>
            </p:cNvSpPr>
            <p:nvPr/>
          </p:nvSpPr>
          <p:spPr bwMode="auto">
            <a:xfrm>
              <a:off x="621051" y="2249293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aptr[2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528438" name="Text Box 54"/>
            <p:cNvSpPr txBox="1">
              <a:spLocks noChangeArrowheads="1"/>
            </p:cNvSpPr>
            <p:nvPr/>
          </p:nvSpPr>
          <p:spPr bwMode="auto">
            <a:xfrm>
              <a:off x="621051" y="2754118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aptr[1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528439" name="Text Box 55"/>
            <p:cNvSpPr txBox="1">
              <a:spLocks noChangeArrowheads="1"/>
            </p:cNvSpPr>
            <p:nvPr/>
          </p:nvSpPr>
          <p:spPr bwMode="auto">
            <a:xfrm>
              <a:off x="633751" y="3255768"/>
              <a:ext cx="9220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aptr[0]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79512" y="3789040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 **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배열의 경우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요소가 있으며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fruit+3, fruit+2, fruit+1, fruit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초기값으로 갖습니다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이때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fruit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배열의 이름으로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fruit[0]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주소를 의미하므로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fruit+3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fruit[0]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+ 3 ( &amp;fruit[0] + 3 )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이됩니다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fruit[0]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주소는 그 데이터 타입이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char**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그러므로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&amp;fruit[0] + 1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sizeof(char*)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크기를 갖게 됩니다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fruit +1 == &amp;fruit[0] + 1 ==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&amp;fruit[1]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됩니다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위에 따라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aaptr[0]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살펴보면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aaptr[0] = fruit + 3 = &amp;fruit[0] + 3 = &amp;fruit[3]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되어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aptr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배열의 각 요소는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fruit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 각 요소를 가리키게 되는 것입니다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aaptr[0] = &amp;fruit[3] (!) 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그림은 화살표가 꼬이지 않게 위와 같이 그려주는 것이 좋습니다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5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ChangeArrowheads="1"/>
          </p:cNvSpPr>
          <p:nvPr/>
        </p:nvSpPr>
        <p:spPr bwMode="auto">
          <a:xfrm>
            <a:off x="539552" y="764704"/>
            <a:ext cx="66976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 </a:t>
            </a:r>
            <a:r>
              <a:rPr lang="en-US" altLang="ko-KR" sz="20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***bptr = aptr</a:t>
            </a:r>
            <a:r>
              <a:rPr lang="en-US" altLang="ko-KR" sz="20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0" y="0"/>
            <a:ext cx="2406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 err="1">
                <a:solidFill>
                  <a:prstClr val="black"/>
                </a:solidFill>
              </a:rPr>
              <a:t>트리플</a:t>
            </a:r>
            <a:r>
              <a:rPr lang="ko-KR" altLang="en-US" sz="2000" dirty="0">
                <a:solidFill>
                  <a:prstClr val="black"/>
                </a:solidFill>
              </a:rPr>
              <a:t> 포인터 배열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11561" y="1484784"/>
            <a:ext cx="7650146" cy="2301385"/>
            <a:chOff x="611561" y="2058957"/>
            <a:chExt cx="7650146" cy="2301385"/>
          </a:xfrm>
        </p:grpSpPr>
        <p:sp>
          <p:nvSpPr>
            <p:cNvPr id="529413" name="Rectangle 5"/>
            <p:cNvSpPr>
              <a:spLocks noChangeArrowheads="1"/>
            </p:cNvSpPr>
            <p:nvPr/>
          </p:nvSpPr>
          <p:spPr bwMode="auto">
            <a:xfrm>
              <a:off x="3991331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14" name="Rectangle 6"/>
            <p:cNvSpPr>
              <a:spLocks noChangeArrowheads="1"/>
            </p:cNvSpPr>
            <p:nvPr/>
          </p:nvSpPr>
          <p:spPr bwMode="auto">
            <a:xfrm>
              <a:off x="4867631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</a:p>
          </p:txBody>
        </p:sp>
        <p:sp>
          <p:nvSpPr>
            <p:cNvPr id="529415" name="Rectangle 7"/>
            <p:cNvSpPr>
              <a:spLocks noChangeArrowheads="1"/>
            </p:cNvSpPr>
            <p:nvPr/>
          </p:nvSpPr>
          <p:spPr bwMode="auto">
            <a:xfrm>
              <a:off x="535816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9416" name="Rectangle 8"/>
            <p:cNvSpPr>
              <a:spLocks noChangeArrowheads="1"/>
            </p:cNvSpPr>
            <p:nvPr/>
          </p:nvSpPr>
          <p:spPr bwMode="auto">
            <a:xfrm>
              <a:off x="584711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9417" name="Rectangle 9"/>
            <p:cNvSpPr>
              <a:spLocks noChangeArrowheads="1"/>
            </p:cNvSpPr>
            <p:nvPr/>
          </p:nvSpPr>
          <p:spPr bwMode="auto">
            <a:xfrm>
              <a:off x="6336069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9418" name="Line 10"/>
            <p:cNvSpPr>
              <a:spLocks noChangeShapeType="1"/>
            </p:cNvSpPr>
            <p:nvPr/>
          </p:nvSpPr>
          <p:spPr bwMode="auto">
            <a:xfrm>
              <a:off x="4254856" y="40904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19" name="Rectangle 11"/>
            <p:cNvSpPr>
              <a:spLocks noChangeArrowheads="1"/>
            </p:cNvSpPr>
            <p:nvPr/>
          </p:nvSpPr>
          <p:spPr bwMode="auto">
            <a:xfrm>
              <a:off x="6821844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9420" name="Rectangle 12"/>
            <p:cNvSpPr>
              <a:spLocks noChangeArrowheads="1"/>
            </p:cNvSpPr>
            <p:nvPr/>
          </p:nvSpPr>
          <p:spPr bwMode="auto">
            <a:xfrm>
              <a:off x="3991331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21" name="Rectangle 13"/>
            <p:cNvSpPr>
              <a:spLocks noChangeArrowheads="1"/>
            </p:cNvSpPr>
            <p:nvPr/>
          </p:nvSpPr>
          <p:spPr bwMode="auto">
            <a:xfrm>
              <a:off x="4867631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529422" name="Rectangle 14"/>
            <p:cNvSpPr>
              <a:spLocks noChangeArrowheads="1"/>
            </p:cNvSpPr>
            <p:nvPr/>
          </p:nvSpPr>
          <p:spPr bwMode="auto">
            <a:xfrm>
              <a:off x="535816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529423" name="Rectangle 15"/>
            <p:cNvSpPr>
              <a:spLocks noChangeArrowheads="1"/>
            </p:cNvSpPr>
            <p:nvPr/>
          </p:nvSpPr>
          <p:spPr bwMode="auto">
            <a:xfrm>
              <a:off x="584711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9424" name="Rectangle 16"/>
            <p:cNvSpPr>
              <a:spLocks noChangeArrowheads="1"/>
            </p:cNvSpPr>
            <p:nvPr/>
          </p:nvSpPr>
          <p:spPr bwMode="auto">
            <a:xfrm>
              <a:off x="6336069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9425" name="Line 17"/>
            <p:cNvSpPr>
              <a:spLocks noChangeShapeType="1"/>
            </p:cNvSpPr>
            <p:nvPr/>
          </p:nvSpPr>
          <p:spPr bwMode="auto">
            <a:xfrm>
              <a:off x="4254856" y="3542779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26" name="Rectangle 18"/>
            <p:cNvSpPr>
              <a:spLocks noChangeArrowheads="1"/>
            </p:cNvSpPr>
            <p:nvPr/>
          </p:nvSpPr>
          <p:spPr bwMode="auto">
            <a:xfrm>
              <a:off x="6821844" y="33125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9427" name="Rectangle 19"/>
            <p:cNvSpPr>
              <a:spLocks noChangeArrowheads="1"/>
            </p:cNvSpPr>
            <p:nvPr/>
          </p:nvSpPr>
          <p:spPr bwMode="auto">
            <a:xfrm>
              <a:off x="3991331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28" name="Rectangle 20"/>
            <p:cNvSpPr>
              <a:spLocks noChangeArrowheads="1"/>
            </p:cNvSpPr>
            <p:nvPr/>
          </p:nvSpPr>
          <p:spPr bwMode="auto">
            <a:xfrm>
              <a:off x="4867631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</p:txBody>
        </p:sp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5358169" y="27426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529430" name="Rectangle 22"/>
            <p:cNvSpPr>
              <a:spLocks noChangeArrowheads="1"/>
            </p:cNvSpPr>
            <p:nvPr/>
          </p:nvSpPr>
          <p:spPr bwMode="auto">
            <a:xfrm>
              <a:off x="5847119" y="27426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9431" name="Rectangle 23"/>
            <p:cNvSpPr>
              <a:spLocks noChangeArrowheads="1"/>
            </p:cNvSpPr>
            <p:nvPr/>
          </p:nvSpPr>
          <p:spPr bwMode="auto">
            <a:xfrm>
              <a:off x="63360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529432" name="Line 24"/>
            <p:cNvSpPr>
              <a:spLocks noChangeShapeType="1"/>
            </p:cNvSpPr>
            <p:nvPr/>
          </p:nvSpPr>
          <p:spPr bwMode="auto">
            <a:xfrm>
              <a:off x="4254856" y="29601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33" name="Rectangle 25"/>
            <p:cNvSpPr>
              <a:spLocks noChangeArrowheads="1"/>
            </p:cNvSpPr>
            <p:nvPr/>
          </p:nvSpPr>
          <p:spPr bwMode="auto">
            <a:xfrm>
              <a:off x="6821844" y="27490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529434" name="Rectangle 26"/>
            <p:cNvSpPr>
              <a:spLocks noChangeArrowheads="1"/>
            </p:cNvSpPr>
            <p:nvPr/>
          </p:nvSpPr>
          <p:spPr bwMode="auto">
            <a:xfrm>
              <a:off x="3991331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35" name="Rectangle 27"/>
            <p:cNvSpPr>
              <a:spLocks noChangeArrowheads="1"/>
            </p:cNvSpPr>
            <p:nvPr/>
          </p:nvSpPr>
          <p:spPr bwMode="auto">
            <a:xfrm>
              <a:off x="4867631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535816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9437" name="Rectangle 29"/>
            <p:cNvSpPr>
              <a:spLocks noChangeArrowheads="1"/>
            </p:cNvSpPr>
            <p:nvPr/>
          </p:nvSpPr>
          <p:spPr bwMode="auto">
            <a:xfrm>
              <a:off x="584711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529438" name="Rectangle 30"/>
            <p:cNvSpPr>
              <a:spLocks noChangeArrowheads="1"/>
            </p:cNvSpPr>
            <p:nvPr/>
          </p:nvSpPr>
          <p:spPr bwMode="auto">
            <a:xfrm>
              <a:off x="6336069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</a:p>
          </p:txBody>
        </p:sp>
        <p:sp>
          <p:nvSpPr>
            <p:cNvPr id="529439" name="Line 31"/>
            <p:cNvSpPr>
              <a:spLocks noChangeShapeType="1"/>
            </p:cNvSpPr>
            <p:nvPr/>
          </p:nvSpPr>
          <p:spPr bwMode="auto">
            <a:xfrm>
              <a:off x="4254856" y="2398192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40" name="Rectangle 32"/>
            <p:cNvSpPr>
              <a:spLocks noChangeArrowheads="1"/>
            </p:cNvSpPr>
            <p:nvPr/>
          </p:nvSpPr>
          <p:spPr bwMode="auto">
            <a:xfrm>
              <a:off x="6821844" y="21838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9441" name="Rectangle 33"/>
            <p:cNvSpPr>
              <a:spLocks noChangeArrowheads="1"/>
            </p:cNvSpPr>
            <p:nvPr/>
          </p:nvSpPr>
          <p:spPr bwMode="auto">
            <a:xfrm>
              <a:off x="7310794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529442" name="Rectangle 34"/>
            <p:cNvSpPr>
              <a:spLocks noChangeArrowheads="1"/>
            </p:cNvSpPr>
            <p:nvPr/>
          </p:nvSpPr>
          <p:spPr bwMode="auto">
            <a:xfrm>
              <a:off x="7310794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9443" name="Rectangle 35"/>
            <p:cNvSpPr>
              <a:spLocks noChangeArrowheads="1"/>
            </p:cNvSpPr>
            <p:nvPr/>
          </p:nvSpPr>
          <p:spPr bwMode="auto">
            <a:xfrm>
              <a:off x="7310794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29444" name="Rectangle 36"/>
            <p:cNvSpPr>
              <a:spLocks noChangeArrowheads="1"/>
            </p:cNvSpPr>
            <p:nvPr/>
          </p:nvSpPr>
          <p:spPr bwMode="auto">
            <a:xfrm>
              <a:off x="7310794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9445" name="Rectangle 37"/>
            <p:cNvSpPr>
              <a:spLocks noChangeArrowheads="1"/>
            </p:cNvSpPr>
            <p:nvPr/>
          </p:nvSpPr>
          <p:spPr bwMode="auto">
            <a:xfrm>
              <a:off x="7809269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9447" name="Rectangle 39"/>
            <p:cNvSpPr>
              <a:spLocks noChangeArrowheads="1"/>
            </p:cNvSpPr>
            <p:nvPr/>
          </p:nvSpPr>
          <p:spPr bwMode="auto">
            <a:xfrm>
              <a:off x="78092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529449" name="Text Box 41"/>
            <p:cNvSpPr txBox="1">
              <a:spLocks noChangeArrowheads="1"/>
            </p:cNvSpPr>
            <p:nvPr/>
          </p:nvSpPr>
          <p:spPr bwMode="auto">
            <a:xfrm>
              <a:off x="3144621" y="2058957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fruit[0]</a:t>
              </a:r>
            </a:p>
          </p:txBody>
        </p:sp>
        <p:sp>
          <p:nvSpPr>
            <p:cNvPr id="529450" name="Text Box 42"/>
            <p:cNvSpPr txBox="1">
              <a:spLocks noChangeArrowheads="1"/>
            </p:cNvSpPr>
            <p:nvPr/>
          </p:nvSpPr>
          <p:spPr bwMode="auto">
            <a:xfrm>
              <a:off x="3133508" y="2608232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fruit[1]</a:t>
              </a:r>
            </a:p>
          </p:txBody>
        </p:sp>
        <p:sp>
          <p:nvSpPr>
            <p:cNvPr id="529451" name="Text Box 43"/>
            <p:cNvSpPr txBox="1">
              <a:spLocks noChangeArrowheads="1"/>
            </p:cNvSpPr>
            <p:nvPr/>
          </p:nvSpPr>
          <p:spPr bwMode="auto">
            <a:xfrm>
              <a:off x="3133508" y="31813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fruit[2]</a:t>
              </a:r>
            </a:p>
          </p:txBody>
        </p:sp>
        <p:sp>
          <p:nvSpPr>
            <p:cNvPr id="529452" name="Text Box 44"/>
            <p:cNvSpPr txBox="1">
              <a:spLocks noChangeArrowheads="1"/>
            </p:cNvSpPr>
            <p:nvPr/>
          </p:nvSpPr>
          <p:spPr bwMode="auto">
            <a:xfrm>
              <a:off x="3144621" y="37528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fruit[3]</a:t>
              </a:r>
            </a:p>
          </p:txBody>
        </p:sp>
        <p:sp>
          <p:nvSpPr>
            <p:cNvPr id="529453" name="Rectangle 45"/>
            <p:cNvSpPr>
              <a:spLocks noChangeArrowheads="1"/>
            </p:cNvSpPr>
            <p:nvPr/>
          </p:nvSpPr>
          <p:spPr bwMode="auto">
            <a:xfrm>
              <a:off x="2591156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54" name="Line 46"/>
            <p:cNvSpPr>
              <a:spLocks noChangeShapeType="1"/>
            </p:cNvSpPr>
            <p:nvPr/>
          </p:nvSpPr>
          <p:spPr bwMode="auto">
            <a:xfrm>
              <a:off x="2853094" y="4090467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55" name="Rectangle 47"/>
            <p:cNvSpPr>
              <a:spLocks noChangeArrowheads="1"/>
            </p:cNvSpPr>
            <p:nvPr/>
          </p:nvSpPr>
          <p:spPr bwMode="auto">
            <a:xfrm>
              <a:off x="2591156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56" name="Line 48"/>
            <p:cNvSpPr>
              <a:spLocks noChangeShapeType="1"/>
            </p:cNvSpPr>
            <p:nvPr/>
          </p:nvSpPr>
          <p:spPr bwMode="auto">
            <a:xfrm>
              <a:off x="2853094" y="3542779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57" name="Rectangle 49"/>
            <p:cNvSpPr>
              <a:spLocks noChangeArrowheads="1"/>
            </p:cNvSpPr>
            <p:nvPr/>
          </p:nvSpPr>
          <p:spPr bwMode="auto">
            <a:xfrm>
              <a:off x="2591156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58" name="Line 50"/>
            <p:cNvSpPr>
              <a:spLocks noChangeShapeType="1"/>
            </p:cNvSpPr>
            <p:nvPr/>
          </p:nvSpPr>
          <p:spPr bwMode="auto">
            <a:xfrm>
              <a:off x="2853094" y="2960167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59" name="Rectangle 51"/>
            <p:cNvSpPr>
              <a:spLocks noChangeArrowheads="1"/>
            </p:cNvSpPr>
            <p:nvPr/>
          </p:nvSpPr>
          <p:spPr bwMode="auto">
            <a:xfrm>
              <a:off x="2591156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60" name="Line 52"/>
            <p:cNvSpPr>
              <a:spLocks noChangeShapeType="1"/>
            </p:cNvSpPr>
            <p:nvPr/>
          </p:nvSpPr>
          <p:spPr bwMode="auto">
            <a:xfrm>
              <a:off x="2853094" y="2398192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61" name="Text Box 53"/>
            <p:cNvSpPr txBox="1">
              <a:spLocks noChangeArrowheads="1"/>
            </p:cNvSpPr>
            <p:nvPr/>
          </p:nvSpPr>
          <p:spPr bwMode="auto">
            <a:xfrm>
              <a:off x="1798441" y="2073632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aptr[3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529462" name="Text Box 54"/>
            <p:cNvSpPr txBox="1">
              <a:spLocks noChangeArrowheads="1"/>
            </p:cNvSpPr>
            <p:nvPr/>
          </p:nvSpPr>
          <p:spPr bwMode="auto">
            <a:xfrm>
              <a:off x="1788915" y="2622907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aptr[2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529463" name="Text Box 55"/>
            <p:cNvSpPr txBox="1">
              <a:spLocks noChangeArrowheads="1"/>
            </p:cNvSpPr>
            <p:nvPr/>
          </p:nvSpPr>
          <p:spPr bwMode="auto">
            <a:xfrm>
              <a:off x="1788915" y="3197582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aptr[1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529464" name="Text Box 56"/>
            <p:cNvSpPr txBox="1">
              <a:spLocks noChangeArrowheads="1"/>
            </p:cNvSpPr>
            <p:nvPr/>
          </p:nvSpPr>
          <p:spPr bwMode="auto">
            <a:xfrm>
              <a:off x="1799234" y="3729395"/>
              <a:ext cx="9220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aptr[0]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65" name="Rectangle 57"/>
            <p:cNvSpPr>
              <a:spLocks noChangeArrowheads="1"/>
            </p:cNvSpPr>
            <p:nvPr/>
          </p:nvSpPr>
          <p:spPr bwMode="auto">
            <a:xfrm>
              <a:off x="1203681" y="3869804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66" name="Line 58"/>
            <p:cNvSpPr>
              <a:spLocks noChangeShapeType="1"/>
            </p:cNvSpPr>
            <p:nvPr/>
          </p:nvSpPr>
          <p:spPr bwMode="auto">
            <a:xfrm>
              <a:off x="1479906" y="4095229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9467" name="Text Box 59"/>
            <p:cNvSpPr txBox="1">
              <a:spLocks noChangeArrowheads="1"/>
            </p:cNvSpPr>
            <p:nvPr/>
          </p:nvSpPr>
          <p:spPr bwMode="auto">
            <a:xfrm>
              <a:off x="611561" y="3858253"/>
              <a:ext cx="6303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bptr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400099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 ***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aptr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초기값으로 갖습니다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aptr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배열의 이름으로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aaptr[0]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(&amp;aaptr[0])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나타내게 되므로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bptr = aptr = &amp;aaptr[0]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성립합니다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aaptr[0]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이중 포인터 이므로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aaptr[0]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가리키고 있는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bptr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삼중 포인터 입니다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Text Box 2"/>
          <p:cNvSpPr txBox="1">
            <a:spLocks noChangeArrowheads="1"/>
          </p:cNvSpPr>
          <p:nvPr/>
        </p:nvSpPr>
        <p:spPr bwMode="auto">
          <a:xfrm>
            <a:off x="5938" y="-16409"/>
            <a:ext cx="2406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>
                <a:solidFill>
                  <a:prstClr val="black"/>
                </a:solidFill>
              </a:rPr>
              <a:t>포인터 연산과 접근</a:t>
            </a:r>
          </a:p>
        </p:txBody>
      </p:sp>
      <p:sp>
        <p:nvSpPr>
          <p:cNvPr id="530490" name="Rectangle 58"/>
          <p:cNvSpPr>
            <a:spLocks noChangeArrowheads="1"/>
          </p:cNvSpPr>
          <p:nvPr/>
        </p:nvSpPr>
        <p:spPr bwMode="auto">
          <a:xfrm>
            <a:off x="599626" y="764704"/>
            <a:ext cx="7860806" cy="57606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printf("(1) %s\n",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**++bptr);        (*(*(++bptr)))</a:t>
            </a:r>
            <a:endParaRPr lang="en-US" altLang="ko-KR" sz="200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561" y="1484784"/>
            <a:ext cx="7650146" cy="2301385"/>
            <a:chOff x="611561" y="1700808"/>
            <a:chExt cx="7650146" cy="2301385"/>
          </a:xfrm>
        </p:grpSpPr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3991331" y="3513243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4867631" y="3513243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5358169" y="3513243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5847119" y="3513243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6336069" y="3513243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254856" y="3732318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6821844" y="3513243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3991331" y="2949680"/>
              <a:ext cx="452438" cy="487362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4867631" y="2949680"/>
              <a:ext cx="452438" cy="487362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5358169" y="2949680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5847119" y="2949680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6336069" y="2949680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71" name="Line 17"/>
            <p:cNvSpPr>
              <a:spLocks noChangeShapeType="1"/>
            </p:cNvSpPr>
            <p:nvPr/>
          </p:nvSpPr>
          <p:spPr bwMode="auto">
            <a:xfrm>
              <a:off x="4254856" y="3184630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>
              <a:off x="6821844" y="2954443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>
              <a:off x="3991331" y="2384530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4867631" y="2384530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5358169" y="2384530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76" name="Rectangle 22"/>
            <p:cNvSpPr>
              <a:spLocks noChangeArrowheads="1"/>
            </p:cNvSpPr>
            <p:nvPr/>
          </p:nvSpPr>
          <p:spPr bwMode="auto">
            <a:xfrm>
              <a:off x="5847119" y="2384530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6336069" y="2384530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4254856" y="2602018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6821844" y="2390880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80" name="Rectangle 26"/>
            <p:cNvSpPr>
              <a:spLocks noChangeArrowheads="1"/>
            </p:cNvSpPr>
            <p:nvPr/>
          </p:nvSpPr>
          <p:spPr bwMode="auto">
            <a:xfrm>
              <a:off x="3991331" y="1820968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Rectangle 27"/>
            <p:cNvSpPr>
              <a:spLocks noChangeArrowheads="1"/>
            </p:cNvSpPr>
            <p:nvPr/>
          </p:nvSpPr>
          <p:spPr bwMode="auto">
            <a:xfrm>
              <a:off x="4867631" y="1820968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82" name="Rectangle 28"/>
            <p:cNvSpPr>
              <a:spLocks noChangeArrowheads="1"/>
            </p:cNvSpPr>
            <p:nvPr/>
          </p:nvSpPr>
          <p:spPr bwMode="auto">
            <a:xfrm>
              <a:off x="5358169" y="1820968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83" name="Rectangle 29"/>
            <p:cNvSpPr>
              <a:spLocks noChangeArrowheads="1"/>
            </p:cNvSpPr>
            <p:nvPr/>
          </p:nvSpPr>
          <p:spPr bwMode="auto">
            <a:xfrm>
              <a:off x="5847119" y="1820968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84" name="Rectangle 30"/>
            <p:cNvSpPr>
              <a:spLocks noChangeArrowheads="1"/>
            </p:cNvSpPr>
            <p:nvPr/>
          </p:nvSpPr>
          <p:spPr bwMode="auto">
            <a:xfrm>
              <a:off x="6336069" y="1820968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4254856" y="2040043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Rectangle 32"/>
            <p:cNvSpPr>
              <a:spLocks noChangeArrowheads="1"/>
            </p:cNvSpPr>
            <p:nvPr/>
          </p:nvSpPr>
          <p:spPr bwMode="auto">
            <a:xfrm>
              <a:off x="6821844" y="1825730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7310794" y="3513243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7310794" y="2949680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89" name="Rectangle 35"/>
            <p:cNvSpPr>
              <a:spLocks noChangeArrowheads="1"/>
            </p:cNvSpPr>
            <p:nvPr/>
          </p:nvSpPr>
          <p:spPr bwMode="auto">
            <a:xfrm>
              <a:off x="7310794" y="2384530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7310794" y="1820968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1" name="Rectangle 37"/>
            <p:cNvSpPr>
              <a:spLocks noChangeArrowheads="1"/>
            </p:cNvSpPr>
            <p:nvPr/>
          </p:nvSpPr>
          <p:spPr bwMode="auto">
            <a:xfrm>
              <a:off x="7809269" y="3513243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2" name="Rectangle 39"/>
            <p:cNvSpPr>
              <a:spLocks noChangeArrowheads="1"/>
            </p:cNvSpPr>
            <p:nvPr/>
          </p:nvSpPr>
          <p:spPr bwMode="auto">
            <a:xfrm>
              <a:off x="7809269" y="2384530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3144621" y="1700808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fruit[0]</a:t>
              </a:r>
            </a:p>
          </p:txBody>
        </p:sp>
        <p:sp>
          <p:nvSpPr>
            <p:cNvPr id="94" name="Text Box 42"/>
            <p:cNvSpPr txBox="1">
              <a:spLocks noChangeArrowheads="1"/>
            </p:cNvSpPr>
            <p:nvPr/>
          </p:nvSpPr>
          <p:spPr bwMode="auto">
            <a:xfrm>
              <a:off x="3133508" y="2250083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fruit[1]</a:t>
              </a:r>
            </a:p>
          </p:txBody>
        </p:sp>
        <p:sp>
          <p:nvSpPr>
            <p:cNvPr id="95" name="Text Box 43"/>
            <p:cNvSpPr txBox="1">
              <a:spLocks noChangeArrowheads="1"/>
            </p:cNvSpPr>
            <p:nvPr/>
          </p:nvSpPr>
          <p:spPr bwMode="auto">
            <a:xfrm>
              <a:off x="3133508" y="2823170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fruit[2]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3144621" y="3394670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fruit[3]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2591156" y="3513243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2853094" y="3732318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Rectangle 47"/>
            <p:cNvSpPr>
              <a:spLocks noChangeArrowheads="1"/>
            </p:cNvSpPr>
            <p:nvPr/>
          </p:nvSpPr>
          <p:spPr bwMode="auto">
            <a:xfrm>
              <a:off x="2591156" y="2949680"/>
              <a:ext cx="452438" cy="487362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2853094" y="3184630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Rectangle 49"/>
            <p:cNvSpPr>
              <a:spLocks noChangeArrowheads="1"/>
            </p:cNvSpPr>
            <p:nvPr/>
          </p:nvSpPr>
          <p:spPr bwMode="auto">
            <a:xfrm>
              <a:off x="2591156" y="2384530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2853094" y="2602018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2591156" y="1820968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2853094" y="2040043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798440" y="1715483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aptr[3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1788915" y="2264758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aptr[2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1788915" y="2839433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aptr[1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1799234" y="3371246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aptr[0]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Rectangle 57"/>
            <p:cNvSpPr>
              <a:spLocks noChangeArrowheads="1"/>
            </p:cNvSpPr>
            <p:nvPr/>
          </p:nvSpPr>
          <p:spPr bwMode="auto">
            <a:xfrm>
              <a:off x="1203681" y="3511655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Line 58"/>
            <p:cNvSpPr>
              <a:spLocks noChangeShapeType="1"/>
            </p:cNvSpPr>
            <p:nvPr/>
          </p:nvSpPr>
          <p:spPr bwMode="auto">
            <a:xfrm flipV="1">
              <a:off x="1479906" y="3184630"/>
              <a:ext cx="111125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 Box 59"/>
            <p:cNvSpPr txBox="1">
              <a:spLocks noChangeArrowheads="1"/>
            </p:cNvSpPr>
            <p:nvPr/>
          </p:nvSpPr>
          <p:spPr bwMode="auto">
            <a:xfrm>
              <a:off x="611561" y="3500104"/>
              <a:ext cx="63030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bptr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79512" y="386104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**++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연산 우선 순위에 맞게 괄호를 사용하여 표시합니다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++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연산자는 단항연산자로 같은 연산 우선순위를 갖으며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결합 방향이 오른쪽에서 왼쪽이 됩니다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</a:t>
            </a:r>
          </a:p>
          <a:p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그러므로 괄호를 사용하여 표시하면 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(*(*(++</a:t>
            </a:r>
            <a:r>
              <a:rPr lang="en-US" altLang="ko-KR" sz="15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)))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됩니다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++bptr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값을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증가 시키는 것이므로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aptr[0]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가리키던 화살표를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aptr[1]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가리키도록 수정하는 작업이 됩니다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(bptr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값이 변경된것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!)</a:t>
            </a:r>
          </a:p>
          <a:p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 뒤에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연산을 두 번 실행하게 되므로 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*(++bptr)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증가 시킨 값을 참조하게 되니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aptr[1]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저장되어 있는 값이 되고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 *(*(++bptr))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aptr[1]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참조하게 되니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fruit[2]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저장되어 있는 값이 되어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‘g’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주소가 됩니다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결과적으로 출력되는 것은 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“graph” 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5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5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Line 58"/>
          <p:cNvSpPr>
            <a:spLocks noChangeShapeType="1"/>
          </p:cNvSpPr>
          <p:nvPr/>
        </p:nvSpPr>
        <p:spPr bwMode="auto">
          <a:xfrm>
            <a:off x="1479906" y="3547978"/>
            <a:ext cx="111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14" name="Rectangle 58"/>
          <p:cNvSpPr>
            <a:spLocks noChangeArrowheads="1"/>
          </p:cNvSpPr>
          <p:nvPr/>
        </p:nvSpPr>
        <p:spPr bwMode="auto">
          <a:xfrm>
            <a:off x="534316" y="764704"/>
            <a:ext cx="8070131" cy="57606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printf("(2) %s\n",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*--*++bptr+3);        (*(--(*(++bptr))))+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0" y="0"/>
            <a:ext cx="2406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>
                <a:solidFill>
                  <a:prstClr val="black"/>
                </a:solidFill>
              </a:rPr>
              <a:t>포인터 연산과 접근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666269" y="1484784"/>
            <a:ext cx="7650147" cy="2301385"/>
            <a:chOff x="611560" y="2058957"/>
            <a:chExt cx="7650147" cy="2301385"/>
          </a:xfrm>
        </p:grpSpPr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3991331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4867631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</a:p>
          </p:txBody>
        </p: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535816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584711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6336069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4254856" y="40904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6821844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70" name="Rectangle 12"/>
            <p:cNvSpPr>
              <a:spLocks noChangeArrowheads="1"/>
            </p:cNvSpPr>
            <p:nvPr/>
          </p:nvSpPr>
          <p:spPr bwMode="auto">
            <a:xfrm>
              <a:off x="3991331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4867631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72" name="Rectangle 14"/>
            <p:cNvSpPr>
              <a:spLocks noChangeArrowheads="1"/>
            </p:cNvSpPr>
            <p:nvPr/>
          </p:nvSpPr>
          <p:spPr bwMode="auto">
            <a:xfrm>
              <a:off x="535816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584711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336069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>
              <a:off x="4254856" y="3542779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6821844" y="33125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3991331" y="2742679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Rectangle 20"/>
            <p:cNvSpPr>
              <a:spLocks noChangeArrowheads="1"/>
            </p:cNvSpPr>
            <p:nvPr/>
          </p:nvSpPr>
          <p:spPr bwMode="auto">
            <a:xfrm>
              <a:off x="4867631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5358169" y="27426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80" name="Rectangle 22"/>
            <p:cNvSpPr>
              <a:spLocks noChangeArrowheads="1"/>
            </p:cNvSpPr>
            <p:nvPr/>
          </p:nvSpPr>
          <p:spPr bwMode="auto">
            <a:xfrm>
              <a:off x="5847119" y="27426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63360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4254856" y="29601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6821844" y="27490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991331" y="2179117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4867631" y="2179117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86" name="Rectangle 28"/>
            <p:cNvSpPr>
              <a:spLocks noChangeArrowheads="1"/>
            </p:cNvSpPr>
            <p:nvPr/>
          </p:nvSpPr>
          <p:spPr bwMode="auto">
            <a:xfrm>
              <a:off x="535816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87" name="Rectangle 29"/>
            <p:cNvSpPr>
              <a:spLocks noChangeArrowheads="1"/>
            </p:cNvSpPr>
            <p:nvPr/>
          </p:nvSpPr>
          <p:spPr bwMode="auto">
            <a:xfrm>
              <a:off x="584711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88" name="Rectangle 30"/>
            <p:cNvSpPr>
              <a:spLocks noChangeArrowheads="1"/>
            </p:cNvSpPr>
            <p:nvPr/>
          </p:nvSpPr>
          <p:spPr bwMode="auto">
            <a:xfrm>
              <a:off x="6336069" y="2179117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4254856" y="2398192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6821844" y="21838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7310794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7310794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7310794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94" name="Rectangle 36"/>
            <p:cNvSpPr>
              <a:spLocks noChangeArrowheads="1"/>
            </p:cNvSpPr>
            <p:nvPr/>
          </p:nvSpPr>
          <p:spPr bwMode="auto">
            <a:xfrm>
              <a:off x="7310794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5" name="Rectangle 37"/>
            <p:cNvSpPr>
              <a:spLocks noChangeArrowheads="1"/>
            </p:cNvSpPr>
            <p:nvPr/>
          </p:nvSpPr>
          <p:spPr bwMode="auto">
            <a:xfrm>
              <a:off x="7809269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78092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97" name="Text Box 41"/>
            <p:cNvSpPr txBox="1">
              <a:spLocks noChangeArrowheads="1"/>
            </p:cNvSpPr>
            <p:nvPr/>
          </p:nvSpPr>
          <p:spPr bwMode="auto">
            <a:xfrm>
              <a:off x="3144621" y="2058957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fruit[0]</a:t>
              </a:r>
            </a:p>
          </p:txBody>
        </p:sp>
        <p:sp>
          <p:nvSpPr>
            <p:cNvPr id="98" name="Text Box 42"/>
            <p:cNvSpPr txBox="1">
              <a:spLocks noChangeArrowheads="1"/>
            </p:cNvSpPr>
            <p:nvPr/>
          </p:nvSpPr>
          <p:spPr bwMode="auto">
            <a:xfrm>
              <a:off x="3133508" y="2608232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fruit[1]</a:t>
              </a:r>
            </a:p>
          </p:txBody>
        </p:sp>
        <p:sp>
          <p:nvSpPr>
            <p:cNvPr id="99" name="Text Box 43"/>
            <p:cNvSpPr txBox="1">
              <a:spLocks noChangeArrowheads="1"/>
            </p:cNvSpPr>
            <p:nvPr/>
          </p:nvSpPr>
          <p:spPr bwMode="auto">
            <a:xfrm>
              <a:off x="3133508" y="31813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fruit[2]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3144621" y="37528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fruit[3]</a:t>
              </a:r>
            </a:p>
          </p:txBody>
        </p:sp>
        <p:sp>
          <p:nvSpPr>
            <p:cNvPr id="101" name="Rectangle 45"/>
            <p:cNvSpPr>
              <a:spLocks noChangeArrowheads="1"/>
            </p:cNvSpPr>
            <p:nvPr/>
          </p:nvSpPr>
          <p:spPr bwMode="auto">
            <a:xfrm>
              <a:off x="2591156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>
              <a:off x="2853094" y="4090467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2591156" y="3307829"/>
              <a:ext cx="452438" cy="487362"/>
            </a:xfrm>
            <a:prstGeom prst="rect">
              <a:avLst/>
            </a:prstGeom>
            <a:solidFill>
              <a:srgbClr val="00B0F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>
              <a:off x="2853094" y="3542779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2591156" y="2742679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Line 50"/>
            <p:cNvSpPr>
              <a:spLocks noChangeShapeType="1"/>
            </p:cNvSpPr>
            <p:nvPr/>
          </p:nvSpPr>
          <p:spPr bwMode="auto">
            <a:xfrm flipV="1">
              <a:off x="2853094" y="2398192"/>
              <a:ext cx="1117600" cy="56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Rectangle 51"/>
            <p:cNvSpPr>
              <a:spLocks noChangeArrowheads="1"/>
            </p:cNvSpPr>
            <p:nvPr/>
          </p:nvSpPr>
          <p:spPr bwMode="auto">
            <a:xfrm>
              <a:off x="2591156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2853094" y="2398192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Text Box 53"/>
            <p:cNvSpPr txBox="1">
              <a:spLocks noChangeArrowheads="1"/>
            </p:cNvSpPr>
            <p:nvPr/>
          </p:nvSpPr>
          <p:spPr bwMode="auto">
            <a:xfrm>
              <a:off x="1798440" y="2073632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aptr[3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10" name="Text Box 54"/>
            <p:cNvSpPr txBox="1">
              <a:spLocks noChangeArrowheads="1"/>
            </p:cNvSpPr>
            <p:nvPr/>
          </p:nvSpPr>
          <p:spPr bwMode="auto">
            <a:xfrm>
              <a:off x="1788915" y="2622907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aptr[2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11" name="Text Box 55"/>
            <p:cNvSpPr txBox="1">
              <a:spLocks noChangeArrowheads="1"/>
            </p:cNvSpPr>
            <p:nvPr/>
          </p:nvSpPr>
          <p:spPr bwMode="auto">
            <a:xfrm>
              <a:off x="1788915" y="3197582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aptr[1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12" name="Text Box 56"/>
            <p:cNvSpPr txBox="1">
              <a:spLocks noChangeArrowheads="1"/>
            </p:cNvSpPr>
            <p:nvPr/>
          </p:nvSpPr>
          <p:spPr bwMode="auto">
            <a:xfrm>
              <a:off x="1799234" y="3729395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aptr[0]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Rectangle 57"/>
            <p:cNvSpPr>
              <a:spLocks noChangeArrowheads="1"/>
            </p:cNvSpPr>
            <p:nvPr/>
          </p:nvSpPr>
          <p:spPr bwMode="auto">
            <a:xfrm>
              <a:off x="1203681" y="3869804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 flipV="1">
              <a:off x="1479906" y="2960167"/>
              <a:ext cx="1111250" cy="1135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 Box 59"/>
            <p:cNvSpPr txBox="1">
              <a:spLocks noChangeArrowheads="1"/>
            </p:cNvSpPr>
            <p:nvPr/>
          </p:nvSpPr>
          <p:spPr bwMode="auto">
            <a:xfrm>
              <a:off x="611560" y="3858253"/>
              <a:ext cx="6303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bptr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2928440" y="2418066"/>
            <a:ext cx="111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9512" y="3861048"/>
            <a:ext cx="878497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중요한 것은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초기값입니다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앞 슬라이드에서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 = &amp;aptr[1]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되었습니다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3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*--*++bptr+3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연산 우선 순위에 맞게 괄호를 사용하여 표시합니다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--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연산자는 단항연산자로 같은 연산 우선순위를 갖으며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결합 방향이 오른쪽에서 왼쪽이 됩니다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그러나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연산은 이항연산자로 우선 순위가 단항 연산자보다 낮습니다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그러므로 괄호를 사용하여 표시하면 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(*(--(*(++</a:t>
            </a:r>
            <a:r>
              <a:rPr lang="en-US" altLang="ko-KR" sz="13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en-US" altLang="ko-KR" sz="13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))))+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됩니다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</a:t>
            </a:r>
          </a:p>
          <a:p>
            <a:r>
              <a:rPr lang="en-US" altLang="ko-KR" sz="13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+bptr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값을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증가 시키는 것이므로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aptr[1]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가리키던 화살표를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aptr[2]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가리키도록 수정하는 작업이 됩니다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300" b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(bptr</a:t>
            </a:r>
            <a:r>
              <a:rPr lang="ko-KR" altLang="en-US" sz="1300" b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값이 또 다시 변경된 것</a:t>
            </a:r>
            <a:r>
              <a:rPr lang="en-US" altLang="ko-KR" sz="1300" b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!)</a:t>
            </a:r>
          </a:p>
          <a:p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 뒤에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연산을 실행하게 되므로 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*(++bptr)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증가 시킨 값을 참조하게 되니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aptr[2]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저장되어 있는 값이 되고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 --(*(++bptr))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aptr[2]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값을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감소하여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fruit[1]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가리키던 것이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fruit[0]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가리키게 됩니다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b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300" b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(aptr[2] = &amp;fruit[0], aptr[2]</a:t>
            </a:r>
            <a:r>
              <a:rPr lang="ko-KR" altLang="en-US" sz="1300" b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값이 변경된것</a:t>
            </a:r>
            <a:r>
              <a:rPr lang="en-US" altLang="ko-KR" sz="1300" b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!!!) 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다음으로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*(--(*(++</a:t>
            </a:r>
            <a:r>
              <a:rPr lang="en-US" altLang="ko-KR" sz="13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)))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에서는 참조를 하게 되므로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aptr[2]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가리키는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fruit[0]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참조하게 되고 </a:t>
            </a:r>
            <a:r>
              <a:rPr lang="en-US" altLang="ko-KR" sz="13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*(--(*(++bptr</a:t>
            </a:r>
            <a:r>
              <a:rPr lang="en-US" altLang="ko-KR" sz="13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)))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+ 3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fruit[0]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값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( ‘a’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주소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+ 3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을 하게 되어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ㅣ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주소가 됩니다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 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출력 값은  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“le”</a:t>
            </a:r>
            <a:r>
              <a:rPr lang="ko-KR" altLang="en-US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됩니다</a:t>
            </a:r>
            <a:r>
              <a:rPr lang="en-US" altLang="ko-KR" sz="13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3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8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8" name="Rectangle 58"/>
          <p:cNvSpPr>
            <a:spLocks noChangeArrowheads="1"/>
          </p:cNvSpPr>
          <p:nvPr/>
        </p:nvSpPr>
        <p:spPr bwMode="auto">
          <a:xfrm>
            <a:off x="654221" y="692696"/>
            <a:ext cx="7950227" cy="576064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printf("(3) %s\n", 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*bptr[-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2]+3</a:t>
            </a:r>
            <a:r>
              <a:rPr lang="en-US" altLang="ko-KR" sz="20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);        *(*(bptr-2</a:t>
            </a:r>
            <a:r>
              <a:rPr lang="en-US" altLang="ko-KR" sz="20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))+3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0" y="0"/>
            <a:ext cx="2406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>
                <a:solidFill>
                  <a:prstClr val="black"/>
                </a:solidFill>
              </a:rPr>
              <a:t>포인터 연산과 접근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654221" y="1487655"/>
            <a:ext cx="7650147" cy="2301385"/>
            <a:chOff x="611560" y="2058957"/>
            <a:chExt cx="7650147" cy="2301385"/>
          </a:xfrm>
        </p:grpSpPr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3991331" y="3871392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Rectangle 6"/>
            <p:cNvSpPr>
              <a:spLocks noChangeArrowheads="1"/>
            </p:cNvSpPr>
            <p:nvPr/>
          </p:nvSpPr>
          <p:spPr bwMode="auto">
            <a:xfrm>
              <a:off x="4867631" y="3871392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</a:p>
          </p:txBody>
        </p:sp>
        <p:sp>
          <p:nvSpPr>
            <p:cNvPr id="117" name="Rectangle 7"/>
            <p:cNvSpPr>
              <a:spLocks noChangeArrowheads="1"/>
            </p:cNvSpPr>
            <p:nvPr/>
          </p:nvSpPr>
          <p:spPr bwMode="auto">
            <a:xfrm>
              <a:off x="535816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118" name="Rectangle 8"/>
            <p:cNvSpPr>
              <a:spLocks noChangeArrowheads="1"/>
            </p:cNvSpPr>
            <p:nvPr/>
          </p:nvSpPr>
          <p:spPr bwMode="auto">
            <a:xfrm>
              <a:off x="5847119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119" name="Rectangle 9"/>
            <p:cNvSpPr>
              <a:spLocks noChangeArrowheads="1"/>
            </p:cNvSpPr>
            <p:nvPr/>
          </p:nvSpPr>
          <p:spPr bwMode="auto">
            <a:xfrm>
              <a:off x="6336069" y="3871392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120" name="Line 10"/>
            <p:cNvSpPr>
              <a:spLocks noChangeShapeType="1"/>
            </p:cNvSpPr>
            <p:nvPr/>
          </p:nvSpPr>
          <p:spPr bwMode="auto">
            <a:xfrm>
              <a:off x="4254856" y="40904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Rectangle 11"/>
            <p:cNvSpPr>
              <a:spLocks noChangeArrowheads="1"/>
            </p:cNvSpPr>
            <p:nvPr/>
          </p:nvSpPr>
          <p:spPr bwMode="auto">
            <a:xfrm>
              <a:off x="6821844" y="38713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122" name="Rectangle 12"/>
            <p:cNvSpPr>
              <a:spLocks noChangeArrowheads="1"/>
            </p:cNvSpPr>
            <p:nvPr/>
          </p:nvSpPr>
          <p:spPr bwMode="auto">
            <a:xfrm>
              <a:off x="3991331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Rectangle 13"/>
            <p:cNvSpPr>
              <a:spLocks noChangeArrowheads="1"/>
            </p:cNvSpPr>
            <p:nvPr/>
          </p:nvSpPr>
          <p:spPr bwMode="auto">
            <a:xfrm>
              <a:off x="4867631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535816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5847119" y="33078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126" name="Rectangle 16"/>
            <p:cNvSpPr>
              <a:spLocks noChangeArrowheads="1"/>
            </p:cNvSpPr>
            <p:nvPr/>
          </p:nvSpPr>
          <p:spPr bwMode="auto">
            <a:xfrm>
              <a:off x="6336069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127" name="Line 17"/>
            <p:cNvSpPr>
              <a:spLocks noChangeShapeType="1"/>
            </p:cNvSpPr>
            <p:nvPr/>
          </p:nvSpPr>
          <p:spPr bwMode="auto">
            <a:xfrm>
              <a:off x="4254856" y="3542779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8" name="Rectangle 18"/>
            <p:cNvSpPr>
              <a:spLocks noChangeArrowheads="1"/>
            </p:cNvSpPr>
            <p:nvPr/>
          </p:nvSpPr>
          <p:spPr bwMode="auto">
            <a:xfrm>
              <a:off x="6821844" y="3312592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129" name="Rectangle 19"/>
            <p:cNvSpPr>
              <a:spLocks noChangeArrowheads="1"/>
            </p:cNvSpPr>
            <p:nvPr/>
          </p:nvSpPr>
          <p:spPr bwMode="auto">
            <a:xfrm>
              <a:off x="3991331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0" name="Rectangle 20"/>
            <p:cNvSpPr>
              <a:spLocks noChangeArrowheads="1"/>
            </p:cNvSpPr>
            <p:nvPr/>
          </p:nvSpPr>
          <p:spPr bwMode="auto">
            <a:xfrm>
              <a:off x="4867631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</p:txBody>
        </p:sp>
        <p:sp>
          <p:nvSpPr>
            <p:cNvPr id="131" name="Rectangle 21"/>
            <p:cNvSpPr>
              <a:spLocks noChangeArrowheads="1"/>
            </p:cNvSpPr>
            <p:nvPr/>
          </p:nvSpPr>
          <p:spPr bwMode="auto">
            <a:xfrm>
              <a:off x="5358169" y="27426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</a:t>
              </a:r>
            </a:p>
          </p:txBody>
        </p:sp>
        <p:sp>
          <p:nvSpPr>
            <p:cNvPr id="132" name="Rectangle 22"/>
            <p:cNvSpPr>
              <a:spLocks noChangeArrowheads="1"/>
            </p:cNvSpPr>
            <p:nvPr/>
          </p:nvSpPr>
          <p:spPr bwMode="auto">
            <a:xfrm>
              <a:off x="5847119" y="27426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133" name="Rectangle 23"/>
            <p:cNvSpPr>
              <a:spLocks noChangeArrowheads="1"/>
            </p:cNvSpPr>
            <p:nvPr/>
          </p:nvSpPr>
          <p:spPr bwMode="auto">
            <a:xfrm>
              <a:off x="63360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</a:t>
              </a:r>
            </a:p>
          </p:txBody>
        </p:sp>
        <p:sp>
          <p:nvSpPr>
            <p:cNvPr id="134" name="Line 24"/>
            <p:cNvSpPr>
              <a:spLocks noChangeShapeType="1"/>
            </p:cNvSpPr>
            <p:nvPr/>
          </p:nvSpPr>
          <p:spPr bwMode="auto">
            <a:xfrm>
              <a:off x="4254856" y="2960167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Rectangle 25"/>
            <p:cNvSpPr>
              <a:spLocks noChangeArrowheads="1"/>
            </p:cNvSpPr>
            <p:nvPr/>
          </p:nvSpPr>
          <p:spPr bwMode="auto">
            <a:xfrm>
              <a:off x="6821844" y="2749029"/>
              <a:ext cx="450850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3991331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4867631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138" name="Rectangle 28"/>
            <p:cNvSpPr>
              <a:spLocks noChangeArrowheads="1"/>
            </p:cNvSpPr>
            <p:nvPr/>
          </p:nvSpPr>
          <p:spPr bwMode="auto">
            <a:xfrm>
              <a:off x="535816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139" name="Rectangle 29"/>
            <p:cNvSpPr>
              <a:spLocks noChangeArrowheads="1"/>
            </p:cNvSpPr>
            <p:nvPr/>
          </p:nvSpPr>
          <p:spPr bwMode="auto">
            <a:xfrm>
              <a:off x="5847119" y="2179117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</a:p>
          </p:txBody>
        </p:sp>
        <p:sp>
          <p:nvSpPr>
            <p:cNvPr id="140" name="Rectangle 30"/>
            <p:cNvSpPr>
              <a:spLocks noChangeArrowheads="1"/>
            </p:cNvSpPr>
            <p:nvPr/>
          </p:nvSpPr>
          <p:spPr bwMode="auto">
            <a:xfrm>
              <a:off x="6336069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</a:t>
              </a:r>
            </a:p>
          </p:txBody>
        </p:sp>
        <p:sp>
          <p:nvSpPr>
            <p:cNvPr id="141" name="Line 31"/>
            <p:cNvSpPr>
              <a:spLocks noChangeShapeType="1"/>
            </p:cNvSpPr>
            <p:nvPr/>
          </p:nvSpPr>
          <p:spPr bwMode="auto">
            <a:xfrm>
              <a:off x="4254856" y="2398192"/>
              <a:ext cx="590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2" name="Rectangle 32"/>
            <p:cNvSpPr>
              <a:spLocks noChangeArrowheads="1"/>
            </p:cNvSpPr>
            <p:nvPr/>
          </p:nvSpPr>
          <p:spPr bwMode="auto">
            <a:xfrm>
              <a:off x="6821844" y="2183879"/>
              <a:ext cx="450850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143" name="Rectangle 33"/>
            <p:cNvSpPr>
              <a:spLocks noChangeArrowheads="1"/>
            </p:cNvSpPr>
            <p:nvPr/>
          </p:nvSpPr>
          <p:spPr bwMode="auto">
            <a:xfrm>
              <a:off x="7310794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</a:p>
          </p:txBody>
        </p:sp>
        <p:sp>
          <p:nvSpPr>
            <p:cNvPr id="144" name="Rectangle 34"/>
            <p:cNvSpPr>
              <a:spLocks noChangeArrowheads="1"/>
            </p:cNvSpPr>
            <p:nvPr/>
          </p:nvSpPr>
          <p:spPr bwMode="auto">
            <a:xfrm>
              <a:off x="7310794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145" name="Rectangle 35"/>
            <p:cNvSpPr>
              <a:spLocks noChangeArrowheads="1"/>
            </p:cNvSpPr>
            <p:nvPr/>
          </p:nvSpPr>
          <p:spPr bwMode="auto">
            <a:xfrm>
              <a:off x="7310794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146" name="Rectangle 36"/>
            <p:cNvSpPr>
              <a:spLocks noChangeArrowheads="1"/>
            </p:cNvSpPr>
            <p:nvPr/>
          </p:nvSpPr>
          <p:spPr bwMode="auto">
            <a:xfrm>
              <a:off x="7310794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147" name="Rectangle 37"/>
            <p:cNvSpPr>
              <a:spLocks noChangeArrowheads="1"/>
            </p:cNvSpPr>
            <p:nvPr/>
          </p:nvSpPr>
          <p:spPr bwMode="auto">
            <a:xfrm>
              <a:off x="7809269" y="3871392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7809269" y="2742679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\0</a:t>
              </a:r>
            </a:p>
          </p:txBody>
        </p:sp>
        <p:sp>
          <p:nvSpPr>
            <p:cNvPr id="149" name="Text Box 41"/>
            <p:cNvSpPr txBox="1">
              <a:spLocks noChangeArrowheads="1"/>
            </p:cNvSpPr>
            <p:nvPr/>
          </p:nvSpPr>
          <p:spPr bwMode="auto">
            <a:xfrm>
              <a:off x="3144621" y="2058957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fruit[0]</a:t>
              </a:r>
            </a:p>
          </p:txBody>
        </p:sp>
        <p:sp>
          <p:nvSpPr>
            <p:cNvPr id="150" name="Text Box 42"/>
            <p:cNvSpPr txBox="1">
              <a:spLocks noChangeArrowheads="1"/>
            </p:cNvSpPr>
            <p:nvPr/>
          </p:nvSpPr>
          <p:spPr bwMode="auto">
            <a:xfrm>
              <a:off x="3133508" y="2608232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fruit[1]</a:t>
              </a:r>
            </a:p>
          </p:txBody>
        </p:sp>
        <p:sp>
          <p:nvSpPr>
            <p:cNvPr id="151" name="Text Box 43"/>
            <p:cNvSpPr txBox="1">
              <a:spLocks noChangeArrowheads="1"/>
            </p:cNvSpPr>
            <p:nvPr/>
          </p:nvSpPr>
          <p:spPr bwMode="auto">
            <a:xfrm>
              <a:off x="3133508" y="31813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fruit[2]</a:t>
              </a:r>
            </a:p>
          </p:txBody>
        </p:sp>
        <p:sp>
          <p:nvSpPr>
            <p:cNvPr id="152" name="Text Box 44"/>
            <p:cNvSpPr txBox="1">
              <a:spLocks noChangeArrowheads="1"/>
            </p:cNvSpPr>
            <p:nvPr/>
          </p:nvSpPr>
          <p:spPr bwMode="auto">
            <a:xfrm>
              <a:off x="3144621" y="3752819"/>
              <a:ext cx="9364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fruit[3]</a:t>
              </a:r>
            </a:p>
          </p:txBody>
        </p:sp>
        <p:sp>
          <p:nvSpPr>
            <p:cNvPr id="153" name="Rectangle 45"/>
            <p:cNvSpPr>
              <a:spLocks noChangeArrowheads="1"/>
            </p:cNvSpPr>
            <p:nvPr/>
          </p:nvSpPr>
          <p:spPr bwMode="auto">
            <a:xfrm>
              <a:off x="2591156" y="3871392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4" name="Line 46"/>
            <p:cNvSpPr>
              <a:spLocks noChangeShapeType="1"/>
            </p:cNvSpPr>
            <p:nvPr/>
          </p:nvSpPr>
          <p:spPr bwMode="auto">
            <a:xfrm>
              <a:off x="2853094" y="4090467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5" name="Rectangle 47"/>
            <p:cNvSpPr>
              <a:spLocks noChangeArrowheads="1"/>
            </p:cNvSpPr>
            <p:nvPr/>
          </p:nvSpPr>
          <p:spPr bwMode="auto">
            <a:xfrm>
              <a:off x="2591156" y="3307829"/>
              <a:ext cx="452438" cy="487362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6" name="Line 48"/>
            <p:cNvSpPr>
              <a:spLocks noChangeShapeType="1"/>
            </p:cNvSpPr>
            <p:nvPr/>
          </p:nvSpPr>
          <p:spPr bwMode="auto">
            <a:xfrm>
              <a:off x="2853094" y="3542779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7" name="Rectangle 49"/>
            <p:cNvSpPr>
              <a:spLocks noChangeArrowheads="1"/>
            </p:cNvSpPr>
            <p:nvPr/>
          </p:nvSpPr>
          <p:spPr bwMode="auto">
            <a:xfrm>
              <a:off x="2591156" y="2742679"/>
              <a:ext cx="452438" cy="488950"/>
            </a:xfrm>
            <a:prstGeom prst="rect">
              <a:avLst/>
            </a:prstGeom>
            <a:solidFill>
              <a:srgbClr val="00B0F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r>
                <a:rPr lang="en-US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</a:p>
          </p:txBody>
        </p:sp>
        <p:sp>
          <p:nvSpPr>
            <p:cNvPr id="158" name="Line 50"/>
            <p:cNvSpPr>
              <a:spLocks noChangeShapeType="1"/>
            </p:cNvSpPr>
            <p:nvPr/>
          </p:nvSpPr>
          <p:spPr bwMode="auto">
            <a:xfrm flipV="1">
              <a:off x="2853094" y="2442964"/>
              <a:ext cx="1117600" cy="517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9" name="Rectangle 51"/>
            <p:cNvSpPr>
              <a:spLocks noChangeArrowheads="1"/>
            </p:cNvSpPr>
            <p:nvPr/>
          </p:nvSpPr>
          <p:spPr bwMode="auto">
            <a:xfrm>
              <a:off x="2591156" y="2179117"/>
              <a:ext cx="452438" cy="488950"/>
            </a:xfrm>
            <a:prstGeom prst="rect">
              <a:avLst/>
            </a:prstGeom>
            <a:solidFill>
              <a:srgbClr val="5F5F5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F5F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0" name="Line 52"/>
            <p:cNvSpPr>
              <a:spLocks noChangeShapeType="1"/>
            </p:cNvSpPr>
            <p:nvPr/>
          </p:nvSpPr>
          <p:spPr bwMode="auto">
            <a:xfrm>
              <a:off x="2853094" y="2398192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1" name="Text Box 53"/>
            <p:cNvSpPr txBox="1">
              <a:spLocks noChangeArrowheads="1"/>
            </p:cNvSpPr>
            <p:nvPr/>
          </p:nvSpPr>
          <p:spPr bwMode="auto">
            <a:xfrm>
              <a:off x="1798440" y="2073632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aptr[3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62" name="Text Box 54"/>
            <p:cNvSpPr txBox="1">
              <a:spLocks noChangeArrowheads="1"/>
            </p:cNvSpPr>
            <p:nvPr/>
          </p:nvSpPr>
          <p:spPr bwMode="auto">
            <a:xfrm>
              <a:off x="1788915" y="2622907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aptr[2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63" name="Text Box 55"/>
            <p:cNvSpPr txBox="1">
              <a:spLocks noChangeArrowheads="1"/>
            </p:cNvSpPr>
            <p:nvPr/>
          </p:nvSpPr>
          <p:spPr bwMode="auto">
            <a:xfrm>
              <a:off x="1788915" y="3197582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aptr[1</a:t>
              </a:r>
              <a:r>
                <a:rPr lang="en-US" altLang="ko-KR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</p:txBody>
        </p:sp>
        <p:sp>
          <p:nvSpPr>
            <p:cNvPr id="164" name="Text Box 56"/>
            <p:cNvSpPr txBox="1">
              <a:spLocks noChangeArrowheads="1"/>
            </p:cNvSpPr>
            <p:nvPr/>
          </p:nvSpPr>
          <p:spPr bwMode="auto">
            <a:xfrm>
              <a:off x="1799234" y="3729395"/>
              <a:ext cx="9220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aptr[0]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Rectangle 57"/>
            <p:cNvSpPr>
              <a:spLocks noChangeArrowheads="1"/>
            </p:cNvSpPr>
            <p:nvPr/>
          </p:nvSpPr>
          <p:spPr bwMode="auto">
            <a:xfrm>
              <a:off x="1203681" y="3869804"/>
              <a:ext cx="452438" cy="48895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6" name="Line 58"/>
            <p:cNvSpPr>
              <a:spLocks noChangeShapeType="1"/>
            </p:cNvSpPr>
            <p:nvPr/>
          </p:nvSpPr>
          <p:spPr bwMode="auto">
            <a:xfrm flipV="1">
              <a:off x="1479906" y="2992710"/>
              <a:ext cx="1111250" cy="1102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7" name="Text Box 59"/>
            <p:cNvSpPr txBox="1">
              <a:spLocks noChangeArrowheads="1"/>
            </p:cNvSpPr>
            <p:nvPr/>
          </p:nvSpPr>
          <p:spPr bwMode="auto">
            <a:xfrm>
              <a:off x="611560" y="3858253"/>
              <a:ext cx="6303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bptr</a:t>
              </a:r>
              <a:endPara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9512" y="3861048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중요한 것은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aptr[2]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의 초기값입니다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 </a:t>
            </a:r>
          </a:p>
          <a:p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앞 슬라이드에서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 = &amp;aptr[2], aptr[2] = &amp;fruit[0]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되었습니다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400" smtClean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bptr[-2]+3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연산 우선 순위에 맞게 괄호를 사용하여 표시합니다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이때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bptr[-2]  = *(bptr -2)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로 바꾸어 표현한 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괄호를 사용하여 표시하면  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*(*(bptr-2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))+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bptr-2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는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&amp;aptr[0]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되며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*(bptr-2)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는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aptr[0]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 </a:t>
            </a:r>
          </a:p>
          <a:p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그러므로 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*(*(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bptr-2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))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aptr[0]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가리키는 것을 참조하여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fruit[3]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이 되고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,  fruit[3]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‘b’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가리키는 포인터입니다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  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*(*(bptr-2))+</a:t>
            </a:r>
            <a:r>
              <a:rPr lang="en-US" altLang="ko-KR" sz="140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‘b’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칸 이동한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‘a’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를 가리키는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char 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포인터가 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출력 값은  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“ana”</a:t>
            </a:r>
            <a:r>
              <a:rPr lang="ko-KR" altLang="en-US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가 됩니다</a:t>
            </a:r>
            <a:r>
              <a:rPr lang="en-US" altLang="ko-KR" sz="140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4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5412</TotalTime>
  <Words>1296</Words>
  <Application>Microsoft Office PowerPoint</Application>
  <PresentationFormat>화면 슬라이드 쇼(4:3)</PresentationFormat>
  <Paragraphs>314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포인터 다중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</dc:creator>
  <cp:lastModifiedBy>JulieYoon</cp:lastModifiedBy>
  <cp:revision>155</cp:revision>
  <dcterms:created xsi:type="dcterms:W3CDTF">2014-03-08T08:33:26Z</dcterms:created>
  <dcterms:modified xsi:type="dcterms:W3CDTF">2015-04-24T03:18:23Z</dcterms:modified>
</cp:coreProperties>
</file>