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48" r:id="rId3"/>
    <p:sldId id="449" r:id="rId4"/>
    <p:sldId id="451" r:id="rId5"/>
    <p:sldId id="452" r:id="rId6"/>
    <p:sldId id="453" r:id="rId7"/>
    <p:sldId id="454" r:id="rId8"/>
    <p:sldId id="455" r:id="rId9"/>
    <p:sldId id="456" r:id="rId10"/>
    <p:sldId id="460" r:id="rId11"/>
    <p:sldId id="457" r:id="rId12"/>
    <p:sldId id="458" r:id="rId13"/>
    <p:sldId id="446" r:id="rId14"/>
    <p:sldId id="447" r:id="rId15"/>
    <p:sldId id="461" r:id="rId16"/>
    <p:sldId id="462" r:id="rId17"/>
    <p:sldId id="463" r:id="rId18"/>
    <p:sldId id="464" r:id="rId19"/>
    <p:sldId id="465" r:id="rId20"/>
    <p:sldId id="46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618571"/>
    <a:srgbClr val="F0F5FA"/>
    <a:srgbClr val="3CA5AA"/>
    <a:srgbClr val="3A6E44"/>
    <a:srgbClr val="376740"/>
    <a:srgbClr val="488879"/>
    <a:srgbClr val="CECC84"/>
    <a:srgbClr val="BFBD5F"/>
    <a:srgbClr val="B9A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110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7" Type="http://schemas.openxmlformats.org/officeDocument/2006/relationships/image" Target="../media/image46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8.jpg"/><Relationship Id="rId4" Type="http://schemas.openxmlformats.org/officeDocument/2006/relationships/image" Target="../media/image4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g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32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sz="3600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14</a:t>
            </a:r>
            <a:r>
              <a:rPr lang="ko-KR" altLang="en-US" sz="3600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3600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배열과 포인터 배열</a:t>
            </a:r>
            <a:endParaRPr lang="ko-KR" altLang="en-US" sz="3600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14- 1      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차원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배열 </a:t>
            </a:r>
            <a:r>
              <a:rPr lang="en-US" altLang="ko-KR" sz="2400" b="1" dirty="0" smtClean="0"/>
              <a:t>(1/3)</a:t>
            </a:r>
            <a:endParaRPr lang="en-US" altLang="ko-KR" sz="2400" b="1" dirty="0" smtClean="0"/>
          </a:p>
          <a:p>
            <a:pPr lvl="1"/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6121"/>
            <a:ext cx="76969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14- 1      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차원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배열 </a:t>
            </a:r>
            <a:r>
              <a:rPr lang="en-US" altLang="ko-KR" sz="2400" b="1" dirty="0" smtClean="0"/>
              <a:t>(2/3)</a:t>
            </a:r>
            <a:endParaRPr lang="en-US" altLang="ko-KR" sz="2400" b="1" dirty="0" smtClean="0"/>
          </a:p>
          <a:p>
            <a:pPr lvl="1"/>
            <a:endParaRPr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200800" cy="359023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904305" y="3573016"/>
            <a:ext cx="6735639" cy="1027558"/>
            <a:chOff x="1904305" y="3573016"/>
            <a:chExt cx="6735639" cy="102755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704" y="3573016"/>
              <a:ext cx="6732240" cy="51098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305" y="4084001"/>
              <a:ext cx="6734581" cy="516573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60510"/>
            <a:ext cx="7955318" cy="1031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7" y="3899148"/>
            <a:ext cx="918239" cy="105899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925147" y="3828509"/>
            <a:ext cx="262477" cy="255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7" y="4759052"/>
            <a:ext cx="1800200" cy="7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14- 1      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차원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배열 </a:t>
            </a:r>
            <a:r>
              <a:rPr lang="en-US" altLang="ko-KR" sz="2400" b="1" dirty="0" smtClean="0"/>
              <a:t>(3/3)</a:t>
            </a:r>
            <a:endParaRPr lang="en-US" altLang="ko-KR" sz="2400" b="1" dirty="0" smtClean="0"/>
          </a:p>
          <a:p>
            <a:pPr lvl="1"/>
            <a:endParaRPr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840760" cy="3410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33" y="1988840"/>
            <a:ext cx="5868144" cy="30524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08" y="5094709"/>
            <a:ext cx="1354832" cy="9737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25" y="4074027"/>
            <a:ext cx="2289944" cy="19944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25" y="1869451"/>
            <a:ext cx="7628544" cy="9888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064077" y="3262155"/>
            <a:ext cx="400620" cy="670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12776"/>
            <a:ext cx="7848872" cy="4608512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409A6F"/>
                </a:solidFill>
              </a:rPr>
              <a:t>2</a:t>
            </a:r>
            <a:r>
              <a:rPr lang="ko-KR" altLang="en-US" sz="2000" b="1" dirty="0">
                <a:solidFill>
                  <a:srgbClr val="409A6F"/>
                </a:solidFill>
              </a:rPr>
              <a:t>차원 배열의 요소</a:t>
            </a:r>
            <a:r>
              <a:rPr lang="ko-KR" altLang="en-US" sz="2000" dirty="0"/>
              <a:t>는 행 첨자와 열 첨자로 쓰며 </a:t>
            </a:r>
            <a:r>
              <a:rPr lang="en-US" altLang="ko-KR" sz="2000" dirty="0"/>
              <a:t>0</a:t>
            </a:r>
            <a:r>
              <a:rPr lang="ko-KR" altLang="en-US" sz="2000" dirty="0"/>
              <a:t>부터 시작한다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ts val="1000"/>
              </a:lnSpc>
            </a:pPr>
            <a:endParaRPr lang="en-US" altLang="ko-KR" sz="2000" dirty="0" smtClean="0"/>
          </a:p>
          <a:p>
            <a:r>
              <a:rPr lang="en-US" altLang="ko-KR" sz="2000" b="1" dirty="0" smtClean="0">
                <a:solidFill>
                  <a:srgbClr val="409A6F"/>
                </a:solidFill>
              </a:rPr>
              <a:t>2</a:t>
            </a:r>
            <a:r>
              <a:rPr lang="ko-KR" altLang="en-US" sz="2000" b="1" dirty="0">
                <a:solidFill>
                  <a:srgbClr val="409A6F"/>
                </a:solidFill>
              </a:rPr>
              <a:t>차원 배열의 초기화</a:t>
            </a:r>
            <a:r>
              <a:rPr lang="ko-KR" altLang="en-US" sz="2000" dirty="0"/>
              <a:t>는 중괄호 쌍</a:t>
            </a:r>
            <a:r>
              <a:rPr lang="en-US" altLang="ko-KR" sz="2000" dirty="0"/>
              <a:t>(‘{’</a:t>
            </a:r>
            <a:r>
              <a:rPr lang="ko-KR" altLang="en-US" sz="2000" dirty="0"/>
              <a:t>와 ‘</a:t>
            </a:r>
            <a:r>
              <a:rPr lang="en-US" altLang="ko-KR" sz="2000" dirty="0"/>
              <a:t>}’)</a:t>
            </a:r>
            <a:r>
              <a:rPr lang="ko-KR" altLang="en-US" sz="2000" dirty="0"/>
              <a:t>을 두 번 사용한다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ts val="1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/>
              <a:t>차원 배열은 주로 </a:t>
            </a:r>
            <a:r>
              <a:rPr lang="en-US" altLang="ko-KR" sz="2000" dirty="0"/>
              <a:t>2</a:t>
            </a:r>
            <a:r>
              <a:rPr lang="ko-KR" altLang="en-US" sz="2000" dirty="0"/>
              <a:t>중 </a:t>
            </a:r>
            <a:r>
              <a:rPr lang="en-US" altLang="ko-KR" sz="2000" dirty="0" smtClean="0"/>
              <a:t>for</a:t>
            </a:r>
            <a:r>
              <a:rPr lang="ko-KR" altLang="en-US" sz="2000" dirty="0" smtClean="0"/>
              <a:t>문</a:t>
            </a:r>
            <a:r>
              <a:rPr lang="en-US" altLang="ko-KR" sz="2000" dirty="0"/>
              <a:t>(</a:t>
            </a:r>
            <a:r>
              <a:rPr lang="ko-KR" altLang="en-US" sz="2000" b="1" dirty="0" err="1">
                <a:solidFill>
                  <a:srgbClr val="409A6F"/>
                </a:solidFill>
              </a:rPr>
              <a:t>반복문</a:t>
            </a:r>
            <a:r>
              <a:rPr lang="en-US" altLang="ko-KR" sz="2000" dirty="0"/>
              <a:t>)</a:t>
            </a:r>
            <a:r>
              <a:rPr lang="ko-KR" altLang="en-US" sz="2000" dirty="0"/>
              <a:t>으로 </a:t>
            </a:r>
            <a:r>
              <a:rPr lang="ko-KR" altLang="en-US" sz="2000" b="1" dirty="0">
                <a:solidFill>
                  <a:srgbClr val="409A6F"/>
                </a:solidFill>
              </a:rPr>
              <a:t>처리</a:t>
            </a:r>
            <a:r>
              <a:rPr lang="ko-KR" altLang="en-US" sz="2000" dirty="0"/>
              <a:t>하며 행의 수와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열의 </a:t>
            </a:r>
            <a:r>
              <a:rPr lang="ko-KR" altLang="en-US" sz="2000" dirty="0"/>
              <a:t>수만큼 반복한다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ts val="5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2</a:t>
            </a:r>
            <a:r>
              <a:rPr lang="ko-KR" altLang="en-US" sz="2000" b="1" dirty="0">
                <a:solidFill>
                  <a:srgbClr val="409A6F"/>
                </a:solidFill>
              </a:rPr>
              <a:t>차원 </a:t>
            </a:r>
            <a:r>
              <a:rPr lang="en-US" altLang="ko-KR" sz="2000" b="1" dirty="0">
                <a:solidFill>
                  <a:srgbClr val="409A6F"/>
                </a:solidFill>
              </a:rPr>
              <a:t>char </a:t>
            </a:r>
            <a:r>
              <a:rPr lang="ko-KR" altLang="en-US" sz="2000" b="1" dirty="0">
                <a:solidFill>
                  <a:srgbClr val="409A6F"/>
                </a:solidFill>
              </a:rPr>
              <a:t>배열의 초기화</a:t>
            </a:r>
            <a:r>
              <a:rPr lang="ko-KR" altLang="en-US" sz="2000" dirty="0"/>
              <a:t>는 중괄호 안에 여러 개의 문자열로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초기화할 </a:t>
            </a:r>
            <a:r>
              <a:rPr lang="ko-KR" altLang="en-US" sz="2000" dirty="0"/>
              <a:t>수 </a:t>
            </a:r>
            <a:r>
              <a:rPr lang="ko-KR" altLang="en-US" sz="2000" dirty="0" smtClean="0"/>
              <a:t>있다</a:t>
            </a:r>
            <a:endParaRPr lang="en-US" altLang="ko-KR" sz="2000" dirty="0" smtClean="0"/>
          </a:p>
          <a:p>
            <a:pPr>
              <a:lnSpc>
                <a:spcPts val="1000"/>
              </a:lnSpc>
            </a:pPr>
            <a:endParaRPr lang="en-US" altLang="ko-KR" sz="2000" dirty="0" smtClean="0"/>
          </a:p>
          <a:p>
            <a:r>
              <a:rPr lang="en-US" altLang="ko-KR" sz="2000" b="1" dirty="0">
                <a:solidFill>
                  <a:srgbClr val="409A6F"/>
                </a:solidFill>
              </a:rPr>
              <a:t>3</a:t>
            </a:r>
            <a:r>
              <a:rPr lang="ko-KR" altLang="en-US" sz="2000" b="1" dirty="0">
                <a:solidFill>
                  <a:srgbClr val="409A6F"/>
                </a:solidFill>
              </a:rPr>
              <a:t>차원 배열</a:t>
            </a:r>
            <a:r>
              <a:rPr lang="ko-KR" altLang="en-US" sz="2000" dirty="0"/>
              <a:t>은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배열에 면을 더해 면</a:t>
            </a:r>
            <a:r>
              <a:rPr lang="en-US" altLang="ko-KR" sz="2000" dirty="0"/>
              <a:t>, </a:t>
            </a:r>
            <a:r>
              <a:rPr lang="ko-KR" altLang="en-US" sz="2000" dirty="0"/>
              <a:t>행</a:t>
            </a:r>
            <a:r>
              <a:rPr lang="en-US" altLang="ko-KR" sz="2000" dirty="0"/>
              <a:t>, </a:t>
            </a:r>
            <a:r>
              <a:rPr lang="ko-KR" altLang="en-US" sz="2000" dirty="0"/>
              <a:t>열로 </a:t>
            </a:r>
            <a:r>
              <a:rPr lang="ko-KR" altLang="en-US" sz="2000" dirty="0" err="1" smtClean="0"/>
              <a:t>이뤄진다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0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1686" y="2708920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14" y="1412776"/>
            <a:ext cx="726661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14-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포인</a:t>
            </a:r>
            <a:r>
              <a:rPr lang="ko-KR" altLang="en-US" dirty="0"/>
              <a:t>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 배열 선언과 사용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10798"/>
            <a:ext cx="3240360" cy="44104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6" y="1825774"/>
            <a:ext cx="7752481" cy="1004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938378"/>
            <a:ext cx="3862387" cy="180498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838887"/>
            <a:ext cx="3800475" cy="19907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52" y="4772240"/>
            <a:ext cx="1649996" cy="136003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347864" y="2708920"/>
            <a:ext cx="216024" cy="324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14-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포인</a:t>
            </a:r>
            <a:r>
              <a:rPr lang="ko-KR" altLang="en-US" dirty="0"/>
              <a:t>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 배열의 초기화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pPr lvl="1"/>
            <a:r>
              <a:rPr lang="ko-KR" altLang="en-US" sz="2000" dirty="0"/>
              <a:t>포인터 배열의 초기화는 문자열의 시작 주소만 배열 요소에 </a:t>
            </a:r>
            <a:r>
              <a:rPr lang="ko-KR" altLang="en-US" sz="2000" dirty="0" smtClean="0"/>
              <a:t>저장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2</a:t>
            </a:r>
            <a:r>
              <a:rPr lang="ko-KR" altLang="en-US" sz="2000" dirty="0"/>
              <a:t>차원 </a:t>
            </a:r>
            <a:r>
              <a:rPr lang="en-US" altLang="ko-KR" sz="2000" dirty="0" smtClean="0"/>
              <a:t>char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배열의 </a:t>
            </a:r>
            <a:r>
              <a:rPr lang="ko-KR" altLang="en-US" sz="2000" dirty="0" smtClean="0"/>
              <a:t>초기화는 문자열 </a:t>
            </a:r>
            <a:r>
              <a:rPr lang="ko-KR" altLang="en-US" sz="2000" dirty="0"/>
              <a:t>자체를 배열의 공간에 </a:t>
            </a:r>
            <a:r>
              <a:rPr lang="ko-KR" altLang="en-US" sz="2000" dirty="0" smtClean="0"/>
              <a:t>저장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772816"/>
            <a:ext cx="773138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14-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포인</a:t>
            </a:r>
            <a:r>
              <a:rPr lang="ko-KR" altLang="en-US" dirty="0"/>
              <a:t>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차원 배열처럼 활용하는 포인터 배열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30" y="1549656"/>
            <a:ext cx="5660513" cy="45436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4" y="1763380"/>
            <a:ext cx="7752481" cy="10049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851920" y="2564904"/>
            <a:ext cx="542753" cy="1256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15" y="2132856"/>
            <a:ext cx="4264410" cy="162803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572000" y="5178456"/>
            <a:ext cx="1897443" cy="91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20" y="4813058"/>
            <a:ext cx="2160240" cy="102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14- </a:t>
            </a:r>
            <a:r>
              <a:rPr lang="en-US" altLang="ko-KR" dirty="0" smtClean="0"/>
              <a:t>2       </a:t>
            </a:r>
            <a:r>
              <a:rPr lang="ko-KR" altLang="en-US" dirty="0" smtClean="0"/>
              <a:t>포인</a:t>
            </a:r>
            <a:r>
              <a:rPr lang="ko-KR" altLang="en-US" dirty="0"/>
              <a:t>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 배열을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차원 배열처럼 사용할 수 있는 이유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두 </a:t>
            </a:r>
            <a:r>
              <a:rPr lang="ko-KR" altLang="en-US" sz="2000" dirty="0" err="1" smtClean="0"/>
              <a:t>표현식은</a:t>
            </a:r>
            <a:r>
              <a:rPr lang="ko-KR" altLang="en-US" sz="2000" dirty="0" smtClean="0"/>
              <a:t> 같다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주소 계산과 간접 참조 연산으로 각 위치를 찾아간다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47528"/>
            <a:ext cx="1440160" cy="8585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55706"/>
            <a:ext cx="1872207" cy="8503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43" y="3789040"/>
            <a:ext cx="5830137" cy="5088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68" y="4437112"/>
            <a:ext cx="4680520" cy="15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12776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포인터 배열</a:t>
            </a:r>
            <a:r>
              <a:rPr lang="ko-KR" altLang="en-US" sz="2000" dirty="0"/>
              <a:t>을 </a:t>
            </a:r>
            <a:r>
              <a:rPr lang="ko-KR" altLang="en-US" sz="2000" b="1" dirty="0">
                <a:solidFill>
                  <a:srgbClr val="409A6F"/>
                </a:solidFill>
              </a:rPr>
              <a:t>선언</a:t>
            </a:r>
            <a:r>
              <a:rPr lang="ko-KR" altLang="en-US" sz="2000" dirty="0"/>
              <a:t>하고 사용하는 방법은 일반 배열과 같다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char </a:t>
            </a:r>
            <a:r>
              <a:rPr lang="ko-KR" altLang="en-US" sz="2000" b="1" dirty="0">
                <a:solidFill>
                  <a:srgbClr val="409A6F"/>
                </a:solidFill>
              </a:rPr>
              <a:t>포인터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배열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여러 개의 문자열을 다루기에 편하다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포인터 배열</a:t>
            </a:r>
            <a:r>
              <a:rPr lang="ko-KR" altLang="en-US" sz="2000" dirty="0"/>
              <a:t>을 </a:t>
            </a:r>
            <a:r>
              <a:rPr lang="ko-KR" altLang="en-US" sz="2000" b="1" dirty="0">
                <a:solidFill>
                  <a:srgbClr val="409A6F"/>
                </a:solidFill>
              </a:rPr>
              <a:t>사용</a:t>
            </a:r>
            <a:r>
              <a:rPr lang="ko-KR" altLang="en-US" sz="2000" dirty="0"/>
              <a:t>하면 </a:t>
            </a:r>
            <a:r>
              <a:rPr lang="en-US" altLang="ko-KR" sz="2000" dirty="0"/>
              <a:t>1</a:t>
            </a:r>
            <a:r>
              <a:rPr lang="ko-KR" altLang="en-US" sz="2000" dirty="0"/>
              <a:t>차원 배열을 모아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배열처럼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쓸 </a:t>
            </a:r>
            <a:r>
              <a:rPr lang="ko-KR" altLang="en-US" sz="2000" dirty="0"/>
              <a:t>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4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14- 1      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2</a:t>
            </a:r>
            <a:r>
              <a:rPr lang="ko-KR" altLang="en-US" sz="2400" b="1" dirty="0" smtClean="0"/>
              <a:t>차원 배열 선언과 요소 </a:t>
            </a:r>
            <a:r>
              <a:rPr lang="ko-KR" altLang="en-US" sz="2400" b="1" dirty="0" smtClean="0"/>
              <a:t>사용 </a:t>
            </a:r>
            <a:r>
              <a:rPr lang="en-US" altLang="ko-KR" sz="2400" b="1" dirty="0" smtClean="0"/>
              <a:t>(1/2)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12191"/>
            <a:ext cx="6509394" cy="44811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7776864" cy="100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132856"/>
            <a:ext cx="4266035" cy="20162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49" y="4241254"/>
            <a:ext cx="3653294" cy="14306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95936" y="4005064"/>
            <a:ext cx="1368152" cy="236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20343" y="4157464"/>
            <a:ext cx="322005" cy="128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1686" y="2708920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85" y="1412776"/>
            <a:ext cx="744313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14- 1      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2</a:t>
            </a:r>
            <a:r>
              <a:rPr lang="ko-KR" altLang="en-US" sz="2400" b="1" dirty="0" smtClean="0"/>
              <a:t>차원 배열 선언과 요소 </a:t>
            </a:r>
            <a:r>
              <a:rPr lang="ko-KR" altLang="en-US" sz="2400" b="1" dirty="0" smtClean="0"/>
              <a:t>사용 </a:t>
            </a:r>
            <a:r>
              <a:rPr lang="en-US" altLang="ko-KR" sz="2400" b="1" dirty="0" smtClean="0"/>
              <a:t>(2/2)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12191"/>
            <a:ext cx="6509394" cy="44811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7776864" cy="1008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1" y="1978817"/>
            <a:ext cx="6511225" cy="34664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437112"/>
            <a:ext cx="2736304" cy="158212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27584" y="5445224"/>
            <a:ext cx="115212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14- 1      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2</a:t>
            </a:r>
            <a:r>
              <a:rPr lang="ko-KR" altLang="en-US" sz="2400" b="1" dirty="0" smtClean="0"/>
              <a:t>차원 배열 </a:t>
            </a:r>
            <a:r>
              <a:rPr lang="ko-KR" altLang="en-US" sz="2400" b="1" dirty="0" smtClean="0"/>
              <a:t>초기화 </a:t>
            </a:r>
            <a:r>
              <a:rPr lang="en-US" altLang="ko-KR" sz="2400" b="1" dirty="0" smtClean="0"/>
              <a:t>(1/2)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891890" cy="41764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747" y="3284984"/>
            <a:ext cx="2630413" cy="111077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832141" y="2132856"/>
            <a:ext cx="2628291" cy="2448272"/>
            <a:chOff x="4680013" y="2204864"/>
            <a:chExt cx="3520998" cy="303886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13" y="2204864"/>
              <a:ext cx="3520998" cy="13567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13" y="3575356"/>
              <a:ext cx="2160240" cy="1668370"/>
            </a:xfrm>
            <a:prstGeom prst="rect">
              <a:avLst/>
            </a:prstGeom>
          </p:spPr>
        </p:pic>
      </p:grpSp>
      <p:cxnSp>
        <p:nvCxnSpPr>
          <p:cNvPr id="14" name="직선 연결선 13"/>
          <p:cNvCxnSpPr/>
          <p:nvPr/>
        </p:nvCxnSpPr>
        <p:spPr>
          <a:xfrm>
            <a:off x="5724128" y="2074186"/>
            <a:ext cx="0" cy="25069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21" y="5050804"/>
            <a:ext cx="1763837" cy="10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14- 1      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2</a:t>
            </a:r>
            <a:r>
              <a:rPr lang="ko-KR" altLang="en-US" sz="2400" b="1" dirty="0" smtClean="0"/>
              <a:t>차원 배열 </a:t>
            </a:r>
            <a:r>
              <a:rPr lang="ko-KR" altLang="en-US" sz="2400" b="1" dirty="0" smtClean="0"/>
              <a:t>초기화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r>
              <a:rPr lang="ko-KR" altLang="en-US" sz="1600" dirty="0" smtClean="0"/>
              <a:t>일부 </a:t>
            </a:r>
            <a:r>
              <a:rPr lang="ko-KR" altLang="en-US" sz="1600" dirty="0" err="1" smtClean="0"/>
              <a:t>초깃값</a:t>
            </a:r>
            <a:r>
              <a:rPr lang="ko-KR" altLang="en-US" sz="1600" dirty="0" smtClean="0"/>
              <a:t> 생략 가능</a:t>
            </a:r>
            <a:endParaRPr lang="en-US" altLang="ko-KR" sz="1600" dirty="0" smtClean="0"/>
          </a:p>
          <a:p>
            <a:pPr lvl="1"/>
            <a:endParaRPr lang="en-US" altLang="ko-KR" sz="1800" dirty="0"/>
          </a:p>
          <a:p>
            <a:pPr lvl="1">
              <a:lnSpc>
                <a:spcPts val="4000"/>
              </a:lnSpc>
            </a:pPr>
            <a:r>
              <a:rPr lang="ko-KR" altLang="en-US" sz="1600" dirty="0" smtClean="0"/>
              <a:t>행의 수 생략 가능</a:t>
            </a:r>
            <a:endParaRPr lang="en-US" altLang="ko-KR" sz="1600" dirty="0" smtClean="0"/>
          </a:p>
          <a:p>
            <a:pPr lvl="1"/>
            <a:endParaRPr lang="en-US" altLang="ko-KR" sz="1800" dirty="0"/>
          </a:p>
          <a:p>
            <a:pPr lvl="1">
              <a:lnSpc>
                <a:spcPts val="4000"/>
              </a:lnSpc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차원 배열의 초기화 방식으로 초기화</a:t>
            </a:r>
            <a:endParaRPr lang="en-US" altLang="ko-KR" sz="1600" dirty="0" smtClean="0"/>
          </a:p>
          <a:p>
            <a:pPr lvl="1"/>
            <a:endParaRPr lang="en-US" altLang="ko-KR" sz="1800" dirty="0"/>
          </a:p>
          <a:p>
            <a:pPr lvl="1">
              <a:lnSpc>
                <a:spcPts val="4000"/>
              </a:lnSpc>
            </a:pPr>
            <a:r>
              <a:rPr lang="ko-KR" altLang="en-US" sz="1600" dirty="0" err="1" smtClean="0"/>
              <a:t>초기화시</a:t>
            </a:r>
            <a:r>
              <a:rPr lang="ko-KR" altLang="en-US" sz="1600" dirty="0" smtClean="0"/>
              <a:t> 남는 </a:t>
            </a:r>
            <a:r>
              <a:rPr lang="ko-KR" altLang="en-US" sz="1600" dirty="0" err="1" smtClean="0"/>
              <a:t>저장공간은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자동 초기화</a:t>
            </a:r>
            <a:endParaRPr lang="en-US" altLang="ko-KR" sz="1600" dirty="0" smtClean="0"/>
          </a:p>
          <a:p>
            <a:pPr lvl="1"/>
            <a:endParaRPr lang="en-US" altLang="ko-KR" sz="1800" dirty="0"/>
          </a:p>
          <a:p>
            <a:pPr lvl="1">
              <a:lnSpc>
                <a:spcPts val="4000"/>
              </a:lnSpc>
            </a:pPr>
            <a:r>
              <a:rPr lang="ko-KR" altLang="en-US" sz="1600" dirty="0" smtClean="0"/>
              <a:t>행의 수가 생략되고 </a:t>
            </a:r>
            <a:r>
              <a:rPr lang="ko-KR" altLang="en-US" sz="1600" dirty="0" err="1" smtClean="0"/>
              <a:t>초깃값이</a:t>
            </a:r>
            <a:r>
              <a:rPr lang="ko-KR" altLang="en-US" sz="1600" dirty="0" smtClean="0"/>
              <a:t> 적은 경우</a:t>
            </a:r>
            <a:endParaRPr lang="en-US" altLang="ko-KR" sz="1600" dirty="0" smtClean="0"/>
          </a:p>
          <a:p>
            <a:pPr lvl="1"/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1" y="2060848"/>
            <a:ext cx="3982020" cy="3037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86" y="1845970"/>
            <a:ext cx="1741987" cy="73346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56" y="3861048"/>
            <a:ext cx="4648496" cy="26023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1" y="2941312"/>
            <a:ext cx="3982020" cy="2716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86" y="2706123"/>
            <a:ext cx="1749097" cy="7420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86" y="3629547"/>
            <a:ext cx="1718194" cy="72324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538823"/>
            <a:ext cx="1718194" cy="7175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28" y="4753229"/>
            <a:ext cx="3769420" cy="28876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09" y="5661248"/>
            <a:ext cx="3824139" cy="27277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81" y="5416617"/>
            <a:ext cx="1759403" cy="5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14- 1      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2</a:t>
            </a:r>
            <a:r>
              <a:rPr lang="ko-KR" altLang="en-US" sz="2400" b="1" dirty="0" smtClean="0"/>
              <a:t>차원 </a:t>
            </a:r>
            <a:r>
              <a:rPr lang="en-US" altLang="ko-KR" sz="2400" b="1" dirty="0" smtClean="0"/>
              <a:t>char </a:t>
            </a:r>
            <a:r>
              <a:rPr lang="ko-KR" altLang="en-US" sz="2400" b="1" dirty="0" smtClean="0"/>
              <a:t>배열 </a:t>
            </a:r>
            <a:r>
              <a:rPr lang="en-US" altLang="ko-KR" sz="2400" b="1" dirty="0" smtClean="0"/>
              <a:t>(1/2)</a:t>
            </a:r>
            <a:endParaRPr lang="en-US" altLang="ko-KR" sz="2400" b="1" dirty="0" smtClean="0"/>
          </a:p>
          <a:p>
            <a:pPr lvl="1"/>
            <a:endParaRPr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1628800"/>
            <a:ext cx="5014077" cy="446449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50514"/>
            <a:ext cx="7776864" cy="10080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605039" y="3212976"/>
            <a:ext cx="194421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78" y="2240346"/>
            <a:ext cx="5134170" cy="16313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45" y="5208372"/>
            <a:ext cx="4698324" cy="9569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763244"/>
            <a:ext cx="1584176" cy="1788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9" y="4467970"/>
            <a:ext cx="1296143" cy="19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14- 1      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2</a:t>
            </a:r>
            <a:r>
              <a:rPr lang="ko-KR" altLang="en-US" sz="2400" b="1" dirty="0" smtClean="0"/>
              <a:t>차원 </a:t>
            </a:r>
            <a:r>
              <a:rPr lang="en-US" altLang="ko-KR" sz="2400" b="1" dirty="0" smtClean="0"/>
              <a:t>char </a:t>
            </a:r>
            <a:r>
              <a:rPr lang="ko-KR" altLang="en-US" sz="2400" b="1" dirty="0" smtClean="0"/>
              <a:t>배열 </a:t>
            </a:r>
            <a:r>
              <a:rPr lang="en-US" altLang="ko-KR" sz="2400" b="1" dirty="0" smtClean="0"/>
              <a:t>(2/2)</a:t>
            </a:r>
            <a:endParaRPr lang="en-US" altLang="ko-KR" sz="2400" b="1" dirty="0" smtClean="0"/>
          </a:p>
          <a:p>
            <a:pPr lvl="1"/>
            <a:endParaRPr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1628800"/>
            <a:ext cx="5014077" cy="446449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50514"/>
            <a:ext cx="7776864" cy="1008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58" y="2123330"/>
            <a:ext cx="5695315" cy="22417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2658" y="4365103"/>
            <a:ext cx="5122299" cy="172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6" y="3789040"/>
            <a:ext cx="3263128" cy="215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14- 1      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2</a:t>
            </a:r>
            <a:r>
              <a:rPr lang="ko-KR" altLang="en-US" sz="2400" b="1" dirty="0" smtClean="0"/>
              <a:t>차원 </a:t>
            </a:r>
            <a:r>
              <a:rPr lang="en-US" altLang="ko-KR" sz="2400" b="1" dirty="0" smtClean="0"/>
              <a:t>char </a:t>
            </a:r>
            <a:r>
              <a:rPr lang="ko-KR" altLang="en-US" sz="2400" b="1" dirty="0" smtClean="0"/>
              <a:t>배열 초기화 </a:t>
            </a:r>
            <a:r>
              <a:rPr lang="en-US" altLang="ko-KR" sz="2400" b="1" dirty="0" smtClean="0"/>
              <a:t>(1/2)</a:t>
            </a:r>
            <a:endParaRPr lang="en-US" altLang="ko-KR" sz="2400" b="1" dirty="0" smtClean="0"/>
          </a:p>
          <a:p>
            <a:pPr lvl="1"/>
            <a:endParaRPr lang="en-US" altLang="ko-KR" sz="1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9" y="1556792"/>
            <a:ext cx="6640203" cy="45365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7" y="1556792"/>
            <a:ext cx="6640203" cy="45365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41" y="1863874"/>
            <a:ext cx="7740423" cy="1003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88" y="5267300"/>
            <a:ext cx="5688632" cy="8565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14" y="5642596"/>
            <a:ext cx="1080120" cy="16266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496468" y="5644782"/>
            <a:ext cx="360040" cy="109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060848"/>
            <a:ext cx="4336997" cy="14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14- 1      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2</a:t>
            </a:r>
            <a:r>
              <a:rPr lang="ko-KR" altLang="en-US" sz="2400" b="1" dirty="0" smtClean="0"/>
              <a:t>차원 </a:t>
            </a:r>
            <a:r>
              <a:rPr lang="en-US" altLang="ko-KR" sz="2400" b="1" dirty="0" smtClean="0"/>
              <a:t>char </a:t>
            </a:r>
            <a:r>
              <a:rPr lang="ko-KR" altLang="en-US" sz="2400" b="1" dirty="0" smtClean="0"/>
              <a:t>배열 초기화 </a:t>
            </a:r>
            <a:r>
              <a:rPr lang="en-US" altLang="ko-KR" sz="2400" b="1" dirty="0" smtClean="0"/>
              <a:t>(2/2)</a:t>
            </a:r>
            <a:endParaRPr lang="en-US" altLang="ko-KR" sz="2400" b="1" dirty="0" smtClean="0"/>
          </a:p>
          <a:p>
            <a:pPr lvl="1"/>
            <a:endParaRPr lang="en-US" altLang="ko-KR" sz="1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9" y="1556792"/>
            <a:ext cx="6640203" cy="45365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7" y="1556792"/>
            <a:ext cx="6640203" cy="45365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41" y="1863874"/>
            <a:ext cx="7740423" cy="1003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91" y="2032272"/>
            <a:ext cx="3373956" cy="33409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1600" y="5373215"/>
            <a:ext cx="6624736" cy="72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80047" y="3071401"/>
            <a:ext cx="2511896" cy="1581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480046" y="4869160"/>
            <a:ext cx="3116289" cy="72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05881"/>
            <a:ext cx="3246559" cy="101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13477</TotalTime>
  <Words>345</Words>
  <Application>Microsoft Office PowerPoint</Application>
  <PresentationFormat>화면 슬라이드 쇼(4:3)</PresentationFormat>
  <Paragraphs>71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14장  다차원 배열과 포인터 배열</vt:lpstr>
      <vt:lpstr>  14- 1       다차원 배열</vt:lpstr>
      <vt:lpstr>  14- 1       다차원 배열</vt:lpstr>
      <vt:lpstr>  14- 1       다차원 배열</vt:lpstr>
      <vt:lpstr>  14- 1       다차원 배열</vt:lpstr>
      <vt:lpstr>  14- 1       다차원 배열</vt:lpstr>
      <vt:lpstr>  14- 1       다차원 배열</vt:lpstr>
      <vt:lpstr>  14- 1       다차원 배열</vt:lpstr>
      <vt:lpstr>  14- 1       다차원 배열</vt:lpstr>
      <vt:lpstr>  14- 1       다차원 배열</vt:lpstr>
      <vt:lpstr>  14- 1       다차원 배열</vt:lpstr>
      <vt:lpstr>  14- 1       다차원 배열</vt:lpstr>
      <vt:lpstr>키워드로 끝내는 핵심 포인트</vt:lpstr>
      <vt:lpstr>표로 정리하는 핵심 포인트</vt:lpstr>
      <vt:lpstr>  14- 2       포인터 배열</vt:lpstr>
      <vt:lpstr>  14- 2       포인터 배열</vt:lpstr>
      <vt:lpstr>  14- 2       포인터 배열</vt:lpstr>
      <vt:lpstr>  14- 2       포인터 배열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412</cp:revision>
  <dcterms:created xsi:type="dcterms:W3CDTF">2019-05-31T06:49:58Z</dcterms:created>
  <dcterms:modified xsi:type="dcterms:W3CDTF">2019-07-23T04:31:53Z</dcterms:modified>
</cp:coreProperties>
</file>